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Now Bold" charset="1" panose="00000800000000000000"/>
      <p:regular r:id="rId24"/>
    </p:embeddedFont>
    <p:embeddedFont>
      <p:font typeface="Now" charset="1" panose="000005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png" Type="http://schemas.openxmlformats.org/officeDocument/2006/relationships/image"/><Relationship Id="rId12" Target="../media/image16.png" Type="http://schemas.openxmlformats.org/officeDocument/2006/relationships/image"/><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8417165" y="8106683"/>
            <a:ext cx="1453670" cy="428324"/>
            <a:chOff x="0" y="0"/>
            <a:chExt cx="952367" cy="280615"/>
          </a:xfrm>
        </p:grpSpPr>
        <p:sp>
          <p:nvSpPr>
            <p:cNvPr name="Freeform 3" id="3"/>
            <p:cNvSpPr/>
            <p:nvPr/>
          </p:nvSpPr>
          <p:spPr>
            <a:xfrm flipH="false" flipV="false" rot="0">
              <a:off x="0" y="0"/>
              <a:ext cx="952367" cy="280615"/>
            </a:xfrm>
            <a:custGeom>
              <a:avLst/>
              <a:gdLst/>
              <a:ahLst/>
              <a:cxnLst/>
              <a:rect r="r" b="b" t="t" l="l"/>
              <a:pathLst>
                <a:path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a:solidFill>
                <a:srgbClr val="000000"/>
              </a:solidFill>
              <a:prstDash val="solid"/>
              <a:round/>
            </a:ln>
          </p:spPr>
        </p:sp>
        <p:sp>
          <p:nvSpPr>
            <p:cNvPr name="TextBox 4" id="4"/>
            <p:cNvSpPr txBox="true"/>
            <p:nvPr/>
          </p:nvSpPr>
          <p:spPr>
            <a:xfrm>
              <a:off x="0" y="-28575"/>
              <a:ext cx="952367" cy="309190"/>
            </a:xfrm>
            <a:prstGeom prst="rect">
              <a:avLst/>
            </a:prstGeom>
          </p:spPr>
          <p:txBody>
            <a:bodyPr anchor="ctr" rtlCol="false" tIns="40640" lIns="40640" bIns="40640" rIns="40640"/>
            <a:lstStyle/>
            <a:p>
              <a:pPr algn="ctr">
                <a:lnSpc>
                  <a:spcPts val="2127"/>
                </a:lnSpc>
              </a:pPr>
            </a:p>
          </p:txBody>
        </p:sp>
      </p:grpSp>
      <p:sp>
        <p:nvSpPr>
          <p:cNvPr name="AutoShape 5" id="5"/>
          <p:cNvSpPr/>
          <p:nvPr/>
        </p:nvSpPr>
        <p:spPr>
          <a:xfrm>
            <a:off x="8786963" y="8330370"/>
            <a:ext cx="714075" cy="0"/>
          </a:xfrm>
          <a:prstGeom prst="line">
            <a:avLst/>
          </a:prstGeom>
          <a:ln cap="flat" w="19050">
            <a:solidFill>
              <a:srgbClr val="000000">
                <a:alpha val="70980"/>
              </a:srgbClr>
            </a:solidFill>
            <a:prstDash val="solid"/>
            <a:headEnd type="none" len="sm" w="sm"/>
            <a:tailEnd type="arrow" len="sm" w="med"/>
          </a:ln>
        </p:spPr>
      </p:sp>
      <p:sp>
        <p:nvSpPr>
          <p:cNvPr name="Freeform 6" id="6"/>
          <p:cNvSpPr/>
          <p:nvPr/>
        </p:nvSpPr>
        <p:spPr>
          <a:xfrm flipH="false" flipV="false" rot="0">
            <a:off x="1028700" y="6194062"/>
            <a:ext cx="2278679" cy="3064238"/>
          </a:xfrm>
          <a:custGeom>
            <a:avLst/>
            <a:gdLst/>
            <a:ahLst/>
            <a:cxnLst/>
            <a:rect r="r" b="b" t="t" l="l"/>
            <a:pathLst>
              <a:path h="3064238" w="2278679">
                <a:moveTo>
                  <a:pt x="0" y="0"/>
                </a:moveTo>
                <a:lnTo>
                  <a:pt x="2278679" y="0"/>
                </a:lnTo>
                <a:lnTo>
                  <a:pt x="2278679" y="3064238"/>
                </a:lnTo>
                <a:lnTo>
                  <a:pt x="0" y="30642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785624" y="6194062"/>
            <a:ext cx="2473676" cy="3064238"/>
          </a:xfrm>
          <a:custGeom>
            <a:avLst/>
            <a:gdLst/>
            <a:ahLst/>
            <a:cxnLst/>
            <a:rect r="r" b="b" t="t" l="l"/>
            <a:pathLst>
              <a:path h="3064238" w="2473676">
                <a:moveTo>
                  <a:pt x="0" y="0"/>
                </a:moveTo>
                <a:lnTo>
                  <a:pt x="2473676" y="0"/>
                </a:lnTo>
                <a:lnTo>
                  <a:pt x="2473676" y="3064238"/>
                </a:lnTo>
                <a:lnTo>
                  <a:pt x="0" y="30642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48209" y="-78992"/>
            <a:ext cx="4566491" cy="2739895"/>
          </a:xfrm>
          <a:custGeom>
            <a:avLst/>
            <a:gdLst/>
            <a:ahLst/>
            <a:cxnLst/>
            <a:rect r="r" b="b" t="t" l="l"/>
            <a:pathLst>
              <a:path h="2739895" w="4566491">
                <a:moveTo>
                  <a:pt x="0" y="0"/>
                </a:moveTo>
                <a:lnTo>
                  <a:pt x="4566491" y="0"/>
                </a:lnTo>
                <a:lnTo>
                  <a:pt x="4566491" y="2739894"/>
                </a:lnTo>
                <a:lnTo>
                  <a:pt x="0" y="2739894"/>
                </a:lnTo>
                <a:lnTo>
                  <a:pt x="0" y="0"/>
                </a:lnTo>
                <a:close/>
              </a:path>
            </a:pathLst>
          </a:custGeom>
          <a:blipFill>
            <a:blip r:embed="rId6"/>
            <a:stretch>
              <a:fillRect l="0" t="0" r="0" b="0"/>
            </a:stretch>
          </a:blipFill>
        </p:spPr>
      </p:sp>
      <p:sp>
        <p:nvSpPr>
          <p:cNvPr name="TextBox 9" id="9"/>
          <p:cNvSpPr txBox="true"/>
          <p:nvPr/>
        </p:nvSpPr>
        <p:spPr>
          <a:xfrm rot="0">
            <a:off x="1028700" y="2012225"/>
            <a:ext cx="16230600" cy="3281776"/>
          </a:xfrm>
          <a:prstGeom prst="rect">
            <a:avLst/>
          </a:prstGeom>
        </p:spPr>
        <p:txBody>
          <a:bodyPr anchor="t" rtlCol="false" tIns="0" lIns="0" bIns="0" rIns="0">
            <a:spAutoFit/>
          </a:bodyPr>
          <a:lstStyle/>
          <a:p>
            <a:pPr algn="ctr">
              <a:lnSpc>
                <a:spcPts val="7064"/>
              </a:lnSpc>
            </a:pPr>
          </a:p>
          <a:p>
            <a:pPr algn="ctr">
              <a:lnSpc>
                <a:spcPts val="6000"/>
              </a:lnSpc>
            </a:pPr>
            <a:r>
              <a:rPr lang="en-US" sz="5000" spc="100">
                <a:solidFill>
                  <a:srgbClr val="404040"/>
                </a:solidFill>
                <a:latin typeface="Now Bold"/>
              </a:rPr>
              <a:t>JASON MULTI-AGENT SYSTEM FOR CITY SAFETY:</a:t>
            </a:r>
          </a:p>
          <a:p>
            <a:pPr algn="ctr">
              <a:lnSpc>
                <a:spcPts val="6000"/>
              </a:lnSpc>
            </a:pPr>
            <a:r>
              <a:rPr lang="en-US" sz="5000" spc="100">
                <a:solidFill>
                  <a:srgbClr val="404040"/>
                </a:solidFill>
                <a:latin typeface="Now Bold"/>
              </a:rPr>
              <a:t>Agents Cooperating to Arrest Criminals</a:t>
            </a:r>
          </a:p>
          <a:p>
            <a:pPr algn="ctr">
              <a:lnSpc>
                <a:spcPts val="7064"/>
              </a:lnSpc>
            </a:pPr>
          </a:p>
        </p:txBody>
      </p:sp>
      <p:sp>
        <p:nvSpPr>
          <p:cNvPr name="TextBox 10" id="10"/>
          <p:cNvSpPr txBox="true"/>
          <p:nvPr/>
        </p:nvSpPr>
        <p:spPr>
          <a:xfrm rot="0">
            <a:off x="4614700" y="5427351"/>
            <a:ext cx="9058600" cy="524510"/>
          </a:xfrm>
          <a:prstGeom prst="rect">
            <a:avLst/>
          </a:prstGeom>
        </p:spPr>
        <p:txBody>
          <a:bodyPr anchor="t" rtlCol="false" tIns="0" lIns="0" bIns="0" rIns="0">
            <a:spAutoFit/>
          </a:bodyPr>
          <a:lstStyle/>
          <a:p>
            <a:pPr algn="ctr">
              <a:lnSpc>
                <a:spcPts val="4270"/>
              </a:lnSpc>
            </a:pPr>
            <a:r>
              <a:rPr lang="en-US" sz="3500">
                <a:solidFill>
                  <a:srgbClr val="404040"/>
                </a:solidFill>
                <a:latin typeface="Now"/>
              </a:rPr>
              <a:t>Multi-Agent Systems Course Final Project</a:t>
            </a:r>
          </a:p>
        </p:txBody>
      </p:sp>
      <p:sp>
        <p:nvSpPr>
          <p:cNvPr name="TextBox 11" id="11"/>
          <p:cNvSpPr txBox="true"/>
          <p:nvPr/>
        </p:nvSpPr>
        <p:spPr>
          <a:xfrm rot="0">
            <a:off x="14746625" y="1028700"/>
            <a:ext cx="2512675" cy="524510"/>
          </a:xfrm>
          <a:prstGeom prst="rect">
            <a:avLst/>
          </a:prstGeom>
        </p:spPr>
        <p:txBody>
          <a:bodyPr anchor="t" rtlCol="false" tIns="0" lIns="0" bIns="0" rIns="0">
            <a:spAutoFit/>
          </a:bodyPr>
          <a:lstStyle/>
          <a:p>
            <a:pPr algn="r">
              <a:lnSpc>
                <a:spcPts val="4270"/>
              </a:lnSpc>
            </a:pPr>
            <a:r>
              <a:rPr lang="en-US" sz="3500">
                <a:solidFill>
                  <a:srgbClr val="404040"/>
                </a:solidFill>
                <a:latin typeface="Now"/>
              </a:rPr>
              <a:t>June 2024</a:t>
            </a:r>
          </a:p>
        </p:txBody>
      </p:sp>
      <p:sp>
        <p:nvSpPr>
          <p:cNvPr name="TextBox 12" id="12"/>
          <p:cNvSpPr txBox="true"/>
          <p:nvPr/>
        </p:nvSpPr>
        <p:spPr>
          <a:xfrm rot="0">
            <a:off x="4614700" y="6086611"/>
            <a:ext cx="9058600" cy="524510"/>
          </a:xfrm>
          <a:prstGeom prst="rect">
            <a:avLst/>
          </a:prstGeom>
        </p:spPr>
        <p:txBody>
          <a:bodyPr anchor="t" rtlCol="false" tIns="0" lIns="0" bIns="0" rIns="0">
            <a:spAutoFit/>
          </a:bodyPr>
          <a:lstStyle/>
          <a:p>
            <a:pPr algn="ctr" marL="0" indent="0" lvl="0">
              <a:lnSpc>
                <a:spcPts val="4270"/>
              </a:lnSpc>
              <a:spcBef>
                <a:spcPct val="0"/>
              </a:spcBef>
            </a:pPr>
            <a:r>
              <a:rPr lang="en-US" sz="3500" strike="noStrike" u="none">
                <a:solidFill>
                  <a:srgbClr val="404040"/>
                </a:solidFill>
                <a:latin typeface="Now"/>
              </a:rPr>
              <a:t>Creative Project Classified as Hard </a:t>
            </a:r>
          </a:p>
        </p:txBody>
      </p:sp>
      <p:sp>
        <p:nvSpPr>
          <p:cNvPr name="TextBox 13" id="13"/>
          <p:cNvSpPr txBox="true"/>
          <p:nvPr/>
        </p:nvSpPr>
        <p:spPr>
          <a:xfrm rot="0">
            <a:off x="4614700" y="7201671"/>
            <a:ext cx="9058600" cy="524510"/>
          </a:xfrm>
          <a:prstGeom prst="rect">
            <a:avLst/>
          </a:prstGeom>
        </p:spPr>
        <p:txBody>
          <a:bodyPr anchor="t" rtlCol="false" tIns="0" lIns="0" bIns="0" rIns="0">
            <a:spAutoFit/>
          </a:bodyPr>
          <a:lstStyle/>
          <a:p>
            <a:pPr algn="ctr" marL="0" indent="0" lvl="0">
              <a:lnSpc>
                <a:spcPts val="4270"/>
              </a:lnSpc>
              <a:spcBef>
                <a:spcPct val="0"/>
              </a:spcBef>
            </a:pPr>
            <a:r>
              <a:rPr lang="en-US" sz="3500" strike="noStrike" u="none">
                <a:solidFill>
                  <a:srgbClr val="404040"/>
                </a:solidFill>
                <a:latin typeface="Now"/>
              </a:rPr>
              <a:t>Giulia Benvenuto - 4678610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5427438" y="4686239"/>
            <a:ext cx="7433125" cy="2860212"/>
          </a:xfrm>
          <a:custGeom>
            <a:avLst/>
            <a:gdLst/>
            <a:ahLst/>
            <a:cxnLst/>
            <a:rect r="r" b="b" t="t" l="l"/>
            <a:pathLst>
              <a:path h="2860212" w="7433125">
                <a:moveTo>
                  <a:pt x="0" y="0"/>
                </a:moveTo>
                <a:lnTo>
                  <a:pt x="7433124" y="0"/>
                </a:lnTo>
                <a:lnTo>
                  <a:pt x="7433124" y="2860211"/>
                </a:lnTo>
                <a:lnTo>
                  <a:pt x="0" y="2860211"/>
                </a:lnTo>
                <a:lnTo>
                  <a:pt x="0" y="0"/>
                </a:lnTo>
                <a:close/>
              </a:path>
            </a:pathLst>
          </a:custGeom>
          <a:blipFill>
            <a:blip r:embed="rId2"/>
            <a:stretch>
              <a:fillRect l="0" t="0" r="0" b="0"/>
            </a:stretch>
          </a:blipFill>
        </p:spPr>
      </p:sp>
      <p:sp>
        <p:nvSpPr>
          <p:cNvPr name="Freeform 3" id="3"/>
          <p:cNvSpPr/>
          <p:nvPr/>
        </p:nvSpPr>
        <p:spPr>
          <a:xfrm flipH="false" flipV="false" rot="0">
            <a:off x="7055783" y="8905350"/>
            <a:ext cx="954479" cy="954479"/>
          </a:xfrm>
          <a:custGeom>
            <a:avLst/>
            <a:gdLst/>
            <a:ahLst/>
            <a:cxnLst/>
            <a:rect r="r" b="b" t="t" l="l"/>
            <a:pathLst>
              <a:path h="954479" w="954479">
                <a:moveTo>
                  <a:pt x="0" y="0"/>
                </a:moveTo>
                <a:lnTo>
                  <a:pt x="954479" y="0"/>
                </a:lnTo>
                <a:lnTo>
                  <a:pt x="954479" y="954480"/>
                </a:lnTo>
                <a:lnTo>
                  <a:pt x="0" y="954480"/>
                </a:lnTo>
                <a:lnTo>
                  <a:pt x="0" y="0"/>
                </a:lnTo>
                <a:close/>
              </a:path>
            </a:pathLst>
          </a:custGeom>
          <a:blipFill>
            <a:blip r:embed="rId3"/>
            <a:stretch>
              <a:fillRect l="0" t="0" r="0" b="0"/>
            </a:stretch>
          </a:blipFill>
        </p:spPr>
      </p:sp>
      <p:sp>
        <p:nvSpPr>
          <p:cNvPr name="TextBox 4" id="4"/>
          <p:cNvSpPr txBox="true"/>
          <p:nvPr/>
        </p:nvSpPr>
        <p:spPr>
          <a:xfrm rot="0">
            <a:off x="1028700" y="2127189"/>
            <a:ext cx="16230600" cy="2454275"/>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404040"/>
                </a:solidFill>
                <a:latin typeface="Now"/>
              </a:rPr>
              <a:t>Four civilian agents.</a:t>
            </a:r>
          </a:p>
          <a:p>
            <a:pPr algn="l" marL="755651" indent="-377825" lvl="1">
              <a:lnSpc>
                <a:spcPts val="4900"/>
              </a:lnSpc>
              <a:buFont typeface="Arial"/>
              <a:buChar char="•"/>
            </a:pPr>
            <a:r>
              <a:rPr lang="en-US" sz="3500">
                <a:solidFill>
                  <a:srgbClr val="404040"/>
                </a:solidFill>
                <a:latin typeface="Now"/>
              </a:rPr>
              <a:t>Static position. </a:t>
            </a:r>
          </a:p>
          <a:p>
            <a:pPr algn="l" marL="755651" indent="-377825" lvl="1">
              <a:lnSpc>
                <a:spcPts val="4900"/>
              </a:lnSpc>
              <a:buFont typeface="Arial"/>
              <a:buChar char="•"/>
            </a:pPr>
            <a:r>
              <a:rPr lang="en-US" sz="3500">
                <a:solidFill>
                  <a:srgbClr val="404040"/>
                </a:solidFill>
                <a:latin typeface="Now"/>
              </a:rPr>
              <a:t>If they are found by a police agent, communicate to him the position </a:t>
            </a:r>
          </a:p>
          <a:p>
            <a:pPr algn="l">
              <a:lnSpc>
                <a:spcPts val="4900"/>
              </a:lnSpc>
              <a:spcBef>
                <a:spcPct val="0"/>
              </a:spcBef>
            </a:pPr>
            <a:r>
              <a:rPr lang="en-US" sz="3500">
                <a:solidFill>
                  <a:srgbClr val="404040"/>
                </a:solidFill>
                <a:latin typeface="Now"/>
              </a:rPr>
              <a:t>      (X, Y) of their closest clue. </a:t>
            </a:r>
          </a:p>
        </p:txBody>
      </p:sp>
      <p:sp>
        <p:nvSpPr>
          <p:cNvPr name="TextBox 5" id="5"/>
          <p:cNvSpPr txBox="true"/>
          <p:nvPr/>
        </p:nvSpPr>
        <p:spPr>
          <a:xfrm rot="0">
            <a:off x="1028700" y="628650"/>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AGENTS (2)</a:t>
            </a:r>
          </a:p>
        </p:txBody>
      </p:sp>
      <p:sp>
        <p:nvSpPr>
          <p:cNvPr name="TextBox 6" id="6"/>
          <p:cNvSpPr txBox="true"/>
          <p:nvPr/>
        </p:nvSpPr>
        <p:spPr>
          <a:xfrm rot="0">
            <a:off x="1028700" y="1401762"/>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Behavior of Civilian Agents</a:t>
            </a:r>
          </a:p>
        </p:txBody>
      </p:sp>
      <p:sp>
        <p:nvSpPr>
          <p:cNvPr name="TextBox 7" id="7"/>
          <p:cNvSpPr txBox="true"/>
          <p:nvPr/>
        </p:nvSpPr>
        <p:spPr>
          <a:xfrm rot="0">
            <a:off x="1028700" y="7584550"/>
            <a:ext cx="17259300" cy="1216025"/>
          </a:xfrm>
          <a:prstGeom prst="rect">
            <a:avLst/>
          </a:prstGeom>
        </p:spPr>
        <p:txBody>
          <a:bodyPr anchor="t" rtlCol="false" tIns="0" lIns="0" bIns="0" rIns="0">
            <a:spAutoFit/>
          </a:bodyPr>
          <a:lstStyle/>
          <a:p>
            <a:pPr algn="l" marL="755651" indent="-377825" lvl="1">
              <a:lnSpc>
                <a:spcPts val="4900"/>
              </a:lnSpc>
              <a:spcBef>
                <a:spcPct val="0"/>
              </a:spcBef>
              <a:buFont typeface="Arial"/>
              <a:buChar char="•"/>
            </a:pPr>
            <a:r>
              <a:rPr lang="en-US" sz="3500" strike="noStrike" u="none">
                <a:solidFill>
                  <a:srgbClr val="404040"/>
                </a:solidFill>
                <a:latin typeface="Now"/>
              </a:rPr>
              <a:t>If they receive a broadcast message from a police agent about the arrest of a criminal they respond with a message thanking him.</a:t>
            </a:r>
          </a:p>
        </p:txBody>
      </p:sp>
      <p:sp>
        <p:nvSpPr>
          <p:cNvPr name="TextBox 8" id="8"/>
          <p:cNvSpPr txBox="true"/>
          <p:nvPr/>
        </p:nvSpPr>
        <p:spPr>
          <a:xfrm rot="0">
            <a:off x="8010262" y="9147640"/>
            <a:ext cx="3221955"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Civilian Agent Icon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9247909" y="1581809"/>
            <a:ext cx="8011391" cy="7123382"/>
          </a:xfrm>
          <a:custGeom>
            <a:avLst/>
            <a:gdLst/>
            <a:ahLst/>
            <a:cxnLst/>
            <a:rect r="r" b="b" t="t" l="l"/>
            <a:pathLst>
              <a:path h="7123382" w="8011391">
                <a:moveTo>
                  <a:pt x="0" y="0"/>
                </a:moveTo>
                <a:lnTo>
                  <a:pt x="8011391" y="0"/>
                </a:lnTo>
                <a:lnTo>
                  <a:pt x="8011391" y="7123382"/>
                </a:lnTo>
                <a:lnTo>
                  <a:pt x="0" y="7123382"/>
                </a:lnTo>
                <a:lnTo>
                  <a:pt x="0" y="0"/>
                </a:lnTo>
                <a:close/>
              </a:path>
            </a:pathLst>
          </a:custGeom>
          <a:blipFill>
            <a:blip r:embed="rId2"/>
            <a:stretch>
              <a:fillRect l="0" t="0" r="0" b="0"/>
            </a:stretch>
          </a:blipFill>
        </p:spPr>
      </p:sp>
      <p:sp>
        <p:nvSpPr>
          <p:cNvPr name="Freeform 3" id="3"/>
          <p:cNvSpPr/>
          <p:nvPr/>
        </p:nvSpPr>
        <p:spPr>
          <a:xfrm flipH="false" flipV="false" rot="0">
            <a:off x="7330750" y="8876641"/>
            <a:ext cx="954479" cy="954479"/>
          </a:xfrm>
          <a:custGeom>
            <a:avLst/>
            <a:gdLst/>
            <a:ahLst/>
            <a:cxnLst/>
            <a:rect r="r" b="b" t="t" l="l"/>
            <a:pathLst>
              <a:path h="954479" w="954479">
                <a:moveTo>
                  <a:pt x="0" y="0"/>
                </a:moveTo>
                <a:lnTo>
                  <a:pt x="954480" y="0"/>
                </a:lnTo>
                <a:lnTo>
                  <a:pt x="954480" y="954479"/>
                </a:lnTo>
                <a:lnTo>
                  <a:pt x="0" y="954479"/>
                </a:lnTo>
                <a:lnTo>
                  <a:pt x="0" y="0"/>
                </a:lnTo>
                <a:close/>
              </a:path>
            </a:pathLst>
          </a:custGeom>
          <a:blipFill>
            <a:blip r:embed="rId3"/>
            <a:stretch>
              <a:fillRect l="0" t="0" r="0" b="0"/>
            </a:stretch>
          </a:blipFill>
        </p:spPr>
      </p:sp>
      <p:sp>
        <p:nvSpPr>
          <p:cNvPr name="TextBox 4" id="4"/>
          <p:cNvSpPr txBox="true"/>
          <p:nvPr/>
        </p:nvSpPr>
        <p:spPr>
          <a:xfrm rot="0">
            <a:off x="1028700" y="2295734"/>
            <a:ext cx="7804633" cy="3692525"/>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404040"/>
                </a:solidFill>
                <a:latin typeface="Now"/>
              </a:rPr>
              <a:t>Four clue agents.</a:t>
            </a:r>
          </a:p>
          <a:p>
            <a:pPr algn="l" marL="755651" indent="-377825" lvl="1">
              <a:lnSpc>
                <a:spcPts val="4900"/>
              </a:lnSpc>
              <a:buFont typeface="Arial"/>
              <a:buChar char="•"/>
            </a:pPr>
            <a:r>
              <a:rPr lang="en-US" sz="3500">
                <a:solidFill>
                  <a:srgbClr val="404040"/>
                </a:solidFill>
                <a:latin typeface="Now"/>
              </a:rPr>
              <a:t>Static position. </a:t>
            </a:r>
          </a:p>
          <a:p>
            <a:pPr algn="l" marL="755651" indent="-377825" lvl="1">
              <a:lnSpc>
                <a:spcPts val="4900"/>
              </a:lnSpc>
              <a:spcBef>
                <a:spcPct val="0"/>
              </a:spcBef>
              <a:buFont typeface="Arial"/>
              <a:buChar char="•"/>
            </a:pPr>
            <a:r>
              <a:rPr lang="en-US" sz="3500">
                <a:solidFill>
                  <a:srgbClr val="404040"/>
                </a:solidFill>
                <a:latin typeface="Now"/>
              </a:rPr>
              <a:t>If they are found by a police agent, communicate to him the known X or Y coordinate and the ID of the criminal. </a:t>
            </a:r>
          </a:p>
        </p:txBody>
      </p:sp>
      <p:sp>
        <p:nvSpPr>
          <p:cNvPr name="TextBox 5" id="5"/>
          <p:cNvSpPr txBox="true"/>
          <p:nvPr/>
        </p:nvSpPr>
        <p:spPr>
          <a:xfrm rot="0">
            <a:off x="1028700" y="628650"/>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AGENTS (3)</a:t>
            </a:r>
          </a:p>
        </p:txBody>
      </p:sp>
      <p:sp>
        <p:nvSpPr>
          <p:cNvPr name="TextBox 6" id="6"/>
          <p:cNvSpPr txBox="true"/>
          <p:nvPr/>
        </p:nvSpPr>
        <p:spPr>
          <a:xfrm rot="0">
            <a:off x="1028700" y="1505609"/>
            <a:ext cx="7707586"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Behavior of Clue Agents</a:t>
            </a:r>
          </a:p>
        </p:txBody>
      </p:sp>
      <p:sp>
        <p:nvSpPr>
          <p:cNvPr name="TextBox 7" id="7"/>
          <p:cNvSpPr txBox="true"/>
          <p:nvPr/>
        </p:nvSpPr>
        <p:spPr>
          <a:xfrm rot="0">
            <a:off x="8285230" y="9118930"/>
            <a:ext cx="2672020"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Clue Agent Icon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7007259" y="8905350"/>
            <a:ext cx="954479" cy="954479"/>
          </a:xfrm>
          <a:custGeom>
            <a:avLst/>
            <a:gdLst/>
            <a:ahLst/>
            <a:cxnLst/>
            <a:rect r="r" b="b" t="t" l="l"/>
            <a:pathLst>
              <a:path h="954479" w="954479">
                <a:moveTo>
                  <a:pt x="0" y="0"/>
                </a:moveTo>
                <a:lnTo>
                  <a:pt x="954479" y="0"/>
                </a:lnTo>
                <a:lnTo>
                  <a:pt x="954479" y="954480"/>
                </a:lnTo>
                <a:lnTo>
                  <a:pt x="0" y="954480"/>
                </a:lnTo>
                <a:lnTo>
                  <a:pt x="0" y="0"/>
                </a:lnTo>
                <a:close/>
              </a:path>
            </a:pathLst>
          </a:custGeom>
          <a:blipFill>
            <a:blip r:embed="rId2"/>
            <a:stretch>
              <a:fillRect l="0" t="0" r="0" b="0"/>
            </a:stretch>
          </a:blipFill>
        </p:spPr>
      </p:sp>
      <p:sp>
        <p:nvSpPr>
          <p:cNvPr name="TextBox 3" id="3"/>
          <p:cNvSpPr txBox="true"/>
          <p:nvPr/>
        </p:nvSpPr>
        <p:spPr>
          <a:xfrm rot="0">
            <a:off x="1028700" y="2288935"/>
            <a:ext cx="16230600" cy="3692525"/>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404040"/>
                </a:solidFill>
                <a:latin typeface="Now"/>
              </a:rPr>
              <a:t>Two criminal agents.</a:t>
            </a:r>
          </a:p>
          <a:p>
            <a:pPr algn="l" marL="755651" indent="-377825" lvl="1">
              <a:lnSpc>
                <a:spcPts val="4900"/>
              </a:lnSpc>
              <a:buFont typeface="Arial"/>
              <a:buChar char="•"/>
            </a:pPr>
            <a:r>
              <a:rPr lang="en-US" sz="3500">
                <a:solidFill>
                  <a:srgbClr val="404040"/>
                </a:solidFill>
                <a:latin typeface="Now"/>
              </a:rPr>
              <a:t>Static position. </a:t>
            </a:r>
          </a:p>
          <a:p>
            <a:pPr algn="l" marL="755651" indent="-377825" lvl="1">
              <a:lnSpc>
                <a:spcPts val="4900"/>
              </a:lnSpc>
              <a:buFont typeface="Arial"/>
              <a:buChar char="•"/>
            </a:pPr>
            <a:r>
              <a:rPr lang="en-US" sz="3500">
                <a:solidFill>
                  <a:srgbClr val="404040"/>
                </a:solidFill>
                <a:latin typeface="Now"/>
              </a:rPr>
              <a:t>They hide in the city and upon being discovered, they receive a message from the police agent declaring that they are under arrest.</a:t>
            </a:r>
          </a:p>
          <a:p>
            <a:pPr algn="l" marL="755651" indent="-377825" lvl="1">
              <a:lnSpc>
                <a:spcPts val="4900"/>
              </a:lnSpc>
              <a:spcBef>
                <a:spcPct val="0"/>
              </a:spcBef>
              <a:buFont typeface="Arial"/>
              <a:buChar char="•"/>
            </a:pPr>
            <a:r>
              <a:rPr lang="en-US" sz="3500">
                <a:solidFill>
                  <a:srgbClr val="404040"/>
                </a:solidFill>
                <a:latin typeface="Now"/>
              </a:rPr>
              <a:t>When arrested by a police agent, they are removed from the grid as they are escorted to jail.</a:t>
            </a:r>
          </a:p>
        </p:txBody>
      </p:sp>
      <p:sp>
        <p:nvSpPr>
          <p:cNvPr name="TextBox 4" id="4"/>
          <p:cNvSpPr txBox="true"/>
          <p:nvPr/>
        </p:nvSpPr>
        <p:spPr>
          <a:xfrm rot="0">
            <a:off x="1028700" y="628650"/>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AGENTS (4)</a:t>
            </a:r>
          </a:p>
        </p:txBody>
      </p:sp>
      <p:sp>
        <p:nvSpPr>
          <p:cNvPr name="TextBox 5" id="5"/>
          <p:cNvSpPr txBox="true"/>
          <p:nvPr/>
        </p:nvSpPr>
        <p:spPr>
          <a:xfrm rot="0">
            <a:off x="1028700" y="1536580"/>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Behavior of Criminal Agents</a:t>
            </a:r>
          </a:p>
        </p:txBody>
      </p:sp>
      <p:sp>
        <p:nvSpPr>
          <p:cNvPr name="TextBox 6" id="6"/>
          <p:cNvSpPr txBox="true"/>
          <p:nvPr/>
        </p:nvSpPr>
        <p:spPr>
          <a:xfrm rot="0">
            <a:off x="7961738" y="9147640"/>
            <a:ext cx="3319003"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Criminal Agent Icon</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941179"/>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INTERNAL ACTIONS (1)</a:t>
            </a:r>
          </a:p>
        </p:txBody>
      </p:sp>
      <p:sp>
        <p:nvSpPr>
          <p:cNvPr name="TextBox 3" id="3"/>
          <p:cNvSpPr txBox="true"/>
          <p:nvPr/>
        </p:nvSpPr>
        <p:spPr>
          <a:xfrm rot="0">
            <a:off x="1028700" y="2047666"/>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What are Internal Actions?</a:t>
            </a:r>
          </a:p>
        </p:txBody>
      </p:sp>
      <p:sp>
        <p:nvSpPr>
          <p:cNvPr name="TextBox 4" id="4"/>
          <p:cNvSpPr txBox="true"/>
          <p:nvPr/>
        </p:nvSpPr>
        <p:spPr>
          <a:xfrm rot="0">
            <a:off x="1028700" y="2998579"/>
            <a:ext cx="16230600" cy="4311650"/>
          </a:xfrm>
          <a:prstGeom prst="rect">
            <a:avLst/>
          </a:prstGeom>
        </p:spPr>
        <p:txBody>
          <a:bodyPr anchor="t" rtlCol="false" tIns="0" lIns="0" bIns="0" rIns="0">
            <a:spAutoFit/>
          </a:bodyPr>
          <a:lstStyle/>
          <a:p>
            <a:pPr algn="l">
              <a:lnSpc>
                <a:spcPts val="4900"/>
              </a:lnSpc>
            </a:pPr>
            <a:r>
              <a:rPr lang="en-US" sz="3500">
                <a:solidFill>
                  <a:srgbClr val="404040"/>
                </a:solidFill>
                <a:latin typeface="Now"/>
              </a:rPr>
              <a:t>Internal Actions are used in the project as a building block for agents to perform operations that go beyond basic logical reasoning. </a:t>
            </a:r>
          </a:p>
          <a:p>
            <a:pPr algn="l">
              <a:lnSpc>
                <a:spcPts val="4900"/>
              </a:lnSpc>
            </a:pPr>
          </a:p>
          <a:p>
            <a:pPr algn="l">
              <a:lnSpc>
                <a:spcPts val="4900"/>
              </a:lnSpc>
            </a:pPr>
            <a:r>
              <a:rPr lang="en-US" sz="3500">
                <a:solidFill>
                  <a:srgbClr val="404040"/>
                </a:solidFill>
                <a:latin typeface="Now"/>
              </a:rPr>
              <a:t>To develop an Internal Action, one must extend a java class with the “DefaultInternalAction” class provided by Jason.</a:t>
            </a:r>
          </a:p>
          <a:p>
            <a:pPr algn="l">
              <a:lnSpc>
                <a:spcPts val="4900"/>
              </a:lnSpc>
            </a:pPr>
          </a:p>
          <a:p>
            <a:pPr algn="l">
              <a:lnSpc>
                <a:spcPts val="4900"/>
              </a:lnSpc>
              <a:spcBef>
                <a:spcPct val="0"/>
              </a:spcBef>
            </a:pPr>
            <a:r>
              <a:rPr lang="en-US" sz="3500">
                <a:solidFill>
                  <a:srgbClr val="404040"/>
                </a:solidFill>
                <a:latin typeface="Now"/>
              </a:rPr>
              <a:t> This approach allows the implementation of specific agent behaviors.</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941179"/>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INTERNAL ACTIONS (2)</a:t>
            </a:r>
          </a:p>
        </p:txBody>
      </p:sp>
      <p:sp>
        <p:nvSpPr>
          <p:cNvPr name="TextBox 3" id="3"/>
          <p:cNvSpPr txBox="true"/>
          <p:nvPr/>
        </p:nvSpPr>
        <p:spPr>
          <a:xfrm rot="0">
            <a:off x="1028700" y="1960121"/>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Important Internal Actions in the Project</a:t>
            </a:r>
          </a:p>
        </p:txBody>
      </p:sp>
      <p:sp>
        <p:nvSpPr>
          <p:cNvPr name="TextBox 4" id="4"/>
          <p:cNvSpPr txBox="true"/>
          <p:nvPr/>
        </p:nvSpPr>
        <p:spPr>
          <a:xfrm rot="0">
            <a:off x="1028700" y="3556427"/>
            <a:ext cx="16230600" cy="1216025"/>
          </a:xfrm>
          <a:prstGeom prst="rect">
            <a:avLst/>
          </a:prstGeom>
        </p:spPr>
        <p:txBody>
          <a:bodyPr anchor="t" rtlCol="false" tIns="0" lIns="0" bIns="0" rIns="0">
            <a:spAutoFit/>
          </a:bodyPr>
          <a:lstStyle/>
          <a:p>
            <a:pPr algn="l">
              <a:lnSpc>
                <a:spcPts val="4900"/>
              </a:lnSpc>
              <a:spcBef>
                <a:spcPct val="0"/>
              </a:spcBef>
            </a:pPr>
            <a:r>
              <a:rPr lang="en-US" sz="3500">
                <a:solidFill>
                  <a:srgbClr val="404040"/>
                </a:solidFill>
                <a:latin typeface="Now"/>
              </a:rPr>
              <a:t>Internal Action that handles the logic of finding a path between two locations (x, y) in the city grid. Used by police agents in the “explore” goal.</a:t>
            </a:r>
          </a:p>
        </p:txBody>
      </p:sp>
      <p:sp>
        <p:nvSpPr>
          <p:cNvPr name="TextBox 5" id="5"/>
          <p:cNvSpPr txBox="true"/>
          <p:nvPr/>
        </p:nvSpPr>
        <p:spPr>
          <a:xfrm rot="0">
            <a:off x="1028700" y="2815784"/>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1) FindPath.java</a:t>
            </a:r>
          </a:p>
        </p:txBody>
      </p:sp>
      <p:sp>
        <p:nvSpPr>
          <p:cNvPr name="TextBox 6" id="6"/>
          <p:cNvSpPr txBox="true"/>
          <p:nvPr/>
        </p:nvSpPr>
        <p:spPr>
          <a:xfrm rot="0">
            <a:off x="1028700" y="5069120"/>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2) Escorting.java</a:t>
            </a:r>
          </a:p>
        </p:txBody>
      </p:sp>
      <p:sp>
        <p:nvSpPr>
          <p:cNvPr name="TextBox 7" id="7"/>
          <p:cNvSpPr txBox="true"/>
          <p:nvPr/>
        </p:nvSpPr>
        <p:spPr>
          <a:xfrm rot="0">
            <a:off x="1028700" y="5810482"/>
            <a:ext cx="16230600" cy="1835150"/>
          </a:xfrm>
          <a:prstGeom prst="rect">
            <a:avLst/>
          </a:prstGeom>
        </p:spPr>
        <p:txBody>
          <a:bodyPr anchor="t" rtlCol="false" tIns="0" lIns="0" bIns="0" rIns="0">
            <a:spAutoFit/>
          </a:bodyPr>
          <a:lstStyle/>
          <a:p>
            <a:pPr algn="l">
              <a:lnSpc>
                <a:spcPts val="4900"/>
              </a:lnSpc>
            </a:pPr>
            <a:r>
              <a:rPr lang="en-US" sz="3500">
                <a:solidFill>
                  <a:srgbClr val="404040"/>
                </a:solidFill>
                <a:latin typeface="Now"/>
              </a:rPr>
              <a:t>Internal Action that handles the escorting logic for the police agents.</a:t>
            </a:r>
          </a:p>
          <a:p>
            <a:pPr algn="l">
              <a:lnSpc>
                <a:spcPts val="4900"/>
              </a:lnSpc>
              <a:spcBef>
                <a:spcPct val="0"/>
              </a:spcBef>
            </a:pPr>
            <a:r>
              <a:rPr lang="en-US" sz="3500">
                <a:solidFill>
                  <a:srgbClr val="404040"/>
                </a:solidFill>
                <a:latin typeface="Now"/>
              </a:rPr>
              <a:t>It activates the escorting state to true when a police agent arrest a criminal. This change triggers an update to the police agent’s icon.</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941179"/>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INTERNAL ACTIONS (3)</a:t>
            </a:r>
          </a:p>
        </p:txBody>
      </p:sp>
      <p:sp>
        <p:nvSpPr>
          <p:cNvPr name="TextBox 3" id="3"/>
          <p:cNvSpPr txBox="true"/>
          <p:nvPr/>
        </p:nvSpPr>
        <p:spPr>
          <a:xfrm rot="0">
            <a:off x="1028700" y="1977127"/>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Important Internal Actions in the Project</a:t>
            </a:r>
          </a:p>
        </p:txBody>
      </p:sp>
      <p:sp>
        <p:nvSpPr>
          <p:cNvPr name="TextBox 4" id="4"/>
          <p:cNvSpPr txBox="true"/>
          <p:nvPr/>
        </p:nvSpPr>
        <p:spPr>
          <a:xfrm rot="0">
            <a:off x="1028700" y="2847975"/>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3) EnterJail.java</a:t>
            </a:r>
          </a:p>
        </p:txBody>
      </p:sp>
      <p:sp>
        <p:nvSpPr>
          <p:cNvPr name="TextBox 5" id="5"/>
          <p:cNvSpPr txBox="true"/>
          <p:nvPr/>
        </p:nvSpPr>
        <p:spPr>
          <a:xfrm rot="0">
            <a:off x="1028700" y="3579813"/>
            <a:ext cx="16230600" cy="2454275"/>
          </a:xfrm>
          <a:prstGeom prst="rect">
            <a:avLst/>
          </a:prstGeom>
        </p:spPr>
        <p:txBody>
          <a:bodyPr anchor="t" rtlCol="false" tIns="0" lIns="0" bIns="0" rIns="0">
            <a:spAutoFit/>
          </a:bodyPr>
          <a:lstStyle/>
          <a:p>
            <a:pPr algn="l">
              <a:lnSpc>
                <a:spcPts val="4900"/>
              </a:lnSpc>
              <a:spcBef>
                <a:spcPct val="0"/>
              </a:spcBef>
            </a:pPr>
            <a:r>
              <a:rPr lang="en-US" sz="3500">
                <a:solidFill>
                  <a:srgbClr val="404040"/>
                </a:solidFill>
                <a:latin typeface="Now"/>
              </a:rPr>
              <a:t>Internal Action that handles the process for a police agent to enter the jail upon reaching it while escorting a criminal. It involves removing the police agent’s icon from the grid, signifying that the agent is inside the jail with the criminal.</a:t>
            </a:r>
          </a:p>
        </p:txBody>
      </p:sp>
      <p:sp>
        <p:nvSpPr>
          <p:cNvPr name="TextBox 6" id="6"/>
          <p:cNvSpPr txBox="true"/>
          <p:nvPr/>
        </p:nvSpPr>
        <p:spPr>
          <a:xfrm rot="0">
            <a:off x="1028700" y="6224588"/>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4) Arrested.java</a:t>
            </a:r>
          </a:p>
        </p:txBody>
      </p:sp>
      <p:sp>
        <p:nvSpPr>
          <p:cNvPr name="TextBox 7" id="7"/>
          <p:cNvSpPr txBox="true"/>
          <p:nvPr/>
        </p:nvSpPr>
        <p:spPr>
          <a:xfrm rot="0">
            <a:off x="1028700" y="6956425"/>
            <a:ext cx="16230600" cy="1835150"/>
          </a:xfrm>
          <a:prstGeom prst="rect">
            <a:avLst/>
          </a:prstGeom>
        </p:spPr>
        <p:txBody>
          <a:bodyPr anchor="t" rtlCol="false" tIns="0" lIns="0" bIns="0" rIns="0">
            <a:spAutoFit/>
          </a:bodyPr>
          <a:lstStyle/>
          <a:p>
            <a:pPr algn="l">
              <a:lnSpc>
                <a:spcPts val="4900"/>
              </a:lnSpc>
              <a:spcBef>
                <a:spcPct val="0"/>
              </a:spcBef>
            </a:pPr>
            <a:r>
              <a:rPr lang="en-US" sz="3500">
                <a:solidFill>
                  <a:srgbClr val="404040"/>
                </a:solidFill>
                <a:latin typeface="Now"/>
              </a:rPr>
              <a:t>Internal Action that handles the logic to arrest a criminal which involves removing the criminal’s icon from the grid when a police agent finds and arrest him.</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941179"/>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UTILITY AND HELPER CLASSES (1)</a:t>
            </a:r>
          </a:p>
        </p:txBody>
      </p:sp>
      <p:sp>
        <p:nvSpPr>
          <p:cNvPr name="TextBox 3" id="3"/>
          <p:cNvSpPr txBox="true"/>
          <p:nvPr/>
        </p:nvSpPr>
        <p:spPr>
          <a:xfrm rot="0">
            <a:off x="1028700" y="1977127"/>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Important Helper Classes in the Project</a:t>
            </a:r>
          </a:p>
        </p:txBody>
      </p:sp>
      <p:sp>
        <p:nvSpPr>
          <p:cNvPr name="TextBox 4" id="4"/>
          <p:cNvSpPr txBox="true"/>
          <p:nvPr/>
        </p:nvSpPr>
        <p:spPr>
          <a:xfrm rot="0">
            <a:off x="1028700" y="2847975"/>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1) AgentIdMapper.java</a:t>
            </a:r>
          </a:p>
        </p:txBody>
      </p:sp>
      <p:sp>
        <p:nvSpPr>
          <p:cNvPr name="TextBox 5" id="5"/>
          <p:cNvSpPr txBox="true"/>
          <p:nvPr/>
        </p:nvSpPr>
        <p:spPr>
          <a:xfrm rot="0">
            <a:off x="1028700" y="3579813"/>
            <a:ext cx="16230600" cy="3073400"/>
          </a:xfrm>
          <a:prstGeom prst="rect">
            <a:avLst/>
          </a:prstGeom>
        </p:spPr>
        <p:txBody>
          <a:bodyPr anchor="t" rtlCol="false" tIns="0" lIns="0" bIns="0" rIns="0">
            <a:spAutoFit/>
          </a:bodyPr>
          <a:lstStyle/>
          <a:p>
            <a:pPr algn="l">
              <a:lnSpc>
                <a:spcPts val="4900"/>
              </a:lnSpc>
              <a:spcBef>
                <a:spcPct val="0"/>
              </a:spcBef>
            </a:pPr>
            <a:r>
              <a:rPr lang="en-US" sz="3500">
                <a:solidFill>
                  <a:srgbClr val="404040"/>
                </a:solidFill>
                <a:latin typeface="Now"/>
              </a:rPr>
              <a:t>This utility class is fundamental to map the IDs of agents from Java to Jason. </a:t>
            </a:r>
            <a:r>
              <a:rPr lang="en-US" sz="3500">
                <a:solidFill>
                  <a:srgbClr val="404040"/>
                </a:solidFill>
                <a:latin typeface="Now"/>
              </a:rPr>
              <a:t>This mapping is essential because the ID numbering systems differ between the two environments: in Java, agent IDs range from 0 to 12, whereas in Jason, the IDs span from 0 to one less than the total number of instances of that agent type.</a:t>
            </a:r>
          </a:p>
        </p:txBody>
      </p:sp>
      <p:sp>
        <p:nvSpPr>
          <p:cNvPr name="TextBox 6" id="6"/>
          <p:cNvSpPr txBox="true"/>
          <p:nvPr/>
        </p:nvSpPr>
        <p:spPr>
          <a:xfrm rot="0">
            <a:off x="1028700" y="6843713"/>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2) AgentPercept.java</a:t>
            </a:r>
          </a:p>
        </p:txBody>
      </p:sp>
      <p:sp>
        <p:nvSpPr>
          <p:cNvPr name="TextBox 7" id="7"/>
          <p:cNvSpPr txBox="true"/>
          <p:nvPr/>
        </p:nvSpPr>
        <p:spPr>
          <a:xfrm rot="0">
            <a:off x="1028700" y="7575550"/>
            <a:ext cx="16230600" cy="1835150"/>
          </a:xfrm>
          <a:prstGeom prst="rect">
            <a:avLst/>
          </a:prstGeom>
        </p:spPr>
        <p:txBody>
          <a:bodyPr anchor="t" rtlCol="false" tIns="0" lIns="0" bIns="0" rIns="0">
            <a:spAutoFit/>
          </a:bodyPr>
          <a:lstStyle/>
          <a:p>
            <a:pPr algn="l">
              <a:lnSpc>
                <a:spcPts val="4900"/>
              </a:lnSpc>
              <a:spcBef>
                <a:spcPct val="0"/>
              </a:spcBef>
            </a:pPr>
            <a:r>
              <a:rPr lang="en-US" sz="3500">
                <a:solidFill>
                  <a:srgbClr val="404040"/>
                </a:solidFill>
                <a:latin typeface="Now"/>
              </a:rPr>
              <a:t>This utility class is used in the project to add and update the percepts of the agents, so it acts as the intermediary layer between the agent representation in Java and Jason. </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941179"/>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UTILITY AND HELPER CLASSES (2)</a:t>
            </a:r>
          </a:p>
        </p:txBody>
      </p:sp>
      <p:sp>
        <p:nvSpPr>
          <p:cNvPr name="TextBox 3" id="3"/>
          <p:cNvSpPr txBox="true"/>
          <p:nvPr/>
        </p:nvSpPr>
        <p:spPr>
          <a:xfrm rot="0">
            <a:off x="1028700" y="1977127"/>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Important Helper Classes in the Project</a:t>
            </a:r>
          </a:p>
        </p:txBody>
      </p:sp>
      <p:sp>
        <p:nvSpPr>
          <p:cNvPr name="TextBox 4" id="4"/>
          <p:cNvSpPr txBox="true"/>
          <p:nvPr/>
        </p:nvSpPr>
        <p:spPr>
          <a:xfrm rot="0">
            <a:off x="1028700" y="2847975"/>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3) LookAround.java</a:t>
            </a:r>
          </a:p>
        </p:txBody>
      </p:sp>
      <p:sp>
        <p:nvSpPr>
          <p:cNvPr name="TextBox 5" id="5"/>
          <p:cNvSpPr txBox="true"/>
          <p:nvPr/>
        </p:nvSpPr>
        <p:spPr>
          <a:xfrm rot="0">
            <a:off x="1028700" y="3579813"/>
            <a:ext cx="16230600" cy="3073400"/>
          </a:xfrm>
          <a:prstGeom prst="rect">
            <a:avLst/>
          </a:prstGeom>
        </p:spPr>
        <p:txBody>
          <a:bodyPr anchor="t" rtlCol="false" tIns="0" lIns="0" bIns="0" rIns="0">
            <a:spAutoFit/>
          </a:bodyPr>
          <a:lstStyle/>
          <a:p>
            <a:pPr algn="l">
              <a:lnSpc>
                <a:spcPts val="4900"/>
              </a:lnSpc>
            </a:pPr>
            <a:r>
              <a:rPr lang="en-US" sz="3500">
                <a:solidFill>
                  <a:srgbClr val="404040"/>
                </a:solidFill>
                <a:latin typeface="Now"/>
              </a:rPr>
              <a:t>This utility class is used by police agents at each step to detect the presence of other agents in the eight neighboring cells around their current position.</a:t>
            </a:r>
          </a:p>
          <a:p>
            <a:pPr algn="l">
              <a:lnSpc>
                <a:spcPts val="4900"/>
              </a:lnSpc>
              <a:spcBef>
                <a:spcPct val="0"/>
              </a:spcBef>
            </a:pPr>
            <a:r>
              <a:rPr lang="en-US" sz="3500">
                <a:solidFill>
                  <a:srgbClr val="404040"/>
                </a:solidFill>
                <a:latin typeface="Now"/>
              </a:rPr>
              <a:t>Each time an agent or the jail is found in the neighboring cells, a new percept is added to the police agent who discovered it.</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4675981"/>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943838"/>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INTRODUCTION</a:t>
            </a:r>
          </a:p>
        </p:txBody>
      </p:sp>
      <p:sp>
        <p:nvSpPr>
          <p:cNvPr name="TextBox 3" id="3"/>
          <p:cNvSpPr txBox="true"/>
          <p:nvPr/>
        </p:nvSpPr>
        <p:spPr>
          <a:xfrm rot="0">
            <a:off x="1028700" y="3044079"/>
            <a:ext cx="16230600" cy="3692525"/>
          </a:xfrm>
          <a:prstGeom prst="rect">
            <a:avLst/>
          </a:prstGeom>
        </p:spPr>
        <p:txBody>
          <a:bodyPr anchor="t" rtlCol="false" tIns="0" lIns="0" bIns="0" rIns="0">
            <a:spAutoFit/>
          </a:bodyPr>
          <a:lstStyle/>
          <a:p>
            <a:pPr algn="l">
              <a:lnSpc>
                <a:spcPts val="4900"/>
              </a:lnSpc>
            </a:pPr>
            <a:r>
              <a:rPr lang="en-US" sz="3500">
                <a:solidFill>
                  <a:srgbClr val="404040"/>
                </a:solidFill>
                <a:latin typeface="Now"/>
              </a:rPr>
              <a:t>The project utilizes Jason, an interpreter for AgentSpeak, to develop a Multi-Agent System that simulates a city environment. </a:t>
            </a:r>
          </a:p>
          <a:p>
            <a:pPr algn="l">
              <a:lnSpc>
                <a:spcPts val="4900"/>
              </a:lnSpc>
            </a:pPr>
          </a:p>
          <a:p>
            <a:pPr algn="l">
              <a:lnSpc>
                <a:spcPts val="4900"/>
              </a:lnSpc>
            </a:pPr>
            <a:r>
              <a:rPr lang="en-US" sz="3500">
                <a:solidFill>
                  <a:srgbClr val="404040"/>
                </a:solidFill>
                <a:latin typeface="Now"/>
              </a:rPr>
              <a:t>In this environment, four types of agents are implemented, each exhibiting a different behavior. Police, civilian, and clue agents cooperate to detect and arrest criminal agents to ensure safety in the city.</a:t>
            </a:r>
          </a:p>
        </p:txBody>
      </p:sp>
      <p:sp>
        <p:nvSpPr>
          <p:cNvPr name="TextBox 4" id="4"/>
          <p:cNvSpPr txBox="true"/>
          <p:nvPr/>
        </p:nvSpPr>
        <p:spPr>
          <a:xfrm rot="0">
            <a:off x="1028700" y="2071746"/>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Project Overview</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942975"/>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PROBLEM STATEMENT</a:t>
            </a:r>
          </a:p>
        </p:txBody>
      </p:sp>
      <p:sp>
        <p:nvSpPr>
          <p:cNvPr name="TextBox 3" id="3"/>
          <p:cNvSpPr txBox="true"/>
          <p:nvPr/>
        </p:nvSpPr>
        <p:spPr>
          <a:xfrm rot="0">
            <a:off x="1028700" y="2186467"/>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City Safety Problem</a:t>
            </a:r>
          </a:p>
        </p:txBody>
      </p:sp>
      <p:sp>
        <p:nvSpPr>
          <p:cNvPr name="TextBox 4" id="4"/>
          <p:cNvSpPr txBox="true"/>
          <p:nvPr/>
        </p:nvSpPr>
        <p:spPr>
          <a:xfrm rot="0">
            <a:off x="1028700" y="3023080"/>
            <a:ext cx="16230600" cy="2454275"/>
          </a:xfrm>
          <a:prstGeom prst="rect">
            <a:avLst/>
          </a:prstGeom>
        </p:spPr>
        <p:txBody>
          <a:bodyPr anchor="t" rtlCol="false" tIns="0" lIns="0" bIns="0" rIns="0">
            <a:spAutoFit/>
          </a:bodyPr>
          <a:lstStyle/>
          <a:p>
            <a:pPr algn="l">
              <a:lnSpc>
                <a:spcPts val="4900"/>
              </a:lnSpc>
            </a:pPr>
            <a:r>
              <a:rPr lang="en-US" sz="3500">
                <a:solidFill>
                  <a:srgbClr val="404040"/>
                </a:solidFill>
                <a:latin typeface="Now"/>
              </a:rPr>
              <a:t>Safety is a key issue in city areas, affecting the happiness of the residents. Thus, it’s reasonable to think that civilians living in the city will collaborate with police to enhance their personal safety and contribute to the overall security of the environment.</a:t>
            </a:r>
          </a:p>
        </p:txBody>
      </p:sp>
      <p:sp>
        <p:nvSpPr>
          <p:cNvPr name="TextBox 5" id="5"/>
          <p:cNvSpPr txBox="true"/>
          <p:nvPr/>
        </p:nvSpPr>
        <p:spPr>
          <a:xfrm rot="0">
            <a:off x="1028700" y="5925030"/>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Why a multi-agent system is suited for this problem</a:t>
            </a:r>
          </a:p>
        </p:txBody>
      </p:sp>
      <p:sp>
        <p:nvSpPr>
          <p:cNvPr name="TextBox 6" id="6"/>
          <p:cNvSpPr txBox="true"/>
          <p:nvPr/>
        </p:nvSpPr>
        <p:spPr>
          <a:xfrm rot="0">
            <a:off x="1028700" y="6761642"/>
            <a:ext cx="16230600" cy="1835150"/>
          </a:xfrm>
          <a:prstGeom prst="rect">
            <a:avLst/>
          </a:prstGeom>
        </p:spPr>
        <p:txBody>
          <a:bodyPr anchor="t" rtlCol="false" tIns="0" lIns="0" bIns="0" rIns="0">
            <a:spAutoFit/>
          </a:bodyPr>
          <a:lstStyle/>
          <a:p>
            <a:pPr algn="l">
              <a:lnSpc>
                <a:spcPts val="4900"/>
              </a:lnSpc>
            </a:pPr>
            <a:r>
              <a:rPr lang="en-US" sz="3500">
                <a:solidFill>
                  <a:srgbClr val="404040"/>
                </a:solidFill>
                <a:latin typeface="Now"/>
              </a:rPr>
              <a:t>MAS aligns well with the City Safety Problem due to its ability to manage complex interactions among multiple agents who cooperatively work toward the common goal of ensuring city safety by arresting criminals.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942975"/>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DEVELOPMENT FRAMEWORK (1)</a:t>
            </a:r>
          </a:p>
        </p:txBody>
      </p:sp>
      <p:sp>
        <p:nvSpPr>
          <p:cNvPr name="TextBox 3" id="3"/>
          <p:cNvSpPr txBox="true"/>
          <p:nvPr/>
        </p:nvSpPr>
        <p:spPr>
          <a:xfrm rot="0">
            <a:off x="1028700" y="2047666"/>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Jason</a:t>
            </a:r>
          </a:p>
        </p:txBody>
      </p:sp>
      <p:sp>
        <p:nvSpPr>
          <p:cNvPr name="TextBox 4" id="4"/>
          <p:cNvSpPr txBox="true"/>
          <p:nvPr/>
        </p:nvSpPr>
        <p:spPr>
          <a:xfrm rot="0">
            <a:off x="1028700" y="2998579"/>
            <a:ext cx="16230600" cy="4311650"/>
          </a:xfrm>
          <a:prstGeom prst="rect">
            <a:avLst/>
          </a:prstGeom>
        </p:spPr>
        <p:txBody>
          <a:bodyPr anchor="t" rtlCol="false" tIns="0" lIns="0" bIns="0" rIns="0">
            <a:spAutoFit/>
          </a:bodyPr>
          <a:lstStyle/>
          <a:p>
            <a:pPr algn="l" marL="0" indent="0" lvl="0">
              <a:lnSpc>
                <a:spcPts val="4900"/>
              </a:lnSpc>
              <a:spcBef>
                <a:spcPct val="0"/>
              </a:spcBef>
            </a:pPr>
            <a:r>
              <a:rPr lang="en-US" sz="3500">
                <a:solidFill>
                  <a:srgbClr val="404040"/>
                </a:solidFill>
                <a:latin typeface="Now"/>
              </a:rPr>
              <a:t>Jason is</a:t>
            </a:r>
            <a:r>
              <a:rPr lang="en-US" sz="3500" strike="noStrike" u="none">
                <a:solidFill>
                  <a:srgbClr val="404040"/>
                </a:solidFill>
                <a:latin typeface="Now"/>
              </a:rPr>
              <a:t> an interpreter for an extended version of AgentSpeak and is crucial in this project for defining and managing the behavior of the agents: police, civilian, clue, and criminals.</a:t>
            </a:r>
          </a:p>
          <a:p>
            <a:pPr algn="l" marL="0" indent="0" lvl="0">
              <a:lnSpc>
                <a:spcPts val="4900"/>
              </a:lnSpc>
              <a:spcBef>
                <a:spcPct val="0"/>
              </a:spcBef>
            </a:pPr>
          </a:p>
          <a:p>
            <a:pPr algn="l" marL="0" indent="0" lvl="0">
              <a:lnSpc>
                <a:spcPts val="4900"/>
              </a:lnSpc>
              <a:spcBef>
                <a:spcPct val="0"/>
              </a:spcBef>
            </a:pPr>
            <a:r>
              <a:rPr lang="en-US" sz="3500" strike="noStrike" u="none">
                <a:solidFill>
                  <a:srgbClr val="404040"/>
                </a:solidFill>
                <a:latin typeface="Now"/>
              </a:rPr>
              <a:t>It provides a framework for these agents to interact dynamically within the simulated city environment, allowing them to manage their beliefs, goals, and actions based on specific perceptions and objectives.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942975"/>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DEVELOPMENT FRAMEWORK (2)</a:t>
            </a:r>
          </a:p>
        </p:txBody>
      </p:sp>
      <p:sp>
        <p:nvSpPr>
          <p:cNvPr name="TextBox 3" id="3"/>
          <p:cNvSpPr txBox="true"/>
          <p:nvPr/>
        </p:nvSpPr>
        <p:spPr>
          <a:xfrm rot="0">
            <a:off x="1028700" y="2047666"/>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Java</a:t>
            </a:r>
          </a:p>
        </p:txBody>
      </p:sp>
      <p:sp>
        <p:nvSpPr>
          <p:cNvPr name="TextBox 4" id="4"/>
          <p:cNvSpPr txBox="true"/>
          <p:nvPr/>
        </p:nvSpPr>
        <p:spPr>
          <a:xfrm rot="0">
            <a:off x="1028700" y="2998579"/>
            <a:ext cx="16230600" cy="4930775"/>
          </a:xfrm>
          <a:prstGeom prst="rect">
            <a:avLst/>
          </a:prstGeom>
        </p:spPr>
        <p:txBody>
          <a:bodyPr anchor="t" rtlCol="false" tIns="0" lIns="0" bIns="0" rIns="0">
            <a:spAutoFit/>
          </a:bodyPr>
          <a:lstStyle/>
          <a:p>
            <a:pPr algn="l" marL="0" indent="0" lvl="0">
              <a:lnSpc>
                <a:spcPts val="4900"/>
              </a:lnSpc>
              <a:spcBef>
                <a:spcPct val="0"/>
              </a:spcBef>
            </a:pPr>
            <a:r>
              <a:rPr lang="en-US" sz="3500">
                <a:solidFill>
                  <a:srgbClr val="404040"/>
                </a:solidFill>
                <a:latin typeface="Now"/>
              </a:rPr>
              <a:t>J</a:t>
            </a:r>
            <a:r>
              <a:rPr lang="en-US" sz="3500" strike="noStrike" u="none">
                <a:solidFill>
                  <a:srgbClr val="404040"/>
                </a:solidFill>
                <a:latin typeface="Now"/>
              </a:rPr>
              <a:t>ava supports Jason, enhancing its capability to integrate and extend functionalities within the multi-agent system.</a:t>
            </a:r>
          </a:p>
          <a:p>
            <a:pPr algn="l" marL="0" indent="0" lvl="0">
              <a:lnSpc>
                <a:spcPts val="4900"/>
              </a:lnSpc>
              <a:spcBef>
                <a:spcPct val="0"/>
              </a:spcBef>
            </a:pPr>
          </a:p>
          <a:p>
            <a:pPr algn="l" marL="0" indent="0" lvl="0">
              <a:lnSpc>
                <a:spcPts val="4900"/>
              </a:lnSpc>
              <a:spcBef>
                <a:spcPct val="0"/>
              </a:spcBef>
            </a:pPr>
            <a:r>
              <a:rPr lang="en-US" sz="3500" strike="noStrike" u="none">
                <a:solidFill>
                  <a:srgbClr val="404040"/>
                </a:solidFill>
                <a:latin typeface="Now"/>
              </a:rPr>
              <a:t>This integration is essential for adding dynamic percepts to agents as they navigate the simulated city environment, and supports the development of core system components (CityEnvironment, CityModel and CityView java classes) that manage the environment, model interactions, and visualize agent movements.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941179"/>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ENVIRONMENT (1)</a:t>
            </a:r>
          </a:p>
        </p:txBody>
      </p:sp>
      <p:sp>
        <p:nvSpPr>
          <p:cNvPr name="TextBox 3" id="3"/>
          <p:cNvSpPr txBox="true"/>
          <p:nvPr/>
        </p:nvSpPr>
        <p:spPr>
          <a:xfrm rot="0">
            <a:off x="1028700" y="2047666"/>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Simulated City Environment </a:t>
            </a:r>
          </a:p>
        </p:txBody>
      </p:sp>
      <p:sp>
        <p:nvSpPr>
          <p:cNvPr name="TextBox 4" id="4"/>
          <p:cNvSpPr txBox="true"/>
          <p:nvPr/>
        </p:nvSpPr>
        <p:spPr>
          <a:xfrm rot="0">
            <a:off x="1028700" y="2998579"/>
            <a:ext cx="16230600" cy="4930775"/>
          </a:xfrm>
          <a:prstGeom prst="rect">
            <a:avLst/>
          </a:prstGeom>
        </p:spPr>
        <p:txBody>
          <a:bodyPr anchor="t" rtlCol="false" tIns="0" lIns="0" bIns="0" rIns="0">
            <a:spAutoFit/>
          </a:bodyPr>
          <a:lstStyle/>
          <a:p>
            <a:pPr algn="l">
              <a:lnSpc>
                <a:spcPts val="4900"/>
              </a:lnSpc>
            </a:pPr>
            <a:r>
              <a:rPr lang="en-US" sz="3500">
                <a:solidFill>
                  <a:srgbClr val="404040"/>
                </a:solidFill>
                <a:latin typeface="Now"/>
              </a:rPr>
              <a:t>The City Environment in the MAS serves as the dynamic stage where agents perform their roles and interact. It is implemented through a structured architecture that involves the use of three Java classes that exted Jason classes:</a:t>
            </a:r>
          </a:p>
          <a:p>
            <a:pPr algn="l">
              <a:lnSpc>
                <a:spcPts val="4900"/>
              </a:lnSpc>
            </a:pPr>
          </a:p>
          <a:p>
            <a:pPr algn="l" marL="755651" indent="-377825" lvl="1">
              <a:lnSpc>
                <a:spcPts val="4900"/>
              </a:lnSpc>
              <a:buFont typeface="Arial"/>
              <a:buChar char="•"/>
            </a:pPr>
            <a:r>
              <a:rPr lang="en-US" sz="3500">
                <a:solidFill>
                  <a:srgbClr val="404040"/>
                </a:solidFill>
                <a:latin typeface="Now"/>
              </a:rPr>
              <a:t>CityEnvironment.java → extends Jason.environment.Environment</a:t>
            </a:r>
          </a:p>
          <a:p>
            <a:pPr algn="l" marL="755651" indent="-377825" lvl="1">
              <a:lnSpc>
                <a:spcPts val="4900"/>
              </a:lnSpc>
              <a:buFont typeface="Arial"/>
              <a:buChar char="•"/>
            </a:pPr>
            <a:r>
              <a:rPr lang="en-US" sz="3500">
                <a:solidFill>
                  <a:srgbClr val="404040"/>
                </a:solidFill>
                <a:latin typeface="Now"/>
              </a:rPr>
              <a:t>CityModel.java → extends GridWorldModel</a:t>
            </a:r>
          </a:p>
          <a:p>
            <a:pPr algn="l" marL="755651" indent="-377825" lvl="1">
              <a:lnSpc>
                <a:spcPts val="4900"/>
              </a:lnSpc>
              <a:spcBef>
                <a:spcPct val="0"/>
              </a:spcBef>
              <a:buFont typeface="Arial"/>
              <a:buChar char="•"/>
            </a:pPr>
            <a:r>
              <a:rPr lang="en-US" sz="3500">
                <a:solidFill>
                  <a:srgbClr val="404040"/>
                </a:solidFill>
                <a:latin typeface="Now"/>
              </a:rPr>
              <a:t>CityView.java → extends GridWorldView</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561181"/>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ENVIRONMENT (2)</a:t>
            </a:r>
          </a:p>
        </p:txBody>
      </p:sp>
      <p:sp>
        <p:nvSpPr>
          <p:cNvPr name="TextBox 3" id="3"/>
          <p:cNvSpPr txBox="true"/>
          <p:nvPr/>
        </p:nvSpPr>
        <p:spPr>
          <a:xfrm rot="0">
            <a:off x="1028700" y="1582737"/>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CityEnvironment.java</a:t>
            </a:r>
          </a:p>
        </p:txBody>
      </p:sp>
      <p:sp>
        <p:nvSpPr>
          <p:cNvPr name="TextBox 4" id="4"/>
          <p:cNvSpPr txBox="true"/>
          <p:nvPr/>
        </p:nvSpPr>
        <p:spPr>
          <a:xfrm rot="0">
            <a:off x="1028700" y="2366962"/>
            <a:ext cx="16230600" cy="1835150"/>
          </a:xfrm>
          <a:prstGeom prst="rect">
            <a:avLst/>
          </a:prstGeom>
        </p:spPr>
        <p:txBody>
          <a:bodyPr anchor="t" rtlCol="false" tIns="0" lIns="0" bIns="0" rIns="0">
            <a:spAutoFit/>
          </a:bodyPr>
          <a:lstStyle/>
          <a:p>
            <a:pPr algn="l">
              <a:lnSpc>
                <a:spcPts val="4900"/>
              </a:lnSpc>
              <a:spcBef>
                <a:spcPct val="0"/>
              </a:spcBef>
            </a:pPr>
            <a:r>
              <a:rPr lang="en-US" sz="3500">
                <a:solidFill>
                  <a:srgbClr val="404040"/>
                </a:solidFill>
                <a:latin typeface="Now"/>
              </a:rPr>
              <a:t>Instantiate and manage the city simulation environment where agents interact and navigate.  Essential functions of this class include initializing the simulation environment and handling the movement of police agents.</a:t>
            </a:r>
          </a:p>
        </p:txBody>
      </p:sp>
      <p:sp>
        <p:nvSpPr>
          <p:cNvPr name="TextBox 5" id="5"/>
          <p:cNvSpPr txBox="true"/>
          <p:nvPr/>
        </p:nvSpPr>
        <p:spPr>
          <a:xfrm rot="0">
            <a:off x="1028700" y="4459287"/>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CityModel.java</a:t>
            </a:r>
          </a:p>
        </p:txBody>
      </p:sp>
      <p:sp>
        <p:nvSpPr>
          <p:cNvPr name="TextBox 6" id="6"/>
          <p:cNvSpPr txBox="true"/>
          <p:nvPr/>
        </p:nvSpPr>
        <p:spPr>
          <a:xfrm rot="0">
            <a:off x="1028700" y="5248275"/>
            <a:ext cx="16230600" cy="1835150"/>
          </a:xfrm>
          <a:prstGeom prst="rect">
            <a:avLst/>
          </a:prstGeom>
        </p:spPr>
        <p:txBody>
          <a:bodyPr anchor="t" rtlCol="false" tIns="0" lIns="0" bIns="0" rIns="0">
            <a:spAutoFit/>
          </a:bodyPr>
          <a:lstStyle/>
          <a:p>
            <a:pPr algn="l" marL="0" indent="0" lvl="0">
              <a:lnSpc>
                <a:spcPts val="4900"/>
              </a:lnSpc>
              <a:spcBef>
                <a:spcPct val="0"/>
              </a:spcBef>
            </a:pPr>
            <a:r>
              <a:rPr lang="en-US" sz="3500">
                <a:solidFill>
                  <a:srgbClr val="404040"/>
                </a:solidFill>
                <a:latin typeface="Now"/>
              </a:rPr>
              <a:t>R</a:t>
            </a:r>
            <a:r>
              <a:rPr lang="en-US" sz="3500" strike="noStrike" u="none">
                <a:solidFill>
                  <a:srgbClr val="404040"/>
                </a:solidFill>
                <a:latin typeface="Now"/>
              </a:rPr>
              <a:t>esponsible for creating and managing the 40x40 city grid, it displays both dynamic and static entities within the environment (Obstacles, Jail and Agents).</a:t>
            </a:r>
          </a:p>
        </p:txBody>
      </p:sp>
      <p:sp>
        <p:nvSpPr>
          <p:cNvPr name="TextBox 7" id="7"/>
          <p:cNvSpPr txBox="true"/>
          <p:nvPr/>
        </p:nvSpPr>
        <p:spPr>
          <a:xfrm rot="0">
            <a:off x="1028700" y="7340600"/>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CityView.java</a:t>
            </a:r>
          </a:p>
        </p:txBody>
      </p:sp>
      <p:sp>
        <p:nvSpPr>
          <p:cNvPr name="TextBox 8" id="8"/>
          <p:cNvSpPr txBox="true"/>
          <p:nvPr/>
        </p:nvSpPr>
        <p:spPr>
          <a:xfrm rot="0">
            <a:off x="1028700" y="8129588"/>
            <a:ext cx="16230600" cy="1835150"/>
          </a:xfrm>
          <a:prstGeom prst="rect">
            <a:avLst/>
          </a:prstGeom>
        </p:spPr>
        <p:txBody>
          <a:bodyPr anchor="t" rtlCol="false" tIns="0" lIns="0" bIns="0" rIns="0">
            <a:spAutoFit/>
          </a:bodyPr>
          <a:lstStyle/>
          <a:p>
            <a:pPr algn="l" marL="0" indent="0" lvl="0">
              <a:lnSpc>
                <a:spcPts val="4900"/>
              </a:lnSpc>
              <a:spcBef>
                <a:spcPct val="0"/>
              </a:spcBef>
            </a:pPr>
            <a:r>
              <a:rPr lang="en-US" sz="3500">
                <a:solidFill>
                  <a:srgbClr val="404040"/>
                </a:solidFill>
                <a:latin typeface="Now"/>
              </a:rPr>
              <a:t>Designed to visualize the City Environment, this class displays agents and obstacles on the grid. It manages and updates the visual representation in response to changes within the model.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5441247" y="2209576"/>
            <a:ext cx="7405506" cy="7437198"/>
          </a:xfrm>
          <a:custGeom>
            <a:avLst/>
            <a:gdLst/>
            <a:ahLst/>
            <a:cxnLst/>
            <a:rect r="r" b="b" t="t" l="l"/>
            <a:pathLst>
              <a:path h="7437198" w="7405506">
                <a:moveTo>
                  <a:pt x="0" y="0"/>
                </a:moveTo>
                <a:lnTo>
                  <a:pt x="7405506" y="0"/>
                </a:lnTo>
                <a:lnTo>
                  <a:pt x="7405506" y="7437198"/>
                </a:lnTo>
                <a:lnTo>
                  <a:pt x="0" y="7437198"/>
                </a:lnTo>
                <a:lnTo>
                  <a:pt x="0" y="0"/>
                </a:lnTo>
                <a:close/>
              </a:path>
            </a:pathLst>
          </a:custGeom>
          <a:blipFill>
            <a:blip r:embed="rId2"/>
            <a:stretch>
              <a:fillRect l="0" t="0" r="0" b="0"/>
            </a:stretch>
          </a:blipFill>
        </p:spPr>
      </p:sp>
      <p:sp>
        <p:nvSpPr>
          <p:cNvPr name="Freeform 3" id="3"/>
          <p:cNvSpPr/>
          <p:nvPr/>
        </p:nvSpPr>
        <p:spPr>
          <a:xfrm flipH="false" flipV="false" rot="0">
            <a:off x="1025486" y="3861389"/>
            <a:ext cx="784646" cy="784646"/>
          </a:xfrm>
          <a:custGeom>
            <a:avLst/>
            <a:gdLst/>
            <a:ahLst/>
            <a:cxnLst/>
            <a:rect r="r" b="b" t="t" l="l"/>
            <a:pathLst>
              <a:path h="784646" w="784646">
                <a:moveTo>
                  <a:pt x="0" y="0"/>
                </a:moveTo>
                <a:lnTo>
                  <a:pt x="784647" y="0"/>
                </a:lnTo>
                <a:lnTo>
                  <a:pt x="784647" y="784646"/>
                </a:lnTo>
                <a:lnTo>
                  <a:pt x="0" y="784646"/>
                </a:lnTo>
                <a:lnTo>
                  <a:pt x="0" y="0"/>
                </a:lnTo>
                <a:close/>
              </a:path>
            </a:pathLst>
          </a:custGeom>
          <a:blipFill>
            <a:blip r:embed="rId3"/>
            <a:stretch>
              <a:fillRect l="0" t="0" r="0" b="0"/>
            </a:stretch>
          </a:blipFill>
        </p:spPr>
      </p:sp>
      <p:sp>
        <p:nvSpPr>
          <p:cNvPr name="Freeform 4" id="4"/>
          <p:cNvSpPr/>
          <p:nvPr/>
        </p:nvSpPr>
        <p:spPr>
          <a:xfrm flipH="false" flipV="false" rot="0">
            <a:off x="1031007" y="2705901"/>
            <a:ext cx="779125" cy="779125"/>
          </a:xfrm>
          <a:custGeom>
            <a:avLst/>
            <a:gdLst/>
            <a:ahLst/>
            <a:cxnLst/>
            <a:rect r="r" b="b" t="t" l="l"/>
            <a:pathLst>
              <a:path h="779125" w="779125">
                <a:moveTo>
                  <a:pt x="0" y="0"/>
                </a:moveTo>
                <a:lnTo>
                  <a:pt x="779126" y="0"/>
                </a:lnTo>
                <a:lnTo>
                  <a:pt x="779126" y="779125"/>
                </a:lnTo>
                <a:lnTo>
                  <a:pt x="0" y="779125"/>
                </a:lnTo>
                <a:lnTo>
                  <a:pt x="0" y="0"/>
                </a:lnTo>
                <a:close/>
              </a:path>
            </a:pathLst>
          </a:custGeom>
          <a:blipFill>
            <a:blip r:embed="rId4"/>
            <a:stretch>
              <a:fillRect l="0" t="0" r="0" b="0"/>
            </a:stretch>
          </a:blipFill>
        </p:spPr>
      </p:sp>
      <p:sp>
        <p:nvSpPr>
          <p:cNvPr name="Freeform 5" id="5"/>
          <p:cNvSpPr/>
          <p:nvPr/>
        </p:nvSpPr>
        <p:spPr>
          <a:xfrm flipH="false" flipV="false" rot="0">
            <a:off x="13239613" y="2730699"/>
            <a:ext cx="784646" cy="784646"/>
          </a:xfrm>
          <a:custGeom>
            <a:avLst/>
            <a:gdLst/>
            <a:ahLst/>
            <a:cxnLst/>
            <a:rect r="r" b="b" t="t" l="l"/>
            <a:pathLst>
              <a:path h="784646" w="784646">
                <a:moveTo>
                  <a:pt x="0" y="0"/>
                </a:moveTo>
                <a:lnTo>
                  <a:pt x="784647" y="0"/>
                </a:lnTo>
                <a:lnTo>
                  <a:pt x="784647" y="784646"/>
                </a:lnTo>
                <a:lnTo>
                  <a:pt x="0" y="784646"/>
                </a:lnTo>
                <a:lnTo>
                  <a:pt x="0" y="0"/>
                </a:lnTo>
                <a:close/>
              </a:path>
            </a:pathLst>
          </a:custGeom>
          <a:blipFill>
            <a:blip r:embed="rId5"/>
            <a:stretch>
              <a:fillRect l="0" t="0" r="0" b="0"/>
            </a:stretch>
          </a:blipFill>
        </p:spPr>
      </p:sp>
      <p:sp>
        <p:nvSpPr>
          <p:cNvPr name="Freeform 6" id="6"/>
          <p:cNvSpPr/>
          <p:nvPr/>
        </p:nvSpPr>
        <p:spPr>
          <a:xfrm flipH="false" flipV="false" rot="0">
            <a:off x="13239613" y="6325034"/>
            <a:ext cx="784646" cy="784646"/>
          </a:xfrm>
          <a:custGeom>
            <a:avLst/>
            <a:gdLst/>
            <a:ahLst/>
            <a:cxnLst/>
            <a:rect r="r" b="b" t="t" l="l"/>
            <a:pathLst>
              <a:path h="784646" w="784646">
                <a:moveTo>
                  <a:pt x="0" y="0"/>
                </a:moveTo>
                <a:lnTo>
                  <a:pt x="784647" y="0"/>
                </a:lnTo>
                <a:lnTo>
                  <a:pt x="784647" y="784646"/>
                </a:lnTo>
                <a:lnTo>
                  <a:pt x="0" y="784646"/>
                </a:lnTo>
                <a:lnTo>
                  <a:pt x="0" y="0"/>
                </a:lnTo>
                <a:close/>
              </a:path>
            </a:pathLst>
          </a:custGeom>
          <a:blipFill>
            <a:blip r:embed="rId6"/>
            <a:stretch>
              <a:fillRect l="0" t="0" r="0" b="0"/>
            </a:stretch>
          </a:blipFill>
        </p:spPr>
      </p:sp>
      <p:sp>
        <p:nvSpPr>
          <p:cNvPr name="Freeform 7" id="7"/>
          <p:cNvSpPr/>
          <p:nvPr/>
        </p:nvSpPr>
        <p:spPr>
          <a:xfrm flipH="false" flipV="false" rot="0">
            <a:off x="13239613" y="5093710"/>
            <a:ext cx="784646" cy="784646"/>
          </a:xfrm>
          <a:custGeom>
            <a:avLst/>
            <a:gdLst/>
            <a:ahLst/>
            <a:cxnLst/>
            <a:rect r="r" b="b" t="t" l="l"/>
            <a:pathLst>
              <a:path h="784646" w="784646">
                <a:moveTo>
                  <a:pt x="0" y="0"/>
                </a:moveTo>
                <a:lnTo>
                  <a:pt x="784647" y="0"/>
                </a:lnTo>
                <a:lnTo>
                  <a:pt x="784647" y="784646"/>
                </a:lnTo>
                <a:lnTo>
                  <a:pt x="0" y="784646"/>
                </a:lnTo>
                <a:lnTo>
                  <a:pt x="0" y="0"/>
                </a:lnTo>
                <a:close/>
              </a:path>
            </a:pathLst>
          </a:custGeom>
          <a:blipFill>
            <a:blip r:embed="rId7"/>
            <a:stretch>
              <a:fillRect l="0" t="0" r="0" b="0"/>
            </a:stretch>
          </a:blipFill>
        </p:spPr>
      </p:sp>
      <p:sp>
        <p:nvSpPr>
          <p:cNvPr name="Freeform 8" id="8"/>
          <p:cNvSpPr/>
          <p:nvPr/>
        </p:nvSpPr>
        <p:spPr>
          <a:xfrm flipH="false" flipV="false" rot="0">
            <a:off x="13239613" y="7557355"/>
            <a:ext cx="783649" cy="783649"/>
          </a:xfrm>
          <a:custGeom>
            <a:avLst/>
            <a:gdLst/>
            <a:ahLst/>
            <a:cxnLst/>
            <a:rect r="r" b="b" t="t" l="l"/>
            <a:pathLst>
              <a:path h="783649" w="783649">
                <a:moveTo>
                  <a:pt x="0" y="0"/>
                </a:moveTo>
                <a:lnTo>
                  <a:pt x="783650" y="0"/>
                </a:lnTo>
                <a:lnTo>
                  <a:pt x="783650" y="783650"/>
                </a:lnTo>
                <a:lnTo>
                  <a:pt x="0" y="783650"/>
                </a:lnTo>
                <a:lnTo>
                  <a:pt x="0" y="0"/>
                </a:lnTo>
                <a:close/>
              </a:path>
            </a:pathLst>
          </a:custGeom>
          <a:blipFill>
            <a:blip r:embed="rId8"/>
            <a:stretch>
              <a:fillRect l="0" t="0" r="0" b="0"/>
            </a:stretch>
          </a:blipFill>
        </p:spPr>
      </p:sp>
      <p:sp>
        <p:nvSpPr>
          <p:cNvPr name="Freeform 9" id="9"/>
          <p:cNvSpPr/>
          <p:nvPr/>
        </p:nvSpPr>
        <p:spPr>
          <a:xfrm flipH="false" flipV="false" rot="0">
            <a:off x="1031007" y="5093710"/>
            <a:ext cx="779125" cy="779125"/>
          </a:xfrm>
          <a:custGeom>
            <a:avLst/>
            <a:gdLst/>
            <a:ahLst/>
            <a:cxnLst/>
            <a:rect r="r" b="b" t="t" l="l"/>
            <a:pathLst>
              <a:path h="779125" w="779125">
                <a:moveTo>
                  <a:pt x="0" y="0"/>
                </a:moveTo>
                <a:lnTo>
                  <a:pt x="779126" y="0"/>
                </a:lnTo>
                <a:lnTo>
                  <a:pt x="779126" y="779125"/>
                </a:lnTo>
                <a:lnTo>
                  <a:pt x="0" y="779125"/>
                </a:lnTo>
                <a:lnTo>
                  <a:pt x="0" y="0"/>
                </a:lnTo>
                <a:close/>
              </a:path>
            </a:pathLst>
          </a:custGeom>
          <a:blipFill>
            <a:blip r:embed="rId9"/>
            <a:stretch>
              <a:fillRect l="0" t="0" r="0" b="0"/>
            </a:stretch>
          </a:blipFill>
        </p:spPr>
      </p:sp>
      <p:sp>
        <p:nvSpPr>
          <p:cNvPr name="Freeform 10" id="10"/>
          <p:cNvSpPr/>
          <p:nvPr/>
        </p:nvSpPr>
        <p:spPr>
          <a:xfrm flipH="false" flipV="false" rot="0">
            <a:off x="13239613" y="3963020"/>
            <a:ext cx="788173" cy="908012"/>
          </a:xfrm>
          <a:custGeom>
            <a:avLst/>
            <a:gdLst/>
            <a:ahLst/>
            <a:cxnLst/>
            <a:rect r="r" b="b" t="t" l="l"/>
            <a:pathLst>
              <a:path h="908012" w="788173">
                <a:moveTo>
                  <a:pt x="0" y="0"/>
                </a:moveTo>
                <a:lnTo>
                  <a:pt x="788174" y="0"/>
                </a:lnTo>
                <a:lnTo>
                  <a:pt x="788174" y="908012"/>
                </a:lnTo>
                <a:lnTo>
                  <a:pt x="0" y="908012"/>
                </a:lnTo>
                <a:lnTo>
                  <a:pt x="0" y="0"/>
                </a:lnTo>
                <a:close/>
              </a:path>
            </a:pathLst>
          </a:custGeom>
          <a:blipFill>
            <a:blip r:embed="rId10"/>
            <a:stretch>
              <a:fillRect l="0" t="0" r="0" b="0"/>
            </a:stretch>
          </a:blipFill>
        </p:spPr>
      </p:sp>
      <p:sp>
        <p:nvSpPr>
          <p:cNvPr name="Freeform 11" id="11"/>
          <p:cNvSpPr/>
          <p:nvPr/>
        </p:nvSpPr>
        <p:spPr>
          <a:xfrm flipH="false" flipV="false" rot="0">
            <a:off x="1028700" y="6328248"/>
            <a:ext cx="781433" cy="781433"/>
          </a:xfrm>
          <a:custGeom>
            <a:avLst/>
            <a:gdLst/>
            <a:ahLst/>
            <a:cxnLst/>
            <a:rect r="r" b="b" t="t" l="l"/>
            <a:pathLst>
              <a:path h="781433" w="781433">
                <a:moveTo>
                  <a:pt x="0" y="0"/>
                </a:moveTo>
                <a:lnTo>
                  <a:pt x="781433" y="0"/>
                </a:lnTo>
                <a:lnTo>
                  <a:pt x="781433" y="781432"/>
                </a:lnTo>
                <a:lnTo>
                  <a:pt x="0" y="781432"/>
                </a:lnTo>
                <a:lnTo>
                  <a:pt x="0" y="0"/>
                </a:lnTo>
                <a:close/>
              </a:path>
            </a:pathLst>
          </a:custGeom>
          <a:blipFill>
            <a:blip r:embed="rId11"/>
            <a:stretch>
              <a:fillRect l="0" t="0" r="0" b="0"/>
            </a:stretch>
          </a:blipFill>
        </p:spPr>
      </p:sp>
      <p:sp>
        <p:nvSpPr>
          <p:cNvPr name="Freeform 12" id="12"/>
          <p:cNvSpPr/>
          <p:nvPr/>
        </p:nvSpPr>
        <p:spPr>
          <a:xfrm flipH="false" flipV="false" rot="0">
            <a:off x="1002089" y="7557355"/>
            <a:ext cx="783649" cy="783649"/>
          </a:xfrm>
          <a:custGeom>
            <a:avLst/>
            <a:gdLst/>
            <a:ahLst/>
            <a:cxnLst/>
            <a:rect r="r" b="b" t="t" l="l"/>
            <a:pathLst>
              <a:path h="783649" w="783649">
                <a:moveTo>
                  <a:pt x="0" y="0"/>
                </a:moveTo>
                <a:lnTo>
                  <a:pt x="783649" y="0"/>
                </a:lnTo>
                <a:lnTo>
                  <a:pt x="783649" y="783650"/>
                </a:lnTo>
                <a:lnTo>
                  <a:pt x="0" y="783650"/>
                </a:lnTo>
                <a:lnTo>
                  <a:pt x="0" y="0"/>
                </a:lnTo>
                <a:close/>
              </a:path>
            </a:pathLst>
          </a:custGeom>
          <a:blipFill>
            <a:blip r:embed="rId12"/>
            <a:stretch>
              <a:fillRect l="0" t="0" r="0" b="0"/>
            </a:stretch>
          </a:blipFill>
        </p:spPr>
      </p:sp>
      <p:sp>
        <p:nvSpPr>
          <p:cNvPr name="TextBox 13" id="13"/>
          <p:cNvSpPr txBox="true"/>
          <p:nvPr/>
        </p:nvSpPr>
        <p:spPr>
          <a:xfrm rot="0">
            <a:off x="1028700" y="561181"/>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ENVIRONMENT (3)</a:t>
            </a:r>
          </a:p>
        </p:txBody>
      </p:sp>
      <p:sp>
        <p:nvSpPr>
          <p:cNvPr name="TextBox 14" id="14"/>
          <p:cNvSpPr txBox="true"/>
          <p:nvPr/>
        </p:nvSpPr>
        <p:spPr>
          <a:xfrm rot="0">
            <a:off x="1028700" y="1420588"/>
            <a:ext cx="16230600" cy="684213"/>
          </a:xfrm>
          <a:prstGeom prst="rect">
            <a:avLst/>
          </a:prstGeom>
        </p:spPr>
        <p:txBody>
          <a:bodyPr anchor="t" rtlCol="false" tIns="0" lIns="0" bIns="0" rIns="0">
            <a:spAutoFit/>
          </a:bodyPr>
          <a:lstStyle/>
          <a:p>
            <a:pPr algn="ctr">
              <a:lnSpc>
                <a:spcPts val="5599"/>
              </a:lnSpc>
            </a:pPr>
            <a:r>
              <a:rPr lang="en-US" sz="3999" spc="111">
                <a:solidFill>
                  <a:srgbClr val="404040"/>
                </a:solidFill>
                <a:latin typeface="Now Bold"/>
              </a:rPr>
              <a:t>City Environment Result</a:t>
            </a:r>
          </a:p>
        </p:txBody>
      </p:sp>
      <p:sp>
        <p:nvSpPr>
          <p:cNvPr name="TextBox 15" id="15"/>
          <p:cNvSpPr txBox="true"/>
          <p:nvPr/>
        </p:nvSpPr>
        <p:spPr>
          <a:xfrm rot="0">
            <a:off x="14203385" y="2860513"/>
            <a:ext cx="2089736"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Police Agent</a:t>
            </a:r>
          </a:p>
        </p:txBody>
      </p:sp>
      <p:sp>
        <p:nvSpPr>
          <p:cNvPr name="TextBox 16" id="16"/>
          <p:cNvSpPr txBox="true"/>
          <p:nvPr/>
        </p:nvSpPr>
        <p:spPr>
          <a:xfrm rot="0">
            <a:off x="1913842" y="2860513"/>
            <a:ext cx="2398700"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Wall Obstacle</a:t>
            </a:r>
          </a:p>
        </p:txBody>
      </p:sp>
      <p:sp>
        <p:nvSpPr>
          <p:cNvPr name="TextBox 17" id="17"/>
          <p:cNvSpPr txBox="true"/>
          <p:nvPr/>
        </p:nvSpPr>
        <p:spPr>
          <a:xfrm rot="0">
            <a:off x="1913842" y="4139119"/>
            <a:ext cx="2625144"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House Obstacle</a:t>
            </a:r>
          </a:p>
        </p:txBody>
      </p:sp>
      <p:sp>
        <p:nvSpPr>
          <p:cNvPr name="TextBox 18" id="18"/>
          <p:cNvSpPr txBox="true"/>
          <p:nvPr/>
        </p:nvSpPr>
        <p:spPr>
          <a:xfrm rot="0">
            <a:off x="1905382" y="5320946"/>
            <a:ext cx="813593"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Jail </a:t>
            </a:r>
          </a:p>
        </p:txBody>
      </p:sp>
      <p:sp>
        <p:nvSpPr>
          <p:cNvPr name="TextBox 19" id="19"/>
          <p:cNvSpPr txBox="true"/>
          <p:nvPr/>
        </p:nvSpPr>
        <p:spPr>
          <a:xfrm rot="0">
            <a:off x="14203385" y="5320946"/>
            <a:ext cx="2447986"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Civilian Agent</a:t>
            </a:r>
          </a:p>
        </p:txBody>
      </p:sp>
      <p:sp>
        <p:nvSpPr>
          <p:cNvPr name="TextBox 20" id="20"/>
          <p:cNvSpPr txBox="true"/>
          <p:nvPr/>
        </p:nvSpPr>
        <p:spPr>
          <a:xfrm rot="0">
            <a:off x="14252860" y="6482407"/>
            <a:ext cx="2089736"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Clue Agent </a:t>
            </a:r>
          </a:p>
        </p:txBody>
      </p:sp>
      <p:sp>
        <p:nvSpPr>
          <p:cNvPr name="TextBox 21" id="21"/>
          <p:cNvSpPr txBox="true"/>
          <p:nvPr/>
        </p:nvSpPr>
        <p:spPr>
          <a:xfrm rot="0">
            <a:off x="14252860" y="7713731"/>
            <a:ext cx="2447986"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Criminal Agent </a:t>
            </a:r>
          </a:p>
        </p:txBody>
      </p:sp>
      <p:sp>
        <p:nvSpPr>
          <p:cNvPr name="TextBox 22" id="22"/>
          <p:cNvSpPr txBox="true"/>
          <p:nvPr/>
        </p:nvSpPr>
        <p:spPr>
          <a:xfrm rot="0">
            <a:off x="14256387" y="4139119"/>
            <a:ext cx="3646951"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Police Agent Escorting</a:t>
            </a:r>
          </a:p>
        </p:txBody>
      </p:sp>
      <p:sp>
        <p:nvSpPr>
          <p:cNvPr name="TextBox 23" id="23"/>
          <p:cNvSpPr txBox="true"/>
          <p:nvPr/>
        </p:nvSpPr>
        <p:spPr>
          <a:xfrm rot="0">
            <a:off x="1913842" y="7713731"/>
            <a:ext cx="3399301"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Two criminals in jail</a:t>
            </a:r>
          </a:p>
        </p:txBody>
      </p:sp>
      <p:sp>
        <p:nvSpPr>
          <p:cNvPr name="TextBox 24" id="24"/>
          <p:cNvSpPr txBox="true"/>
          <p:nvPr/>
        </p:nvSpPr>
        <p:spPr>
          <a:xfrm rot="0">
            <a:off x="1913842" y="6482407"/>
            <a:ext cx="3399301"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One criminal in jail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2127189"/>
            <a:ext cx="16230600" cy="6788150"/>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404040"/>
                </a:solidFill>
                <a:latin typeface="Now"/>
              </a:rPr>
              <a:t>Three police agents.</a:t>
            </a:r>
          </a:p>
          <a:p>
            <a:pPr algn="l" marL="755651" indent="-377825" lvl="1">
              <a:lnSpc>
                <a:spcPts val="4900"/>
              </a:lnSpc>
              <a:buFont typeface="Arial"/>
              <a:buChar char="•"/>
            </a:pPr>
            <a:r>
              <a:rPr lang="en-US" sz="3500">
                <a:solidFill>
                  <a:srgbClr val="404040"/>
                </a:solidFill>
                <a:latin typeface="Now"/>
              </a:rPr>
              <a:t>Complex and dynamic position.</a:t>
            </a:r>
          </a:p>
          <a:p>
            <a:pPr algn="l" marL="755651" indent="-377825" lvl="1">
              <a:lnSpc>
                <a:spcPts val="4900"/>
              </a:lnSpc>
              <a:buFont typeface="Arial"/>
              <a:buChar char="•"/>
            </a:pPr>
            <a:r>
              <a:rPr lang="en-US" sz="3500">
                <a:solidFill>
                  <a:srgbClr val="404040"/>
                </a:solidFill>
                <a:latin typeface="Now"/>
              </a:rPr>
              <a:t>Navigate the city following the shortest path computed with the A* algorithm. </a:t>
            </a:r>
          </a:p>
          <a:p>
            <a:pPr algn="l" marL="755651" indent="-377825" lvl="1">
              <a:lnSpc>
                <a:spcPts val="4900"/>
              </a:lnSpc>
              <a:buFont typeface="Arial"/>
              <a:buChar char="•"/>
            </a:pPr>
            <a:r>
              <a:rPr lang="en-US" sz="3500">
                <a:solidFill>
                  <a:srgbClr val="404040"/>
                </a:solidFill>
                <a:latin typeface="Now"/>
              </a:rPr>
              <a:t>At each step, look around the 8 neighboring cells. </a:t>
            </a:r>
          </a:p>
          <a:p>
            <a:pPr algn="l" marL="755651" indent="-377825" lvl="1">
              <a:lnSpc>
                <a:spcPts val="4900"/>
              </a:lnSpc>
              <a:buFont typeface="Arial"/>
              <a:buChar char="•"/>
            </a:pPr>
            <a:r>
              <a:rPr lang="en-US" sz="3500">
                <a:solidFill>
                  <a:srgbClr val="404040"/>
                </a:solidFill>
                <a:latin typeface="Now"/>
              </a:rPr>
              <a:t>If they find a civilian agent take the clue position (X, Y) from it and next move there. </a:t>
            </a:r>
          </a:p>
          <a:p>
            <a:pPr algn="l" marL="755651" indent="-377825" lvl="1">
              <a:lnSpc>
                <a:spcPts val="4900"/>
              </a:lnSpc>
              <a:buFont typeface="Arial"/>
              <a:buChar char="•"/>
            </a:pPr>
            <a:r>
              <a:rPr lang="en-US" sz="3500">
                <a:solidFill>
                  <a:srgbClr val="404040"/>
                </a:solidFill>
                <a:latin typeface="Now"/>
              </a:rPr>
              <a:t>If they find a clue agent collect the X or Y of a criminal. </a:t>
            </a:r>
          </a:p>
          <a:p>
            <a:pPr algn="l" marL="755651" indent="-377825" lvl="1">
              <a:lnSpc>
                <a:spcPts val="4900"/>
              </a:lnSpc>
              <a:buFont typeface="Arial"/>
              <a:buChar char="•"/>
            </a:pPr>
            <a:r>
              <a:rPr lang="en-US" sz="3500">
                <a:solidFill>
                  <a:srgbClr val="404040"/>
                </a:solidFill>
                <a:latin typeface="Now"/>
              </a:rPr>
              <a:t>If both X and Y of a criminal has been found, they move there. </a:t>
            </a:r>
          </a:p>
          <a:p>
            <a:pPr algn="l" marL="755651" indent="-377825" lvl="1">
              <a:lnSpc>
                <a:spcPts val="4900"/>
              </a:lnSpc>
              <a:spcBef>
                <a:spcPct val="0"/>
              </a:spcBef>
              <a:buFont typeface="Arial"/>
              <a:buChar char="•"/>
            </a:pPr>
            <a:r>
              <a:rPr lang="en-US" sz="3500">
                <a:solidFill>
                  <a:srgbClr val="404040"/>
                </a:solidFill>
                <a:latin typeface="Now"/>
              </a:rPr>
              <a:t>If they find a criminal, arrests him, escort him to the jail and broadcast other agents that a criminal has been arrested. </a:t>
            </a:r>
          </a:p>
        </p:txBody>
      </p:sp>
      <p:sp>
        <p:nvSpPr>
          <p:cNvPr name="Freeform 3" id="3"/>
          <p:cNvSpPr/>
          <p:nvPr/>
        </p:nvSpPr>
        <p:spPr>
          <a:xfrm flipH="false" flipV="false" rot="0">
            <a:off x="3871556" y="9153929"/>
            <a:ext cx="828645" cy="828645"/>
          </a:xfrm>
          <a:custGeom>
            <a:avLst/>
            <a:gdLst/>
            <a:ahLst/>
            <a:cxnLst/>
            <a:rect r="r" b="b" t="t" l="l"/>
            <a:pathLst>
              <a:path h="828645" w="828645">
                <a:moveTo>
                  <a:pt x="0" y="0"/>
                </a:moveTo>
                <a:lnTo>
                  <a:pt x="828646" y="0"/>
                </a:lnTo>
                <a:lnTo>
                  <a:pt x="828646" y="828645"/>
                </a:lnTo>
                <a:lnTo>
                  <a:pt x="0" y="828645"/>
                </a:lnTo>
                <a:lnTo>
                  <a:pt x="0" y="0"/>
                </a:lnTo>
                <a:close/>
              </a:path>
            </a:pathLst>
          </a:custGeom>
          <a:blipFill>
            <a:blip r:embed="rId2"/>
            <a:stretch>
              <a:fillRect l="0" t="0" r="0" b="0"/>
            </a:stretch>
          </a:blipFill>
        </p:spPr>
      </p:sp>
      <p:sp>
        <p:nvSpPr>
          <p:cNvPr name="Freeform 4" id="4"/>
          <p:cNvSpPr/>
          <p:nvPr/>
        </p:nvSpPr>
        <p:spPr>
          <a:xfrm flipH="false" flipV="false" rot="0">
            <a:off x="8010882" y="9193602"/>
            <a:ext cx="788173" cy="908012"/>
          </a:xfrm>
          <a:custGeom>
            <a:avLst/>
            <a:gdLst/>
            <a:ahLst/>
            <a:cxnLst/>
            <a:rect r="r" b="b" t="t" l="l"/>
            <a:pathLst>
              <a:path h="908012" w="788173">
                <a:moveTo>
                  <a:pt x="0" y="0"/>
                </a:moveTo>
                <a:lnTo>
                  <a:pt x="788173" y="0"/>
                </a:lnTo>
                <a:lnTo>
                  <a:pt x="788173" y="908012"/>
                </a:lnTo>
                <a:lnTo>
                  <a:pt x="0" y="908012"/>
                </a:lnTo>
                <a:lnTo>
                  <a:pt x="0" y="0"/>
                </a:lnTo>
                <a:close/>
              </a:path>
            </a:pathLst>
          </a:custGeom>
          <a:blipFill>
            <a:blip r:embed="rId3"/>
            <a:stretch>
              <a:fillRect l="0" t="0" r="0" b="0"/>
            </a:stretch>
          </a:blipFill>
        </p:spPr>
      </p:sp>
      <p:sp>
        <p:nvSpPr>
          <p:cNvPr name="TextBox 5" id="5"/>
          <p:cNvSpPr txBox="true"/>
          <p:nvPr/>
        </p:nvSpPr>
        <p:spPr>
          <a:xfrm rot="0">
            <a:off x="1028700" y="628650"/>
            <a:ext cx="16230600" cy="849312"/>
          </a:xfrm>
          <a:prstGeom prst="rect">
            <a:avLst/>
          </a:prstGeom>
        </p:spPr>
        <p:txBody>
          <a:bodyPr anchor="t" rtlCol="false" tIns="0" lIns="0" bIns="0" rIns="0">
            <a:spAutoFit/>
          </a:bodyPr>
          <a:lstStyle/>
          <a:p>
            <a:pPr algn="ctr">
              <a:lnSpc>
                <a:spcPts val="7000"/>
              </a:lnSpc>
            </a:pPr>
            <a:r>
              <a:rPr lang="en-US" sz="5000" spc="140">
                <a:solidFill>
                  <a:srgbClr val="404040"/>
                </a:solidFill>
                <a:latin typeface="Now Bold"/>
              </a:rPr>
              <a:t>AGENTS (1)</a:t>
            </a:r>
          </a:p>
        </p:txBody>
      </p:sp>
      <p:sp>
        <p:nvSpPr>
          <p:cNvPr name="TextBox 6" id="6"/>
          <p:cNvSpPr txBox="true"/>
          <p:nvPr/>
        </p:nvSpPr>
        <p:spPr>
          <a:xfrm rot="0">
            <a:off x="1028700" y="1401762"/>
            <a:ext cx="16230600" cy="684213"/>
          </a:xfrm>
          <a:prstGeom prst="rect">
            <a:avLst/>
          </a:prstGeom>
        </p:spPr>
        <p:txBody>
          <a:bodyPr anchor="t" rtlCol="false" tIns="0" lIns="0" bIns="0" rIns="0">
            <a:spAutoFit/>
          </a:bodyPr>
          <a:lstStyle/>
          <a:p>
            <a:pPr algn="l">
              <a:lnSpc>
                <a:spcPts val="5599"/>
              </a:lnSpc>
            </a:pPr>
            <a:r>
              <a:rPr lang="en-US" sz="3999" spc="111">
                <a:solidFill>
                  <a:srgbClr val="404040"/>
                </a:solidFill>
                <a:latin typeface="Now Bold"/>
              </a:rPr>
              <a:t>Behavior of Police Agents</a:t>
            </a:r>
          </a:p>
        </p:txBody>
      </p:sp>
      <p:sp>
        <p:nvSpPr>
          <p:cNvPr name="TextBox 7" id="7"/>
          <p:cNvSpPr txBox="true"/>
          <p:nvPr/>
        </p:nvSpPr>
        <p:spPr>
          <a:xfrm rot="0">
            <a:off x="4840146" y="9333302"/>
            <a:ext cx="2866115"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Police Agent Icon</a:t>
            </a:r>
          </a:p>
        </p:txBody>
      </p:sp>
      <p:sp>
        <p:nvSpPr>
          <p:cNvPr name="TextBox 8" id="8"/>
          <p:cNvSpPr txBox="true"/>
          <p:nvPr/>
        </p:nvSpPr>
        <p:spPr>
          <a:xfrm rot="0">
            <a:off x="8941930" y="9333302"/>
            <a:ext cx="5474514" cy="422275"/>
          </a:xfrm>
          <a:prstGeom prst="rect">
            <a:avLst/>
          </a:prstGeom>
        </p:spPr>
        <p:txBody>
          <a:bodyPr anchor="t" rtlCol="false" tIns="0" lIns="0" bIns="0" rIns="0">
            <a:spAutoFit/>
          </a:bodyPr>
          <a:lstStyle/>
          <a:p>
            <a:pPr algn="l">
              <a:lnSpc>
                <a:spcPts val="3499"/>
              </a:lnSpc>
              <a:spcBef>
                <a:spcPct val="0"/>
              </a:spcBef>
            </a:pPr>
            <a:r>
              <a:rPr lang="en-US" sz="2499">
                <a:solidFill>
                  <a:srgbClr val="404040"/>
                </a:solidFill>
                <a:latin typeface="Now Bold"/>
              </a:rPr>
              <a:t>Police Agent Icon while Escorting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DAGEzzWmr5Y</dc:identifier>
  <dcterms:modified xsi:type="dcterms:W3CDTF">2011-08-01T06:04:30Z</dcterms:modified>
  <cp:revision>1</cp:revision>
  <dc:title>Jason-Based Multi-Agent System for City Safety: A Simulation of Agents Cooperating to Arrest Criminals</dc:title>
</cp:coreProperties>
</file>