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Now" pitchFamily="2" charset="77"/>
      <p:regular r:id="rId17"/>
    </p:embeddedFont>
    <p:embeddedFont>
      <p:font typeface="Now Bold" pitchFamily="2" charset="77"/>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87" autoAdjust="0"/>
    <p:restoredTop sz="94645" autoAdjust="0"/>
  </p:normalViewPr>
  <p:slideViewPr>
    <p:cSldViewPr>
      <p:cViewPr varScale="1">
        <p:scale>
          <a:sx n="98" d="100"/>
          <a:sy n="98" d="100"/>
        </p:scale>
        <p:origin x="68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8417165" y="8106683"/>
            <a:ext cx="1453670" cy="428324"/>
            <a:chOff x="0" y="0"/>
            <a:chExt cx="952367" cy="280615"/>
          </a:xfrm>
        </p:grpSpPr>
        <p:sp>
          <p:nvSpPr>
            <p:cNvPr id="3" name="Freeform 3"/>
            <p:cNvSpPr/>
            <p:nvPr/>
          </p:nvSpPr>
          <p:spPr>
            <a:xfrm>
              <a:off x="0" y="0"/>
              <a:ext cx="952367" cy="280615"/>
            </a:xfrm>
            <a:custGeom>
              <a:avLst/>
              <a:gdLst/>
              <a:ahLst/>
              <a:cxnLst/>
              <a:rect l="l" t="t" r="r" b="b"/>
              <a:pathLst>
                <a:path w="952367" h="280615">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txBody>
            <a:bodyPr/>
            <a:lstStyle/>
            <a:p>
              <a:endParaRPr lang="it-IT"/>
            </a:p>
          </p:txBody>
        </p:sp>
        <p:sp>
          <p:nvSpPr>
            <p:cNvPr id="4" name="TextBox 4"/>
            <p:cNvSpPr txBox="1"/>
            <p:nvPr/>
          </p:nvSpPr>
          <p:spPr>
            <a:xfrm>
              <a:off x="0" y="-28575"/>
              <a:ext cx="952367" cy="309190"/>
            </a:xfrm>
            <a:prstGeom prst="rect">
              <a:avLst/>
            </a:prstGeom>
          </p:spPr>
          <p:txBody>
            <a:bodyPr lIns="40640" tIns="40640" rIns="40640" bIns="40640" rtlCol="0" anchor="ctr"/>
            <a:lstStyle/>
            <a:p>
              <a:pPr algn="ctr">
                <a:lnSpc>
                  <a:spcPts val="2127"/>
                </a:lnSpc>
              </a:pPr>
              <a:endParaRPr/>
            </a:p>
          </p:txBody>
        </p:sp>
      </p:grpSp>
      <p:sp>
        <p:nvSpPr>
          <p:cNvPr id="5" name="AutoShape 5"/>
          <p:cNvSpPr/>
          <p:nvPr/>
        </p:nvSpPr>
        <p:spPr>
          <a:xfrm>
            <a:off x="8786963" y="8330370"/>
            <a:ext cx="714075" cy="0"/>
          </a:xfrm>
          <a:prstGeom prst="line">
            <a:avLst/>
          </a:prstGeom>
          <a:ln w="19050" cap="flat">
            <a:solidFill>
              <a:srgbClr val="000000">
                <a:alpha val="70980"/>
              </a:srgbClr>
            </a:solidFill>
            <a:prstDash val="solid"/>
            <a:headEnd type="none" w="sm" len="sm"/>
            <a:tailEnd type="arrow" w="med" len="sm"/>
          </a:ln>
        </p:spPr>
        <p:txBody>
          <a:bodyPr/>
          <a:lstStyle/>
          <a:p>
            <a:endParaRPr lang="it-IT"/>
          </a:p>
        </p:txBody>
      </p:sp>
      <p:sp>
        <p:nvSpPr>
          <p:cNvPr id="6" name="Freeform 6"/>
          <p:cNvSpPr/>
          <p:nvPr/>
        </p:nvSpPr>
        <p:spPr>
          <a:xfrm>
            <a:off x="1028700" y="6194062"/>
            <a:ext cx="2278679" cy="3064238"/>
          </a:xfrm>
          <a:custGeom>
            <a:avLst/>
            <a:gdLst/>
            <a:ahLst/>
            <a:cxnLst/>
            <a:rect l="l" t="t" r="r" b="b"/>
            <a:pathLst>
              <a:path w="2278679" h="3064238">
                <a:moveTo>
                  <a:pt x="0" y="0"/>
                </a:moveTo>
                <a:lnTo>
                  <a:pt x="2278679" y="0"/>
                </a:lnTo>
                <a:lnTo>
                  <a:pt x="2278679" y="3064238"/>
                </a:lnTo>
                <a:lnTo>
                  <a:pt x="0" y="30642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7" name="Freeform 7"/>
          <p:cNvSpPr/>
          <p:nvPr/>
        </p:nvSpPr>
        <p:spPr>
          <a:xfrm>
            <a:off x="14785624" y="6194062"/>
            <a:ext cx="2473676" cy="3064238"/>
          </a:xfrm>
          <a:custGeom>
            <a:avLst/>
            <a:gdLst/>
            <a:ahLst/>
            <a:cxnLst/>
            <a:rect l="l" t="t" r="r" b="b"/>
            <a:pathLst>
              <a:path w="2473676" h="3064238">
                <a:moveTo>
                  <a:pt x="0" y="0"/>
                </a:moveTo>
                <a:lnTo>
                  <a:pt x="2473676" y="0"/>
                </a:lnTo>
                <a:lnTo>
                  <a:pt x="2473676" y="3064238"/>
                </a:lnTo>
                <a:lnTo>
                  <a:pt x="0" y="30642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a:p>
        </p:txBody>
      </p:sp>
      <p:sp>
        <p:nvSpPr>
          <p:cNvPr id="8" name="Freeform 8"/>
          <p:cNvSpPr/>
          <p:nvPr/>
        </p:nvSpPr>
        <p:spPr>
          <a:xfrm>
            <a:off x="48209" y="-78992"/>
            <a:ext cx="4566491" cy="2739895"/>
          </a:xfrm>
          <a:custGeom>
            <a:avLst/>
            <a:gdLst/>
            <a:ahLst/>
            <a:cxnLst/>
            <a:rect l="l" t="t" r="r" b="b"/>
            <a:pathLst>
              <a:path w="4566491" h="2739895">
                <a:moveTo>
                  <a:pt x="0" y="0"/>
                </a:moveTo>
                <a:lnTo>
                  <a:pt x="4566491" y="0"/>
                </a:lnTo>
                <a:lnTo>
                  <a:pt x="4566491" y="2739894"/>
                </a:lnTo>
                <a:lnTo>
                  <a:pt x="0" y="2739894"/>
                </a:lnTo>
                <a:lnTo>
                  <a:pt x="0" y="0"/>
                </a:lnTo>
                <a:close/>
              </a:path>
            </a:pathLst>
          </a:custGeom>
          <a:blipFill>
            <a:blip r:embed="rId6"/>
            <a:stretch>
              <a:fillRect/>
            </a:stretch>
          </a:blipFill>
        </p:spPr>
        <p:txBody>
          <a:bodyPr/>
          <a:lstStyle/>
          <a:p>
            <a:endParaRPr lang="it-IT"/>
          </a:p>
        </p:txBody>
      </p:sp>
      <p:sp>
        <p:nvSpPr>
          <p:cNvPr id="9" name="TextBox 9"/>
          <p:cNvSpPr txBox="1"/>
          <p:nvPr/>
        </p:nvSpPr>
        <p:spPr>
          <a:xfrm>
            <a:off x="1028700" y="2012225"/>
            <a:ext cx="16230600" cy="3281776"/>
          </a:xfrm>
          <a:prstGeom prst="rect">
            <a:avLst/>
          </a:prstGeom>
        </p:spPr>
        <p:txBody>
          <a:bodyPr lIns="0" tIns="0" rIns="0" bIns="0" rtlCol="0" anchor="t">
            <a:spAutoFit/>
          </a:bodyPr>
          <a:lstStyle/>
          <a:p>
            <a:pPr algn="ctr">
              <a:lnSpc>
                <a:spcPts val="7064"/>
              </a:lnSpc>
            </a:pPr>
            <a:endParaRPr/>
          </a:p>
          <a:p>
            <a:pPr algn="ctr">
              <a:lnSpc>
                <a:spcPts val="6000"/>
              </a:lnSpc>
            </a:pPr>
            <a:r>
              <a:rPr lang="en-US" sz="5000" spc="100">
                <a:solidFill>
                  <a:srgbClr val="404040"/>
                </a:solidFill>
                <a:latin typeface="Now Bold"/>
              </a:rPr>
              <a:t>JASON MULTI-AGENT SYSTEM FOR CITY SAFETY:</a:t>
            </a:r>
          </a:p>
          <a:p>
            <a:pPr algn="ctr">
              <a:lnSpc>
                <a:spcPts val="6000"/>
              </a:lnSpc>
            </a:pPr>
            <a:r>
              <a:rPr lang="en-US" sz="5000" spc="100">
                <a:solidFill>
                  <a:srgbClr val="404040"/>
                </a:solidFill>
                <a:latin typeface="Now Bold"/>
              </a:rPr>
              <a:t>Agents Cooperating to Arrest Criminals</a:t>
            </a:r>
          </a:p>
          <a:p>
            <a:pPr algn="ctr">
              <a:lnSpc>
                <a:spcPts val="7064"/>
              </a:lnSpc>
            </a:pPr>
            <a:endParaRPr lang="en-US" sz="5000" spc="100">
              <a:solidFill>
                <a:srgbClr val="404040"/>
              </a:solidFill>
              <a:latin typeface="Now Bold"/>
            </a:endParaRPr>
          </a:p>
        </p:txBody>
      </p:sp>
      <p:sp>
        <p:nvSpPr>
          <p:cNvPr id="10" name="TextBox 10"/>
          <p:cNvSpPr txBox="1"/>
          <p:nvPr/>
        </p:nvSpPr>
        <p:spPr>
          <a:xfrm>
            <a:off x="4614700" y="5427351"/>
            <a:ext cx="9058600" cy="524510"/>
          </a:xfrm>
          <a:prstGeom prst="rect">
            <a:avLst/>
          </a:prstGeom>
        </p:spPr>
        <p:txBody>
          <a:bodyPr lIns="0" tIns="0" rIns="0" bIns="0" rtlCol="0" anchor="t">
            <a:spAutoFit/>
          </a:bodyPr>
          <a:lstStyle/>
          <a:p>
            <a:pPr algn="ctr">
              <a:lnSpc>
                <a:spcPts val="4270"/>
              </a:lnSpc>
            </a:pPr>
            <a:r>
              <a:rPr lang="en-US" sz="3500">
                <a:solidFill>
                  <a:srgbClr val="404040"/>
                </a:solidFill>
                <a:latin typeface="Now"/>
              </a:rPr>
              <a:t>Multi-Agent Systems Course Final Project</a:t>
            </a:r>
          </a:p>
        </p:txBody>
      </p:sp>
      <p:sp>
        <p:nvSpPr>
          <p:cNvPr id="11" name="TextBox 11"/>
          <p:cNvSpPr txBox="1"/>
          <p:nvPr/>
        </p:nvSpPr>
        <p:spPr>
          <a:xfrm>
            <a:off x="14746625" y="1028700"/>
            <a:ext cx="2512675" cy="524510"/>
          </a:xfrm>
          <a:prstGeom prst="rect">
            <a:avLst/>
          </a:prstGeom>
        </p:spPr>
        <p:txBody>
          <a:bodyPr lIns="0" tIns="0" rIns="0" bIns="0" rtlCol="0" anchor="t">
            <a:spAutoFit/>
          </a:bodyPr>
          <a:lstStyle/>
          <a:p>
            <a:pPr algn="r">
              <a:lnSpc>
                <a:spcPts val="4270"/>
              </a:lnSpc>
            </a:pPr>
            <a:r>
              <a:rPr lang="en-US" sz="3500">
                <a:solidFill>
                  <a:srgbClr val="404040"/>
                </a:solidFill>
                <a:latin typeface="Now"/>
              </a:rPr>
              <a:t>June 2024</a:t>
            </a:r>
          </a:p>
        </p:txBody>
      </p:sp>
      <p:sp>
        <p:nvSpPr>
          <p:cNvPr id="12" name="TextBox 12"/>
          <p:cNvSpPr txBox="1"/>
          <p:nvPr/>
        </p:nvSpPr>
        <p:spPr>
          <a:xfrm>
            <a:off x="4614700" y="6086611"/>
            <a:ext cx="9058600" cy="524510"/>
          </a:xfrm>
          <a:prstGeom prst="rect">
            <a:avLst/>
          </a:prstGeom>
        </p:spPr>
        <p:txBody>
          <a:bodyPr lIns="0" tIns="0" rIns="0" bIns="0" rtlCol="0" anchor="t">
            <a:spAutoFit/>
          </a:bodyPr>
          <a:lstStyle/>
          <a:p>
            <a:pPr marL="0" lvl="0" indent="0" algn="ctr">
              <a:lnSpc>
                <a:spcPts val="4270"/>
              </a:lnSpc>
              <a:spcBef>
                <a:spcPct val="0"/>
              </a:spcBef>
            </a:pPr>
            <a:r>
              <a:rPr lang="en-US" sz="3500" u="none" strike="noStrike">
                <a:solidFill>
                  <a:srgbClr val="404040"/>
                </a:solidFill>
                <a:latin typeface="Now"/>
              </a:rPr>
              <a:t>Creative Project Classified as Hard </a:t>
            </a:r>
          </a:p>
        </p:txBody>
      </p:sp>
      <p:sp>
        <p:nvSpPr>
          <p:cNvPr id="13" name="TextBox 13"/>
          <p:cNvSpPr txBox="1"/>
          <p:nvPr/>
        </p:nvSpPr>
        <p:spPr>
          <a:xfrm>
            <a:off x="4614700" y="7201671"/>
            <a:ext cx="9058600" cy="524510"/>
          </a:xfrm>
          <a:prstGeom prst="rect">
            <a:avLst/>
          </a:prstGeom>
        </p:spPr>
        <p:txBody>
          <a:bodyPr lIns="0" tIns="0" rIns="0" bIns="0" rtlCol="0" anchor="t">
            <a:spAutoFit/>
          </a:bodyPr>
          <a:lstStyle/>
          <a:p>
            <a:pPr marL="0" lvl="0" indent="0" algn="ctr">
              <a:lnSpc>
                <a:spcPts val="4270"/>
              </a:lnSpc>
              <a:spcBef>
                <a:spcPct val="0"/>
              </a:spcBef>
            </a:pPr>
            <a:r>
              <a:rPr lang="en-US" sz="3500" u="none" strike="noStrike">
                <a:solidFill>
                  <a:srgbClr val="404040"/>
                </a:solidFill>
                <a:latin typeface="Now"/>
              </a:rPr>
              <a:t>Giulia Benvenuto - 4678610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9247909" y="1581809"/>
            <a:ext cx="8011391" cy="7123382"/>
          </a:xfrm>
          <a:custGeom>
            <a:avLst/>
            <a:gdLst/>
            <a:ahLst/>
            <a:cxnLst/>
            <a:rect l="l" t="t" r="r" b="b"/>
            <a:pathLst>
              <a:path w="8011391" h="7123382">
                <a:moveTo>
                  <a:pt x="0" y="0"/>
                </a:moveTo>
                <a:lnTo>
                  <a:pt x="8011391" y="0"/>
                </a:lnTo>
                <a:lnTo>
                  <a:pt x="8011391" y="7123382"/>
                </a:lnTo>
                <a:lnTo>
                  <a:pt x="0" y="7123382"/>
                </a:lnTo>
                <a:lnTo>
                  <a:pt x="0" y="0"/>
                </a:lnTo>
                <a:close/>
              </a:path>
            </a:pathLst>
          </a:custGeom>
          <a:blipFill>
            <a:blip r:embed="rId2"/>
            <a:stretch>
              <a:fillRect/>
            </a:stretch>
          </a:blipFill>
        </p:spPr>
        <p:txBody>
          <a:bodyPr/>
          <a:lstStyle/>
          <a:p>
            <a:endParaRPr lang="it-IT"/>
          </a:p>
        </p:txBody>
      </p:sp>
      <p:sp>
        <p:nvSpPr>
          <p:cNvPr id="3" name="Freeform 3"/>
          <p:cNvSpPr/>
          <p:nvPr/>
        </p:nvSpPr>
        <p:spPr>
          <a:xfrm>
            <a:off x="7330750" y="8876641"/>
            <a:ext cx="954479" cy="954479"/>
          </a:xfrm>
          <a:custGeom>
            <a:avLst/>
            <a:gdLst/>
            <a:ahLst/>
            <a:cxnLst/>
            <a:rect l="l" t="t" r="r" b="b"/>
            <a:pathLst>
              <a:path w="954479" h="954479">
                <a:moveTo>
                  <a:pt x="0" y="0"/>
                </a:moveTo>
                <a:lnTo>
                  <a:pt x="954480" y="0"/>
                </a:lnTo>
                <a:lnTo>
                  <a:pt x="954480" y="954479"/>
                </a:lnTo>
                <a:lnTo>
                  <a:pt x="0" y="954479"/>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028700" y="2295734"/>
            <a:ext cx="7804633" cy="3692525"/>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404040"/>
                </a:solidFill>
                <a:latin typeface="Now"/>
              </a:rPr>
              <a:t>Four clue agents.</a:t>
            </a:r>
          </a:p>
          <a:p>
            <a:pPr marL="755651" lvl="1" indent="-377825" algn="l">
              <a:lnSpc>
                <a:spcPts val="4900"/>
              </a:lnSpc>
              <a:buFont typeface="Arial"/>
              <a:buChar char="•"/>
            </a:pPr>
            <a:r>
              <a:rPr lang="en-US" sz="3500">
                <a:solidFill>
                  <a:srgbClr val="404040"/>
                </a:solidFill>
                <a:latin typeface="Now"/>
              </a:rPr>
              <a:t>Static position. </a:t>
            </a:r>
          </a:p>
          <a:p>
            <a:pPr marL="755651" lvl="1" indent="-377825" algn="l">
              <a:lnSpc>
                <a:spcPts val="4900"/>
              </a:lnSpc>
              <a:spcBef>
                <a:spcPct val="0"/>
              </a:spcBef>
              <a:buFont typeface="Arial"/>
              <a:buChar char="•"/>
            </a:pPr>
            <a:r>
              <a:rPr lang="en-US" sz="3500">
                <a:solidFill>
                  <a:srgbClr val="404040"/>
                </a:solidFill>
                <a:latin typeface="Now"/>
              </a:rPr>
              <a:t>If they are found by a police agent, communicate to him the known X or Y coordinate and the ID of the criminal. </a:t>
            </a:r>
          </a:p>
        </p:txBody>
      </p:sp>
      <p:sp>
        <p:nvSpPr>
          <p:cNvPr id="5" name="TextBox 5"/>
          <p:cNvSpPr txBox="1"/>
          <p:nvPr/>
        </p:nvSpPr>
        <p:spPr>
          <a:xfrm>
            <a:off x="1028700" y="628650"/>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AGENTS (3)</a:t>
            </a:r>
          </a:p>
        </p:txBody>
      </p:sp>
      <p:sp>
        <p:nvSpPr>
          <p:cNvPr id="6" name="TextBox 6"/>
          <p:cNvSpPr txBox="1"/>
          <p:nvPr/>
        </p:nvSpPr>
        <p:spPr>
          <a:xfrm>
            <a:off x="1028700" y="1505609"/>
            <a:ext cx="7707586"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Behavior of Clue Agents</a:t>
            </a:r>
          </a:p>
        </p:txBody>
      </p:sp>
      <p:sp>
        <p:nvSpPr>
          <p:cNvPr id="7" name="TextBox 7"/>
          <p:cNvSpPr txBox="1"/>
          <p:nvPr/>
        </p:nvSpPr>
        <p:spPr>
          <a:xfrm>
            <a:off x="8285230" y="9118930"/>
            <a:ext cx="2672020"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Clue Agent Icon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7007259" y="8905350"/>
            <a:ext cx="954479" cy="954479"/>
          </a:xfrm>
          <a:custGeom>
            <a:avLst/>
            <a:gdLst/>
            <a:ahLst/>
            <a:cxnLst/>
            <a:rect l="l" t="t" r="r" b="b"/>
            <a:pathLst>
              <a:path w="954479" h="954479">
                <a:moveTo>
                  <a:pt x="0" y="0"/>
                </a:moveTo>
                <a:lnTo>
                  <a:pt x="954479" y="0"/>
                </a:lnTo>
                <a:lnTo>
                  <a:pt x="954479" y="954480"/>
                </a:lnTo>
                <a:lnTo>
                  <a:pt x="0" y="954480"/>
                </a:lnTo>
                <a:lnTo>
                  <a:pt x="0" y="0"/>
                </a:lnTo>
                <a:close/>
              </a:path>
            </a:pathLst>
          </a:custGeom>
          <a:blipFill>
            <a:blip r:embed="rId2"/>
            <a:stretch>
              <a:fillRect/>
            </a:stretch>
          </a:blipFill>
        </p:spPr>
        <p:txBody>
          <a:bodyPr/>
          <a:lstStyle/>
          <a:p>
            <a:endParaRPr lang="it-IT"/>
          </a:p>
        </p:txBody>
      </p:sp>
      <p:sp>
        <p:nvSpPr>
          <p:cNvPr id="3" name="TextBox 3"/>
          <p:cNvSpPr txBox="1"/>
          <p:nvPr/>
        </p:nvSpPr>
        <p:spPr>
          <a:xfrm>
            <a:off x="1028700" y="2288935"/>
            <a:ext cx="16230600" cy="3692525"/>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404040"/>
                </a:solidFill>
                <a:latin typeface="Now"/>
              </a:rPr>
              <a:t>Two criminal agents.</a:t>
            </a:r>
          </a:p>
          <a:p>
            <a:pPr marL="755651" lvl="1" indent="-377825" algn="l">
              <a:lnSpc>
                <a:spcPts val="4900"/>
              </a:lnSpc>
              <a:buFont typeface="Arial"/>
              <a:buChar char="•"/>
            </a:pPr>
            <a:r>
              <a:rPr lang="en-US" sz="3500">
                <a:solidFill>
                  <a:srgbClr val="404040"/>
                </a:solidFill>
                <a:latin typeface="Now"/>
              </a:rPr>
              <a:t>Static position. </a:t>
            </a:r>
          </a:p>
          <a:p>
            <a:pPr marL="755651" lvl="1" indent="-377825" algn="l">
              <a:lnSpc>
                <a:spcPts val="4900"/>
              </a:lnSpc>
              <a:buFont typeface="Arial"/>
              <a:buChar char="•"/>
            </a:pPr>
            <a:r>
              <a:rPr lang="en-US" sz="3500">
                <a:solidFill>
                  <a:srgbClr val="404040"/>
                </a:solidFill>
                <a:latin typeface="Now"/>
              </a:rPr>
              <a:t>They hide in the city and upon being discovered, they receive a message from the police agent declaring that they are under arrest.</a:t>
            </a:r>
          </a:p>
          <a:p>
            <a:pPr marL="755651" lvl="1" indent="-377825" algn="l">
              <a:lnSpc>
                <a:spcPts val="4900"/>
              </a:lnSpc>
              <a:spcBef>
                <a:spcPct val="0"/>
              </a:spcBef>
              <a:buFont typeface="Arial"/>
              <a:buChar char="•"/>
            </a:pPr>
            <a:r>
              <a:rPr lang="en-US" sz="3500">
                <a:solidFill>
                  <a:srgbClr val="404040"/>
                </a:solidFill>
                <a:latin typeface="Now"/>
              </a:rPr>
              <a:t>When arrested by a police agent, they are removed from the grid as they are escorted to jail.</a:t>
            </a:r>
          </a:p>
        </p:txBody>
      </p:sp>
      <p:sp>
        <p:nvSpPr>
          <p:cNvPr id="4" name="TextBox 4"/>
          <p:cNvSpPr txBox="1"/>
          <p:nvPr/>
        </p:nvSpPr>
        <p:spPr>
          <a:xfrm>
            <a:off x="1028700" y="628650"/>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AGENTS (4)</a:t>
            </a:r>
          </a:p>
        </p:txBody>
      </p:sp>
      <p:sp>
        <p:nvSpPr>
          <p:cNvPr id="5" name="TextBox 5"/>
          <p:cNvSpPr txBox="1"/>
          <p:nvPr/>
        </p:nvSpPr>
        <p:spPr>
          <a:xfrm>
            <a:off x="1028700" y="1536580"/>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Behavior of Criminal Agents</a:t>
            </a:r>
          </a:p>
        </p:txBody>
      </p:sp>
      <p:sp>
        <p:nvSpPr>
          <p:cNvPr id="6" name="TextBox 6"/>
          <p:cNvSpPr txBox="1"/>
          <p:nvPr/>
        </p:nvSpPr>
        <p:spPr>
          <a:xfrm>
            <a:off x="7961738" y="9147640"/>
            <a:ext cx="3319003"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Criminal Agent Icon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1179"/>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INTERNAL ACTIONS (1)</a:t>
            </a:r>
          </a:p>
        </p:txBody>
      </p:sp>
      <p:sp>
        <p:nvSpPr>
          <p:cNvPr id="3" name="TextBox 3"/>
          <p:cNvSpPr txBox="1"/>
          <p:nvPr/>
        </p:nvSpPr>
        <p:spPr>
          <a:xfrm>
            <a:off x="1028700" y="204766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What are Internal Actions?</a:t>
            </a:r>
          </a:p>
        </p:txBody>
      </p:sp>
      <p:sp>
        <p:nvSpPr>
          <p:cNvPr id="4" name="TextBox 4"/>
          <p:cNvSpPr txBox="1"/>
          <p:nvPr/>
        </p:nvSpPr>
        <p:spPr>
          <a:xfrm>
            <a:off x="1028700" y="2998579"/>
            <a:ext cx="16230600" cy="4311650"/>
          </a:xfrm>
          <a:prstGeom prst="rect">
            <a:avLst/>
          </a:prstGeom>
        </p:spPr>
        <p:txBody>
          <a:bodyPr lIns="0" tIns="0" rIns="0" bIns="0" rtlCol="0" anchor="t">
            <a:spAutoFit/>
          </a:bodyPr>
          <a:lstStyle/>
          <a:p>
            <a:pPr algn="l">
              <a:lnSpc>
                <a:spcPts val="4900"/>
              </a:lnSpc>
            </a:pPr>
            <a:r>
              <a:rPr lang="en-US" sz="3500">
                <a:solidFill>
                  <a:srgbClr val="404040"/>
                </a:solidFill>
                <a:latin typeface="Now"/>
              </a:rPr>
              <a:t>Internal Actions are used in the project as a building block for agents to perform operations that go beyond basic logical reasoning. </a:t>
            </a:r>
          </a:p>
          <a:p>
            <a:pPr algn="l">
              <a:lnSpc>
                <a:spcPts val="4900"/>
              </a:lnSpc>
            </a:pPr>
            <a:endParaRPr lang="en-US" sz="3500">
              <a:solidFill>
                <a:srgbClr val="404040"/>
              </a:solidFill>
              <a:latin typeface="Now"/>
            </a:endParaRPr>
          </a:p>
          <a:p>
            <a:pPr algn="l">
              <a:lnSpc>
                <a:spcPts val="4900"/>
              </a:lnSpc>
            </a:pPr>
            <a:r>
              <a:rPr lang="en-US" sz="3500">
                <a:solidFill>
                  <a:srgbClr val="404040"/>
                </a:solidFill>
                <a:latin typeface="Now"/>
              </a:rPr>
              <a:t>To develop an Internal Action, one must extend a java class with the “DefaultInternalAction” class provided by Jason.</a:t>
            </a:r>
          </a:p>
          <a:p>
            <a:pPr algn="l">
              <a:lnSpc>
                <a:spcPts val="4900"/>
              </a:lnSpc>
            </a:pPr>
            <a:endParaRPr lang="en-US" sz="3500">
              <a:solidFill>
                <a:srgbClr val="404040"/>
              </a:solidFill>
              <a:latin typeface="Now"/>
            </a:endParaRPr>
          </a:p>
          <a:p>
            <a:pPr algn="l">
              <a:lnSpc>
                <a:spcPts val="4900"/>
              </a:lnSpc>
              <a:spcBef>
                <a:spcPct val="0"/>
              </a:spcBef>
            </a:pPr>
            <a:r>
              <a:rPr lang="en-US" sz="3500">
                <a:solidFill>
                  <a:srgbClr val="404040"/>
                </a:solidFill>
                <a:latin typeface="Now"/>
              </a:rPr>
              <a:t> This approach allows the implementation of specific agent behaviors.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598279"/>
            <a:ext cx="16230600" cy="823912"/>
          </a:xfrm>
          <a:prstGeom prst="rect">
            <a:avLst/>
          </a:prstGeom>
        </p:spPr>
        <p:txBody>
          <a:bodyPr lIns="0" tIns="0" rIns="0" bIns="0" rtlCol="0" anchor="t">
            <a:spAutoFit/>
          </a:bodyPr>
          <a:lstStyle/>
          <a:p>
            <a:pPr algn="ctr">
              <a:lnSpc>
                <a:spcPts val="6750"/>
              </a:lnSpc>
            </a:pPr>
            <a:r>
              <a:rPr lang="en-US" sz="5000" spc="140">
                <a:solidFill>
                  <a:srgbClr val="404040"/>
                </a:solidFill>
                <a:latin typeface="Now Bold"/>
              </a:rPr>
              <a:t>INTERNAL ACTIONS</a:t>
            </a:r>
          </a:p>
        </p:txBody>
      </p:sp>
      <p:sp>
        <p:nvSpPr>
          <p:cNvPr id="3" name="TextBox 3"/>
          <p:cNvSpPr txBox="1"/>
          <p:nvPr/>
        </p:nvSpPr>
        <p:spPr>
          <a:xfrm>
            <a:off x="1028700" y="2132477"/>
            <a:ext cx="16230600" cy="1181100"/>
          </a:xfrm>
          <a:prstGeom prst="rect">
            <a:avLst/>
          </a:prstGeom>
        </p:spPr>
        <p:txBody>
          <a:bodyPr lIns="0" tIns="0" rIns="0" bIns="0" rtlCol="0" anchor="t">
            <a:spAutoFit/>
          </a:bodyPr>
          <a:lstStyle/>
          <a:p>
            <a:pPr algn="l">
              <a:lnSpc>
                <a:spcPts val="4725"/>
              </a:lnSpc>
            </a:pPr>
            <a:r>
              <a:rPr lang="en-US" sz="3500">
                <a:solidFill>
                  <a:srgbClr val="404040"/>
                </a:solidFill>
                <a:latin typeface="Now"/>
              </a:rPr>
              <a:t>Handles the logic of finding a path between two locations (x, y) in the city grid. Used by police agents in the “explore” goal.</a:t>
            </a:r>
          </a:p>
        </p:txBody>
      </p:sp>
      <p:sp>
        <p:nvSpPr>
          <p:cNvPr id="4" name="TextBox 4"/>
          <p:cNvSpPr txBox="1"/>
          <p:nvPr/>
        </p:nvSpPr>
        <p:spPr>
          <a:xfrm>
            <a:off x="1028700" y="1441578"/>
            <a:ext cx="16230600" cy="661988"/>
          </a:xfrm>
          <a:prstGeom prst="rect">
            <a:avLst/>
          </a:prstGeom>
        </p:spPr>
        <p:txBody>
          <a:bodyPr lIns="0" tIns="0" rIns="0" bIns="0" rtlCol="0" anchor="t">
            <a:spAutoFit/>
          </a:bodyPr>
          <a:lstStyle/>
          <a:p>
            <a:pPr algn="l">
              <a:lnSpc>
                <a:spcPts val="5399"/>
              </a:lnSpc>
            </a:pPr>
            <a:r>
              <a:rPr lang="en-US" sz="3999" spc="111">
                <a:solidFill>
                  <a:srgbClr val="404040"/>
                </a:solidFill>
                <a:latin typeface="Now Bold"/>
              </a:rPr>
              <a:t>1) FindPath.java</a:t>
            </a:r>
          </a:p>
        </p:txBody>
      </p:sp>
      <p:sp>
        <p:nvSpPr>
          <p:cNvPr id="5" name="TextBox 5"/>
          <p:cNvSpPr txBox="1"/>
          <p:nvPr/>
        </p:nvSpPr>
        <p:spPr>
          <a:xfrm>
            <a:off x="1028700" y="3532652"/>
            <a:ext cx="16230600" cy="661988"/>
          </a:xfrm>
          <a:prstGeom prst="rect">
            <a:avLst/>
          </a:prstGeom>
        </p:spPr>
        <p:txBody>
          <a:bodyPr lIns="0" tIns="0" rIns="0" bIns="0" rtlCol="0" anchor="t">
            <a:spAutoFit/>
          </a:bodyPr>
          <a:lstStyle/>
          <a:p>
            <a:pPr algn="l">
              <a:lnSpc>
                <a:spcPts val="5399"/>
              </a:lnSpc>
            </a:pPr>
            <a:r>
              <a:rPr lang="en-US" sz="3999" spc="111">
                <a:solidFill>
                  <a:srgbClr val="404040"/>
                </a:solidFill>
                <a:latin typeface="Now Bold"/>
              </a:rPr>
              <a:t>2) Escorting.java</a:t>
            </a:r>
          </a:p>
        </p:txBody>
      </p:sp>
      <p:sp>
        <p:nvSpPr>
          <p:cNvPr id="6" name="TextBox 6"/>
          <p:cNvSpPr txBox="1"/>
          <p:nvPr/>
        </p:nvSpPr>
        <p:spPr>
          <a:xfrm>
            <a:off x="1028700" y="4147014"/>
            <a:ext cx="16230600" cy="1781175"/>
          </a:xfrm>
          <a:prstGeom prst="rect">
            <a:avLst/>
          </a:prstGeom>
        </p:spPr>
        <p:txBody>
          <a:bodyPr lIns="0" tIns="0" rIns="0" bIns="0" rtlCol="0" anchor="t">
            <a:spAutoFit/>
          </a:bodyPr>
          <a:lstStyle/>
          <a:p>
            <a:pPr algn="l">
              <a:lnSpc>
                <a:spcPts val="4725"/>
              </a:lnSpc>
            </a:pPr>
            <a:r>
              <a:rPr lang="en-US" sz="3500">
                <a:solidFill>
                  <a:srgbClr val="404040"/>
                </a:solidFill>
                <a:latin typeface="Now"/>
              </a:rPr>
              <a:t>Handles the escorting logic for the police agents. It activates the escorting state to true when a police agent arrest a criminal, updating to the police agent’s icon.</a:t>
            </a:r>
          </a:p>
        </p:txBody>
      </p:sp>
      <p:sp>
        <p:nvSpPr>
          <p:cNvPr id="7" name="TextBox 7"/>
          <p:cNvSpPr txBox="1"/>
          <p:nvPr/>
        </p:nvSpPr>
        <p:spPr>
          <a:xfrm>
            <a:off x="1028700" y="6147264"/>
            <a:ext cx="16230600" cy="661988"/>
          </a:xfrm>
          <a:prstGeom prst="rect">
            <a:avLst/>
          </a:prstGeom>
        </p:spPr>
        <p:txBody>
          <a:bodyPr lIns="0" tIns="0" rIns="0" bIns="0" rtlCol="0" anchor="t">
            <a:spAutoFit/>
          </a:bodyPr>
          <a:lstStyle/>
          <a:p>
            <a:pPr algn="l">
              <a:lnSpc>
                <a:spcPts val="5399"/>
              </a:lnSpc>
            </a:pPr>
            <a:r>
              <a:rPr lang="en-US" sz="3999" spc="111">
                <a:solidFill>
                  <a:srgbClr val="404040"/>
                </a:solidFill>
                <a:latin typeface="Now Bold"/>
              </a:rPr>
              <a:t>3) EnterJail.java</a:t>
            </a:r>
          </a:p>
        </p:txBody>
      </p:sp>
      <p:sp>
        <p:nvSpPr>
          <p:cNvPr id="8" name="TextBox 8"/>
          <p:cNvSpPr txBox="1"/>
          <p:nvPr/>
        </p:nvSpPr>
        <p:spPr>
          <a:xfrm>
            <a:off x="1028700" y="6837827"/>
            <a:ext cx="16230600" cy="1181100"/>
          </a:xfrm>
          <a:prstGeom prst="rect">
            <a:avLst/>
          </a:prstGeom>
        </p:spPr>
        <p:txBody>
          <a:bodyPr lIns="0" tIns="0" rIns="0" bIns="0" rtlCol="0" anchor="t">
            <a:spAutoFit/>
          </a:bodyPr>
          <a:lstStyle/>
          <a:p>
            <a:pPr algn="l">
              <a:lnSpc>
                <a:spcPts val="4725"/>
              </a:lnSpc>
            </a:pPr>
            <a:r>
              <a:rPr lang="en-US" sz="3500">
                <a:solidFill>
                  <a:srgbClr val="404040"/>
                </a:solidFill>
                <a:latin typeface="Now"/>
              </a:rPr>
              <a:t>Manages a police agent's entry into jail with a criminal, including removing the agent's icon from the grid to indicate they are inside.</a:t>
            </a:r>
          </a:p>
        </p:txBody>
      </p:sp>
      <p:sp>
        <p:nvSpPr>
          <p:cNvPr id="9" name="TextBox 9"/>
          <p:cNvSpPr txBox="1"/>
          <p:nvPr/>
        </p:nvSpPr>
        <p:spPr>
          <a:xfrm>
            <a:off x="1028700" y="8238002"/>
            <a:ext cx="16230600" cy="661988"/>
          </a:xfrm>
          <a:prstGeom prst="rect">
            <a:avLst/>
          </a:prstGeom>
        </p:spPr>
        <p:txBody>
          <a:bodyPr lIns="0" tIns="0" rIns="0" bIns="0" rtlCol="0" anchor="t">
            <a:spAutoFit/>
          </a:bodyPr>
          <a:lstStyle/>
          <a:p>
            <a:pPr algn="l">
              <a:lnSpc>
                <a:spcPts val="5399"/>
              </a:lnSpc>
            </a:pPr>
            <a:r>
              <a:rPr lang="en-US" sz="3999" spc="111">
                <a:solidFill>
                  <a:srgbClr val="404040"/>
                </a:solidFill>
                <a:latin typeface="Now Bold"/>
              </a:rPr>
              <a:t>4) Arrested.java</a:t>
            </a:r>
          </a:p>
        </p:txBody>
      </p:sp>
      <p:sp>
        <p:nvSpPr>
          <p:cNvPr id="10" name="TextBox 10"/>
          <p:cNvSpPr txBox="1"/>
          <p:nvPr/>
        </p:nvSpPr>
        <p:spPr>
          <a:xfrm>
            <a:off x="1028700" y="8852364"/>
            <a:ext cx="16230600" cy="1181100"/>
          </a:xfrm>
          <a:prstGeom prst="rect">
            <a:avLst/>
          </a:prstGeom>
        </p:spPr>
        <p:txBody>
          <a:bodyPr lIns="0" tIns="0" rIns="0" bIns="0" rtlCol="0" anchor="t">
            <a:spAutoFit/>
          </a:bodyPr>
          <a:lstStyle/>
          <a:p>
            <a:pPr algn="l">
              <a:lnSpc>
                <a:spcPts val="4725"/>
              </a:lnSpc>
            </a:pPr>
            <a:r>
              <a:rPr lang="en-US" sz="3500">
                <a:solidFill>
                  <a:srgbClr val="404040"/>
                </a:solidFill>
                <a:latin typeface="Now"/>
              </a:rPr>
              <a:t>Handles the logic to arrest a criminal which involves removing the criminal’s icon from the grid when a police agent finds and arrest him.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1179"/>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UTILITY AND HELPER CLASSES</a:t>
            </a:r>
          </a:p>
        </p:txBody>
      </p:sp>
      <p:sp>
        <p:nvSpPr>
          <p:cNvPr id="3" name="TextBox 3"/>
          <p:cNvSpPr txBox="1"/>
          <p:nvPr/>
        </p:nvSpPr>
        <p:spPr>
          <a:xfrm>
            <a:off x="1028700" y="198372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1) AgentIdMapper.java</a:t>
            </a:r>
          </a:p>
        </p:txBody>
      </p:sp>
      <p:sp>
        <p:nvSpPr>
          <p:cNvPr id="4" name="TextBox 4"/>
          <p:cNvSpPr txBox="1"/>
          <p:nvPr/>
        </p:nvSpPr>
        <p:spPr>
          <a:xfrm>
            <a:off x="1028700" y="2758149"/>
            <a:ext cx="16230600" cy="1835150"/>
          </a:xfrm>
          <a:prstGeom prst="rect">
            <a:avLst/>
          </a:prstGeom>
        </p:spPr>
        <p:txBody>
          <a:bodyPr lIns="0" tIns="0" rIns="0" bIns="0" rtlCol="0" anchor="t">
            <a:spAutoFit/>
          </a:bodyPr>
          <a:lstStyle/>
          <a:p>
            <a:pPr algn="l">
              <a:lnSpc>
                <a:spcPts val="4900"/>
              </a:lnSpc>
              <a:spcBef>
                <a:spcPct val="0"/>
              </a:spcBef>
            </a:pPr>
            <a:r>
              <a:rPr lang="en-US" sz="3500">
                <a:solidFill>
                  <a:srgbClr val="404040"/>
                </a:solidFill>
                <a:latin typeface="Now"/>
              </a:rPr>
              <a:t>Maps agent IDs from Java to Jason since they have a different numbering systems: Java IDs range from 0 to 12, while Jason IDs span from 0 to one less than the total agent instances.</a:t>
            </a:r>
          </a:p>
        </p:txBody>
      </p:sp>
      <p:sp>
        <p:nvSpPr>
          <p:cNvPr id="5" name="TextBox 5"/>
          <p:cNvSpPr txBox="1"/>
          <p:nvPr/>
        </p:nvSpPr>
        <p:spPr>
          <a:xfrm>
            <a:off x="1028700" y="4844874"/>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2) AgentPercept.java</a:t>
            </a:r>
          </a:p>
        </p:txBody>
      </p:sp>
      <p:sp>
        <p:nvSpPr>
          <p:cNvPr id="6" name="TextBox 6"/>
          <p:cNvSpPr txBox="1"/>
          <p:nvPr/>
        </p:nvSpPr>
        <p:spPr>
          <a:xfrm>
            <a:off x="1028700" y="5614811"/>
            <a:ext cx="16230600" cy="1216025"/>
          </a:xfrm>
          <a:prstGeom prst="rect">
            <a:avLst/>
          </a:prstGeom>
        </p:spPr>
        <p:txBody>
          <a:bodyPr lIns="0" tIns="0" rIns="0" bIns="0" rtlCol="0" anchor="t">
            <a:spAutoFit/>
          </a:bodyPr>
          <a:lstStyle/>
          <a:p>
            <a:pPr algn="l">
              <a:lnSpc>
                <a:spcPts val="4900"/>
              </a:lnSpc>
              <a:spcBef>
                <a:spcPct val="0"/>
              </a:spcBef>
            </a:pPr>
            <a:r>
              <a:rPr lang="en-US" sz="3500">
                <a:solidFill>
                  <a:srgbClr val="404040"/>
                </a:solidFill>
                <a:latin typeface="Now"/>
              </a:rPr>
              <a:t>Adds and updates the agents’ beliefs, so it acts as the intermediary layer between the agent representation in Java and Jason. </a:t>
            </a:r>
          </a:p>
        </p:txBody>
      </p:sp>
      <p:sp>
        <p:nvSpPr>
          <p:cNvPr id="7" name="TextBox 7"/>
          <p:cNvSpPr txBox="1"/>
          <p:nvPr/>
        </p:nvSpPr>
        <p:spPr>
          <a:xfrm>
            <a:off x="1028700" y="7082411"/>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3) LookAround.java</a:t>
            </a:r>
          </a:p>
        </p:txBody>
      </p:sp>
      <p:sp>
        <p:nvSpPr>
          <p:cNvPr id="8" name="TextBox 8"/>
          <p:cNvSpPr txBox="1"/>
          <p:nvPr/>
        </p:nvSpPr>
        <p:spPr>
          <a:xfrm>
            <a:off x="1028700" y="7852349"/>
            <a:ext cx="16230600" cy="1835150"/>
          </a:xfrm>
          <a:prstGeom prst="rect">
            <a:avLst/>
          </a:prstGeom>
        </p:spPr>
        <p:txBody>
          <a:bodyPr lIns="0" tIns="0" rIns="0" bIns="0" rtlCol="0" anchor="t">
            <a:spAutoFit/>
          </a:bodyPr>
          <a:lstStyle/>
          <a:p>
            <a:pPr algn="l">
              <a:lnSpc>
                <a:spcPts val="4900"/>
              </a:lnSpc>
              <a:spcBef>
                <a:spcPct val="0"/>
              </a:spcBef>
            </a:pPr>
            <a:r>
              <a:rPr lang="en-US" sz="3500">
                <a:solidFill>
                  <a:srgbClr val="404040"/>
                </a:solidFill>
                <a:latin typeface="Now"/>
              </a:rPr>
              <a:t>Used by police agents at each step to detect the presence of other agents, obstacles or jail in the eight neighboring cells around their current position.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4675981"/>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3838"/>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INTRODUCTION</a:t>
            </a:r>
          </a:p>
        </p:txBody>
      </p:sp>
      <p:sp>
        <p:nvSpPr>
          <p:cNvPr id="3" name="TextBox 3"/>
          <p:cNvSpPr txBox="1"/>
          <p:nvPr/>
        </p:nvSpPr>
        <p:spPr>
          <a:xfrm>
            <a:off x="1028700" y="3044079"/>
            <a:ext cx="16230600" cy="3692525"/>
          </a:xfrm>
          <a:prstGeom prst="rect">
            <a:avLst/>
          </a:prstGeom>
        </p:spPr>
        <p:txBody>
          <a:bodyPr lIns="0" tIns="0" rIns="0" bIns="0" rtlCol="0" anchor="t">
            <a:spAutoFit/>
          </a:bodyPr>
          <a:lstStyle/>
          <a:p>
            <a:pPr algn="l">
              <a:lnSpc>
                <a:spcPts val="4900"/>
              </a:lnSpc>
            </a:pPr>
            <a:r>
              <a:rPr lang="en-US" sz="3500">
                <a:solidFill>
                  <a:srgbClr val="404040"/>
                </a:solidFill>
                <a:latin typeface="Now"/>
              </a:rPr>
              <a:t>The project utilizes Jason, an interpreter for AgentSpeak, to develop a Multi-Agent System that simulates a city environment. </a:t>
            </a:r>
          </a:p>
          <a:p>
            <a:pPr algn="l">
              <a:lnSpc>
                <a:spcPts val="4900"/>
              </a:lnSpc>
            </a:pPr>
            <a:endParaRPr lang="en-US" sz="3500">
              <a:solidFill>
                <a:srgbClr val="404040"/>
              </a:solidFill>
              <a:latin typeface="Now"/>
            </a:endParaRPr>
          </a:p>
          <a:p>
            <a:pPr algn="l">
              <a:lnSpc>
                <a:spcPts val="4900"/>
              </a:lnSpc>
            </a:pPr>
            <a:r>
              <a:rPr lang="en-US" sz="3500">
                <a:solidFill>
                  <a:srgbClr val="404040"/>
                </a:solidFill>
                <a:latin typeface="Now"/>
              </a:rPr>
              <a:t>In this environment, four types of agents are implemented, each exhibiting a different behavior. Police, civilian, and clue agents cooperate to detect and arrest criminal agents to ensure safety in the city.</a:t>
            </a:r>
          </a:p>
        </p:txBody>
      </p:sp>
      <p:sp>
        <p:nvSpPr>
          <p:cNvPr id="4" name="TextBox 4"/>
          <p:cNvSpPr txBox="1"/>
          <p:nvPr/>
        </p:nvSpPr>
        <p:spPr>
          <a:xfrm>
            <a:off x="1028700" y="207174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Project 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2975"/>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PROBLEM STATEMENT</a:t>
            </a:r>
          </a:p>
        </p:txBody>
      </p:sp>
      <p:sp>
        <p:nvSpPr>
          <p:cNvPr id="3" name="TextBox 3"/>
          <p:cNvSpPr txBox="1"/>
          <p:nvPr/>
        </p:nvSpPr>
        <p:spPr>
          <a:xfrm>
            <a:off x="1028700" y="2186467"/>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City Safety Problem</a:t>
            </a:r>
          </a:p>
        </p:txBody>
      </p:sp>
      <p:sp>
        <p:nvSpPr>
          <p:cNvPr id="4" name="TextBox 4"/>
          <p:cNvSpPr txBox="1"/>
          <p:nvPr/>
        </p:nvSpPr>
        <p:spPr>
          <a:xfrm>
            <a:off x="1028700" y="3023080"/>
            <a:ext cx="16230600" cy="2454275"/>
          </a:xfrm>
          <a:prstGeom prst="rect">
            <a:avLst/>
          </a:prstGeom>
        </p:spPr>
        <p:txBody>
          <a:bodyPr lIns="0" tIns="0" rIns="0" bIns="0" rtlCol="0" anchor="t">
            <a:spAutoFit/>
          </a:bodyPr>
          <a:lstStyle/>
          <a:p>
            <a:pPr algn="l">
              <a:lnSpc>
                <a:spcPts val="4900"/>
              </a:lnSpc>
            </a:pPr>
            <a:r>
              <a:rPr lang="en-US" sz="3500">
                <a:solidFill>
                  <a:srgbClr val="404040"/>
                </a:solidFill>
                <a:latin typeface="Now"/>
              </a:rPr>
              <a:t>Safety is a key issue in city areas, affecting the happiness of the residents. Thus, it’s reasonable to think that civilians living in the city will collaborate with police to enhance their personal safety and contribute to the overall security of the environment.</a:t>
            </a:r>
          </a:p>
        </p:txBody>
      </p:sp>
      <p:sp>
        <p:nvSpPr>
          <p:cNvPr id="5" name="TextBox 5"/>
          <p:cNvSpPr txBox="1"/>
          <p:nvPr/>
        </p:nvSpPr>
        <p:spPr>
          <a:xfrm>
            <a:off x="1028700" y="5925030"/>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Why a multi-agent system is suited for this problem</a:t>
            </a:r>
          </a:p>
        </p:txBody>
      </p:sp>
      <p:sp>
        <p:nvSpPr>
          <p:cNvPr id="6" name="TextBox 6"/>
          <p:cNvSpPr txBox="1"/>
          <p:nvPr/>
        </p:nvSpPr>
        <p:spPr>
          <a:xfrm>
            <a:off x="1028700" y="6761642"/>
            <a:ext cx="16230600" cy="1835150"/>
          </a:xfrm>
          <a:prstGeom prst="rect">
            <a:avLst/>
          </a:prstGeom>
        </p:spPr>
        <p:txBody>
          <a:bodyPr lIns="0" tIns="0" rIns="0" bIns="0" rtlCol="0" anchor="t">
            <a:spAutoFit/>
          </a:bodyPr>
          <a:lstStyle/>
          <a:p>
            <a:pPr algn="l">
              <a:lnSpc>
                <a:spcPts val="4900"/>
              </a:lnSpc>
            </a:pPr>
            <a:r>
              <a:rPr lang="en-US" sz="3500">
                <a:solidFill>
                  <a:srgbClr val="404040"/>
                </a:solidFill>
                <a:latin typeface="Now"/>
              </a:rPr>
              <a:t>MAS aligns well with the City Safety Problem due to its ability to manage complex interactions among multiple agents who cooperatively work toward the common goal of ensuring city safety by arresting criminals.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2975"/>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DEVELOPMENT FRAMEWORK</a:t>
            </a:r>
          </a:p>
        </p:txBody>
      </p:sp>
      <p:sp>
        <p:nvSpPr>
          <p:cNvPr id="3" name="TextBox 3"/>
          <p:cNvSpPr txBox="1"/>
          <p:nvPr/>
        </p:nvSpPr>
        <p:spPr>
          <a:xfrm>
            <a:off x="1028700" y="201197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Jason</a:t>
            </a:r>
          </a:p>
        </p:txBody>
      </p:sp>
      <p:sp>
        <p:nvSpPr>
          <p:cNvPr id="4" name="TextBox 4"/>
          <p:cNvSpPr txBox="1"/>
          <p:nvPr/>
        </p:nvSpPr>
        <p:spPr>
          <a:xfrm>
            <a:off x="1028700" y="2721949"/>
            <a:ext cx="16230600" cy="2454275"/>
          </a:xfrm>
          <a:prstGeom prst="rect">
            <a:avLst/>
          </a:prstGeom>
        </p:spPr>
        <p:txBody>
          <a:bodyPr lIns="0" tIns="0" rIns="0" bIns="0" rtlCol="0" anchor="t">
            <a:spAutoFit/>
          </a:bodyPr>
          <a:lstStyle/>
          <a:p>
            <a:pPr marL="0" lvl="0" indent="0" algn="l">
              <a:lnSpc>
                <a:spcPts val="4900"/>
              </a:lnSpc>
              <a:spcBef>
                <a:spcPct val="0"/>
              </a:spcBef>
            </a:pPr>
            <a:r>
              <a:rPr lang="en-US" sz="3500" dirty="0">
                <a:solidFill>
                  <a:srgbClr val="404040"/>
                </a:solidFill>
                <a:latin typeface="Now"/>
              </a:rPr>
              <a:t>Jason is</a:t>
            </a:r>
            <a:r>
              <a:rPr lang="en-US" sz="3500" u="none" strike="noStrike" dirty="0">
                <a:solidFill>
                  <a:srgbClr val="404040"/>
                </a:solidFill>
                <a:latin typeface="Now"/>
              </a:rPr>
              <a:t> an interpreter for an extended version of </a:t>
            </a:r>
            <a:r>
              <a:rPr lang="en-US" sz="3500" u="none" strike="noStrike" dirty="0" err="1">
                <a:solidFill>
                  <a:srgbClr val="404040"/>
                </a:solidFill>
                <a:latin typeface="Now"/>
              </a:rPr>
              <a:t>AgentSpeak</a:t>
            </a:r>
            <a:r>
              <a:rPr lang="en-US" sz="3500" u="none" strike="noStrike" dirty="0">
                <a:solidFill>
                  <a:srgbClr val="404040"/>
                </a:solidFill>
                <a:latin typeface="Now"/>
              </a:rPr>
              <a:t>. </a:t>
            </a:r>
          </a:p>
          <a:p>
            <a:pPr marL="0" lvl="0" indent="0" algn="l">
              <a:lnSpc>
                <a:spcPts val="4900"/>
              </a:lnSpc>
              <a:spcBef>
                <a:spcPct val="0"/>
              </a:spcBef>
            </a:pPr>
            <a:r>
              <a:rPr lang="en-US" sz="3500" u="none" strike="noStrike" dirty="0">
                <a:solidFill>
                  <a:srgbClr val="404040"/>
                </a:solidFill>
                <a:latin typeface="Now"/>
              </a:rPr>
              <a:t>It is crucial in the project for defining and managing the behavior of the agents (police, civilian, clue, and criminals) making them able to dynamically interact basing on their beliefs, desires and intentions. </a:t>
            </a:r>
          </a:p>
        </p:txBody>
      </p:sp>
      <p:sp>
        <p:nvSpPr>
          <p:cNvPr id="5" name="TextBox 5"/>
          <p:cNvSpPr txBox="1"/>
          <p:nvPr/>
        </p:nvSpPr>
        <p:spPr>
          <a:xfrm>
            <a:off x="1028700" y="5395912"/>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Java</a:t>
            </a:r>
          </a:p>
        </p:txBody>
      </p:sp>
      <p:sp>
        <p:nvSpPr>
          <p:cNvPr id="6" name="TextBox 6"/>
          <p:cNvSpPr txBox="1"/>
          <p:nvPr/>
        </p:nvSpPr>
        <p:spPr>
          <a:xfrm>
            <a:off x="1028700" y="6184900"/>
            <a:ext cx="16230600" cy="3692525"/>
          </a:xfrm>
          <a:prstGeom prst="rect">
            <a:avLst/>
          </a:prstGeom>
        </p:spPr>
        <p:txBody>
          <a:bodyPr lIns="0" tIns="0" rIns="0" bIns="0" rtlCol="0" anchor="t">
            <a:spAutoFit/>
          </a:bodyPr>
          <a:lstStyle/>
          <a:p>
            <a:pPr marL="0" lvl="0" indent="0" algn="l">
              <a:lnSpc>
                <a:spcPts val="4900"/>
              </a:lnSpc>
              <a:spcBef>
                <a:spcPct val="0"/>
              </a:spcBef>
            </a:pPr>
            <a:r>
              <a:rPr lang="en-US" sz="3500" dirty="0">
                <a:solidFill>
                  <a:srgbClr val="404040"/>
                </a:solidFill>
                <a:latin typeface="Now"/>
              </a:rPr>
              <a:t>Enhances Jason capabilities with the possibility of integrate and extend functionalities of the MAS. Allows for the dynamic addition of percepts to agents as they navigate the city environment, and supports the development of core system components (</a:t>
            </a:r>
            <a:r>
              <a:rPr lang="en-US" sz="3500" dirty="0" err="1">
                <a:solidFill>
                  <a:srgbClr val="404040"/>
                </a:solidFill>
                <a:latin typeface="Now"/>
              </a:rPr>
              <a:t>CityEnvironment</a:t>
            </a:r>
            <a:r>
              <a:rPr lang="en-US" sz="3500" dirty="0">
                <a:solidFill>
                  <a:srgbClr val="404040"/>
                </a:solidFill>
                <a:latin typeface="Now"/>
              </a:rPr>
              <a:t>, </a:t>
            </a:r>
            <a:r>
              <a:rPr lang="en-US" sz="3500" dirty="0" err="1">
                <a:solidFill>
                  <a:srgbClr val="404040"/>
                </a:solidFill>
                <a:latin typeface="Now"/>
              </a:rPr>
              <a:t>CityModel</a:t>
            </a:r>
            <a:r>
              <a:rPr lang="en-US" sz="3500" dirty="0">
                <a:solidFill>
                  <a:srgbClr val="404040"/>
                </a:solidFill>
                <a:latin typeface="Now"/>
              </a:rPr>
              <a:t> and </a:t>
            </a:r>
            <a:r>
              <a:rPr lang="en-US" sz="3500" dirty="0" err="1">
                <a:solidFill>
                  <a:srgbClr val="404040"/>
                </a:solidFill>
                <a:latin typeface="Now"/>
              </a:rPr>
              <a:t>CityView</a:t>
            </a:r>
            <a:r>
              <a:rPr lang="en-US" sz="3500" dirty="0">
                <a:solidFill>
                  <a:srgbClr val="404040"/>
                </a:solidFill>
                <a:latin typeface="Now"/>
              </a:rPr>
              <a:t> java classes), of internal actions and visual representation of the </a:t>
            </a:r>
            <a:r>
              <a:rPr lang="en-US" sz="3500" dirty="0" err="1">
                <a:solidFill>
                  <a:srgbClr val="404040"/>
                </a:solidFill>
                <a:latin typeface="Now"/>
              </a:rPr>
              <a:t>environement</a:t>
            </a:r>
            <a:r>
              <a:rPr lang="en-US" sz="3500" dirty="0">
                <a:solidFill>
                  <a:srgbClr val="404040"/>
                </a:solidFill>
                <a:latin typeface="Now"/>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941179"/>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ENVIRONMENT (1)</a:t>
            </a:r>
          </a:p>
        </p:txBody>
      </p:sp>
      <p:sp>
        <p:nvSpPr>
          <p:cNvPr id="3" name="TextBox 3"/>
          <p:cNvSpPr txBox="1"/>
          <p:nvPr/>
        </p:nvSpPr>
        <p:spPr>
          <a:xfrm>
            <a:off x="1028700" y="204766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Simulated City Environment </a:t>
            </a:r>
          </a:p>
        </p:txBody>
      </p:sp>
      <p:sp>
        <p:nvSpPr>
          <p:cNvPr id="4" name="TextBox 4"/>
          <p:cNvSpPr txBox="1"/>
          <p:nvPr/>
        </p:nvSpPr>
        <p:spPr>
          <a:xfrm>
            <a:off x="1028700" y="2998579"/>
            <a:ext cx="16230600" cy="4930775"/>
          </a:xfrm>
          <a:prstGeom prst="rect">
            <a:avLst/>
          </a:prstGeom>
        </p:spPr>
        <p:txBody>
          <a:bodyPr lIns="0" tIns="0" rIns="0" bIns="0" rtlCol="0" anchor="t">
            <a:spAutoFit/>
          </a:bodyPr>
          <a:lstStyle/>
          <a:p>
            <a:pPr algn="l">
              <a:lnSpc>
                <a:spcPts val="4900"/>
              </a:lnSpc>
            </a:pPr>
            <a:r>
              <a:rPr lang="en-US" sz="3500">
                <a:solidFill>
                  <a:srgbClr val="404040"/>
                </a:solidFill>
                <a:latin typeface="Now"/>
              </a:rPr>
              <a:t>The City Environment in the MAS serves as the dynamic stage where agents perform their roles and interact. It is implemented through a structured architecture that involves the use of three Java classes that exted Jason classes:</a:t>
            </a:r>
          </a:p>
          <a:p>
            <a:pPr algn="l">
              <a:lnSpc>
                <a:spcPts val="4900"/>
              </a:lnSpc>
            </a:pPr>
            <a:endParaRPr lang="en-US" sz="3500">
              <a:solidFill>
                <a:srgbClr val="404040"/>
              </a:solidFill>
              <a:latin typeface="Now"/>
            </a:endParaRPr>
          </a:p>
          <a:p>
            <a:pPr marL="755651" lvl="1" indent="-377825" algn="l">
              <a:lnSpc>
                <a:spcPts val="4900"/>
              </a:lnSpc>
              <a:buFont typeface="Arial"/>
              <a:buChar char="•"/>
            </a:pPr>
            <a:r>
              <a:rPr lang="en-US" sz="3500">
                <a:solidFill>
                  <a:srgbClr val="404040"/>
                </a:solidFill>
                <a:latin typeface="Now"/>
              </a:rPr>
              <a:t>CityEnvironment.java → extends Jason.environment.Environment</a:t>
            </a:r>
          </a:p>
          <a:p>
            <a:pPr marL="755651" lvl="1" indent="-377825" algn="l">
              <a:lnSpc>
                <a:spcPts val="4900"/>
              </a:lnSpc>
              <a:buFont typeface="Arial"/>
              <a:buChar char="•"/>
            </a:pPr>
            <a:r>
              <a:rPr lang="en-US" sz="3500">
                <a:solidFill>
                  <a:srgbClr val="404040"/>
                </a:solidFill>
                <a:latin typeface="Now"/>
              </a:rPr>
              <a:t>CityModel.java → extends GridWorldModel</a:t>
            </a:r>
          </a:p>
          <a:p>
            <a:pPr marL="755651" lvl="1" indent="-377825" algn="l">
              <a:lnSpc>
                <a:spcPts val="4900"/>
              </a:lnSpc>
              <a:spcBef>
                <a:spcPct val="0"/>
              </a:spcBef>
              <a:buFont typeface="Arial"/>
              <a:buChar char="•"/>
            </a:pPr>
            <a:r>
              <a:rPr lang="en-US" sz="3500">
                <a:solidFill>
                  <a:srgbClr val="404040"/>
                </a:solidFill>
                <a:latin typeface="Now"/>
              </a:rPr>
              <a:t>CityView.java → extends GridWorldView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561181"/>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ENVIRONMENT (2)</a:t>
            </a:r>
          </a:p>
        </p:txBody>
      </p:sp>
      <p:sp>
        <p:nvSpPr>
          <p:cNvPr id="3" name="TextBox 3"/>
          <p:cNvSpPr txBox="1"/>
          <p:nvPr/>
        </p:nvSpPr>
        <p:spPr>
          <a:xfrm>
            <a:off x="1028700" y="1934766"/>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CityEnvironment.java</a:t>
            </a:r>
          </a:p>
        </p:txBody>
      </p:sp>
      <p:sp>
        <p:nvSpPr>
          <p:cNvPr id="4" name="TextBox 4"/>
          <p:cNvSpPr txBox="1"/>
          <p:nvPr/>
        </p:nvSpPr>
        <p:spPr>
          <a:xfrm>
            <a:off x="1028700" y="2718991"/>
            <a:ext cx="16230600" cy="1232132"/>
          </a:xfrm>
          <a:prstGeom prst="rect">
            <a:avLst/>
          </a:prstGeom>
        </p:spPr>
        <p:txBody>
          <a:bodyPr lIns="0" tIns="0" rIns="0" bIns="0" rtlCol="0" anchor="t">
            <a:spAutoFit/>
          </a:bodyPr>
          <a:lstStyle/>
          <a:p>
            <a:pPr algn="l">
              <a:lnSpc>
                <a:spcPts val="4900"/>
              </a:lnSpc>
              <a:spcBef>
                <a:spcPct val="0"/>
              </a:spcBef>
            </a:pPr>
            <a:r>
              <a:rPr lang="en-US" sz="3500">
                <a:solidFill>
                  <a:srgbClr val="404040"/>
                </a:solidFill>
                <a:latin typeface="Now"/>
              </a:rPr>
              <a:t>Initializes the city simulation environment where agents interact and navigate. </a:t>
            </a:r>
            <a:r>
              <a:rPr lang="en-US" sz="3500" dirty="0">
                <a:solidFill>
                  <a:srgbClr val="404040"/>
                </a:solidFill>
                <a:latin typeface="Now"/>
              </a:rPr>
              <a:t>Handles the movement of police agents icon step after step. </a:t>
            </a:r>
          </a:p>
        </p:txBody>
      </p:sp>
      <p:sp>
        <p:nvSpPr>
          <p:cNvPr id="5" name="TextBox 5"/>
          <p:cNvSpPr txBox="1"/>
          <p:nvPr/>
        </p:nvSpPr>
        <p:spPr>
          <a:xfrm>
            <a:off x="1028700" y="4459287"/>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CityModel.java</a:t>
            </a:r>
          </a:p>
        </p:txBody>
      </p:sp>
      <p:sp>
        <p:nvSpPr>
          <p:cNvPr id="6" name="TextBox 6"/>
          <p:cNvSpPr txBox="1"/>
          <p:nvPr/>
        </p:nvSpPr>
        <p:spPr>
          <a:xfrm>
            <a:off x="1028700" y="5248275"/>
            <a:ext cx="16230600" cy="1216025"/>
          </a:xfrm>
          <a:prstGeom prst="rect">
            <a:avLst/>
          </a:prstGeom>
        </p:spPr>
        <p:txBody>
          <a:bodyPr lIns="0" tIns="0" rIns="0" bIns="0" rtlCol="0" anchor="t">
            <a:spAutoFit/>
          </a:bodyPr>
          <a:lstStyle/>
          <a:p>
            <a:pPr marL="0" lvl="0" indent="0" algn="l">
              <a:lnSpc>
                <a:spcPts val="4900"/>
              </a:lnSpc>
              <a:spcBef>
                <a:spcPct val="0"/>
              </a:spcBef>
            </a:pPr>
            <a:r>
              <a:rPr lang="en-US" sz="3500">
                <a:solidFill>
                  <a:srgbClr val="404040"/>
                </a:solidFill>
                <a:latin typeface="Now"/>
              </a:rPr>
              <a:t>R</a:t>
            </a:r>
            <a:r>
              <a:rPr lang="en-US" sz="3500" u="none" strike="noStrike">
                <a:solidFill>
                  <a:srgbClr val="404040"/>
                </a:solidFill>
                <a:latin typeface="Now"/>
              </a:rPr>
              <a:t>esponsible for creating and managing the state of the 40x40 city grid, it handles both dynamic and static entities within the environment.</a:t>
            </a:r>
          </a:p>
        </p:txBody>
      </p:sp>
      <p:sp>
        <p:nvSpPr>
          <p:cNvPr id="7" name="TextBox 7"/>
          <p:cNvSpPr txBox="1"/>
          <p:nvPr/>
        </p:nvSpPr>
        <p:spPr>
          <a:xfrm>
            <a:off x="1028700" y="6988175"/>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CityView.java</a:t>
            </a:r>
          </a:p>
        </p:txBody>
      </p:sp>
      <p:sp>
        <p:nvSpPr>
          <p:cNvPr id="8" name="TextBox 8"/>
          <p:cNvSpPr txBox="1"/>
          <p:nvPr/>
        </p:nvSpPr>
        <p:spPr>
          <a:xfrm>
            <a:off x="1028700" y="7777162"/>
            <a:ext cx="16230600" cy="1835150"/>
          </a:xfrm>
          <a:prstGeom prst="rect">
            <a:avLst/>
          </a:prstGeom>
        </p:spPr>
        <p:txBody>
          <a:bodyPr lIns="0" tIns="0" rIns="0" bIns="0" rtlCol="0" anchor="t">
            <a:spAutoFit/>
          </a:bodyPr>
          <a:lstStyle/>
          <a:p>
            <a:pPr marL="0" lvl="0" indent="0" algn="l">
              <a:lnSpc>
                <a:spcPts val="4900"/>
              </a:lnSpc>
              <a:spcBef>
                <a:spcPct val="0"/>
              </a:spcBef>
            </a:pPr>
            <a:r>
              <a:rPr lang="en-US" sz="3500">
                <a:solidFill>
                  <a:srgbClr val="404040"/>
                </a:solidFill>
                <a:latin typeface="Now"/>
              </a:rPr>
              <a:t>Responsible for the visual representation of the city environment, including drawing icons of obstacles and agents. Also, handles updates in response to changes within the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5441247" y="2209576"/>
            <a:ext cx="7405506" cy="7437198"/>
          </a:xfrm>
          <a:custGeom>
            <a:avLst/>
            <a:gdLst/>
            <a:ahLst/>
            <a:cxnLst/>
            <a:rect l="l" t="t" r="r" b="b"/>
            <a:pathLst>
              <a:path w="7405506" h="7437198">
                <a:moveTo>
                  <a:pt x="0" y="0"/>
                </a:moveTo>
                <a:lnTo>
                  <a:pt x="7405506" y="0"/>
                </a:lnTo>
                <a:lnTo>
                  <a:pt x="7405506" y="7437198"/>
                </a:lnTo>
                <a:lnTo>
                  <a:pt x="0" y="7437198"/>
                </a:lnTo>
                <a:lnTo>
                  <a:pt x="0" y="0"/>
                </a:lnTo>
                <a:close/>
              </a:path>
            </a:pathLst>
          </a:custGeom>
          <a:blipFill>
            <a:blip r:embed="rId2"/>
            <a:stretch>
              <a:fillRect/>
            </a:stretch>
          </a:blipFill>
        </p:spPr>
        <p:txBody>
          <a:bodyPr/>
          <a:lstStyle/>
          <a:p>
            <a:endParaRPr lang="it-IT"/>
          </a:p>
        </p:txBody>
      </p:sp>
      <p:sp>
        <p:nvSpPr>
          <p:cNvPr id="3" name="Freeform 3"/>
          <p:cNvSpPr/>
          <p:nvPr/>
        </p:nvSpPr>
        <p:spPr>
          <a:xfrm>
            <a:off x="1025486" y="3861389"/>
            <a:ext cx="784646" cy="784646"/>
          </a:xfrm>
          <a:custGeom>
            <a:avLst/>
            <a:gdLst/>
            <a:ahLst/>
            <a:cxnLst/>
            <a:rect l="l" t="t" r="r" b="b"/>
            <a:pathLst>
              <a:path w="784646" h="784646">
                <a:moveTo>
                  <a:pt x="0" y="0"/>
                </a:moveTo>
                <a:lnTo>
                  <a:pt x="784647" y="0"/>
                </a:lnTo>
                <a:lnTo>
                  <a:pt x="784647" y="784646"/>
                </a:lnTo>
                <a:lnTo>
                  <a:pt x="0" y="784646"/>
                </a:lnTo>
                <a:lnTo>
                  <a:pt x="0" y="0"/>
                </a:lnTo>
                <a:close/>
              </a:path>
            </a:pathLst>
          </a:custGeom>
          <a:blipFill>
            <a:blip r:embed="rId3"/>
            <a:stretch>
              <a:fillRect/>
            </a:stretch>
          </a:blipFill>
        </p:spPr>
        <p:txBody>
          <a:bodyPr/>
          <a:lstStyle/>
          <a:p>
            <a:endParaRPr lang="it-IT"/>
          </a:p>
        </p:txBody>
      </p:sp>
      <p:sp>
        <p:nvSpPr>
          <p:cNvPr id="4" name="Freeform 4"/>
          <p:cNvSpPr/>
          <p:nvPr/>
        </p:nvSpPr>
        <p:spPr>
          <a:xfrm>
            <a:off x="1031007" y="2705901"/>
            <a:ext cx="779125" cy="779125"/>
          </a:xfrm>
          <a:custGeom>
            <a:avLst/>
            <a:gdLst/>
            <a:ahLst/>
            <a:cxnLst/>
            <a:rect l="l" t="t" r="r" b="b"/>
            <a:pathLst>
              <a:path w="779125" h="779125">
                <a:moveTo>
                  <a:pt x="0" y="0"/>
                </a:moveTo>
                <a:lnTo>
                  <a:pt x="779126" y="0"/>
                </a:lnTo>
                <a:lnTo>
                  <a:pt x="779126" y="779125"/>
                </a:lnTo>
                <a:lnTo>
                  <a:pt x="0" y="779125"/>
                </a:lnTo>
                <a:lnTo>
                  <a:pt x="0" y="0"/>
                </a:lnTo>
                <a:close/>
              </a:path>
            </a:pathLst>
          </a:custGeom>
          <a:blipFill>
            <a:blip r:embed="rId4"/>
            <a:stretch>
              <a:fillRect/>
            </a:stretch>
          </a:blipFill>
        </p:spPr>
        <p:txBody>
          <a:bodyPr/>
          <a:lstStyle/>
          <a:p>
            <a:endParaRPr lang="it-IT"/>
          </a:p>
        </p:txBody>
      </p:sp>
      <p:sp>
        <p:nvSpPr>
          <p:cNvPr id="5" name="Freeform 5"/>
          <p:cNvSpPr/>
          <p:nvPr/>
        </p:nvSpPr>
        <p:spPr>
          <a:xfrm>
            <a:off x="13239613" y="2730699"/>
            <a:ext cx="784646" cy="784646"/>
          </a:xfrm>
          <a:custGeom>
            <a:avLst/>
            <a:gdLst/>
            <a:ahLst/>
            <a:cxnLst/>
            <a:rect l="l" t="t" r="r" b="b"/>
            <a:pathLst>
              <a:path w="784646" h="784646">
                <a:moveTo>
                  <a:pt x="0" y="0"/>
                </a:moveTo>
                <a:lnTo>
                  <a:pt x="784647" y="0"/>
                </a:lnTo>
                <a:lnTo>
                  <a:pt x="784647" y="784646"/>
                </a:lnTo>
                <a:lnTo>
                  <a:pt x="0" y="784646"/>
                </a:lnTo>
                <a:lnTo>
                  <a:pt x="0" y="0"/>
                </a:lnTo>
                <a:close/>
              </a:path>
            </a:pathLst>
          </a:custGeom>
          <a:blipFill>
            <a:blip r:embed="rId5"/>
            <a:stretch>
              <a:fillRect/>
            </a:stretch>
          </a:blipFill>
        </p:spPr>
        <p:txBody>
          <a:bodyPr/>
          <a:lstStyle/>
          <a:p>
            <a:endParaRPr lang="it-IT"/>
          </a:p>
        </p:txBody>
      </p:sp>
      <p:sp>
        <p:nvSpPr>
          <p:cNvPr id="6" name="Freeform 6"/>
          <p:cNvSpPr/>
          <p:nvPr/>
        </p:nvSpPr>
        <p:spPr>
          <a:xfrm>
            <a:off x="13239613" y="6325034"/>
            <a:ext cx="784646" cy="784646"/>
          </a:xfrm>
          <a:custGeom>
            <a:avLst/>
            <a:gdLst/>
            <a:ahLst/>
            <a:cxnLst/>
            <a:rect l="l" t="t" r="r" b="b"/>
            <a:pathLst>
              <a:path w="784646" h="784646">
                <a:moveTo>
                  <a:pt x="0" y="0"/>
                </a:moveTo>
                <a:lnTo>
                  <a:pt x="784647" y="0"/>
                </a:lnTo>
                <a:lnTo>
                  <a:pt x="784647" y="784646"/>
                </a:lnTo>
                <a:lnTo>
                  <a:pt x="0" y="784646"/>
                </a:lnTo>
                <a:lnTo>
                  <a:pt x="0" y="0"/>
                </a:lnTo>
                <a:close/>
              </a:path>
            </a:pathLst>
          </a:custGeom>
          <a:blipFill>
            <a:blip r:embed="rId6"/>
            <a:stretch>
              <a:fillRect/>
            </a:stretch>
          </a:blipFill>
        </p:spPr>
        <p:txBody>
          <a:bodyPr/>
          <a:lstStyle/>
          <a:p>
            <a:endParaRPr lang="it-IT"/>
          </a:p>
        </p:txBody>
      </p:sp>
      <p:sp>
        <p:nvSpPr>
          <p:cNvPr id="7" name="Freeform 7"/>
          <p:cNvSpPr/>
          <p:nvPr/>
        </p:nvSpPr>
        <p:spPr>
          <a:xfrm>
            <a:off x="13239613" y="5093710"/>
            <a:ext cx="784646" cy="784646"/>
          </a:xfrm>
          <a:custGeom>
            <a:avLst/>
            <a:gdLst/>
            <a:ahLst/>
            <a:cxnLst/>
            <a:rect l="l" t="t" r="r" b="b"/>
            <a:pathLst>
              <a:path w="784646" h="784646">
                <a:moveTo>
                  <a:pt x="0" y="0"/>
                </a:moveTo>
                <a:lnTo>
                  <a:pt x="784647" y="0"/>
                </a:lnTo>
                <a:lnTo>
                  <a:pt x="784647" y="784646"/>
                </a:lnTo>
                <a:lnTo>
                  <a:pt x="0" y="784646"/>
                </a:lnTo>
                <a:lnTo>
                  <a:pt x="0" y="0"/>
                </a:lnTo>
                <a:close/>
              </a:path>
            </a:pathLst>
          </a:custGeom>
          <a:blipFill>
            <a:blip r:embed="rId7"/>
            <a:stretch>
              <a:fillRect/>
            </a:stretch>
          </a:blipFill>
        </p:spPr>
        <p:txBody>
          <a:bodyPr/>
          <a:lstStyle/>
          <a:p>
            <a:endParaRPr lang="it-IT"/>
          </a:p>
        </p:txBody>
      </p:sp>
      <p:sp>
        <p:nvSpPr>
          <p:cNvPr id="8" name="Freeform 8"/>
          <p:cNvSpPr/>
          <p:nvPr/>
        </p:nvSpPr>
        <p:spPr>
          <a:xfrm>
            <a:off x="13239613" y="7557355"/>
            <a:ext cx="783649" cy="783649"/>
          </a:xfrm>
          <a:custGeom>
            <a:avLst/>
            <a:gdLst/>
            <a:ahLst/>
            <a:cxnLst/>
            <a:rect l="l" t="t" r="r" b="b"/>
            <a:pathLst>
              <a:path w="783649" h="783649">
                <a:moveTo>
                  <a:pt x="0" y="0"/>
                </a:moveTo>
                <a:lnTo>
                  <a:pt x="783650" y="0"/>
                </a:lnTo>
                <a:lnTo>
                  <a:pt x="783650" y="783650"/>
                </a:lnTo>
                <a:lnTo>
                  <a:pt x="0" y="783650"/>
                </a:lnTo>
                <a:lnTo>
                  <a:pt x="0" y="0"/>
                </a:lnTo>
                <a:close/>
              </a:path>
            </a:pathLst>
          </a:custGeom>
          <a:blipFill>
            <a:blip r:embed="rId8"/>
            <a:stretch>
              <a:fillRect/>
            </a:stretch>
          </a:blipFill>
        </p:spPr>
        <p:txBody>
          <a:bodyPr/>
          <a:lstStyle/>
          <a:p>
            <a:endParaRPr lang="it-IT"/>
          </a:p>
        </p:txBody>
      </p:sp>
      <p:sp>
        <p:nvSpPr>
          <p:cNvPr id="9" name="Freeform 9"/>
          <p:cNvSpPr/>
          <p:nvPr/>
        </p:nvSpPr>
        <p:spPr>
          <a:xfrm>
            <a:off x="1031007" y="5093710"/>
            <a:ext cx="779125" cy="779125"/>
          </a:xfrm>
          <a:custGeom>
            <a:avLst/>
            <a:gdLst/>
            <a:ahLst/>
            <a:cxnLst/>
            <a:rect l="l" t="t" r="r" b="b"/>
            <a:pathLst>
              <a:path w="779125" h="779125">
                <a:moveTo>
                  <a:pt x="0" y="0"/>
                </a:moveTo>
                <a:lnTo>
                  <a:pt x="779126" y="0"/>
                </a:lnTo>
                <a:lnTo>
                  <a:pt x="779126" y="779125"/>
                </a:lnTo>
                <a:lnTo>
                  <a:pt x="0" y="779125"/>
                </a:lnTo>
                <a:lnTo>
                  <a:pt x="0" y="0"/>
                </a:lnTo>
                <a:close/>
              </a:path>
            </a:pathLst>
          </a:custGeom>
          <a:blipFill>
            <a:blip r:embed="rId9"/>
            <a:stretch>
              <a:fillRect/>
            </a:stretch>
          </a:blipFill>
        </p:spPr>
        <p:txBody>
          <a:bodyPr/>
          <a:lstStyle/>
          <a:p>
            <a:endParaRPr lang="it-IT"/>
          </a:p>
        </p:txBody>
      </p:sp>
      <p:sp>
        <p:nvSpPr>
          <p:cNvPr id="10" name="Freeform 10"/>
          <p:cNvSpPr/>
          <p:nvPr/>
        </p:nvSpPr>
        <p:spPr>
          <a:xfrm>
            <a:off x="13239613" y="3963020"/>
            <a:ext cx="788173" cy="908012"/>
          </a:xfrm>
          <a:custGeom>
            <a:avLst/>
            <a:gdLst/>
            <a:ahLst/>
            <a:cxnLst/>
            <a:rect l="l" t="t" r="r" b="b"/>
            <a:pathLst>
              <a:path w="788173" h="908012">
                <a:moveTo>
                  <a:pt x="0" y="0"/>
                </a:moveTo>
                <a:lnTo>
                  <a:pt x="788174" y="0"/>
                </a:lnTo>
                <a:lnTo>
                  <a:pt x="788174" y="908012"/>
                </a:lnTo>
                <a:lnTo>
                  <a:pt x="0" y="908012"/>
                </a:lnTo>
                <a:lnTo>
                  <a:pt x="0" y="0"/>
                </a:lnTo>
                <a:close/>
              </a:path>
            </a:pathLst>
          </a:custGeom>
          <a:blipFill>
            <a:blip r:embed="rId10"/>
            <a:stretch>
              <a:fillRect/>
            </a:stretch>
          </a:blipFill>
        </p:spPr>
        <p:txBody>
          <a:bodyPr/>
          <a:lstStyle/>
          <a:p>
            <a:endParaRPr lang="it-IT"/>
          </a:p>
        </p:txBody>
      </p:sp>
      <p:sp>
        <p:nvSpPr>
          <p:cNvPr id="11" name="Freeform 11"/>
          <p:cNvSpPr/>
          <p:nvPr/>
        </p:nvSpPr>
        <p:spPr>
          <a:xfrm>
            <a:off x="1028700" y="6328248"/>
            <a:ext cx="781433" cy="781433"/>
          </a:xfrm>
          <a:custGeom>
            <a:avLst/>
            <a:gdLst/>
            <a:ahLst/>
            <a:cxnLst/>
            <a:rect l="l" t="t" r="r" b="b"/>
            <a:pathLst>
              <a:path w="781433" h="781433">
                <a:moveTo>
                  <a:pt x="0" y="0"/>
                </a:moveTo>
                <a:lnTo>
                  <a:pt x="781433" y="0"/>
                </a:lnTo>
                <a:lnTo>
                  <a:pt x="781433" y="781432"/>
                </a:lnTo>
                <a:lnTo>
                  <a:pt x="0" y="781432"/>
                </a:lnTo>
                <a:lnTo>
                  <a:pt x="0" y="0"/>
                </a:lnTo>
                <a:close/>
              </a:path>
            </a:pathLst>
          </a:custGeom>
          <a:blipFill>
            <a:blip r:embed="rId11"/>
            <a:stretch>
              <a:fillRect/>
            </a:stretch>
          </a:blipFill>
        </p:spPr>
        <p:txBody>
          <a:bodyPr/>
          <a:lstStyle/>
          <a:p>
            <a:endParaRPr lang="it-IT"/>
          </a:p>
        </p:txBody>
      </p:sp>
      <p:sp>
        <p:nvSpPr>
          <p:cNvPr id="12" name="Freeform 12"/>
          <p:cNvSpPr/>
          <p:nvPr/>
        </p:nvSpPr>
        <p:spPr>
          <a:xfrm>
            <a:off x="1002089" y="7557355"/>
            <a:ext cx="783649" cy="783649"/>
          </a:xfrm>
          <a:custGeom>
            <a:avLst/>
            <a:gdLst/>
            <a:ahLst/>
            <a:cxnLst/>
            <a:rect l="l" t="t" r="r" b="b"/>
            <a:pathLst>
              <a:path w="783649" h="783649">
                <a:moveTo>
                  <a:pt x="0" y="0"/>
                </a:moveTo>
                <a:lnTo>
                  <a:pt x="783649" y="0"/>
                </a:lnTo>
                <a:lnTo>
                  <a:pt x="783649" y="783650"/>
                </a:lnTo>
                <a:lnTo>
                  <a:pt x="0" y="783650"/>
                </a:lnTo>
                <a:lnTo>
                  <a:pt x="0" y="0"/>
                </a:lnTo>
                <a:close/>
              </a:path>
            </a:pathLst>
          </a:custGeom>
          <a:blipFill>
            <a:blip r:embed="rId12"/>
            <a:stretch>
              <a:fillRect/>
            </a:stretch>
          </a:blipFill>
        </p:spPr>
        <p:txBody>
          <a:bodyPr/>
          <a:lstStyle/>
          <a:p>
            <a:endParaRPr lang="it-IT"/>
          </a:p>
        </p:txBody>
      </p:sp>
      <p:sp>
        <p:nvSpPr>
          <p:cNvPr id="13" name="TextBox 13"/>
          <p:cNvSpPr txBox="1"/>
          <p:nvPr/>
        </p:nvSpPr>
        <p:spPr>
          <a:xfrm>
            <a:off x="1028700" y="561181"/>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ENVIRONMENT (3)</a:t>
            </a:r>
          </a:p>
        </p:txBody>
      </p:sp>
      <p:sp>
        <p:nvSpPr>
          <p:cNvPr id="14" name="TextBox 14"/>
          <p:cNvSpPr txBox="1"/>
          <p:nvPr/>
        </p:nvSpPr>
        <p:spPr>
          <a:xfrm>
            <a:off x="1028700" y="1420588"/>
            <a:ext cx="16230600" cy="684213"/>
          </a:xfrm>
          <a:prstGeom prst="rect">
            <a:avLst/>
          </a:prstGeom>
        </p:spPr>
        <p:txBody>
          <a:bodyPr lIns="0" tIns="0" rIns="0" bIns="0" rtlCol="0" anchor="t">
            <a:spAutoFit/>
          </a:bodyPr>
          <a:lstStyle/>
          <a:p>
            <a:pPr algn="ctr">
              <a:lnSpc>
                <a:spcPts val="5599"/>
              </a:lnSpc>
            </a:pPr>
            <a:r>
              <a:rPr lang="en-US" sz="3999" spc="111">
                <a:solidFill>
                  <a:srgbClr val="404040"/>
                </a:solidFill>
                <a:latin typeface="Now Bold"/>
              </a:rPr>
              <a:t>City Environment Result</a:t>
            </a:r>
          </a:p>
        </p:txBody>
      </p:sp>
      <p:sp>
        <p:nvSpPr>
          <p:cNvPr id="15" name="TextBox 15"/>
          <p:cNvSpPr txBox="1"/>
          <p:nvPr/>
        </p:nvSpPr>
        <p:spPr>
          <a:xfrm>
            <a:off x="14203385" y="2860513"/>
            <a:ext cx="2089736"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Police Agent</a:t>
            </a:r>
          </a:p>
        </p:txBody>
      </p:sp>
      <p:sp>
        <p:nvSpPr>
          <p:cNvPr id="16" name="TextBox 16"/>
          <p:cNvSpPr txBox="1"/>
          <p:nvPr/>
        </p:nvSpPr>
        <p:spPr>
          <a:xfrm>
            <a:off x="1913842" y="2860513"/>
            <a:ext cx="2398700"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Wall Obstacle</a:t>
            </a:r>
          </a:p>
        </p:txBody>
      </p:sp>
      <p:sp>
        <p:nvSpPr>
          <p:cNvPr id="17" name="TextBox 17"/>
          <p:cNvSpPr txBox="1"/>
          <p:nvPr/>
        </p:nvSpPr>
        <p:spPr>
          <a:xfrm>
            <a:off x="1913842" y="4139119"/>
            <a:ext cx="2625144"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House Obstacle</a:t>
            </a:r>
          </a:p>
        </p:txBody>
      </p:sp>
      <p:sp>
        <p:nvSpPr>
          <p:cNvPr id="18" name="TextBox 18"/>
          <p:cNvSpPr txBox="1"/>
          <p:nvPr/>
        </p:nvSpPr>
        <p:spPr>
          <a:xfrm>
            <a:off x="1905382" y="5320946"/>
            <a:ext cx="813593"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Jail </a:t>
            </a:r>
          </a:p>
        </p:txBody>
      </p:sp>
      <p:sp>
        <p:nvSpPr>
          <p:cNvPr id="19" name="TextBox 19"/>
          <p:cNvSpPr txBox="1"/>
          <p:nvPr/>
        </p:nvSpPr>
        <p:spPr>
          <a:xfrm>
            <a:off x="14203385" y="5320946"/>
            <a:ext cx="2447986"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Civilian Agent</a:t>
            </a:r>
          </a:p>
        </p:txBody>
      </p:sp>
      <p:sp>
        <p:nvSpPr>
          <p:cNvPr id="20" name="TextBox 20"/>
          <p:cNvSpPr txBox="1"/>
          <p:nvPr/>
        </p:nvSpPr>
        <p:spPr>
          <a:xfrm>
            <a:off x="14252860" y="6482407"/>
            <a:ext cx="2089736"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Clue Agent </a:t>
            </a:r>
          </a:p>
        </p:txBody>
      </p:sp>
      <p:sp>
        <p:nvSpPr>
          <p:cNvPr id="21" name="TextBox 21"/>
          <p:cNvSpPr txBox="1"/>
          <p:nvPr/>
        </p:nvSpPr>
        <p:spPr>
          <a:xfrm>
            <a:off x="14252860" y="7713731"/>
            <a:ext cx="2447986"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Criminal Agent </a:t>
            </a:r>
          </a:p>
        </p:txBody>
      </p:sp>
      <p:sp>
        <p:nvSpPr>
          <p:cNvPr id="22" name="TextBox 22"/>
          <p:cNvSpPr txBox="1"/>
          <p:nvPr/>
        </p:nvSpPr>
        <p:spPr>
          <a:xfrm>
            <a:off x="14256387" y="4139119"/>
            <a:ext cx="3646951"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Police Agent Escorting</a:t>
            </a:r>
          </a:p>
        </p:txBody>
      </p:sp>
      <p:sp>
        <p:nvSpPr>
          <p:cNvPr id="23" name="TextBox 23"/>
          <p:cNvSpPr txBox="1"/>
          <p:nvPr/>
        </p:nvSpPr>
        <p:spPr>
          <a:xfrm>
            <a:off x="1913842" y="7713731"/>
            <a:ext cx="3399301"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Two criminals in jail</a:t>
            </a:r>
          </a:p>
        </p:txBody>
      </p:sp>
      <p:sp>
        <p:nvSpPr>
          <p:cNvPr id="24" name="TextBox 24"/>
          <p:cNvSpPr txBox="1"/>
          <p:nvPr/>
        </p:nvSpPr>
        <p:spPr>
          <a:xfrm>
            <a:off x="1913842" y="6482407"/>
            <a:ext cx="3399301"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One criminal in jail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2127189"/>
            <a:ext cx="16230600" cy="6788150"/>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404040"/>
                </a:solidFill>
                <a:latin typeface="Now"/>
              </a:rPr>
              <a:t>Three police agents.</a:t>
            </a:r>
          </a:p>
          <a:p>
            <a:pPr marL="755651" lvl="1" indent="-377825" algn="l">
              <a:lnSpc>
                <a:spcPts val="4900"/>
              </a:lnSpc>
              <a:buFont typeface="Arial"/>
              <a:buChar char="•"/>
            </a:pPr>
            <a:r>
              <a:rPr lang="en-US" sz="3500">
                <a:solidFill>
                  <a:srgbClr val="404040"/>
                </a:solidFill>
                <a:latin typeface="Now"/>
              </a:rPr>
              <a:t>Complex and dynamic position.</a:t>
            </a:r>
          </a:p>
          <a:p>
            <a:pPr marL="755651" lvl="1" indent="-377825" algn="l">
              <a:lnSpc>
                <a:spcPts val="4900"/>
              </a:lnSpc>
              <a:buFont typeface="Arial"/>
              <a:buChar char="•"/>
            </a:pPr>
            <a:r>
              <a:rPr lang="en-US" sz="3500">
                <a:solidFill>
                  <a:srgbClr val="404040"/>
                </a:solidFill>
                <a:latin typeface="Now"/>
              </a:rPr>
              <a:t>Navigate the city following the shortest path computed with the A* algorithm. </a:t>
            </a:r>
          </a:p>
          <a:p>
            <a:pPr marL="755651" lvl="1" indent="-377825" algn="l">
              <a:lnSpc>
                <a:spcPts val="4900"/>
              </a:lnSpc>
              <a:buFont typeface="Arial"/>
              <a:buChar char="•"/>
            </a:pPr>
            <a:r>
              <a:rPr lang="en-US" sz="3500">
                <a:solidFill>
                  <a:srgbClr val="404040"/>
                </a:solidFill>
                <a:latin typeface="Now"/>
              </a:rPr>
              <a:t>At each step, look around the 8 neighboring cells. </a:t>
            </a:r>
          </a:p>
          <a:p>
            <a:pPr marL="755651" lvl="1" indent="-377825" algn="l">
              <a:lnSpc>
                <a:spcPts val="4900"/>
              </a:lnSpc>
              <a:buFont typeface="Arial"/>
              <a:buChar char="•"/>
            </a:pPr>
            <a:r>
              <a:rPr lang="en-US" sz="3500">
                <a:solidFill>
                  <a:srgbClr val="404040"/>
                </a:solidFill>
                <a:latin typeface="Now"/>
              </a:rPr>
              <a:t>If they find a civilian agent take the clue position (X, Y) from it and next move there. </a:t>
            </a:r>
          </a:p>
          <a:p>
            <a:pPr marL="755651" lvl="1" indent="-377825" algn="l">
              <a:lnSpc>
                <a:spcPts val="4900"/>
              </a:lnSpc>
              <a:buFont typeface="Arial"/>
              <a:buChar char="•"/>
            </a:pPr>
            <a:r>
              <a:rPr lang="en-US" sz="3500">
                <a:solidFill>
                  <a:srgbClr val="404040"/>
                </a:solidFill>
                <a:latin typeface="Now"/>
              </a:rPr>
              <a:t>If they find a clue agent collect the X or Y of a criminal. </a:t>
            </a:r>
          </a:p>
          <a:p>
            <a:pPr marL="755651" lvl="1" indent="-377825" algn="l">
              <a:lnSpc>
                <a:spcPts val="4900"/>
              </a:lnSpc>
              <a:buFont typeface="Arial"/>
              <a:buChar char="•"/>
            </a:pPr>
            <a:r>
              <a:rPr lang="en-US" sz="3500">
                <a:solidFill>
                  <a:srgbClr val="404040"/>
                </a:solidFill>
                <a:latin typeface="Now"/>
              </a:rPr>
              <a:t>If both X and Y of a criminal has been found, they move there. </a:t>
            </a:r>
          </a:p>
          <a:p>
            <a:pPr marL="755651" lvl="1" indent="-377825" algn="l">
              <a:lnSpc>
                <a:spcPts val="4900"/>
              </a:lnSpc>
              <a:spcBef>
                <a:spcPct val="0"/>
              </a:spcBef>
              <a:buFont typeface="Arial"/>
              <a:buChar char="•"/>
            </a:pPr>
            <a:r>
              <a:rPr lang="en-US" sz="3500">
                <a:solidFill>
                  <a:srgbClr val="404040"/>
                </a:solidFill>
                <a:latin typeface="Now"/>
              </a:rPr>
              <a:t>If they find a criminal, arrests him, escort him to the jail and broadcast other agents that a criminal has been arrested. </a:t>
            </a:r>
          </a:p>
        </p:txBody>
      </p:sp>
      <p:sp>
        <p:nvSpPr>
          <p:cNvPr id="3" name="Freeform 3"/>
          <p:cNvSpPr/>
          <p:nvPr/>
        </p:nvSpPr>
        <p:spPr>
          <a:xfrm>
            <a:off x="3871556" y="9153929"/>
            <a:ext cx="828645" cy="828645"/>
          </a:xfrm>
          <a:custGeom>
            <a:avLst/>
            <a:gdLst/>
            <a:ahLst/>
            <a:cxnLst/>
            <a:rect l="l" t="t" r="r" b="b"/>
            <a:pathLst>
              <a:path w="828645" h="828645">
                <a:moveTo>
                  <a:pt x="0" y="0"/>
                </a:moveTo>
                <a:lnTo>
                  <a:pt x="828646" y="0"/>
                </a:lnTo>
                <a:lnTo>
                  <a:pt x="828646" y="828645"/>
                </a:lnTo>
                <a:lnTo>
                  <a:pt x="0" y="828645"/>
                </a:lnTo>
                <a:lnTo>
                  <a:pt x="0" y="0"/>
                </a:lnTo>
                <a:close/>
              </a:path>
            </a:pathLst>
          </a:custGeom>
          <a:blipFill>
            <a:blip r:embed="rId2"/>
            <a:stretch>
              <a:fillRect/>
            </a:stretch>
          </a:blipFill>
        </p:spPr>
        <p:txBody>
          <a:bodyPr/>
          <a:lstStyle/>
          <a:p>
            <a:endParaRPr lang="it-IT"/>
          </a:p>
        </p:txBody>
      </p:sp>
      <p:sp>
        <p:nvSpPr>
          <p:cNvPr id="4" name="Freeform 4"/>
          <p:cNvSpPr/>
          <p:nvPr/>
        </p:nvSpPr>
        <p:spPr>
          <a:xfrm>
            <a:off x="8010882" y="9193602"/>
            <a:ext cx="788173" cy="908012"/>
          </a:xfrm>
          <a:custGeom>
            <a:avLst/>
            <a:gdLst/>
            <a:ahLst/>
            <a:cxnLst/>
            <a:rect l="l" t="t" r="r" b="b"/>
            <a:pathLst>
              <a:path w="788173" h="908012">
                <a:moveTo>
                  <a:pt x="0" y="0"/>
                </a:moveTo>
                <a:lnTo>
                  <a:pt x="788173" y="0"/>
                </a:lnTo>
                <a:lnTo>
                  <a:pt x="788173" y="908012"/>
                </a:lnTo>
                <a:lnTo>
                  <a:pt x="0" y="908012"/>
                </a:lnTo>
                <a:lnTo>
                  <a:pt x="0" y="0"/>
                </a:lnTo>
                <a:close/>
              </a:path>
            </a:pathLst>
          </a:custGeom>
          <a:blipFill>
            <a:blip r:embed="rId3"/>
            <a:stretch>
              <a:fillRect/>
            </a:stretch>
          </a:blipFill>
        </p:spPr>
        <p:txBody>
          <a:bodyPr/>
          <a:lstStyle/>
          <a:p>
            <a:endParaRPr lang="it-IT"/>
          </a:p>
        </p:txBody>
      </p:sp>
      <p:sp>
        <p:nvSpPr>
          <p:cNvPr id="5" name="TextBox 5"/>
          <p:cNvSpPr txBox="1"/>
          <p:nvPr/>
        </p:nvSpPr>
        <p:spPr>
          <a:xfrm>
            <a:off x="1028700" y="628650"/>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AGENTS (1)</a:t>
            </a:r>
          </a:p>
        </p:txBody>
      </p:sp>
      <p:sp>
        <p:nvSpPr>
          <p:cNvPr id="6" name="TextBox 6"/>
          <p:cNvSpPr txBox="1"/>
          <p:nvPr/>
        </p:nvSpPr>
        <p:spPr>
          <a:xfrm>
            <a:off x="1028700" y="1401762"/>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Behavior of Police Agents</a:t>
            </a:r>
          </a:p>
        </p:txBody>
      </p:sp>
      <p:sp>
        <p:nvSpPr>
          <p:cNvPr id="7" name="TextBox 7"/>
          <p:cNvSpPr txBox="1"/>
          <p:nvPr/>
        </p:nvSpPr>
        <p:spPr>
          <a:xfrm>
            <a:off x="4840146" y="9333302"/>
            <a:ext cx="2866115"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Police Agent Icon</a:t>
            </a:r>
          </a:p>
        </p:txBody>
      </p:sp>
      <p:sp>
        <p:nvSpPr>
          <p:cNvPr id="8" name="TextBox 8"/>
          <p:cNvSpPr txBox="1"/>
          <p:nvPr/>
        </p:nvSpPr>
        <p:spPr>
          <a:xfrm>
            <a:off x="8941930" y="9333302"/>
            <a:ext cx="5474514"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Police Agent Icon while Escorting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5427438" y="4686239"/>
            <a:ext cx="7433125" cy="2860212"/>
          </a:xfrm>
          <a:custGeom>
            <a:avLst/>
            <a:gdLst/>
            <a:ahLst/>
            <a:cxnLst/>
            <a:rect l="l" t="t" r="r" b="b"/>
            <a:pathLst>
              <a:path w="7433125" h="2860212">
                <a:moveTo>
                  <a:pt x="0" y="0"/>
                </a:moveTo>
                <a:lnTo>
                  <a:pt x="7433124" y="0"/>
                </a:lnTo>
                <a:lnTo>
                  <a:pt x="7433124" y="2860211"/>
                </a:lnTo>
                <a:lnTo>
                  <a:pt x="0" y="2860211"/>
                </a:lnTo>
                <a:lnTo>
                  <a:pt x="0" y="0"/>
                </a:lnTo>
                <a:close/>
              </a:path>
            </a:pathLst>
          </a:custGeom>
          <a:blipFill>
            <a:blip r:embed="rId2"/>
            <a:stretch>
              <a:fillRect/>
            </a:stretch>
          </a:blipFill>
        </p:spPr>
        <p:txBody>
          <a:bodyPr/>
          <a:lstStyle/>
          <a:p>
            <a:endParaRPr lang="it-IT"/>
          </a:p>
        </p:txBody>
      </p:sp>
      <p:sp>
        <p:nvSpPr>
          <p:cNvPr id="3" name="Freeform 3"/>
          <p:cNvSpPr/>
          <p:nvPr/>
        </p:nvSpPr>
        <p:spPr>
          <a:xfrm>
            <a:off x="7055783" y="8905350"/>
            <a:ext cx="954479" cy="954479"/>
          </a:xfrm>
          <a:custGeom>
            <a:avLst/>
            <a:gdLst/>
            <a:ahLst/>
            <a:cxnLst/>
            <a:rect l="l" t="t" r="r" b="b"/>
            <a:pathLst>
              <a:path w="954479" h="954479">
                <a:moveTo>
                  <a:pt x="0" y="0"/>
                </a:moveTo>
                <a:lnTo>
                  <a:pt x="954479" y="0"/>
                </a:lnTo>
                <a:lnTo>
                  <a:pt x="954479" y="954480"/>
                </a:lnTo>
                <a:lnTo>
                  <a:pt x="0" y="954480"/>
                </a:lnTo>
                <a:lnTo>
                  <a:pt x="0" y="0"/>
                </a:lnTo>
                <a:close/>
              </a:path>
            </a:pathLst>
          </a:custGeom>
          <a:blipFill>
            <a:blip r:embed="rId3"/>
            <a:stretch>
              <a:fillRect/>
            </a:stretch>
          </a:blipFill>
        </p:spPr>
        <p:txBody>
          <a:bodyPr/>
          <a:lstStyle/>
          <a:p>
            <a:endParaRPr lang="it-IT"/>
          </a:p>
        </p:txBody>
      </p:sp>
      <p:sp>
        <p:nvSpPr>
          <p:cNvPr id="4" name="TextBox 4"/>
          <p:cNvSpPr txBox="1"/>
          <p:nvPr/>
        </p:nvSpPr>
        <p:spPr>
          <a:xfrm>
            <a:off x="1028700" y="2127189"/>
            <a:ext cx="16230600" cy="2454275"/>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404040"/>
                </a:solidFill>
                <a:latin typeface="Now"/>
              </a:rPr>
              <a:t>Four civilian agents.</a:t>
            </a:r>
          </a:p>
          <a:p>
            <a:pPr marL="755651" lvl="1" indent="-377825" algn="l">
              <a:lnSpc>
                <a:spcPts val="4900"/>
              </a:lnSpc>
              <a:buFont typeface="Arial"/>
              <a:buChar char="•"/>
            </a:pPr>
            <a:r>
              <a:rPr lang="en-US" sz="3500">
                <a:solidFill>
                  <a:srgbClr val="404040"/>
                </a:solidFill>
                <a:latin typeface="Now"/>
              </a:rPr>
              <a:t>Static position. </a:t>
            </a:r>
          </a:p>
          <a:p>
            <a:pPr marL="755651" lvl="1" indent="-377825" algn="l">
              <a:lnSpc>
                <a:spcPts val="4900"/>
              </a:lnSpc>
              <a:buFont typeface="Arial"/>
              <a:buChar char="•"/>
            </a:pPr>
            <a:r>
              <a:rPr lang="en-US" sz="3500">
                <a:solidFill>
                  <a:srgbClr val="404040"/>
                </a:solidFill>
                <a:latin typeface="Now"/>
              </a:rPr>
              <a:t>If they are found by a police agent, communicate to him the position </a:t>
            </a:r>
          </a:p>
          <a:p>
            <a:pPr algn="l">
              <a:lnSpc>
                <a:spcPts val="4900"/>
              </a:lnSpc>
              <a:spcBef>
                <a:spcPct val="0"/>
              </a:spcBef>
            </a:pPr>
            <a:r>
              <a:rPr lang="en-US" sz="3500">
                <a:solidFill>
                  <a:srgbClr val="404040"/>
                </a:solidFill>
                <a:latin typeface="Now"/>
              </a:rPr>
              <a:t>      (X, Y) of their closest clue. </a:t>
            </a:r>
          </a:p>
        </p:txBody>
      </p:sp>
      <p:sp>
        <p:nvSpPr>
          <p:cNvPr id="5" name="TextBox 5"/>
          <p:cNvSpPr txBox="1"/>
          <p:nvPr/>
        </p:nvSpPr>
        <p:spPr>
          <a:xfrm>
            <a:off x="1028700" y="628650"/>
            <a:ext cx="16230600" cy="849312"/>
          </a:xfrm>
          <a:prstGeom prst="rect">
            <a:avLst/>
          </a:prstGeom>
        </p:spPr>
        <p:txBody>
          <a:bodyPr lIns="0" tIns="0" rIns="0" bIns="0" rtlCol="0" anchor="t">
            <a:spAutoFit/>
          </a:bodyPr>
          <a:lstStyle/>
          <a:p>
            <a:pPr algn="ctr">
              <a:lnSpc>
                <a:spcPts val="7000"/>
              </a:lnSpc>
            </a:pPr>
            <a:r>
              <a:rPr lang="en-US" sz="5000" spc="140">
                <a:solidFill>
                  <a:srgbClr val="404040"/>
                </a:solidFill>
                <a:latin typeface="Now Bold"/>
              </a:rPr>
              <a:t>AGENTS (2)</a:t>
            </a:r>
          </a:p>
        </p:txBody>
      </p:sp>
      <p:sp>
        <p:nvSpPr>
          <p:cNvPr id="6" name="TextBox 6"/>
          <p:cNvSpPr txBox="1"/>
          <p:nvPr/>
        </p:nvSpPr>
        <p:spPr>
          <a:xfrm>
            <a:off x="1028700" y="1401762"/>
            <a:ext cx="16230600" cy="684213"/>
          </a:xfrm>
          <a:prstGeom prst="rect">
            <a:avLst/>
          </a:prstGeom>
        </p:spPr>
        <p:txBody>
          <a:bodyPr lIns="0" tIns="0" rIns="0" bIns="0" rtlCol="0" anchor="t">
            <a:spAutoFit/>
          </a:bodyPr>
          <a:lstStyle/>
          <a:p>
            <a:pPr algn="l">
              <a:lnSpc>
                <a:spcPts val="5599"/>
              </a:lnSpc>
            </a:pPr>
            <a:r>
              <a:rPr lang="en-US" sz="3999" spc="111">
                <a:solidFill>
                  <a:srgbClr val="404040"/>
                </a:solidFill>
                <a:latin typeface="Now Bold"/>
              </a:rPr>
              <a:t>Behavior of Civilian Agents</a:t>
            </a:r>
          </a:p>
        </p:txBody>
      </p:sp>
      <p:sp>
        <p:nvSpPr>
          <p:cNvPr id="7" name="TextBox 7"/>
          <p:cNvSpPr txBox="1"/>
          <p:nvPr/>
        </p:nvSpPr>
        <p:spPr>
          <a:xfrm>
            <a:off x="1028700" y="7584550"/>
            <a:ext cx="17259300" cy="1216025"/>
          </a:xfrm>
          <a:prstGeom prst="rect">
            <a:avLst/>
          </a:prstGeom>
        </p:spPr>
        <p:txBody>
          <a:bodyPr lIns="0" tIns="0" rIns="0" bIns="0" rtlCol="0" anchor="t">
            <a:spAutoFit/>
          </a:bodyPr>
          <a:lstStyle/>
          <a:p>
            <a:pPr marL="755651" lvl="1" indent="-377825" algn="l">
              <a:lnSpc>
                <a:spcPts val="4900"/>
              </a:lnSpc>
              <a:spcBef>
                <a:spcPct val="0"/>
              </a:spcBef>
              <a:buFont typeface="Arial"/>
              <a:buChar char="•"/>
            </a:pPr>
            <a:r>
              <a:rPr lang="en-US" sz="3500" u="none" strike="noStrike" dirty="0">
                <a:solidFill>
                  <a:srgbClr val="404040"/>
                </a:solidFill>
                <a:latin typeface="Now"/>
              </a:rPr>
              <a:t>If they receive a broadcast message from a police agent about the arrest of a criminal they respond with a message thanking him.</a:t>
            </a:r>
          </a:p>
        </p:txBody>
      </p:sp>
      <p:sp>
        <p:nvSpPr>
          <p:cNvPr id="8" name="TextBox 8"/>
          <p:cNvSpPr txBox="1"/>
          <p:nvPr/>
        </p:nvSpPr>
        <p:spPr>
          <a:xfrm>
            <a:off x="8010262" y="9147640"/>
            <a:ext cx="3221955" cy="422275"/>
          </a:xfrm>
          <a:prstGeom prst="rect">
            <a:avLst/>
          </a:prstGeom>
        </p:spPr>
        <p:txBody>
          <a:bodyPr lIns="0" tIns="0" rIns="0" bIns="0" rtlCol="0" anchor="t">
            <a:spAutoFit/>
          </a:bodyPr>
          <a:lstStyle/>
          <a:p>
            <a:pPr algn="l">
              <a:lnSpc>
                <a:spcPts val="3499"/>
              </a:lnSpc>
              <a:spcBef>
                <a:spcPct val="0"/>
              </a:spcBef>
            </a:pPr>
            <a:r>
              <a:rPr lang="en-US" sz="2499">
                <a:solidFill>
                  <a:srgbClr val="404040"/>
                </a:solidFill>
                <a:latin typeface="Now Bold"/>
              </a:rPr>
              <a:t>Civilian Agent Icon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1098</Words>
  <Application>Microsoft Macintosh PowerPoint</Application>
  <PresentationFormat>Personalizzato</PresentationFormat>
  <Paragraphs>106</Paragraphs>
  <Slides>15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Now Bold</vt:lpstr>
      <vt:lpstr>Calibri</vt:lpstr>
      <vt:lpstr>Now</vt:lpstr>
      <vt:lpstr>Arial</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Jason-Based Multi-Agent System for City Safety: A Simulation of Agents Cooperating to Arrest Criminals</dc:title>
  <cp:lastModifiedBy>Giulia Benvenuto</cp:lastModifiedBy>
  <cp:revision>2</cp:revision>
  <dcterms:created xsi:type="dcterms:W3CDTF">2006-08-16T00:00:00Z</dcterms:created>
  <dcterms:modified xsi:type="dcterms:W3CDTF">2024-06-15T11:38:09Z</dcterms:modified>
  <dc:identifier>DAGEzzWmr5Y</dc:identifier>
</cp:coreProperties>
</file>