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haya Libre Regular" charset="1" panose="02000503000000000000"/>
      <p:regular r:id="rId10"/>
    </p:embeddedFont>
    <p:embeddedFont>
      <p:font typeface="Abhaya Libre Regular Bold" charset="1" panose="02000603000000000000"/>
      <p:regular r:id="rId11"/>
    </p:embeddedFont>
    <p:embeddedFont>
      <p:font typeface="Abhaya Libre Regular Italics" charset="1" panose="02000503000000000000"/>
      <p:regular r:id="rId12"/>
    </p:embeddedFont>
    <p:embeddedFont>
      <p:font typeface="Abhaya Libre Regular Bold Italics" charset="1" panose="02000603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Extra Bold" charset="1" panose="020B0906030804020204"/>
      <p:regular r:id="rId22"/>
    </p:embeddedFont>
    <p:embeddedFont>
      <p:font typeface="Open Sans Extra Bold Italics" charset="1" panose="020B0906030804020204"/>
      <p:regular r:id="rId23"/>
    </p:embeddedFont>
    <p:embeddedFont>
      <p:font typeface="Now" charset="1" panose="00000500000000000000"/>
      <p:regular r:id="rId24"/>
    </p:embeddedFont>
    <p:embeddedFont>
      <p:font typeface="Now Bold" charset="1" panose="00000600000000000000"/>
      <p:regular r:id="rId25"/>
    </p:embeddedFont>
    <p:embeddedFont>
      <p:font typeface="Now Bold" charset="1" panose="00000800000000000000"/>
      <p:regular r:id="rId26"/>
    </p:embeddedFont>
    <p:embeddedFont>
      <p:font typeface="Now Bold Bold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400000">
            <a:off x="-548865" y="-513176"/>
            <a:ext cx="3155129" cy="35199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514872" y="-857634"/>
            <a:ext cx="3155129" cy="35199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6" t="0" r="7311" b="0"/>
          <a:stretch>
            <a:fillRect/>
          </a:stretch>
        </p:blipFill>
        <p:spPr>
          <a:xfrm flipH="false" flipV="false" rot="74020">
            <a:off x="5564328" y="6783937"/>
            <a:ext cx="7159344" cy="22378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53594" y="8820958"/>
            <a:ext cx="2667154" cy="24246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935819" y="8820958"/>
            <a:ext cx="2667154" cy="24246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97702" y="2221097"/>
            <a:ext cx="4685213" cy="703720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387511" y="3197076"/>
            <a:ext cx="11896623" cy="166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5"/>
              </a:lnSpc>
            </a:pPr>
            <a:r>
              <a:rPr lang="en-US" sz="9596">
                <a:solidFill>
                  <a:srgbClr val="32768A"/>
                </a:solidFill>
                <a:latin typeface="Abhaya Libre Regular Bold"/>
              </a:rPr>
              <a:t>Storie di storie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04089" y="7468235"/>
            <a:ext cx="10428387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Progetto  per il corso di Digital Humanities - A.A. 2020- 2021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Giulia Cassandra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4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0939">
            <a:off x="8619103" y="-2389276"/>
            <a:ext cx="10023185" cy="1566122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15595" y="-1644648"/>
            <a:ext cx="3901024" cy="222713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142738">
            <a:off x="14913386" y="8785258"/>
            <a:ext cx="1372837" cy="417160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530354" y="3346028"/>
            <a:ext cx="6188783" cy="2128234"/>
            <a:chOff x="0" y="0"/>
            <a:chExt cx="8251710" cy="283764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8251710" cy="1597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23"/>
                </a:lnSpc>
              </a:pPr>
              <a:r>
                <a:rPr lang="en-US" sz="7498">
                  <a:solidFill>
                    <a:srgbClr val="EFE9CE"/>
                  </a:solidFill>
                  <a:latin typeface="Now Bold Bold"/>
                </a:rPr>
                <a:t>L'idea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43827"/>
              <a:ext cx="7503979" cy="481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EFE9CE"/>
                  </a:solidFill>
                  <a:latin typeface="Now"/>
                </a:rPr>
                <a:t>Di cosa tratteremo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502165">
            <a:off x="2613985" y="5773188"/>
            <a:ext cx="874108" cy="30236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315595" y="933450"/>
            <a:ext cx="8708788" cy="774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Il progetto Storie di Storie è patrocinato dalla biblioteca di Rovereto in collaborazione con l'Università degli studi di Trento. </a:t>
            </a:r>
          </a:p>
          <a:p>
            <a:pPr algn="ctr">
              <a:lnSpc>
                <a:spcPts val="6153"/>
              </a:lnSpc>
            </a:pPr>
          </a:p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Ha come obiettivo la valorizzazione del patrimonio librario donato dalle parrocchie del Terz'ordine Francescani, di S. Marco, Cles e Arco.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5043">
            <a:off x="26651" y="2380896"/>
            <a:ext cx="5950811" cy="1692680"/>
            <a:chOff x="0" y="0"/>
            <a:chExt cx="7934415" cy="2256907"/>
          </a:xfrm>
        </p:grpSpPr>
        <p:sp>
          <p:nvSpPr>
            <p:cNvPr name="TextBox 3" id="3"/>
            <p:cNvSpPr txBox="true"/>
            <p:nvPr/>
          </p:nvSpPr>
          <p:spPr>
            <a:xfrm rot="-169828">
              <a:off x="25918" y="60385"/>
              <a:ext cx="7877925" cy="1471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39"/>
                </a:lnSpc>
              </a:pPr>
              <a:r>
                <a:rPr lang="en-US" sz="6599">
                  <a:solidFill>
                    <a:srgbClr val="000000"/>
                  </a:solidFill>
                  <a:latin typeface="Abhaya Libre Regular Bold"/>
                </a:rPr>
                <a:t>Il sito 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162" t="0" r="13841" b="0"/>
            <a:stretch>
              <a:fillRect/>
            </a:stretch>
          </p:blipFill>
          <p:spPr>
            <a:xfrm flipH="false" flipV="false" rot="-119518">
              <a:off x="949550" y="1914023"/>
              <a:ext cx="6206121" cy="235094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7176">
            <a:off x="660522" y="-432821"/>
            <a:ext cx="4428494" cy="262488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50700">
            <a:off x="14296744" y="7702209"/>
            <a:ext cx="5626286" cy="598541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458124" y="1053485"/>
            <a:ext cx="11048925" cy="397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Obiettivi: 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rendere disponibile online il materiale prodotto in sede di ricerca e offrire un supporto digitale alla mostra fisica</a:t>
            </a:r>
          </a:p>
          <a:p>
            <a:pPr algn="ctr">
              <a:lnSpc>
                <a:spcPts val="634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4052" y="4938901"/>
            <a:ext cx="17598369" cy="477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Come: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Il sito è diviso in 4 sezioni</a:t>
            </a:r>
          </a:p>
          <a:p>
            <a:pPr algn="ctr">
              <a:lnSpc>
                <a:spcPts val="6343"/>
              </a:lnSpc>
            </a:pPr>
          </a:p>
          <a:p>
            <a:pPr marL="978213" indent="-489107" lvl="1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Home </a:t>
            </a:r>
          </a:p>
          <a:p>
            <a:pPr marL="978213" indent="-489107" lvl="1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Introduzione (con la spiegazione completa del progetto)</a:t>
            </a:r>
          </a:p>
          <a:p>
            <a:pPr marL="978213" indent="-489107" lvl="1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autori</a:t>
            </a:r>
          </a:p>
          <a:p>
            <a:pPr marL="978213" indent="-489107" lvl="1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opere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9925"/>
            <a:ext cx="12271018" cy="1237549"/>
            <a:chOff x="0" y="0"/>
            <a:chExt cx="8770703" cy="884538"/>
          </a:xfrm>
        </p:grpSpPr>
        <p:sp>
          <p:nvSpPr>
            <p:cNvPr name="Freeform 3" id="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r="r" b="b" t="t" l="l"/>
              <a:pathLst>
                <a:path h="845168" w="8740224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r="r" b="b" t="t" l="l"/>
              <a:pathLst>
                <a:path h="889618" w="8775783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49640" y="580073"/>
            <a:ext cx="659665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Come implementare: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794556"/>
            <a:ext cx="1725930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Con una sezione per navigare i dati del fondo a livello statistico, con grafici e tabelle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Un catalogo completo dei libri del fondo (12.000)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Aggiungendo elementi multimediali, come link alle pagine delle enciclopedie, o riferimenti ai film connessi alle opere letterarie 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Poter scaricare in formato e-book i testi presentati 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 Una galleria con le illustrazioni presenti nei libri e con le copertine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9925"/>
            <a:ext cx="12271018" cy="1237549"/>
            <a:chOff x="0" y="0"/>
            <a:chExt cx="8770703" cy="884538"/>
          </a:xfrm>
        </p:grpSpPr>
        <p:sp>
          <p:nvSpPr>
            <p:cNvPr name="Freeform 3" id="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r="r" b="b" t="t" l="l"/>
              <a:pathLst>
                <a:path h="845168" w="8740224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r="r" b="b" t="t" l="l"/>
              <a:pathLst>
                <a:path h="889618" w="8775783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72087" y="580073"/>
            <a:ext cx="9351764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Implementare le componenti: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093537"/>
            <a:ext cx="18288000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Un maggior numero di filtri (per genere, genere letterario, anno delle opere, paese di provenienza, lingua)</a:t>
            </a:r>
            <a:r>
              <a:rPr lang="en-US" sz="3600">
                <a:solidFill>
                  <a:srgbClr val="000000"/>
                </a:solidFill>
                <a:latin typeface="Open Sans Light"/>
              </a:rPr>
              <a:t> 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Aggiungere una sezione con un sondaggio da compilare a scopi di ricerca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aggiungere un form in cui lasciare il proprio indirizzo e-mail per rimanere aggiornati sulle iniziative della Biblioteca e su eventuali sviluppi della mostra  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Tooltips a comparsa da aggiungere sulle foto per inserire la fonte, di modo da alleggerire il testo presente nel modale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87" y="276126"/>
            <a:ext cx="12271018" cy="1237549"/>
            <a:chOff x="0" y="0"/>
            <a:chExt cx="8770703" cy="884538"/>
          </a:xfrm>
        </p:grpSpPr>
        <p:sp>
          <p:nvSpPr>
            <p:cNvPr name="Freeform 3" id="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r="r" b="b" t="t" l="l"/>
              <a:pathLst>
                <a:path h="845168" w="8740224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r="r" b="b" t="t" l="l"/>
              <a:pathLst>
                <a:path h="889618" w="8775783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21656" b="0"/>
          <a:stretch>
            <a:fillRect/>
          </a:stretch>
        </p:blipFill>
        <p:spPr>
          <a:xfrm flipH="false" flipV="false" rot="0">
            <a:off x="612578" y="2072567"/>
            <a:ext cx="6073978" cy="739679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245897"/>
            <a:ext cx="12271018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000000"/>
                </a:solidFill>
                <a:latin typeface="Abhaya Libre Regular Bold"/>
              </a:rPr>
              <a:t>Componenti logiche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05642" y="2005892"/>
            <a:ext cx="1038235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Navbar da cui poter accedere alla sezione introduzione e al catalogo, diviso tra opere e autori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05642" y="4093832"/>
            <a:ext cx="1038235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Filtro per riordinare il catalogo in ordine alfabetico da A a Z e viceversa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05642" y="6258132"/>
            <a:ext cx="955372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Breadcrumb per muoversi tra le sezioni del sito </a:t>
            </a:r>
          </a:p>
        </p:txBody>
      </p:sp>
      <p:sp>
        <p:nvSpPr>
          <p:cNvPr name="AutoShape 10" id="10"/>
          <p:cNvSpPr/>
          <p:nvPr/>
        </p:nvSpPr>
        <p:spPr>
          <a:xfrm rot="-2207489">
            <a:off x="3997948" y="3100186"/>
            <a:ext cx="100843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10004224">
            <a:off x="3115237" y="5469831"/>
            <a:ext cx="140013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rot="-593045">
            <a:off x="1452729" y="4418819"/>
            <a:ext cx="153975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626" t="466" r="0" b="466"/>
          <a:stretch>
            <a:fillRect/>
          </a:stretch>
        </p:blipFill>
        <p:spPr>
          <a:xfrm flipH="false" flipV="false" rot="0">
            <a:off x="793872" y="544126"/>
            <a:ext cx="11237449" cy="9742874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8329696">
            <a:off x="9705959" y="1630124"/>
            <a:ext cx="263551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0">
            <a:off x="4439295" y="9699834"/>
            <a:ext cx="197393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12035150" y="1587261"/>
            <a:ext cx="522415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Barra di ricerca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96939" y="3597341"/>
            <a:ext cx="522415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Bottoni per accedere al modale dei metadati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7461" y="5621892"/>
            <a:ext cx="674310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Bottone per accedere al file XML/DC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5211" y="894901"/>
            <a:ext cx="12271018" cy="1237549"/>
            <a:chOff x="0" y="0"/>
            <a:chExt cx="8770703" cy="884538"/>
          </a:xfrm>
        </p:grpSpPr>
        <p:sp>
          <p:nvSpPr>
            <p:cNvPr name="Freeform 3" id="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r="r" b="b" t="t" l="l"/>
              <a:pathLst>
                <a:path h="845168" w="8740224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r="r" b="b" t="t" l="l"/>
              <a:pathLst>
                <a:path h="889618" w="8775783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78238">
            <a:off x="-2897454" y="7835042"/>
            <a:ext cx="5794908" cy="330836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4014069">
            <a:off x="13511022" y="579442"/>
            <a:ext cx="2463584" cy="2840347"/>
            <a:chOff x="0" y="0"/>
            <a:chExt cx="3284778" cy="3787129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7757" b="0"/>
            <a:stretch>
              <a:fillRect/>
            </a:stretch>
          </p:blipFill>
          <p:spPr>
            <a:xfrm flipH="true" flipV="true" rot="-2326901">
              <a:off x="585760" y="373660"/>
              <a:ext cx="2113259" cy="261419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4153912">
              <a:off x="1180288" y="2881967"/>
              <a:ext cx="607127" cy="917362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315442">
            <a:off x="13836866" y="-996659"/>
            <a:ext cx="5391040" cy="276413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312802" y="2286826"/>
            <a:ext cx="9885068" cy="498640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92331" y="895350"/>
            <a:ext cx="11326009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9"/>
                </a:solidFill>
                <a:latin typeface="Abhaya Libre Regular Bold"/>
              </a:rPr>
              <a:t>Item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82198" y="2961579"/>
            <a:ext cx="6005802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Card con modali a comparsa, all'interno di cui vengono presentate le nozioni biografiche sugli autori e le trame delle loro opere, nelle rispettive sezioni del sito. </a:t>
            </a:r>
          </a:p>
          <a:p>
            <a:pPr>
              <a:lnSpc>
                <a:spcPts val="49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333695" y="7708685"/>
            <a:ext cx="1230088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Gli item sono arricchiti nella sezione opere da collegamenti esterni con siti per poter leggere le recensioni (goodreads, anobii), con video su youtube,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9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336" t="0" r="4336" b="0"/>
          <a:stretch>
            <a:fillRect/>
          </a:stretch>
        </p:blipFill>
        <p:spPr>
          <a:xfrm flipH="false" flipV="false" rot="0">
            <a:off x="572326" y="1710608"/>
            <a:ext cx="17143348" cy="686578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45787" y="537527"/>
            <a:ext cx="62175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Standard utilizzati</a:t>
            </a:r>
            <a:r>
              <a:rPr lang="en-US" sz="5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34767"/>
            <a:ext cx="155683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Opac SBN, VIAF, Wordnet, Primo (catalogo bibliografico Trentino)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DAEp4yklFW0</dc:identifier>
  <dcterms:modified xsi:type="dcterms:W3CDTF">2011-08-01T06:04:30Z</dcterms:modified>
  <cp:revision>1</cp:revision>
  <dc:title>Storie di storie</dc:title>
</cp:coreProperties>
</file>