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372" r:id="rId5"/>
    <p:sldId id="259" r:id="rId6"/>
    <p:sldId id="373" r:id="rId7"/>
    <p:sldId id="381" r:id="rId8"/>
    <p:sldId id="376" r:id="rId9"/>
    <p:sldId id="377" r:id="rId10"/>
    <p:sldId id="378" r:id="rId11"/>
    <p:sldId id="379" r:id="rId12"/>
    <p:sldId id="380" r:id="rId13"/>
    <p:sldId id="371" r:id="rId14"/>
    <p:sldId id="260" r:id="rId15"/>
    <p:sldId id="264" r:id="rId16"/>
    <p:sldId id="265" r:id="rId17"/>
    <p:sldId id="267" r:id="rId18"/>
    <p:sldId id="269" r:id="rId19"/>
    <p:sldId id="261" r:id="rId20"/>
    <p:sldId id="362" r:id="rId21"/>
    <p:sldId id="361" r:id="rId22"/>
    <p:sldId id="359" r:id="rId23"/>
    <p:sldId id="366" r:id="rId24"/>
    <p:sldId id="262" r:id="rId25"/>
    <p:sldId id="374" r:id="rId26"/>
    <p:sldId id="367" r:id="rId27"/>
    <p:sldId id="383" r:id="rId28"/>
    <p:sldId id="370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2C77"/>
    <a:srgbClr val="A8F15E"/>
    <a:srgbClr val="52CA00"/>
    <a:srgbClr val="9FEC55"/>
    <a:srgbClr val="58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2393" autoAdjust="0"/>
  </p:normalViewPr>
  <p:slideViewPr>
    <p:cSldViewPr snapToGrid="0">
      <p:cViewPr varScale="1">
        <p:scale>
          <a:sx n="66" d="100"/>
          <a:sy n="66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A1DAD9-8320-4016-934B-155B95045444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38185DDA-F2D8-4E85-8FB7-32B5B0E9DF6C}">
      <dgm:prSet phldrT="[Testo]" custT="1"/>
      <dgm:spPr/>
      <dgm:t>
        <a:bodyPr/>
        <a:lstStyle/>
        <a:p>
          <a:r>
            <a:rPr lang="it-IT" sz="2400" dirty="0" err="1">
              <a:latin typeface="+mj-lt"/>
            </a:rPr>
            <a:t>Collect</a:t>
          </a:r>
          <a:r>
            <a:rPr lang="it-IT" sz="2400" dirty="0">
              <a:latin typeface="+mj-lt"/>
            </a:rPr>
            <a:t> new data</a:t>
          </a:r>
          <a:endParaRPr lang="en-US" sz="2400" dirty="0">
            <a:latin typeface="+mj-lt"/>
          </a:endParaRPr>
        </a:p>
      </dgm:t>
    </dgm:pt>
    <dgm:pt modelId="{BB9FAF0D-860E-4F4D-80C4-3B4D0C614179}" type="parTrans" cxnId="{C9B8B6F7-CD3D-430F-A345-3060F041E657}">
      <dgm:prSet/>
      <dgm:spPr/>
      <dgm:t>
        <a:bodyPr/>
        <a:lstStyle/>
        <a:p>
          <a:endParaRPr lang="en-US"/>
        </a:p>
      </dgm:t>
    </dgm:pt>
    <dgm:pt modelId="{8C9F082B-2DA0-4DF3-B5BD-E3B69031BB82}" type="sibTrans" cxnId="{C9B8B6F7-CD3D-430F-A345-3060F041E657}">
      <dgm:prSet/>
      <dgm:spPr/>
      <dgm:t>
        <a:bodyPr/>
        <a:lstStyle/>
        <a:p>
          <a:endParaRPr lang="en-US"/>
        </a:p>
      </dgm:t>
    </dgm:pt>
    <dgm:pt modelId="{2554B052-B41B-4BF5-B70D-B467FB50F9BE}">
      <dgm:prSet phldrT="[Testo]" custT="1"/>
      <dgm:spPr/>
      <dgm:t>
        <a:bodyPr/>
        <a:lstStyle/>
        <a:p>
          <a:r>
            <a:rPr lang="it-IT" sz="2400" dirty="0" err="1">
              <a:latin typeface="+mj-lt"/>
            </a:rPr>
            <a:t>Choose</a:t>
          </a:r>
          <a:r>
            <a:rPr lang="it-IT" sz="2400" dirty="0">
              <a:latin typeface="+mj-lt"/>
            </a:rPr>
            <a:t> asset</a:t>
          </a:r>
          <a:endParaRPr lang="en-US" sz="2400" dirty="0">
            <a:latin typeface="+mj-lt"/>
          </a:endParaRPr>
        </a:p>
      </dgm:t>
    </dgm:pt>
    <dgm:pt modelId="{3BCFB92E-759F-4CD1-8F78-CD43E2120509}" type="parTrans" cxnId="{27EC3197-1893-4FB1-8A4E-CA541E42BB6D}">
      <dgm:prSet/>
      <dgm:spPr/>
      <dgm:t>
        <a:bodyPr/>
        <a:lstStyle/>
        <a:p>
          <a:endParaRPr lang="en-US"/>
        </a:p>
      </dgm:t>
    </dgm:pt>
    <dgm:pt modelId="{834858CB-C286-4FA4-A8ED-3C02B6494523}" type="sibTrans" cxnId="{27EC3197-1893-4FB1-8A4E-CA541E42BB6D}">
      <dgm:prSet/>
      <dgm:spPr/>
      <dgm:t>
        <a:bodyPr/>
        <a:lstStyle/>
        <a:p>
          <a:endParaRPr lang="en-US"/>
        </a:p>
      </dgm:t>
    </dgm:pt>
    <dgm:pt modelId="{188F0300-A4AB-4637-A904-DE88C0CA5883}">
      <dgm:prSet phldrT="[Testo]" custT="1"/>
      <dgm:spPr/>
      <dgm:t>
        <a:bodyPr/>
        <a:lstStyle/>
        <a:p>
          <a:r>
            <a:rPr lang="it-IT" sz="2400" dirty="0" err="1">
              <a:latin typeface="+mj-lt"/>
            </a:rPr>
            <a:t>Launch</a:t>
          </a:r>
          <a:r>
            <a:rPr lang="it-IT" sz="2400" dirty="0">
              <a:latin typeface="+mj-lt"/>
            </a:rPr>
            <a:t> </a:t>
          </a:r>
          <a:r>
            <a:rPr lang="it-IT" sz="2400" dirty="0" err="1">
              <a:latin typeface="+mj-lt"/>
            </a:rPr>
            <a:t>labeling</a:t>
          </a:r>
          <a:endParaRPr lang="en-US" sz="2400" dirty="0">
            <a:latin typeface="+mj-lt"/>
          </a:endParaRPr>
        </a:p>
      </dgm:t>
    </dgm:pt>
    <dgm:pt modelId="{A0736D43-0375-41B2-ACA9-5552D94B9577}" type="parTrans" cxnId="{33DA076D-9886-4D9E-AA1A-6D496BF5645A}">
      <dgm:prSet/>
      <dgm:spPr/>
      <dgm:t>
        <a:bodyPr/>
        <a:lstStyle/>
        <a:p>
          <a:endParaRPr lang="en-US"/>
        </a:p>
      </dgm:t>
    </dgm:pt>
    <dgm:pt modelId="{1584E0A1-3791-4B35-A108-7BE0B4327666}" type="sibTrans" cxnId="{33DA076D-9886-4D9E-AA1A-6D496BF5645A}">
      <dgm:prSet/>
      <dgm:spPr/>
      <dgm:t>
        <a:bodyPr/>
        <a:lstStyle/>
        <a:p>
          <a:endParaRPr lang="en-US"/>
        </a:p>
      </dgm:t>
    </dgm:pt>
    <dgm:pt modelId="{25C4B034-64D6-48B1-80F8-77F69F28FC59}">
      <dgm:prSet phldrT="[Testo]" custT="1"/>
      <dgm:spPr/>
      <dgm:t>
        <a:bodyPr/>
        <a:lstStyle/>
        <a:p>
          <a:r>
            <a:rPr lang="it-IT" sz="2400" dirty="0" err="1">
              <a:latin typeface="+mj-lt"/>
            </a:rPr>
            <a:t>Launch</a:t>
          </a:r>
          <a:r>
            <a:rPr lang="it-IT" sz="2400" dirty="0">
              <a:latin typeface="+mj-lt"/>
            </a:rPr>
            <a:t> training</a:t>
          </a:r>
          <a:endParaRPr lang="en-US" sz="2400" dirty="0">
            <a:latin typeface="+mj-lt"/>
          </a:endParaRPr>
        </a:p>
      </dgm:t>
    </dgm:pt>
    <dgm:pt modelId="{ACCA4138-4B31-4893-B01E-E3437389974E}" type="parTrans" cxnId="{987F3EE3-9CA2-44DF-A7C8-C853688B5E33}">
      <dgm:prSet/>
      <dgm:spPr/>
      <dgm:t>
        <a:bodyPr/>
        <a:lstStyle/>
        <a:p>
          <a:endParaRPr lang="en-US"/>
        </a:p>
      </dgm:t>
    </dgm:pt>
    <dgm:pt modelId="{FA97989F-10CE-4E7B-9503-1B7A9ED67509}" type="sibTrans" cxnId="{987F3EE3-9CA2-44DF-A7C8-C853688B5E33}">
      <dgm:prSet/>
      <dgm:spPr/>
      <dgm:t>
        <a:bodyPr/>
        <a:lstStyle/>
        <a:p>
          <a:endParaRPr lang="en-US"/>
        </a:p>
      </dgm:t>
    </dgm:pt>
    <dgm:pt modelId="{7CDE5AA6-B7BF-4032-AD26-41331496B254}" type="pres">
      <dgm:prSet presAssocID="{C8A1DAD9-8320-4016-934B-155B95045444}" presName="Name0" presStyleCnt="0">
        <dgm:presLayoutVars>
          <dgm:dir/>
          <dgm:animLvl val="lvl"/>
          <dgm:resizeHandles val="exact"/>
        </dgm:presLayoutVars>
      </dgm:prSet>
      <dgm:spPr/>
    </dgm:pt>
    <dgm:pt modelId="{DA994686-D1C1-4AA4-BA0A-98E9E2894F4C}" type="pres">
      <dgm:prSet presAssocID="{38185DDA-F2D8-4E85-8FB7-32B5B0E9DF6C}" presName="parTxOnly" presStyleLbl="node1" presStyleIdx="0" presStyleCnt="4" custLinFactNeighborX="-1718" custLinFactNeighborY="-4168">
        <dgm:presLayoutVars>
          <dgm:chMax val="0"/>
          <dgm:chPref val="0"/>
          <dgm:bulletEnabled val="1"/>
        </dgm:presLayoutVars>
      </dgm:prSet>
      <dgm:spPr/>
    </dgm:pt>
    <dgm:pt modelId="{FEBBE3A6-01A9-4A56-8C98-AA1BB9F2FA13}" type="pres">
      <dgm:prSet presAssocID="{8C9F082B-2DA0-4DF3-B5BD-E3B69031BB82}" presName="parTxOnlySpace" presStyleCnt="0"/>
      <dgm:spPr/>
    </dgm:pt>
    <dgm:pt modelId="{473A967E-6087-4C2D-B5F9-7E0522A286BB}" type="pres">
      <dgm:prSet presAssocID="{2554B052-B41B-4BF5-B70D-B467FB50F9B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79D7E53-4E1F-401C-A564-3ADEA5D914BC}" type="pres">
      <dgm:prSet presAssocID="{834858CB-C286-4FA4-A8ED-3C02B6494523}" presName="parTxOnlySpace" presStyleCnt="0"/>
      <dgm:spPr/>
    </dgm:pt>
    <dgm:pt modelId="{52E455BE-7C13-44C1-BBC5-57D8CD98E58A}" type="pres">
      <dgm:prSet presAssocID="{188F0300-A4AB-4637-A904-DE88C0CA588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5D4352C-56B0-47F3-983D-326420999249}" type="pres">
      <dgm:prSet presAssocID="{1584E0A1-3791-4B35-A108-7BE0B4327666}" presName="parTxOnlySpace" presStyleCnt="0"/>
      <dgm:spPr/>
    </dgm:pt>
    <dgm:pt modelId="{8C5C4AA6-7D50-4CC3-90F5-093716B915AB}" type="pres">
      <dgm:prSet presAssocID="{25C4B034-64D6-48B1-80F8-77F69F28FC5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3DA076D-9886-4D9E-AA1A-6D496BF5645A}" srcId="{C8A1DAD9-8320-4016-934B-155B95045444}" destId="{188F0300-A4AB-4637-A904-DE88C0CA5883}" srcOrd="2" destOrd="0" parTransId="{A0736D43-0375-41B2-ACA9-5552D94B9577}" sibTransId="{1584E0A1-3791-4B35-A108-7BE0B4327666}"/>
    <dgm:cxn modelId="{D6448A6D-ACB9-4C10-B557-53F5A7EB041F}" type="presOf" srcId="{C8A1DAD9-8320-4016-934B-155B95045444}" destId="{7CDE5AA6-B7BF-4032-AD26-41331496B254}" srcOrd="0" destOrd="0" presId="urn:microsoft.com/office/officeart/2005/8/layout/chevron1"/>
    <dgm:cxn modelId="{27EC3197-1893-4FB1-8A4E-CA541E42BB6D}" srcId="{C8A1DAD9-8320-4016-934B-155B95045444}" destId="{2554B052-B41B-4BF5-B70D-B467FB50F9BE}" srcOrd="1" destOrd="0" parTransId="{3BCFB92E-759F-4CD1-8F78-CD43E2120509}" sibTransId="{834858CB-C286-4FA4-A8ED-3C02B6494523}"/>
    <dgm:cxn modelId="{13310C99-1D45-4B4E-9E2B-9DAAE8BCAEDC}" type="presOf" srcId="{38185DDA-F2D8-4E85-8FB7-32B5B0E9DF6C}" destId="{DA994686-D1C1-4AA4-BA0A-98E9E2894F4C}" srcOrd="0" destOrd="0" presId="urn:microsoft.com/office/officeart/2005/8/layout/chevron1"/>
    <dgm:cxn modelId="{D9ABE5B9-4EC3-4E56-9E03-17A3CD32169B}" type="presOf" srcId="{188F0300-A4AB-4637-A904-DE88C0CA5883}" destId="{52E455BE-7C13-44C1-BBC5-57D8CD98E58A}" srcOrd="0" destOrd="0" presId="urn:microsoft.com/office/officeart/2005/8/layout/chevron1"/>
    <dgm:cxn modelId="{9356C4D0-BB13-4872-90CE-F87079DD083B}" type="presOf" srcId="{25C4B034-64D6-48B1-80F8-77F69F28FC59}" destId="{8C5C4AA6-7D50-4CC3-90F5-093716B915AB}" srcOrd="0" destOrd="0" presId="urn:microsoft.com/office/officeart/2005/8/layout/chevron1"/>
    <dgm:cxn modelId="{987F3EE3-9CA2-44DF-A7C8-C853688B5E33}" srcId="{C8A1DAD9-8320-4016-934B-155B95045444}" destId="{25C4B034-64D6-48B1-80F8-77F69F28FC59}" srcOrd="3" destOrd="0" parTransId="{ACCA4138-4B31-4893-B01E-E3437389974E}" sibTransId="{FA97989F-10CE-4E7B-9503-1B7A9ED67509}"/>
    <dgm:cxn modelId="{C9F4E7F5-14D0-496A-871C-6F40638BD9B9}" type="presOf" srcId="{2554B052-B41B-4BF5-B70D-B467FB50F9BE}" destId="{473A967E-6087-4C2D-B5F9-7E0522A286BB}" srcOrd="0" destOrd="0" presId="urn:microsoft.com/office/officeart/2005/8/layout/chevron1"/>
    <dgm:cxn modelId="{C9B8B6F7-CD3D-430F-A345-3060F041E657}" srcId="{C8A1DAD9-8320-4016-934B-155B95045444}" destId="{38185DDA-F2D8-4E85-8FB7-32B5B0E9DF6C}" srcOrd="0" destOrd="0" parTransId="{BB9FAF0D-860E-4F4D-80C4-3B4D0C614179}" sibTransId="{8C9F082B-2DA0-4DF3-B5BD-E3B69031BB82}"/>
    <dgm:cxn modelId="{160DDBE4-7A44-4AC5-946C-E8EABBE6C6C9}" type="presParOf" srcId="{7CDE5AA6-B7BF-4032-AD26-41331496B254}" destId="{DA994686-D1C1-4AA4-BA0A-98E9E2894F4C}" srcOrd="0" destOrd="0" presId="urn:microsoft.com/office/officeart/2005/8/layout/chevron1"/>
    <dgm:cxn modelId="{9978D4FE-AAE4-44AF-9962-492E2002BBCE}" type="presParOf" srcId="{7CDE5AA6-B7BF-4032-AD26-41331496B254}" destId="{FEBBE3A6-01A9-4A56-8C98-AA1BB9F2FA13}" srcOrd="1" destOrd="0" presId="urn:microsoft.com/office/officeart/2005/8/layout/chevron1"/>
    <dgm:cxn modelId="{234E11C7-95BE-4990-8D6A-C45413B866F7}" type="presParOf" srcId="{7CDE5AA6-B7BF-4032-AD26-41331496B254}" destId="{473A967E-6087-4C2D-B5F9-7E0522A286BB}" srcOrd="2" destOrd="0" presId="urn:microsoft.com/office/officeart/2005/8/layout/chevron1"/>
    <dgm:cxn modelId="{3EEBB498-0AD2-49D3-BECD-7A82F4340D1C}" type="presParOf" srcId="{7CDE5AA6-B7BF-4032-AD26-41331496B254}" destId="{779D7E53-4E1F-401C-A564-3ADEA5D914BC}" srcOrd="3" destOrd="0" presId="urn:microsoft.com/office/officeart/2005/8/layout/chevron1"/>
    <dgm:cxn modelId="{07A2163A-280A-4E00-8D5D-45504ED6A16E}" type="presParOf" srcId="{7CDE5AA6-B7BF-4032-AD26-41331496B254}" destId="{52E455BE-7C13-44C1-BBC5-57D8CD98E58A}" srcOrd="4" destOrd="0" presId="urn:microsoft.com/office/officeart/2005/8/layout/chevron1"/>
    <dgm:cxn modelId="{8751A01D-29D9-48A4-9E2F-E353B6238D76}" type="presParOf" srcId="{7CDE5AA6-B7BF-4032-AD26-41331496B254}" destId="{85D4352C-56B0-47F3-983D-326420999249}" srcOrd="5" destOrd="0" presId="urn:microsoft.com/office/officeart/2005/8/layout/chevron1"/>
    <dgm:cxn modelId="{66EAAC8E-7DAD-4D65-ABB8-49E875274D14}" type="presParOf" srcId="{7CDE5AA6-B7BF-4032-AD26-41331496B254}" destId="{8C5C4AA6-7D50-4CC3-90F5-093716B915A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058E2E-6CB2-47E5-B953-CE2B9E6EF5EC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20D8BE0-59F0-4565-8D6C-E028024F8665}">
      <dgm:prSet phldrT="[Testo]" custT="1"/>
      <dgm:spPr/>
      <dgm:t>
        <a:bodyPr/>
        <a:lstStyle/>
        <a:p>
          <a:pPr algn="l"/>
          <a:r>
            <a:rPr lang="it-IT" sz="1600" dirty="0"/>
            <a:t>The </a:t>
          </a:r>
          <a:r>
            <a:rPr lang="it-IT" sz="1600" dirty="0" err="1"/>
            <a:t>program</a:t>
          </a:r>
          <a:r>
            <a:rPr lang="it-IT" sz="1600" dirty="0"/>
            <a:t> </a:t>
          </a:r>
          <a:r>
            <a:rPr lang="it-IT" sz="1600" dirty="0" err="1"/>
            <a:t>asks</a:t>
          </a:r>
          <a:r>
            <a:rPr lang="it-IT" sz="1600" dirty="0"/>
            <a:t> to the user to </a:t>
          </a:r>
          <a:r>
            <a:rPr lang="it-IT" sz="1600" dirty="0" err="1"/>
            <a:t>choose</a:t>
          </a:r>
          <a:r>
            <a:rPr lang="it-IT" sz="1600" dirty="0"/>
            <a:t> </a:t>
          </a:r>
          <a:r>
            <a:rPr lang="it-IT" sz="1600" dirty="0" err="1"/>
            <a:t>which</a:t>
          </a:r>
          <a:r>
            <a:rPr lang="it-IT" sz="1600" dirty="0"/>
            <a:t> asset to use for running the </a:t>
          </a:r>
          <a:r>
            <a:rPr lang="it-IT" sz="1600" dirty="0" err="1"/>
            <a:t>detection</a:t>
          </a:r>
          <a:r>
            <a:rPr lang="it-IT" sz="1600" dirty="0"/>
            <a:t> </a:t>
          </a:r>
          <a:endParaRPr lang="en-US" sz="1600" dirty="0"/>
        </a:p>
      </dgm:t>
    </dgm:pt>
    <dgm:pt modelId="{8E102796-493E-4D45-87B7-70F6B34271F0}" type="parTrans" cxnId="{155C3A5C-1001-45C5-89B9-DC2AE3613F3D}">
      <dgm:prSet/>
      <dgm:spPr/>
      <dgm:t>
        <a:bodyPr/>
        <a:lstStyle/>
        <a:p>
          <a:endParaRPr lang="en-US"/>
        </a:p>
      </dgm:t>
    </dgm:pt>
    <dgm:pt modelId="{C560EF95-BC08-4B5D-9BA9-A1A438D5F13E}" type="sibTrans" cxnId="{155C3A5C-1001-45C5-89B9-DC2AE3613F3D}">
      <dgm:prSet/>
      <dgm:spPr/>
      <dgm:t>
        <a:bodyPr/>
        <a:lstStyle/>
        <a:p>
          <a:pPr algn="l"/>
          <a:endParaRPr lang="en-US"/>
        </a:p>
      </dgm:t>
    </dgm:pt>
    <dgm:pt modelId="{D4E6A47A-297C-45EA-A018-842EF368AFB5}">
      <dgm:prSet phldrT="[Testo]" custT="1"/>
      <dgm:spPr/>
      <dgm:t>
        <a:bodyPr/>
        <a:lstStyle/>
        <a:p>
          <a:pPr algn="l"/>
          <a:r>
            <a:rPr lang="it-IT" sz="1800" dirty="0"/>
            <a:t>The </a:t>
          </a:r>
          <a:r>
            <a:rPr lang="it-IT" sz="1800" dirty="0" err="1"/>
            <a:t>program</a:t>
          </a:r>
          <a:r>
            <a:rPr lang="it-IT" sz="1800" dirty="0"/>
            <a:t> </a:t>
          </a:r>
          <a:r>
            <a:rPr lang="it-IT" sz="1800" dirty="0" err="1"/>
            <a:t>asks</a:t>
          </a:r>
          <a:r>
            <a:rPr lang="it-IT" sz="1800" dirty="0"/>
            <a:t> the video to process</a:t>
          </a:r>
          <a:endParaRPr lang="en-US" sz="1800" dirty="0"/>
        </a:p>
      </dgm:t>
    </dgm:pt>
    <dgm:pt modelId="{E5A53288-0994-4009-B68E-6647FB66B4AB}" type="parTrans" cxnId="{08680D02-1021-41A3-82CB-57A589598BA2}">
      <dgm:prSet/>
      <dgm:spPr/>
      <dgm:t>
        <a:bodyPr/>
        <a:lstStyle/>
        <a:p>
          <a:endParaRPr lang="en-US"/>
        </a:p>
      </dgm:t>
    </dgm:pt>
    <dgm:pt modelId="{863724F8-55FC-4CB8-9107-8E5B2B2A8905}" type="sibTrans" cxnId="{08680D02-1021-41A3-82CB-57A589598BA2}">
      <dgm:prSet/>
      <dgm:spPr/>
      <dgm:t>
        <a:bodyPr/>
        <a:lstStyle/>
        <a:p>
          <a:pPr algn="l"/>
          <a:endParaRPr lang="en-US"/>
        </a:p>
      </dgm:t>
    </dgm:pt>
    <dgm:pt modelId="{412A6EB2-57A1-439D-B820-DA85B40B6B9E}">
      <dgm:prSet phldrT="[Testo]" custT="1"/>
      <dgm:spPr/>
      <dgm:t>
        <a:bodyPr/>
        <a:lstStyle/>
        <a:p>
          <a:pPr algn="l"/>
          <a:r>
            <a:rPr lang="it-IT" sz="1600" dirty="0"/>
            <a:t>The </a:t>
          </a:r>
          <a:r>
            <a:rPr lang="it-IT" sz="1600" dirty="0" err="1"/>
            <a:t>program</a:t>
          </a:r>
          <a:r>
            <a:rPr lang="it-IT" sz="1600" dirty="0"/>
            <a:t> </a:t>
          </a:r>
          <a:r>
            <a:rPr lang="it-IT" sz="1600" dirty="0" err="1"/>
            <a:t>asks</a:t>
          </a:r>
          <a:r>
            <a:rPr lang="it-IT" sz="1600" dirty="0"/>
            <a:t> to user if </a:t>
          </a:r>
          <a:r>
            <a:rPr lang="it-IT" sz="1600" dirty="0" err="1"/>
            <a:t>it</a:t>
          </a:r>
          <a:r>
            <a:rPr lang="it-IT" sz="1600" dirty="0"/>
            <a:t> </a:t>
          </a:r>
          <a:r>
            <a:rPr lang="it-IT" sz="1600" dirty="0" err="1"/>
            <a:t>should</a:t>
          </a:r>
          <a:r>
            <a:rPr lang="it-IT" sz="1600" dirty="0"/>
            <a:t> start </a:t>
          </a:r>
          <a:r>
            <a:rPr lang="it-IT" sz="1600" dirty="0" err="1"/>
            <a:t>detecting</a:t>
          </a:r>
          <a:r>
            <a:rPr lang="it-IT" sz="1600" dirty="0"/>
            <a:t> in a time </a:t>
          </a:r>
          <a:r>
            <a:rPr lang="it-IT" sz="1600" dirty="0" err="1"/>
            <a:t>different</a:t>
          </a:r>
          <a:r>
            <a:rPr lang="it-IT" sz="1600" dirty="0"/>
            <a:t> </a:t>
          </a:r>
          <a:r>
            <a:rPr lang="it-IT" sz="1600" dirty="0" err="1"/>
            <a:t>than</a:t>
          </a:r>
          <a:r>
            <a:rPr lang="it-IT" sz="1600" dirty="0"/>
            <a:t> 0</a:t>
          </a:r>
          <a:endParaRPr lang="en-US" sz="1600" dirty="0"/>
        </a:p>
      </dgm:t>
    </dgm:pt>
    <dgm:pt modelId="{CCB48AB5-9662-4576-B050-A4AF497A9B52}" type="parTrans" cxnId="{E8AC60E5-8F84-4E66-919E-B0F2780BEAE1}">
      <dgm:prSet/>
      <dgm:spPr/>
      <dgm:t>
        <a:bodyPr/>
        <a:lstStyle/>
        <a:p>
          <a:endParaRPr lang="en-US"/>
        </a:p>
      </dgm:t>
    </dgm:pt>
    <dgm:pt modelId="{2768DA6D-C925-43F9-9273-FAFA4247514C}" type="sibTrans" cxnId="{E8AC60E5-8F84-4E66-919E-B0F2780BEAE1}">
      <dgm:prSet/>
      <dgm:spPr/>
      <dgm:t>
        <a:bodyPr/>
        <a:lstStyle/>
        <a:p>
          <a:pPr algn="l"/>
          <a:endParaRPr lang="en-US"/>
        </a:p>
      </dgm:t>
    </dgm:pt>
    <dgm:pt modelId="{BD5CBB2E-25DE-4E63-9D75-6D5797EC65F5}">
      <dgm:prSet phldrT="[Testo]" custT="1"/>
      <dgm:spPr/>
      <dgm:t>
        <a:bodyPr/>
        <a:lstStyle/>
        <a:p>
          <a:pPr algn="l"/>
          <a:r>
            <a:rPr lang="it-IT" sz="1600" dirty="0"/>
            <a:t>The </a:t>
          </a:r>
          <a:r>
            <a:rPr lang="it-IT" sz="1600" dirty="0" err="1"/>
            <a:t>program</a:t>
          </a:r>
          <a:r>
            <a:rPr lang="it-IT" sz="1600" dirty="0"/>
            <a:t> is ready and </a:t>
          </a:r>
          <a:r>
            <a:rPr lang="it-IT" sz="1600" dirty="0" err="1"/>
            <a:t>runs</a:t>
          </a:r>
          <a:r>
            <a:rPr lang="it-IT" sz="1600" dirty="0"/>
            <a:t> </a:t>
          </a:r>
          <a:r>
            <a:rPr lang="it-IT" sz="1600" dirty="0" err="1"/>
            <a:t>at</a:t>
          </a:r>
          <a:r>
            <a:rPr lang="it-IT" sz="1600" dirty="0"/>
            <a:t> the </a:t>
          </a:r>
          <a:r>
            <a:rPr lang="it-IT" sz="1600" dirty="0" err="1"/>
            <a:t>same</a:t>
          </a:r>
          <a:r>
            <a:rPr lang="it-IT" sz="1600" dirty="0"/>
            <a:t> time: </a:t>
          </a:r>
          <a:r>
            <a:rPr lang="it-IT" sz="1600" b="1" dirty="0" err="1"/>
            <a:t>detection</a:t>
          </a:r>
          <a:r>
            <a:rPr lang="it-IT" sz="1600" dirty="0"/>
            <a:t> +  </a:t>
          </a:r>
          <a:r>
            <a:rPr lang="it-IT" sz="1600" b="1" dirty="0"/>
            <a:t>tracking</a:t>
          </a:r>
          <a:r>
            <a:rPr lang="it-IT" sz="1600" dirty="0"/>
            <a:t> + </a:t>
          </a:r>
          <a:r>
            <a:rPr lang="it-IT" sz="1600" b="1" dirty="0"/>
            <a:t>img</a:t>
          </a:r>
          <a:r>
            <a:rPr lang="it-IT" sz="1600" dirty="0"/>
            <a:t> </a:t>
          </a:r>
          <a:r>
            <a:rPr lang="it-IT" sz="1600" b="1" dirty="0" err="1"/>
            <a:t>sim</a:t>
          </a:r>
          <a:endParaRPr lang="en-US" sz="1600" b="1" dirty="0"/>
        </a:p>
      </dgm:t>
    </dgm:pt>
    <dgm:pt modelId="{25B8F133-D645-47D1-9ACC-1C4FC73AFE8C}" type="parTrans" cxnId="{BDB19BEF-9EA1-48BE-B384-17E067B8EAF3}">
      <dgm:prSet/>
      <dgm:spPr/>
      <dgm:t>
        <a:bodyPr/>
        <a:lstStyle/>
        <a:p>
          <a:endParaRPr lang="en-US"/>
        </a:p>
      </dgm:t>
    </dgm:pt>
    <dgm:pt modelId="{F4D8B4CC-8E92-451C-9DBE-5BBDEC6E1742}" type="sibTrans" cxnId="{BDB19BEF-9EA1-48BE-B384-17E067B8EAF3}">
      <dgm:prSet/>
      <dgm:spPr/>
      <dgm:t>
        <a:bodyPr/>
        <a:lstStyle/>
        <a:p>
          <a:pPr algn="l"/>
          <a:endParaRPr lang="en-US"/>
        </a:p>
      </dgm:t>
    </dgm:pt>
    <dgm:pt modelId="{7B24D3F2-4743-420D-95F5-61D17E76A60F}">
      <dgm:prSet phldrT="[Testo]" custT="1"/>
      <dgm:spPr/>
      <dgm:t>
        <a:bodyPr/>
        <a:lstStyle/>
        <a:p>
          <a:pPr algn="l"/>
          <a:r>
            <a:rPr lang="it-IT" sz="1200" dirty="0"/>
            <a:t>At the end of video processing, if </a:t>
          </a:r>
          <a:r>
            <a:rPr lang="it-IT" sz="1200" b="1" dirty="0"/>
            <a:t>img </a:t>
          </a:r>
          <a:r>
            <a:rPr lang="it-IT" sz="1200" b="1" dirty="0" err="1"/>
            <a:t>sim</a:t>
          </a:r>
          <a:r>
            <a:rPr lang="it-IT" sz="1200" b="1" dirty="0"/>
            <a:t> </a:t>
          </a:r>
          <a:r>
            <a:rPr lang="it-IT" sz="1200" b="1" dirty="0" err="1"/>
            <a:t>module</a:t>
          </a:r>
          <a:r>
            <a:rPr lang="it-IT" sz="1200" b="1" dirty="0"/>
            <a:t> </a:t>
          </a:r>
          <a:r>
            <a:rPr lang="it-IT" sz="1200" dirty="0" err="1"/>
            <a:t>has</a:t>
          </a:r>
          <a:r>
            <a:rPr lang="it-IT" sz="1200" dirty="0"/>
            <a:t> </a:t>
          </a:r>
          <a:r>
            <a:rPr lang="it-IT" sz="1200" dirty="0" err="1"/>
            <a:t>kept</a:t>
          </a:r>
          <a:r>
            <a:rPr lang="it-IT" sz="1200" dirty="0"/>
            <a:t> some images, the </a:t>
          </a:r>
          <a:r>
            <a:rPr lang="it-IT" sz="1200" dirty="0" err="1"/>
            <a:t>program</a:t>
          </a:r>
          <a:r>
            <a:rPr lang="it-IT" sz="1200" dirty="0"/>
            <a:t> </a:t>
          </a:r>
          <a:r>
            <a:rPr lang="it-IT" sz="1200" dirty="0" err="1"/>
            <a:t>asks</a:t>
          </a:r>
          <a:r>
            <a:rPr lang="it-IT" sz="1200" dirty="0"/>
            <a:t> to the user if he </a:t>
          </a:r>
          <a:r>
            <a:rPr lang="it-IT" sz="1200" dirty="0" err="1"/>
            <a:t>wants</a:t>
          </a:r>
          <a:r>
            <a:rPr lang="it-IT" sz="1200" dirty="0"/>
            <a:t> to </a:t>
          </a:r>
          <a:r>
            <a:rPr lang="it-IT" sz="1200" dirty="0" err="1"/>
            <a:t>see</a:t>
          </a:r>
          <a:r>
            <a:rPr lang="it-IT" sz="1200" dirty="0"/>
            <a:t> </a:t>
          </a:r>
          <a:r>
            <a:rPr lang="it-IT" sz="1200" dirty="0" err="1"/>
            <a:t>them</a:t>
          </a:r>
          <a:r>
            <a:rPr lang="it-IT" sz="1200" dirty="0"/>
            <a:t> for </a:t>
          </a:r>
          <a:r>
            <a:rPr lang="it-IT" sz="1200" dirty="0" err="1"/>
            <a:t>labeling</a:t>
          </a:r>
          <a:endParaRPr lang="en-US" sz="1200" dirty="0"/>
        </a:p>
      </dgm:t>
    </dgm:pt>
    <dgm:pt modelId="{D9B9CDE3-D259-4FA6-BBC0-008E8ECB2704}" type="parTrans" cxnId="{8738DAE9-19A2-4EBF-A9BF-127165FB07D4}">
      <dgm:prSet/>
      <dgm:spPr/>
      <dgm:t>
        <a:bodyPr/>
        <a:lstStyle/>
        <a:p>
          <a:endParaRPr lang="en-US"/>
        </a:p>
      </dgm:t>
    </dgm:pt>
    <dgm:pt modelId="{F1FAB8B3-5945-497F-AAD9-60A51DA93A8C}" type="sibTrans" cxnId="{8738DAE9-19A2-4EBF-A9BF-127165FB07D4}">
      <dgm:prSet/>
      <dgm:spPr/>
      <dgm:t>
        <a:bodyPr/>
        <a:lstStyle/>
        <a:p>
          <a:pPr algn="l"/>
          <a:endParaRPr lang="en-US"/>
        </a:p>
      </dgm:t>
    </dgm:pt>
    <dgm:pt modelId="{0B6704F0-441F-46AB-8814-0220129E5D45}">
      <dgm:prSet phldrT="[Testo]" custT="1"/>
      <dgm:spPr/>
      <dgm:t>
        <a:bodyPr/>
        <a:lstStyle/>
        <a:p>
          <a:pPr algn="l"/>
          <a:r>
            <a:rPr lang="it-IT" sz="1200" dirty="0"/>
            <a:t>If the user </a:t>
          </a:r>
          <a:r>
            <a:rPr lang="it-IT" sz="1200" dirty="0" err="1"/>
            <a:t>selects</a:t>
          </a:r>
          <a:r>
            <a:rPr lang="it-IT" sz="1200" dirty="0"/>
            <a:t> yes, the </a:t>
          </a:r>
          <a:r>
            <a:rPr lang="it-IT" sz="1200" dirty="0" err="1"/>
            <a:t>program</a:t>
          </a:r>
          <a:r>
            <a:rPr lang="it-IT" sz="1200" dirty="0"/>
            <a:t> </a:t>
          </a:r>
          <a:r>
            <a:rPr lang="it-IT" sz="1200" dirty="0" err="1"/>
            <a:t>launches</a:t>
          </a:r>
          <a:r>
            <a:rPr lang="it-IT" sz="1200" dirty="0"/>
            <a:t> the </a:t>
          </a:r>
          <a:r>
            <a:rPr lang="it-IT" sz="1200" dirty="0" err="1"/>
            <a:t>labeling</a:t>
          </a:r>
          <a:r>
            <a:rPr lang="it-IT" sz="1200" dirty="0"/>
            <a:t> tool. In </a:t>
          </a:r>
          <a:r>
            <a:rPr lang="it-IT" sz="1200" dirty="0" err="1"/>
            <a:t>automatic</a:t>
          </a:r>
          <a:r>
            <a:rPr lang="it-IT" sz="1200" dirty="0"/>
            <a:t> the </a:t>
          </a:r>
          <a:r>
            <a:rPr lang="it-IT" sz="1200" dirty="0" err="1"/>
            <a:t>program</a:t>
          </a:r>
          <a:r>
            <a:rPr lang="it-IT" sz="1200" dirty="0"/>
            <a:t> </a:t>
          </a:r>
          <a:r>
            <a:rPr lang="it-IT" sz="1200" dirty="0" err="1"/>
            <a:t>renders</a:t>
          </a:r>
          <a:r>
            <a:rPr lang="it-IT" sz="1200" dirty="0"/>
            <a:t> the images with the </a:t>
          </a:r>
          <a:r>
            <a:rPr lang="it-IT" sz="1200" dirty="0" err="1"/>
            <a:t>suggested</a:t>
          </a:r>
          <a:r>
            <a:rPr lang="it-IT" sz="1200" dirty="0"/>
            <a:t> labels and </a:t>
          </a:r>
          <a:r>
            <a:rPr lang="it-IT" sz="1200" dirty="0" err="1"/>
            <a:t>annotations</a:t>
          </a:r>
          <a:endParaRPr lang="en-US" sz="1200" dirty="0"/>
        </a:p>
      </dgm:t>
    </dgm:pt>
    <dgm:pt modelId="{15473C7C-BBA6-471C-8C14-E205E0C75AE6}" type="parTrans" cxnId="{2CFBCC77-0971-4C51-95FE-1E42D71869BC}">
      <dgm:prSet/>
      <dgm:spPr/>
      <dgm:t>
        <a:bodyPr/>
        <a:lstStyle/>
        <a:p>
          <a:endParaRPr lang="en-US"/>
        </a:p>
      </dgm:t>
    </dgm:pt>
    <dgm:pt modelId="{3EE3CA8C-70DC-449B-80F6-15D845A6043A}" type="sibTrans" cxnId="{2CFBCC77-0971-4C51-95FE-1E42D71869BC}">
      <dgm:prSet/>
      <dgm:spPr/>
      <dgm:t>
        <a:bodyPr/>
        <a:lstStyle/>
        <a:p>
          <a:pPr algn="l"/>
          <a:endParaRPr lang="en-US"/>
        </a:p>
      </dgm:t>
    </dgm:pt>
    <dgm:pt modelId="{1F9C1A0D-224A-42A0-B4AA-27128B53E159}">
      <dgm:prSet phldrT="[Testo]"/>
      <dgm:spPr/>
      <dgm:t>
        <a:bodyPr/>
        <a:lstStyle/>
        <a:p>
          <a:pPr algn="l"/>
          <a:r>
            <a:rPr lang="it-IT" dirty="0"/>
            <a:t>END of process</a:t>
          </a:r>
          <a:endParaRPr lang="en-US" dirty="0"/>
        </a:p>
      </dgm:t>
    </dgm:pt>
    <dgm:pt modelId="{54E260A8-1F7E-46B3-A45E-FDC23BC8FE0D}" type="parTrans" cxnId="{B4EDEDC7-65F7-4CCD-90DC-9A1A53C7F93F}">
      <dgm:prSet/>
      <dgm:spPr/>
      <dgm:t>
        <a:bodyPr/>
        <a:lstStyle/>
        <a:p>
          <a:endParaRPr lang="en-US"/>
        </a:p>
      </dgm:t>
    </dgm:pt>
    <dgm:pt modelId="{A0412625-B135-47B0-B2CC-516386237568}" type="sibTrans" cxnId="{B4EDEDC7-65F7-4CCD-90DC-9A1A53C7F93F}">
      <dgm:prSet/>
      <dgm:spPr/>
      <dgm:t>
        <a:bodyPr/>
        <a:lstStyle/>
        <a:p>
          <a:pPr algn="l"/>
          <a:endParaRPr lang="en-US"/>
        </a:p>
      </dgm:t>
    </dgm:pt>
    <dgm:pt modelId="{E0BD8481-AD58-4C8F-A480-300096D91084}" type="pres">
      <dgm:prSet presAssocID="{C2058E2E-6CB2-47E5-B953-CE2B9E6EF5EC}" presName="Name0" presStyleCnt="0">
        <dgm:presLayoutVars>
          <dgm:dir/>
          <dgm:resizeHandles/>
        </dgm:presLayoutVars>
      </dgm:prSet>
      <dgm:spPr/>
    </dgm:pt>
    <dgm:pt modelId="{0B0D6578-3305-4FE7-88FD-6E5EA3C11D75}" type="pres">
      <dgm:prSet presAssocID="{920D8BE0-59F0-4565-8D6C-E028024F8665}" presName="compNode" presStyleCnt="0"/>
      <dgm:spPr/>
    </dgm:pt>
    <dgm:pt modelId="{06D6EBE5-C6D6-4196-B16B-941685A85F87}" type="pres">
      <dgm:prSet presAssocID="{920D8BE0-59F0-4565-8D6C-E028024F8665}" presName="dummyConnPt" presStyleCnt="0"/>
      <dgm:spPr/>
    </dgm:pt>
    <dgm:pt modelId="{DA53B345-D17F-425A-A4C5-A1660599A6CB}" type="pres">
      <dgm:prSet presAssocID="{920D8BE0-59F0-4565-8D6C-E028024F8665}" presName="node" presStyleLbl="node1" presStyleIdx="0" presStyleCnt="7">
        <dgm:presLayoutVars>
          <dgm:bulletEnabled val="1"/>
        </dgm:presLayoutVars>
      </dgm:prSet>
      <dgm:spPr/>
    </dgm:pt>
    <dgm:pt modelId="{33DAF558-9629-4D51-BC53-145F9A0BCD82}" type="pres">
      <dgm:prSet presAssocID="{C560EF95-BC08-4B5D-9BA9-A1A438D5F13E}" presName="sibTrans" presStyleLbl="bgSibTrans2D1" presStyleIdx="0" presStyleCnt="6"/>
      <dgm:spPr/>
    </dgm:pt>
    <dgm:pt modelId="{06549A85-92C1-45F4-AEC5-2F51AD4FF077}" type="pres">
      <dgm:prSet presAssocID="{D4E6A47A-297C-45EA-A018-842EF368AFB5}" presName="compNode" presStyleCnt="0"/>
      <dgm:spPr/>
    </dgm:pt>
    <dgm:pt modelId="{45AB622B-7604-4007-BB16-88E7AF269EA3}" type="pres">
      <dgm:prSet presAssocID="{D4E6A47A-297C-45EA-A018-842EF368AFB5}" presName="dummyConnPt" presStyleCnt="0"/>
      <dgm:spPr/>
    </dgm:pt>
    <dgm:pt modelId="{34B3688B-636C-461C-B7E6-F12EEF0FDC30}" type="pres">
      <dgm:prSet presAssocID="{D4E6A47A-297C-45EA-A018-842EF368AFB5}" presName="node" presStyleLbl="node1" presStyleIdx="1" presStyleCnt="7">
        <dgm:presLayoutVars>
          <dgm:bulletEnabled val="1"/>
        </dgm:presLayoutVars>
      </dgm:prSet>
      <dgm:spPr/>
    </dgm:pt>
    <dgm:pt modelId="{F95C61DB-5D1E-4C05-9F4B-26B90B1F9D5E}" type="pres">
      <dgm:prSet presAssocID="{863724F8-55FC-4CB8-9107-8E5B2B2A8905}" presName="sibTrans" presStyleLbl="bgSibTrans2D1" presStyleIdx="1" presStyleCnt="6"/>
      <dgm:spPr/>
    </dgm:pt>
    <dgm:pt modelId="{3FAB7717-49C1-40EE-952A-BF4A2B7227A6}" type="pres">
      <dgm:prSet presAssocID="{412A6EB2-57A1-439D-B820-DA85B40B6B9E}" presName="compNode" presStyleCnt="0"/>
      <dgm:spPr/>
    </dgm:pt>
    <dgm:pt modelId="{BEB70F73-D026-43E2-A60E-42F5ABBA433F}" type="pres">
      <dgm:prSet presAssocID="{412A6EB2-57A1-439D-B820-DA85B40B6B9E}" presName="dummyConnPt" presStyleCnt="0"/>
      <dgm:spPr/>
    </dgm:pt>
    <dgm:pt modelId="{A100CFD6-03A4-46F2-B12B-97BAF06ECE53}" type="pres">
      <dgm:prSet presAssocID="{412A6EB2-57A1-439D-B820-DA85B40B6B9E}" presName="node" presStyleLbl="node1" presStyleIdx="2" presStyleCnt="7">
        <dgm:presLayoutVars>
          <dgm:bulletEnabled val="1"/>
        </dgm:presLayoutVars>
      </dgm:prSet>
      <dgm:spPr/>
    </dgm:pt>
    <dgm:pt modelId="{705EBF63-5E0C-4B55-8B82-61ED884E46DB}" type="pres">
      <dgm:prSet presAssocID="{2768DA6D-C925-43F9-9273-FAFA4247514C}" presName="sibTrans" presStyleLbl="bgSibTrans2D1" presStyleIdx="2" presStyleCnt="6"/>
      <dgm:spPr/>
    </dgm:pt>
    <dgm:pt modelId="{3A77A48D-D489-4CC3-B0BA-EEC2012DCA46}" type="pres">
      <dgm:prSet presAssocID="{BD5CBB2E-25DE-4E63-9D75-6D5797EC65F5}" presName="compNode" presStyleCnt="0"/>
      <dgm:spPr/>
    </dgm:pt>
    <dgm:pt modelId="{969FB246-969A-456D-BBB7-5F33373E29FF}" type="pres">
      <dgm:prSet presAssocID="{BD5CBB2E-25DE-4E63-9D75-6D5797EC65F5}" presName="dummyConnPt" presStyleCnt="0"/>
      <dgm:spPr/>
    </dgm:pt>
    <dgm:pt modelId="{4D15CDBC-E978-4E6B-A970-4970395275C2}" type="pres">
      <dgm:prSet presAssocID="{BD5CBB2E-25DE-4E63-9D75-6D5797EC65F5}" presName="node" presStyleLbl="node1" presStyleIdx="3" presStyleCnt="7">
        <dgm:presLayoutVars>
          <dgm:bulletEnabled val="1"/>
        </dgm:presLayoutVars>
      </dgm:prSet>
      <dgm:spPr/>
    </dgm:pt>
    <dgm:pt modelId="{81A288D5-980F-4211-8878-AA493672B9B7}" type="pres">
      <dgm:prSet presAssocID="{F4D8B4CC-8E92-451C-9DBE-5BBDEC6E1742}" presName="sibTrans" presStyleLbl="bgSibTrans2D1" presStyleIdx="3" presStyleCnt="6"/>
      <dgm:spPr/>
    </dgm:pt>
    <dgm:pt modelId="{91DC004B-EE10-42F3-993F-235335CC9A86}" type="pres">
      <dgm:prSet presAssocID="{7B24D3F2-4743-420D-95F5-61D17E76A60F}" presName="compNode" presStyleCnt="0"/>
      <dgm:spPr/>
    </dgm:pt>
    <dgm:pt modelId="{0AE9953B-5245-4AE2-8C49-DCD21CF5340D}" type="pres">
      <dgm:prSet presAssocID="{7B24D3F2-4743-420D-95F5-61D17E76A60F}" presName="dummyConnPt" presStyleCnt="0"/>
      <dgm:spPr/>
    </dgm:pt>
    <dgm:pt modelId="{B534DCCF-BAA6-4480-B5A4-039A980FA659}" type="pres">
      <dgm:prSet presAssocID="{7B24D3F2-4743-420D-95F5-61D17E76A60F}" presName="node" presStyleLbl="node1" presStyleIdx="4" presStyleCnt="7">
        <dgm:presLayoutVars>
          <dgm:bulletEnabled val="1"/>
        </dgm:presLayoutVars>
      </dgm:prSet>
      <dgm:spPr/>
    </dgm:pt>
    <dgm:pt modelId="{092430E9-219A-4862-A003-4AD2B0BA8937}" type="pres">
      <dgm:prSet presAssocID="{F1FAB8B3-5945-497F-AAD9-60A51DA93A8C}" presName="sibTrans" presStyleLbl="bgSibTrans2D1" presStyleIdx="4" presStyleCnt="6"/>
      <dgm:spPr/>
    </dgm:pt>
    <dgm:pt modelId="{76B4CBDF-6405-4ACC-9082-4DFF9BA09193}" type="pres">
      <dgm:prSet presAssocID="{0B6704F0-441F-46AB-8814-0220129E5D45}" presName="compNode" presStyleCnt="0"/>
      <dgm:spPr/>
    </dgm:pt>
    <dgm:pt modelId="{F5DF632B-1A7B-422D-BFD7-4AEB09AF0AD1}" type="pres">
      <dgm:prSet presAssocID="{0B6704F0-441F-46AB-8814-0220129E5D45}" presName="dummyConnPt" presStyleCnt="0"/>
      <dgm:spPr/>
    </dgm:pt>
    <dgm:pt modelId="{5BBE3CA1-0DAA-454C-AF93-FCE14516702E}" type="pres">
      <dgm:prSet presAssocID="{0B6704F0-441F-46AB-8814-0220129E5D45}" presName="node" presStyleLbl="node1" presStyleIdx="5" presStyleCnt="7">
        <dgm:presLayoutVars>
          <dgm:bulletEnabled val="1"/>
        </dgm:presLayoutVars>
      </dgm:prSet>
      <dgm:spPr/>
    </dgm:pt>
    <dgm:pt modelId="{F3B0E383-C3E8-45E2-8915-40DD6787861A}" type="pres">
      <dgm:prSet presAssocID="{3EE3CA8C-70DC-449B-80F6-15D845A6043A}" presName="sibTrans" presStyleLbl="bgSibTrans2D1" presStyleIdx="5" presStyleCnt="6"/>
      <dgm:spPr/>
    </dgm:pt>
    <dgm:pt modelId="{8026C54C-436E-40F9-A053-13EF446A2C2A}" type="pres">
      <dgm:prSet presAssocID="{1F9C1A0D-224A-42A0-B4AA-27128B53E159}" presName="compNode" presStyleCnt="0"/>
      <dgm:spPr/>
    </dgm:pt>
    <dgm:pt modelId="{EBE5B795-2135-43C7-A9C6-4A59477FD1F8}" type="pres">
      <dgm:prSet presAssocID="{1F9C1A0D-224A-42A0-B4AA-27128B53E159}" presName="dummyConnPt" presStyleCnt="0"/>
      <dgm:spPr/>
    </dgm:pt>
    <dgm:pt modelId="{BC734D8B-2D9C-4A82-B7C9-F51847E84D24}" type="pres">
      <dgm:prSet presAssocID="{1F9C1A0D-224A-42A0-B4AA-27128B53E159}" presName="node" presStyleLbl="node1" presStyleIdx="6" presStyleCnt="7">
        <dgm:presLayoutVars>
          <dgm:bulletEnabled val="1"/>
        </dgm:presLayoutVars>
      </dgm:prSet>
      <dgm:spPr/>
    </dgm:pt>
  </dgm:ptLst>
  <dgm:cxnLst>
    <dgm:cxn modelId="{08680D02-1021-41A3-82CB-57A589598BA2}" srcId="{C2058E2E-6CB2-47E5-B953-CE2B9E6EF5EC}" destId="{D4E6A47A-297C-45EA-A018-842EF368AFB5}" srcOrd="1" destOrd="0" parTransId="{E5A53288-0994-4009-B68E-6647FB66B4AB}" sibTransId="{863724F8-55FC-4CB8-9107-8E5B2B2A8905}"/>
    <dgm:cxn modelId="{8DD5E52F-179C-4306-A8F4-C0BB786448C0}" type="presOf" srcId="{863724F8-55FC-4CB8-9107-8E5B2B2A8905}" destId="{F95C61DB-5D1E-4C05-9F4B-26B90B1F9D5E}" srcOrd="0" destOrd="0" presId="urn:microsoft.com/office/officeart/2005/8/layout/bProcess4"/>
    <dgm:cxn modelId="{F9083337-CC5C-43FF-B281-4646B45D2ACD}" type="presOf" srcId="{C2058E2E-6CB2-47E5-B953-CE2B9E6EF5EC}" destId="{E0BD8481-AD58-4C8F-A480-300096D91084}" srcOrd="0" destOrd="0" presId="urn:microsoft.com/office/officeart/2005/8/layout/bProcess4"/>
    <dgm:cxn modelId="{155C3A5C-1001-45C5-89B9-DC2AE3613F3D}" srcId="{C2058E2E-6CB2-47E5-B953-CE2B9E6EF5EC}" destId="{920D8BE0-59F0-4565-8D6C-E028024F8665}" srcOrd="0" destOrd="0" parTransId="{8E102796-493E-4D45-87B7-70F6B34271F0}" sibTransId="{C560EF95-BC08-4B5D-9BA9-A1A438D5F13E}"/>
    <dgm:cxn modelId="{62A8335E-0D27-4537-A309-87EEFF15CFD9}" type="presOf" srcId="{BD5CBB2E-25DE-4E63-9D75-6D5797EC65F5}" destId="{4D15CDBC-E978-4E6B-A970-4970395275C2}" srcOrd="0" destOrd="0" presId="urn:microsoft.com/office/officeart/2005/8/layout/bProcess4"/>
    <dgm:cxn modelId="{830ABD4D-725E-408E-A148-A7205709BF3F}" type="presOf" srcId="{1F9C1A0D-224A-42A0-B4AA-27128B53E159}" destId="{BC734D8B-2D9C-4A82-B7C9-F51847E84D24}" srcOrd="0" destOrd="0" presId="urn:microsoft.com/office/officeart/2005/8/layout/bProcess4"/>
    <dgm:cxn modelId="{42226976-73CA-401C-8127-C6C06E6332E6}" type="presOf" srcId="{F4D8B4CC-8E92-451C-9DBE-5BBDEC6E1742}" destId="{81A288D5-980F-4211-8878-AA493672B9B7}" srcOrd="0" destOrd="0" presId="urn:microsoft.com/office/officeart/2005/8/layout/bProcess4"/>
    <dgm:cxn modelId="{B46E9356-7742-4100-92DC-0FF260D8CB8E}" type="presOf" srcId="{412A6EB2-57A1-439D-B820-DA85B40B6B9E}" destId="{A100CFD6-03A4-46F2-B12B-97BAF06ECE53}" srcOrd="0" destOrd="0" presId="urn:microsoft.com/office/officeart/2005/8/layout/bProcess4"/>
    <dgm:cxn modelId="{D0B42F77-D710-4E32-9CB4-48ECCF372FD3}" type="presOf" srcId="{7B24D3F2-4743-420D-95F5-61D17E76A60F}" destId="{B534DCCF-BAA6-4480-B5A4-039A980FA659}" srcOrd="0" destOrd="0" presId="urn:microsoft.com/office/officeart/2005/8/layout/bProcess4"/>
    <dgm:cxn modelId="{2CFBCC77-0971-4C51-95FE-1E42D71869BC}" srcId="{C2058E2E-6CB2-47E5-B953-CE2B9E6EF5EC}" destId="{0B6704F0-441F-46AB-8814-0220129E5D45}" srcOrd="5" destOrd="0" parTransId="{15473C7C-BBA6-471C-8C14-E205E0C75AE6}" sibTransId="{3EE3CA8C-70DC-449B-80F6-15D845A6043A}"/>
    <dgm:cxn modelId="{710F7F8C-C94C-4D61-959E-DCC1DEA8ABE9}" type="presOf" srcId="{3EE3CA8C-70DC-449B-80F6-15D845A6043A}" destId="{F3B0E383-C3E8-45E2-8915-40DD6787861A}" srcOrd="0" destOrd="0" presId="urn:microsoft.com/office/officeart/2005/8/layout/bProcess4"/>
    <dgm:cxn modelId="{44F657AE-2126-44EA-8B59-A4A4A9215911}" type="presOf" srcId="{D4E6A47A-297C-45EA-A018-842EF368AFB5}" destId="{34B3688B-636C-461C-B7E6-F12EEF0FDC30}" srcOrd="0" destOrd="0" presId="urn:microsoft.com/office/officeart/2005/8/layout/bProcess4"/>
    <dgm:cxn modelId="{D19812BB-AA58-4EB1-9A66-48CF9137E5AA}" type="presOf" srcId="{F1FAB8B3-5945-497F-AAD9-60A51DA93A8C}" destId="{092430E9-219A-4862-A003-4AD2B0BA8937}" srcOrd="0" destOrd="0" presId="urn:microsoft.com/office/officeart/2005/8/layout/bProcess4"/>
    <dgm:cxn modelId="{BB2CE1C5-5025-41BA-827D-E5F71ED1F740}" type="presOf" srcId="{C560EF95-BC08-4B5D-9BA9-A1A438D5F13E}" destId="{33DAF558-9629-4D51-BC53-145F9A0BCD82}" srcOrd="0" destOrd="0" presId="urn:microsoft.com/office/officeart/2005/8/layout/bProcess4"/>
    <dgm:cxn modelId="{B4EDEDC7-65F7-4CCD-90DC-9A1A53C7F93F}" srcId="{C2058E2E-6CB2-47E5-B953-CE2B9E6EF5EC}" destId="{1F9C1A0D-224A-42A0-B4AA-27128B53E159}" srcOrd="6" destOrd="0" parTransId="{54E260A8-1F7E-46B3-A45E-FDC23BC8FE0D}" sibTransId="{A0412625-B135-47B0-B2CC-516386237568}"/>
    <dgm:cxn modelId="{624A94D4-C811-40DE-9648-3FAECF76909C}" type="presOf" srcId="{0B6704F0-441F-46AB-8814-0220129E5D45}" destId="{5BBE3CA1-0DAA-454C-AF93-FCE14516702E}" srcOrd="0" destOrd="0" presId="urn:microsoft.com/office/officeart/2005/8/layout/bProcess4"/>
    <dgm:cxn modelId="{522654DB-216E-47F0-A297-3D43EAB18743}" type="presOf" srcId="{2768DA6D-C925-43F9-9273-FAFA4247514C}" destId="{705EBF63-5E0C-4B55-8B82-61ED884E46DB}" srcOrd="0" destOrd="0" presId="urn:microsoft.com/office/officeart/2005/8/layout/bProcess4"/>
    <dgm:cxn modelId="{020799E4-7FF5-472F-9BBD-447D9E9D1B97}" type="presOf" srcId="{920D8BE0-59F0-4565-8D6C-E028024F8665}" destId="{DA53B345-D17F-425A-A4C5-A1660599A6CB}" srcOrd="0" destOrd="0" presId="urn:microsoft.com/office/officeart/2005/8/layout/bProcess4"/>
    <dgm:cxn modelId="{E8AC60E5-8F84-4E66-919E-B0F2780BEAE1}" srcId="{C2058E2E-6CB2-47E5-B953-CE2B9E6EF5EC}" destId="{412A6EB2-57A1-439D-B820-DA85B40B6B9E}" srcOrd="2" destOrd="0" parTransId="{CCB48AB5-9662-4576-B050-A4AF497A9B52}" sibTransId="{2768DA6D-C925-43F9-9273-FAFA4247514C}"/>
    <dgm:cxn modelId="{8738DAE9-19A2-4EBF-A9BF-127165FB07D4}" srcId="{C2058E2E-6CB2-47E5-B953-CE2B9E6EF5EC}" destId="{7B24D3F2-4743-420D-95F5-61D17E76A60F}" srcOrd="4" destOrd="0" parTransId="{D9B9CDE3-D259-4FA6-BBC0-008E8ECB2704}" sibTransId="{F1FAB8B3-5945-497F-AAD9-60A51DA93A8C}"/>
    <dgm:cxn modelId="{BDB19BEF-9EA1-48BE-B384-17E067B8EAF3}" srcId="{C2058E2E-6CB2-47E5-B953-CE2B9E6EF5EC}" destId="{BD5CBB2E-25DE-4E63-9D75-6D5797EC65F5}" srcOrd="3" destOrd="0" parTransId="{25B8F133-D645-47D1-9ACC-1C4FC73AFE8C}" sibTransId="{F4D8B4CC-8E92-451C-9DBE-5BBDEC6E1742}"/>
    <dgm:cxn modelId="{31E4B11E-CF2C-4581-9E79-51F0A769722F}" type="presParOf" srcId="{E0BD8481-AD58-4C8F-A480-300096D91084}" destId="{0B0D6578-3305-4FE7-88FD-6E5EA3C11D75}" srcOrd="0" destOrd="0" presId="urn:microsoft.com/office/officeart/2005/8/layout/bProcess4"/>
    <dgm:cxn modelId="{EB3DFA2B-5DA9-4529-A945-63296C1BE833}" type="presParOf" srcId="{0B0D6578-3305-4FE7-88FD-6E5EA3C11D75}" destId="{06D6EBE5-C6D6-4196-B16B-941685A85F87}" srcOrd="0" destOrd="0" presId="urn:microsoft.com/office/officeart/2005/8/layout/bProcess4"/>
    <dgm:cxn modelId="{AF0118E2-0179-4583-8D79-2D36FD596D76}" type="presParOf" srcId="{0B0D6578-3305-4FE7-88FD-6E5EA3C11D75}" destId="{DA53B345-D17F-425A-A4C5-A1660599A6CB}" srcOrd="1" destOrd="0" presId="urn:microsoft.com/office/officeart/2005/8/layout/bProcess4"/>
    <dgm:cxn modelId="{61EE7D94-E6B3-4022-B0F5-D996C2A98D27}" type="presParOf" srcId="{E0BD8481-AD58-4C8F-A480-300096D91084}" destId="{33DAF558-9629-4D51-BC53-145F9A0BCD82}" srcOrd="1" destOrd="0" presId="urn:microsoft.com/office/officeart/2005/8/layout/bProcess4"/>
    <dgm:cxn modelId="{43495799-109D-428D-8C04-F04E4813F9DD}" type="presParOf" srcId="{E0BD8481-AD58-4C8F-A480-300096D91084}" destId="{06549A85-92C1-45F4-AEC5-2F51AD4FF077}" srcOrd="2" destOrd="0" presId="urn:microsoft.com/office/officeart/2005/8/layout/bProcess4"/>
    <dgm:cxn modelId="{5E027860-BAF6-446F-BAF3-1090BA8F77E0}" type="presParOf" srcId="{06549A85-92C1-45F4-AEC5-2F51AD4FF077}" destId="{45AB622B-7604-4007-BB16-88E7AF269EA3}" srcOrd="0" destOrd="0" presId="urn:microsoft.com/office/officeart/2005/8/layout/bProcess4"/>
    <dgm:cxn modelId="{656E9426-2F3D-4D50-962A-2730E87583E1}" type="presParOf" srcId="{06549A85-92C1-45F4-AEC5-2F51AD4FF077}" destId="{34B3688B-636C-461C-B7E6-F12EEF0FDC30}" srcOrd="1" destOrd="0" presId="urn:microsoft.com/office/officeart/2005/8/layout/bProcess4"/>
    <dgm:cxn modelId="{AC56D201-D354-44FD-9B1C-8A88543B4DD2}" type="presParOf" srcId="{E0BD8481-AD58-4C8F-A480-300096D91084}" destId="{F95C61DB-5D1E-4C05-9F4B-26B90B1F9D5E}" srcOrd="3" destOrd="0" presId="urn:microsoft.com/office/officeart/2005/8/layout/bProcess4"/>
    <dgm:cxn modelId="{9289396D-F446-4265-827B-7A29EE6E486F}" type="presParOf" srcId="{E0BD8481-AD58-4C8F-A480-300096D91084}" destId="{3FAB7717-49C1-40EE-952A-BF4A2B7227A6}" srcOrd="4" destOrd="0" presId="urn:microsoft.com/office/officeart/2005/8/layout/bProcess4"/>
    <dgm:cxn modelId="{2454DA99-1C5D-4A61-ACE7-CDE955CBCF27}" type="presParOf" srcId="{3FAB7717-49C1-40EE-952A-BF4A2B7227A6}" destId="{BEB70F73-D026-43E2-A60E-42F5ABBA433F}" srcOrd="0" destOrd="0" presId="urn:microsoft.com/office/officeart/2005/8/layout/bProcess4"/>
    <dgm:cxn modelId="{B7E5A518-4B8F-48BE-BAD8-68ABD692949B}" type="presParOf" srcId="{3FAB7717-49C1-40EE-952A-BF4A2B7227A6}" destId="{A100CFD6-03A4-46F2-B12B-97BAF06ECE53}" srcOrd="1" destOrd="0" presId="urn:microsoft.com/office/officeart/2005/8/layout/bProcess4"/>
    <dgm:cxn modelId="{3B9AD46B-4A68-4779-A65D-66207A1EC243}" type="presParOf" srcId="{E0BD8481-AD58-4C8F-A480-300096D91084}" destId="{705EBF63-5E0C-4B55-8B82-61ED884E46DB}" srcOrd="5" destOrd="0" presId="urn:microsoft.com/office/officeart/2005/8/layout/bProcess4"/>
    <dgm:cxn modelId="{3C164EC9-95DB-428D-8DC8-3166960FDF64}" type="presParOf" srcId="{E0BD8481-AD58-4C8F-A480-300096D91084}" destId="{3A77A48D-D489-4CC3-B0BA-EEC2012DCA46}" srcOrd="6" destOrd="0" presId="urn:microsoft.com/office/officeart/2005/8/layout/bProcess4"/>
    <dgm:cxn modelId="{2B05B1CA-56A7-4187-B878-BE322DE15A46}" type="presParOf" srcId="{3A77A48D-D489-4CC3-B0BA-EEC2012DCA46}" destId="{969FB246-969A-456D-BBB7-5F33373E29FF}" srcOrd="0" destOrd="0" presId="urn:microsoft.com/office/officeart/2005/8/layout/bProcess4"/>
    <dgm:cxn modelId="{BBF18F31-5A31-411B-957C-AAF6785A7A61}" type="presParOf" srcId="{3A77A48D-D489-4CC3-B0BA-EEC2012DCA46}" destId="{4D15CDBC-E978-4E6B-A970-4970395275C2}" srcOrd="1" destOrd="0" presId="urn:microsoft.com/office/officeart/2005/8/layout/bProcess4"/>
    <dgm:cxn modelId="{38634F70-D7FD-414D-9190-5579A8AC6E8C}" type="presParOf" srcId="{E0BD8481-AD58-4C8F-A480-300096D91084}" destId="{81A288D5-980F-4211-8878-AA493672B9B7}" srcOrd="7" destOrd="0" presId="urn:microsoft.com/office/officeart/2005/8/layout/bProcess4"/>
    <dgm:cxn modelId="{7D0B405E-A38A-4553-BB3F-E2C9628F97B3}" type="presParOf" srcId="{E0BD8481-AD58-4C8F-A480-300096D91084}" destId="{91DC004B-EE10-42F3-993F-235335CC9A86}" srcOrd="8" destOrd="0" presId="urn:microsoft.com/office/officeart/2005/8/layout/bProcess4"/>
    <dgm:cxn modelId="{600CFEC5-FE00-4FD0-B86B-EA5E23312013}" type="presParOf" srcId="{91DC004B-EE10-42F3-993F-235335CC9A86}" destId="{0AE9953B-5245-4AE2-8C49-DCD21CF5340D}" srcOrd="0" destOrd="0" presId="urn:microsoft.com/office/officeart/2005/8/layout/bProcess4"/>
    <dgm:cxn modelId="{144C7281-2A1D-455F-93AF-7F2E4A3310FF}" type="presParOf" srcId="{91DC004B-EE10-42F3-993F-235335CC9A86}" destId="{B534DCCF-BAA6-4480-B5A4-039A980FA659}" srcOrd="1" destOrd="0" presId="urn:microsoft.com/office/officeart/2005/8/layout/bProcess4"/>
    <dgm:cxn modelId="{7C7B2DD6-1C22-4462-A62D-838D8A69E3EC}" type="presParOf" srcId="{E0BD8481-AD58-4C8F-A480-300096D91084}" destId="{092430E9-219A-4862-A003-4AD2B0BA8937}" srcOrd="9" destOrd="0" presId="urn:microsoft.com/office/officeart/2005/8/layout/bProcess4"/>
    <dgm:cxn modelId="{D75A7D7F-5DA9-4A04-A517-8484DC8F9A0E}" type="presParOf" srcId="{E0BD8481-AD58-4C8F-A480-300096D91084}" destId="{76B4CBDF-6405-4ACC-9082-4DFF9BA09193}" srcOrd="10" destOrd="0" presId="urn:microsoft.com/office/officeart/2005/8/layout/bProcess4"/>
    <dgm:cxn modelId="{D9E32A09-F445-4780-A70F-01278C1C4B79}" type="presParOf" srcId="{76B4CBDF-6405-4ACC-9082-4DFF9BA09193}" destId="{F5DF632B-1A7B-422D-BFD7-4AEB09AF0AD1}" srcOrd="0" destOrd="0" presId="urn:microsoft.com/office/officeart/2005/8/layout/bProcess4"/>
    <dgm:cxn modelId="{4CD16F0A-5AC6-42A7-89F1-E2C9E2E105C9}" type="presParOf" srcId="{76B4CBDF-6405-4ACC-9082-4DFF9BA09193}" destId="{5BBE3CA1-0DAA-454C-AF93-FCE14516702E}" srcOrd="1" destOrd="0" presId="urn:microsoft.com/office/officeart/2005/8/layout/bProcess4"/>
    <dgm:cxn modelId="{CE1C5529-A0CC-409C-A90A-0B7938272E8E}" type="presParOf" srcId="{E0BD8481-AD58-4C8F-A480-300096D91084}" destId="{F3B0E383-C3E8-45E2-8915-40DD6787861A}" srcOrd="11" destOrd="0" presId="urn:microsoft.com/office/officeart/2005/8/layout/bProcess4"/>
    <dgm:cxn modelId="{BE2D8F14-FE22-49B3-9162-FD6AF7674650}" type="presParOf" srcId="{E0BD8481-AD58-4C8F-A480-300096D91084}" destId="{8026C54C-436E-40F9-A053-13EF446A2C2A}" srcOrd="12" destOrd="0" presId="urn:microsoft.com/office/officeart/2005/8/layout/bProcess4"/>
    <dgm:cxn modelId="{99332EF7-F7E8-41BD-8FB8-1953CC8302F3}" type="presParOf" srcId="{8026C54C-436E-40F9-A053-13EF446A2C2A}" destId="{EBE5B795-2135-43C7-A9C6-4A59477FD1F8}" srcOrd="0" destOrd="0" presId="urn:microsoft.com/office/officeart/2005/8/layout/bProcess4"/>
    <dgm:cxn modelId="{841BFCF2-DEB7-4F2E-BE96-1A4AAC6C7079}" type="presParOf" srcId="{8026C54C-436E-40F9-A053-13EF446A2C2A}" destId="{BC734D8B-2D9C-4A82-B7C9-F51847E84D2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1DAD9-8320-4016-934B-155B95045444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38185DDA-F2D8-4E85-8FB7-32B5B0E9DF6C}">
      <dgm:prSet phldrT="[Testo]" custT="1"/>
      <dgm:spPr/>
      <dgm:t>
        <a:bodyPr/>
        <a:lstStyle/>
        <a:p>
          <a:r>
            <a:rPr lang="it-IT" sz="2400" dirty="0" err="1">
              <a:latin typeface="+mj-lt"/>
            </a:rPr>
            <a:t>Collect</a:t>
          </a:r>
          <a:r>
            <a:rPr lang="it-IT" sz="2400" dirty="0">
              <a:latin typeface="+mj-lt"/>
            </a:rPr>
            <a:t> new data</a:t>
          </a:r>
          <a:endParaRPr lang="en-US" sz="2400" dirty="0">
            <a:latin typeface="+mj-lt"/>
          </a:endParaRPr>
        </a:p>
      </dgm:t>
    </dgm:pt>
    <dgm:pt modelId="{BB9FAF0D-860E-4F4D-80C4-3B4D0C614179}" type="parTrans" cxnId="{C9B8B6F7-CD3D-430F-A345-3060F041E657}">
      <dgm:prSet/>
      <dgm:spPr/>
      <dgm:t>
        <a:bodyPr/>
        <a:lstStyle/>
        <a:p>
          <a:endParaRPr lang="en-US"/>
        </a:p>
      </dgm:t>
    </dgm:pt>
    <dgm:pt modelId="{8C9F082B-2DA0-4DF3-B5BD-E3B69031BB82}" type="sibTrans" cxnId="{C9B8B6F7-CD3D-430F-A345-3060F041E657}">
      <dgm:prSet/>
      <dgm:spPr/>
      <dgm:t>
        <a:bodyPr/>
        <a:lstStyle/>
        <a:p>
          <a:endParaRPr lang="en-US"/>
        </a:p>
      </dgm:t>
    </dgm:pt>
    <dgm:pt modelId="{188F0300-A4AB-4637-A904-DE88C0CA5883}">
      <dgm:prSet phldrT="[Testo]" custT="1"/>
      <dgm:spPr/>
      <dgm:t>
        <a:bodyPr/>
        <a:lstStyle/>
        <a:p>
          <a:r>
            <a:rPr lang="it-IT" sz="2400" dirty="0" err="1">
              <a:latin typeface="+mj-lt"/>
            </a:rPr>
            <a:t>Launch</a:t>
          </a:r>
          <a:r>
            <a:rPr lang="it-IT" sz="2400" dirty="0">
              <a:latin typeface="+mj-lt"/>
            </a:rPr>
            <a:t> training an </a:t>
          </a:r>
          <a:r>
            <a:rPr lang="it-IT" sz="2400" dirty="0" err="1">
              <a:latin typeface="+mj-lt"/>
            </a:rPr>
            <a:t>old</a:t>
          </a:r>
          <a:r>
            <a:rPr lang="it-IT" sz="2400" dirty="0">
              <a:latin typeface="+mj-lt"/>
            </a:rPr>
            <a:t> model</a:t>
          </a:r>
          <a:endParaRPr lang="en-US" sz="2400" dirty="0">
            <a:latin typeface="+mj-lt"/>
          </a:endParaRPr>
        </a:p>
      </dgm:t>
    </dgm:pt>
    <dgm:pt modelId="{A0736D43-0375-41B2-ACA9-5552D94B9577}" type="parTrans" cxnId="{33DA076D-9886-4D9E-AA1A-6D496BF5645A}">
      <dgm:prSet/>
      <dgm:spPr/>
      <dgm:t>
        <a:bodyPr/>
        <a:lstStyle/>
        <a:p>
          <a:endParaRPr lang="en-US"/>
        </a:p>
      </dgm:t>
    </dgm:pt>
    <dgm:pt modelId="{1584E0A1-3791-4B35-A108-7BE0B4327666}" type="sibTrans" cxnId="{33DA076D-9886-4D9E-AA1A-6D496BF5645A}">
      <dgm:prSet/>
      <dgm:spPr/>
      <dgm:t>
        <a:bodyPr/>
        <a:lstStyle/>
        <a:p>
          <a:endParaRPr lang="en-US"/>
        </a:p>
      </dgm:t>
    </dgm:pt>
    <dgm:pt modelId="{25C4B034-64D6-48B1-80F8-77F69F28FC59}">
      <dgm:prSet phldrT="[Testo]" custT="1"/>
      <dgm:spPr/>
      <dgm:t>
        <a:bodyPr/>
        <a:lstStyle/>
        <a:p>
          <a:r>
            <a:rPr lang="it-IT" sz="2400" dirty="0" err="1">
              <a:latin typeface="+mj-lt"/>
            </a:rPr>
            <a:t>Evaluate</a:t>
          </a:r>
          <a:r>
            <a:rPr lang="it-IT" sz="2400" dirty="0">
              <a:latin typeface="+mj-lt"/>
            </a:rPr>
            <a:t> </a:t>
          </a:r>
          <a:r>
            <a:rPr lang="it-IT" sz="2400" dirty="0" err="1">
              <a:latin typeface="+mj-lt"/>
            </a:rPr>
            <a:t>results</a:t>
          </a:r>
          <a:endParaRPr lang="en-US" sz="2400" dirty="0">
            <a:latin typeface="+mj-lt"/>
          </a:endParaRPr>
        </a:p>
      </dgm:t>
    </dgm:pt>
    <dgm:pt modelId="{ACCA4138-4B31-4893-B01E-E3437389974E}" type="parTrans" cxnId="{987F3EE3-9CA2-44DF-A7C8-C853688B5E33}">
      <dgm:prSet/>
      <dgm:spPr/>
      <dgm:t>
        <a:bodyPr/>
        <a:lstStyle/>
        <a:p>
          <a:endParaRPr lang="en-US"/>
        </a:p>
      </dgm:t>
    </dgm:pt>
    <dgm:pt modelId="{FA97989F-10CE-4E7B-9503-1B7A9ED67509}" type="sibTrans" cxnId="{987F3EE3-9CA2-44DF-A7C8-C853688B5E33}">
      <dgm:prSet/>
      <dgm:spPr/>
      <dgm:t>
        <a:bodyPr/>
        <a:lstStyle/>
        <a:p>
          <a:endParaRPr lang="en-US"/>
        </a:p>
      </dgm:t>
    </dgm:pt>
    <dgm:pt modelId="{7CDE5AA6-B7BF-4032-AD26-41331496B254}" type="pres">
      <dgm:prSet presAssocID="{C8A1DAD9-8320-4016-934B-155B95045444}" presName="Name0" presStyleCnt="0">
        <dgm:presLayoutVars>
          <dgm:dir/>
          <dgm:animLvl val="lvl"/>
          <dgm:resizeHandles val="exact"/>
        </dgm:presLayoutVars>
      </dgm:prSet>
      <dgm:spPr/>
    </dgm:pt>
    <dgm:pt modelId="{DA994686-D1C1-4AA4-BA0A-98E9E2894F4C}" type="pres">
      <dgm:prSet presAssocID="{38185DDA-F2D8-4E85-8FB7-32B5B0E9DF6C}" presName="parTxOnly" presStyleLbl="node1" presStyleIdx="0" presStyleCnt="3" custLinFactNeighborX="-1718" custLinFactNeighborY="-4168">
        <dgm:presLayoutVars>
          <dgm:chMax val="0"/>
          <dgm:chPref val="0"/>
          <dgm:bulletEnabled val="1"/>
        </dgm:presLayoutVars>
      </dgm:prSet>
      <dgm:spPr/>
    </dgm:pt>
    <dgm:pt modelId="{FEBBE3A6-01A9-4A56-8C98-AA1BB9F2FA13}" type="pres">
      <dgm:prSet presAssocID="{8C9F082B-2DA0-4DF3-B5BD-E3B69031BB82}" presName="parTxOnlySpace" presStyleCnt="0"/>
      <dgm:spPr/>
    </dgm:pt>
    <dgm:pt modelId="{52E455BE-7C13-44C1-BBC5-57D8CD98E58A}" type="pres">
      <dgm:prSet presAssocID="{188F0300-A4AB-4637-A904-DE88C0CA588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5D4352C-56B0-47F3-983D-326420999249}" type="pres">
      <dgm:prSet presAssocID="{1584E0A1-3791-4B35-A108-7BE0B4327666}" presName="parTxOnlySpace" presStyleCnt="0"/>
      <dgm:spPr/>
    </dgm:pt>
    <dgm:pt modelId="{8C5C4AA6-7D50-4CC3-90F5-093716B915AB}" type="pres">
      <dgm:prSet presAssocID="{25C4B034-64D6-48B1-80F8-77F69F28FC5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3DA076D-9886-4D9E-AA1A-6D496BF5645A}" srcId="{C8A1DAD9-8320-4016-934B-155B95045444}" destId="{188F0300-A4AB-4637-A904-DE88C0CA5883}" srcOrd="1" destOrd="0" parTransId="{A0736D43-0375-41B2-ACA9-5552D94B9577}" sibTransId="{1584E0A1-3791-4B35-A108-7BE0B4327666}"/>
    <dgm:cxn modelId="{D6448A6D-ACB9-4C10-B557-53F5A7EB041F}" type="presOf" srcId="{C8A1DAD9-8320-4016-934B-155B95045444}" destId="{7CDE5AA6-B7BF-4032-AD26-41331496B254}" srcOrd="0" destOrd="0" presId="urn:microsoft.com/office/officeart/2005/8/layout/chevron1"/>
    <dgm:cxn modelId="{13310C99-1D45-4B4E-9E2B-9DAAE8BCAEDC}" type="presOf" srcId="{38185DDA-F2D8-4E85-8FB7-32B5B0E9DF6C}" destId="{DA994686-D1C1-4AA4-BA0A-98E9E2894F4C}" srcOrd="0" destOrd="0" presId="urn:microsoft.com/office/officeart/2005/8/layout/chevron1"/>
    <dgm:cxn modelId="{D9ABE5B9-4EC3-4E56-9E03-17A3CD32169B}" type="presOf" srcId="{188F0300-A4AB-4637-A904-DE88C0CA5883}" destId="{52E455BE-7C13-44C1-BBC5-57D8CD98E58A}" srcOrd="0" destOrd="0" presId="urn:microsoft.com/office/officeart/2005/8/layout/chevron1"/>
    <dgm:cxn modelId="{9356C4D0-BB13-4872-90CE-F87079DD083B}" type="presOf" srcId="{25C4B034-64D6-48B1-80F8-77F69F28FC59}" destId="{8C5C4AA6-7D50-4CC3-90F5-093716B915AB}" srcOrd="0" destOrd="0" presId="urn:microsoft.com/office/officeart/2005/8/layout/chevron1"/>
    <dgm:cxn modelId="{987F3EE3-9CA2-44DF-A7C8-C853688B5E33}" srcId="{C8A1DAD9-8320-4016-934B-155B95045444}" destId="{25C4B034-64D6-48B1-80F8-77F69F28FC59}" srcOrd="2" destOrd="0" parTransId="{ACCA4138-4B31-4893-B01E-E3437389974E}" sibTransId="{FA97989F-10CE-4E7B-9503-1B7A9ED67509}"/>
    <dgm:cxn modelId="{C9B8B6F7-CD3D-430F-A345-3060F041E657}" srcId="{C8A1DAD9-8320-4016-934B-155B95045444}" destId="{38185DDA-F2D8-4E85-8FB7-32B5B0E9DF6C}" srcOrd="0" destOrd="0" parTransId="{BB9FAF0D-860E-4F4D-80C4-3B4D0C614179}" sibTransId="{8C9F082B-2DA0-4DF3-B5BD-E3B69031BB82}"/>
    <dgm:cxn modelId="{160DDBE4-7A44-4AC5-946C-E8EABBE6C6C9}" type="presParOf" srcId="{7CDE5AA6-B7BF-4032-AD26-41331496B254}" destId="{DA994686-D1C1-4AA4-BA0A-98E9E2894F4C}" srcOrd="0" destOrd="0" presId="urn:microsoft.com/office/officeart/2005/8/layout/chevron1"/>
    <dgm:cxn modelId="{9978D4FE-AAE4-44AF-9962-492E2002BBCE}" type="presParOf" srcId="{7CDE5AA6-B7BF-4032-AD26-41331496B254}" destId="{FEBBE3A6-01A9-4A56-8C98-AA1BB9F2FA13}" srcOrd="1" destOrd="0" presId="urn:microsoft.com/office/officeart/2005/8/layout/chevron1"/>
    <dgm:cxn modelId="{07A2163A-280A-4E00-8D5D-45504ED6A16E}" type="presParOf" srcId="{7CDE5AA6-B7BF-4032-AD26-41331496B254}" destId="{52E455BE-7C13-44C1-BBC5-57D8CD98E58A}" srcOrd="2" destOrd="0" presId="urn:microsoft.com/office/officeart/2005/8/layout/chevron1"/>
    <dgm:cxn modelId="{8751A01D-29D9-48A4-9E2F-E353B6238D76}" type="presParOf" srcId="{7CDE5AA6-B7BF-4032-AD26-41331496B254}" destId="{85D4352C-56B0-47F3-983D-326420999249}" srcOrd="3" destOrd="0" presId="urn:microsoft.com/office/officeart/2005/8/layout/chevron1"/>
    <dgm:cxn modelId="{66EAAC8E-7DAD-4D65-ABB8-49E875274D14}" type="presParOf" srcId="{7CDE5AA6-B7BF-4032-AD26-41331496B254}" destId="{8C5C4AA6-7D50-4CC3-90F5-093716B915A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94686-D1C1-4AA4-BA0A-98E9E2894F4C}">
      <dsp:nvSpPr>
        <dsp:cNvPr id="0" name=""/>
        <dsp:cNvSpPr/>
      </dsp:nvSpPr>
      <dsp:spPr>
        <a:xfrm>
          <a:off x="0" y="2162551"/>
          <a:ext cx="2523547" cy="10094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latin typeface="+mj-lt"/>
            </a:rPr>
            <a:t>Collect</a:t>
          </a:r>
          <a:r>
            <a:rPr lang="it-IT" sz="2400" kern="1200" dirty="0">
              <a:latin typeface="+mj-lt"/>
            </a:rPr>
            <a:t> new data</a:t>
          </a:r>
          <a:endParaRPr lang="en-US" sz="2400" kern="1200" dirty="0">
            <a:latin typeface="+mj-lt"/>
          </a:endParaRPr>
        </a:p>
      </dsp:txBody>
      <dsp:txXfrm>
        <a:off x="504710" y="2162551"/>
        <a:ext cx="1514128" cy="1009419"/>
      </dsp:txXfrm>
    </dsp:sp>
    <dsp:sp modelId="{473A967E-6087-4C2D-B5F9-7E0522A286BB}">
      <dsp:nvSpPr>
        <dsp:cNvPr id="0" name=""/>
        <dsp:cNvSpPr/>
      </dsp:nvSpPr>
      <dsp:spPr>
        <a:xfrm>
          <a:off x="2275528" y="2204623"/>
          <a:ext cx="2523547" cy="10094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latin typeface="+mj-lt"/>
            </a:rPr>
            <a:t>Choose</a:t>
          </a:r>
          <a:r>
            <a:rPr lang="it-IT" sz="2400" kern="1200" dirty="0">
              <a:latin typeface="+mj-lt"/>
            </a:rPr>
            <a:t> asset</a:t>
          </a:r>
          <a:endParaRPr lang="en-US" sz="2400" kern="1200" dirty="0">
            <a:latin typeface="+mj-lt"/>
          </a:endParaRPr>
        </a:p>
      </dsp:txBody>
      <dsp:txXfrm>
        <a:off x="2780238" y="2204623"/>
        <a:ext cx="1514128" cy="1009419"/>
      </dsp:txXfrm>
    </dsp:sp>
    <dsp:sp modelId="{52E455BE-7C13-44C1-BBC5-57D8CD98E58A}">
      <dsp:nvSpPr>
        <dsp:cNvPr id="0" name=""/>
        <dsp:cNvSpPr/>
      </dsp:nvSpPr>
      <dsp:spPr>
        <a:xfrm>
          <a:off x="4546721" y="2204623"/>
          <a:ext cx="2523547" cy="10094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latin typeface="+mj-lt"/>
            </a:rPr>
            <a:t>Launch</a:t>
          </a:r>
          <a:r>
            <a:rPr lang="it-IT" sz="2400" kern="1200" dirty="0">
              <a:latin typeface="+mj-lt"/>
            </a:rPr>
            <a:t> </a:t>
          </a:r>
          <a:r>
            <a:rPr lang="it-IT" sz="2400" kern="1200" dirty="0" err="1">
              <a:latin typeface="+mj-lt"/>
            </a:rPr>
            <a:t>labeling</a:t>
          </a:r>
          <a:endParaRPr lang="en-US" sz="2400" kern="1200" dirty="0">
            <a:latin typeface="+mj-lt"/>
          </a:endParaRPr>
        </a:p>
      </dsp:txBody>
      <dsp:txXfrm>
        <a:off x="5051431" y="2204623"/>
        <a:ext cx="1514128" cy="1009419"/>
      </dsp:txXfrm>
    </dsp:sp>
    <dsp:sp modelId="{8C5C4AA6-7D50-4CC3-90F5-093716B915AB}">
      <dsp:nvSpPr>
        <dsp:cNvPr id="0" name=""/>
        <dsp:cNvSpPr/>
      </dsp:nvSpPr>
      <dsp:spPr>
        <a:xfrm>
          <a:off x="6817914" y="2204623"/>
          <a:ext cx="2523547" cy="10094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latin typeface="+mj-lt"/>
            </a:rPr>
            <a:t>Launch</a:t>
          </a:r>
          <a:r>
            <a:rPr lang="it-IT" sz="2400" kern="1200" dirty="0">
              <a:latin typeface="+mj-lt"/>
            </a:rPr>
            <a:t> training</a:t>
          </a:r>
          <a:endParaRPr lang="en-US" sz="2400" kern="1200" dirty="0">
            <a:latin typeface="+mj-lt"/>
          </a:endParaRPr>
        </a:p>
      </dsp:txBody>
      <dsp:txXfrm>
        <a:off x="7322624" y="2204623"/>
        <a:ext cx="1514128" cy="1009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AF558-9629-4D51-BC53-145F9A0BCD82}">
      <dsp:nvSpPr>
        <dsp:cNvPr id="0" name=""/>
        <dsp:cNvSpPr/>
      </dsp:nvSpPr>
      <dsp:spPr>
        <a:xfrm rot="5400000">
          <a:off x="-342594" y="1214691"/>
          <a:ext cx="1516619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3B345-D17F-425A-A4C5-A1660599A6CB}">
      <dsp:nvSpPr>
        <dsp:cNvPr id="0" name=""/>
        <dsp:cNvSpPr/>
      </dsp:nvSpPr>
      <dsp:spPr>
        <a:xfrm>
          <a:off x="3750" y="243029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The </a:t>
          </a:r>
          <a:r>
            <a:rPr lang="it-IT" sz="1600" kern="1200" dirty="0" err="1"/>
            <a:t>program</a:t>
          </a:r>
          <a:r>
            <a:rPr lang="it-IT" sz="1600" kern="1200" dirty="0"/>
            <a:t> </a:t>
          </a:r>
          <a:r>
            <a:rPr lang="it-IT" sz="1600" kern="1200" dirty="0" err="1"/>
            <a:t>asks</a:t>
          </a:r>
          <a:r>
            <a:rPr lang="it-IT" sz="1600" kern="1200" dirty="0"/>
            <a:t> to the user to </a:t>
          </a:r>
          <a:r>
            <a:rPr lang="it-IT" sz="1600" kern="1200" dirty="0" err="1"/>
            <a:t>choose</a:t>
          </a:r>
          <a:r>
            <a:rPr lang="it-IT" sz="1600" kern="1200" dirty="0"/>
            <a:t> </a:t>
          </a:r>
          <a:r>
            <a:rPr lang="it-IT" sz="1600" kern="1200" dirty="0" err="1"/>
            <a:t>which</a:t>
          </a:r>
          <a:r>
            <a:rPr lang="it-IT" sz="1600" kern="1200" dirty="0"/>
            <a:t> asset to use for running the </a:t>
          </a:r>
          <a:r>
            <a:rPr lang="it-IT" sz="1600" kern="1200" dirty="0" err="1"/>
            <a:t>detection</a:t>
          </a:r>
          <a:r>
            <a:rPr lang="it-IT" sz="1600" kern="1200" dirty="0"/>
            <a:t> </a:t>
          </a:r>
          <a:endParaRPr lang="en-US" sz="1600" kern="1200" dirty="0"/>
        </a:p>
      </dsp:txBody>
      <dsp:txXfrm>
        <a:off x="39516" y="278795"/>
        <a:ext cx="1963729" cy="1149624"/>
      </dsp:txXfrm>
    </dsp:sp>
    <dsp:sp modelId="{F95C61DB-5D1E-4C05-9F4B-26B90B1F9D5E}">
      <dsp:nvSpPr>
        <dsp:cNvPr id="0" name=""/>
        <dsp:cNvSpPr/>
      </dsp:nvSpPr>
      <dsp:spPr>
        <a:xfrm rot="5400000">
          <a:off x="-342594" y="2741137"/>
          <a:ext cx="1516619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3688B-636C-461C-B7E6-F12EEF0FDC30}">
      <dsp:nvSpPr>
        <dsp:cNvPr id="0" name=""/>
        <dsp:cNvSpPr/>
      </dsp:nvSpPr>
      <dsp:spPr>
        <a:xfrm>
          <a:off x="3750" y="1769475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The </a:t>
          </a:r>
          <a:r>
            <a:rPr lang="it-IT" sz="1800" kern="1200" dirty="0" err="1"/>
            <a:t>program</a:t>
          </a:r>
          <a:r>
            <a:rPr lang="it-IT" sz="1800" kern="1200" dirty="0"/>
            <a:t> </a:t>
          </a:r>
          <a:r>
            <a:rPr lang="it-IT" sz="1800" kern="1200" dirty="0" err="1"/>
            <a:t>asks</a:t>
          </a:r>
          <a:r>
            <a:rPr lang="it-IT" sz="1800" kern="1200" dirty="0"/>
            <a:t> the video to process</a:t>
          </a:r>
          <a:endParaRPr lang="en-US" sz="1800" kern="1200" dirty="0"/>
        </a:p>
      </dsp:txBody>
      <dsp:txXfrm>
        <a:off x="39516" y="1805241"/>
        <a:ext cx="1963729" cy="1149624"/>
      </dsp:txXfrm>
    </dsp:sp>
    <dsp:sp modelId="{705EBF63-5E0C-4B55-8B82-61ED884E46DB}">
      <dsp:nvSpPr>
        <dsp:cNvPr id="0" name=""/>
        <dsp:cNvSpPr/>
      </dsp:nvSpPr>
      <dsp:spPr>
        <a:xfrm>
          <a:off x="420628" y="3504360"/>
          <a:ext cx="2697071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0CFD6-03A4-46F2-B12B-97BAF06ECE53}">
      <dsp:nvSpPr>
        <dsp:cNvPr id="0" name=""/>
        <dsp:cNvSpPr/>
      </dsp:nvSpPr>
      <dsp:spPr>
        <a:xfrm>
          <a:off x="3750" y="3295921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The </a:t>
          </a:r>
          <a:r>
            <a:rPr lang="it-IT" sz="1600" kern="1200" dirty="0" err="1"/>
            <a:t>program</a:t>
          </a:r>
          <a:r>
            <a:rPr lang="it-IT" sz="1600" kern="1200" dirty="0"/>
            <a:t> </a:t>
          </a:r>
          <a:r>
            <a:rPr lang="it-IT" sz="1600" kern="1200" dirty="0" err="1"/>
            <a:t>asks</a:t>
          </a:r>
          <a:r>
            <a:rPr lang="it-IT" sz="1600" kern="1200" dirty="0"/>
            <a:t> to user if </a:t>
          </a:r>
          <a:r>
            <a:rPr lang="it-IT" sz="1600" kern="1200" dirty="0" err="1"/>
            <a:t>it</a:t>
          </a:r>
          <a:r>
            <a:rPr lang="it-IT" sz="1600" kern="1200" dirty="0"/>
            <a:t> </a:t>
          </a:r>
          <a:r>
            <a:rPr lang="it-IT" sz="1600" kern="1200" dirty="0" err="1"/>
            <a:t>should</a:t>
          </a:r>
          <a:r>
            <a:rPr lang="it-IT" sz="1600" kern="1200" dirty="0"/>
            <a:t> start </a:t>
          </a:r>
          <a:r>
            <a:rPr lang="it-IT" sz="1600" kern="1200" dirty="0" err="1"/>
            <a:t>detecting</a:t>
          </a:r>
          <a:r>
            <a:rPr lang="it-IT" sz="1600" kern="1200" dirty="0"/>
            <a:t> in a time </a:t>
          </a:r>
          <a:r>
            <a:rPr lang="it-IT" sz="1600" kern="1200" dirty="0" err="1"/>
            <a:t>different</a:t>
          </a:r>
          <a:r>
            <a:rPr lang="it-IT" sz="1600" kern="1200" dirty="0"/>
            <a:t> </a:t>
          </a:r>
          <a:r>
            <a:rPr lang="it-IT" sz="1600" kern="1200" dirty="0" err="1"/>
            <a:t>than</a:t>
          </a:r>
          <a:r>
            <a:rPr lang="it-IT" sz="1600" kern="1200" dirty="0"/>
            <a:t> 0</a:t>
          </a:r>
          <a:endParaRPr lang="en-US" sz="1600" kern="1200" dirty="0"/>
        </a:p>
      </dsp:txBody>
      <dsp:txXfrm>
        <a:off x="39516" y="3331687"/>
        <a:ext cx="1963729" cy="1149624"/>
      </dsp:txXfrm>
    </dsp:sp>
    <dsp:sp modelId="{81A288D5-980F-4211-8878-AA493672B9B7}">
      <dsp:nvSpPr>
        <dsp:cNvPr id="0" name=""/>
        <dsp:cNvSpPr/>
      </dsp:nvSpPr>
      <dsp:spPr>
        <a:xfrm rot="16200000">
          <a:off x="2364303" y="2741137"/>
          <a:ext cx="1516619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5CDBC-E978-4E6B-A970-4970395275C2}">
      <dsp:nvSpPr>
        <dsp:cNvPr id="0" name=""/>
        <dsp:cNvSpPr/>
      </dsp:nvSpPr>
      <dsp:spPr>
        <a:xfrm>
          <a:off x="2710647" y="3295921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The </a:t>
          </a:r>
          <a:r>
            <a:rPr lang="it-IT" sz="1600" kern="1200" dirty="0" err="1"/>
            <a:t>program</a:t>
          </a:r>
          <a:r>
            <a:rPr lang="it-IT" sz="1600" kern="1200" dirty="0"/>
            <a:t> is ready and </a:t>
          </a:r>
          <a:r>
            <a:rPr lang="it-IT" sz="1600" kern="1200" dirty="0" err="1"/>
            <a:t>runs</a:t>
          </a:r>
          <a:r>
            <a:rPr lang="it-IT" sz="1600" kern="1200" dirty="0"/>
            <a:t> </a:t>
          </a:r>
          <a:r>
            <a:rPr lang="it-IT" sz="1600" kern="1200" dirty="0" err="1"/>
            <a:t>at</a:t>
          </a:r>
          <a:r>
            <a:rPr lang="it-IT" sz="1600" kern="1200" dirty="0"/>
            <a:t> the </a:t>
          </a:r>
          <a:r>
            <a:rPr lang="it-IT" sz="1600" kern="1200" dirty="0" err="1"/>
            <a:t>same</a:t>
          </a:r>
          <a:r>
            <a:rPr lang="it-IT" sz="1600" kern="1200" dirty="0"/>
            <a:t> time: </a:t>
          </a:r>
          <a:r>
            <a:rPr lang="it-IT" sz="1600" b="1" kern="1200" dirty="0" err="1"/>
            <a:t>detection</a:t>
          </a:r>
          <a:r>
            <a:rPr lang="it-IT" sz="1600" kern="1200" dirty="0"/>
            <a:t> +  </a:t>
          </a:r>
          <a:r>
            <a:rPr lang="it-IT" sz="1600" b="1" kern="1200" dirty="0"/>
            <a:t>tracking</a:t>
          </a:r>
          <a:r>
            <a:rPr lang="it-IT" sz="1600" kern="1200" dirty="0"/>
            <a:t> + </a:t>
          </a:r>
          <a:r>
            <a:rPr lang="it-IT" sz="1600" b="1" kern="1200" dirty="0"/>
            <a:t>img</a:t>
          </a:r>
          <a:r>
            <a:rPr lang="it-IT" sz="1600" kern="1200" dirty="0"/>
            <a:t> </a:t>
          </a:r>
          <a:r>
            <a:rPr lang="it-IT" sz="1600" b="1" kern="1200" dirty="0" err="1"/>
            <a:t>sim</a:t>
          </a:r>
          <a:endParaRPr lang="en-US" sz="1600" b="1" kern="1200" dirty="0"/>
        </a:p>
      </dsp:txBody>
      <dsp:txXfrm>
        <a:off x="2746413" y="3331687"/>
        <a:ext cx="1963729" cy="1149624"/>
      </dsp:txXfrm>
    </dsp:sp>
    <dsp:sp modelId="{092430E9-219A-4862-A003-4AD2B0BA8937}">
      <dsp:nvSpPr>
        <dsp:cNvPr id="0" name=""/>
        <dsp:cNvSpPr/>
      </dsp:nvSpPr>
      <dsp:spPr>
        <a:xfrm rot="16200000">
          <a:off x="2364303" y="1214691"/>
          <a:ext cx="1516619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4DCCF-BAA6-4480-B5A4-039A980FA659}">
      <dsp:nvSpPr>
        <dsp:cNvPr id="0" name=""/>
        <dsp:cNvSpPr/>
      </dsp:nvSpPr>
      <dsp:spPr>
        <a:xfrm>
          <a:off x="2710647" y="1769475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At the end of video processing, if </a:t>
          </a:r>
          <a:r>
            <a:rPr lang="it-IT" sz="1200" b="1" kern="1200" dirty="0"/>
            <a:t>img </a:t>
          </a:r>
          <a:r>
            <a:rPr lang="it-IT" sz="1200" b="1" kern="1200" dirty="0" err="1"/>
            <a:t>sim</a:t>
          </a:r>
          <a:r>
            <a:rPr lang="it-IT" sz="1200" b="1" kern="1200" dirty="0"/>
            <a:t> </a:t>
          </a:r>
          <a:r>
            <a:rPr lang="it-IT" sz="1200" b="1" kern="1200" dirty="0" err="1"/>
            <a:t>module</a:t>
          </a:r>
          <a:r>
            <a:rPr lang="it-IT" sz="1200" b="1" kern="1200" dirty="0"/>
            <a:t> </a:t>
          </a:r>
          <a:r>
            <a:rPr lang="it-IT" sz="1200" kern="1200" dirty="0" err="1"/>
            <a:t>has</a:t>
          </a:r>
          <a:r>
            <a:rPr lang="it-IT" sz="1200" kern="1200" dirty="0"/>
            <a:t> </a:t>
          </a:r>
          <a:r>
            <a:rPr lang="it-IT" sz="1200" kern="1200" dirty="0" err="1"/>
            <a:t>kept</a:t>
          </a:r>
          <a:r>
            <a:rPr lang="it-IT" sz="1200" kern="1200" dirty="0"/>
            <a:t> some images, the </a:t>
          </a:r>
          <a:r>
            <a:rPr lang="it-IT" sz="1200" kern="1200" dirty="0" err="1"/>
            <a:t>program</a:t>
          </a:r>
          <a:r>
            <a:rPr lang="it-IT" sz="1200" kern="1200" dirty="0"/>
            <a:t> </a:t>
          </a:r>
          <a:r>
            <a:rPr lang="it-IT" sz="1200" kern="1200" dirty="0" err="1"/>
            <a:t>asks</a:t>
          </a:r>
          <a:r>
            <a:rPr lang="it-IT" sz="1200" kern="1200" dirty="0"/>
            <a:t> to the user if he </a:t>
          </a:r>
          <a:r>
            <a:rPr lang="it-IT" sz="1200" kern="1200" dirty="0" err="1"/>
            <a:t>wants</a:t>
          </a:r>
          <a:r>
            <a:rPr lang="it-IT" sz="1200" kern="1200" dirty="0"/>
            <a:t> to </a:t>
          </a:r>
          <a:r>
            <a:rPr lang="it-IT" sz="1200" kern="1200" dirty="0" err="1"/>
            <a:t>see</a:t>
          </a:r>
          <a:r>
            <a:rPr lang="it-IT" sz="1200" kern="1200" dirty="0"/>
            <a:t> </a:t>
          </a:r>
          <a:r>
            <a:rPr lang="it-IT" sz="1200" kern="1200" dirty="0" err="1"/>
            <a:t>them</a:t>
          </a:r>
          <a:r>
            <a:rPr lang="it-IT" sz="1200" kern="1200" dirty="0"/>
            <a:t> for </a:t>
          </a:r>
          <a:r>
            <a:rPr lang="it-IT" sz="1200" kern="1200" dirty="0" err="1"/>
            <a:t>labeling</a:t>
          </a:r>
          <a:endParaRPr lang="en-US" sz="1200" kern="1200" dirty="0"/>
        </a:p>
      </dsp:txBody>
      <dsp:txXfrm>
        <a:off x="2746413" y="1805241"/>
        <a:ext cx="1963729" cy="1149624"/>
      </dsp:txXfrm>
    </dsp:sp>
    <dsp:sp modelId="{F3B0E383-C3E8-45E2-8915-40DD6787861A}">
      <dsp:nvSpPr>
        <dsp:cNvPr id="0" name=""/>
        <dsp:cNvSpPr/>
      </dsp:nvSpPr>
      <dsp:spPr>
        <a:xfrm>
          <a:off x="3127526" y="451468"/>
          <a:ext cx="2697071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E3CA1-0DAA-454C-AF93-FCE14516702E}">
      <dsp:nvSpPr>
        <dsp:cNvPr id="0" name=""/>
        <dsp:cNvSpPr/>
      </dsp:nvSpPr>
      <dsp:spPr>
        <a:xfrm>
          <a:off x="2710647" y="243029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If the user </a:t>
          </a:r>
          <a:r>
            <a:rPr lang="it-IT" sz="1200" kern="1200" dirty="0" err="1"/>
            <a:t>selects</a:t>
          </a:r>
          <a:r>
            <a:rPr lang="it-IT" sz="1200" kern="1200" dirty="0"/>
            <a:t> yes, the </a:t>
          </a:r>
          <a:r>
            <a:rPr lang="it-IT" sz="1200" kern="1200" dirty="0" err="1"/>
            <a:t>program</a:t>
          </a:r>
          <a:r>
            <a:rPr lang="it-IT" sz="1200" kern="1200" dirty="0"/>
            <a:t> </a:t>
          </a:r>
          <a:r>
            <a:rPr lang="it-IT" sz="1200" kern="1200" dirty="0" err="1"/>
            <a:t>launches</a:t>
          </a:r>
          <a:r>
            <a:rPr lang="it-IT" sz="1200" kern="1200" dirty="0"/>
            <a:t> the </a:t>
          </a:r>
          <a:r>
            <a:rPr lang="it-IT" sz="1200" kern="1200" dirty="0" err="1"/>
            <a:t>labeling</a:t>
          </a:r>
          <a:r>
            <a:rPr lang="it-IT" sz="1200" kern="1200" dirty="0"/>
            <a:t> tool. In </a:t>
          </a:r>
          <a:r>
            <a:rPr lang="it-IT" sz="1200" kern="1200" dirty="0" err="1"/>
            <a:t>automatic</a:t>
          </a:r>
          <a:r>
            <a:rPr lang="it-IT" sz="1200" kern="1200" dirty="0"/>
            <a:t> the </a:t>
          </a:r>
          <a:r>
            <a:rPr lang="it-IT" sz="1200" kern="1200" dirty="0" err="1"/>
            <a:t>program</a:t>
          </a:r>
          <a:r>
            <a:rPr lang="it-IT" sz="1200" kern="1200" dirty="0"/>
            <a:t> </a:t>
          </a:r>
          <a:r>
            <a:rPr lang="it-IT" sz="1200" kern="1200" dirty="0" err="1"/>
            <a:t>renders</a:t>
          </a:r>
          <a:r>
            <a:rPr lang="it-IT" sz="1200" kern="1200" dirty="0"/>
            <a:t> the images with the </a:t>
          </a:r>
          <a:r>
            <a:rPr lang="it-IT" sz="1200" kern="1200" dirty="0" err="1"/>
            <a:t>suggested</a:t>
          </a:r>
          <a:r>
            <a:rPr lang="it-IT" sz="1200" kern="1200" dirty="0"/>
            <a:t> labels and </a:t>
          </a:r>
          <a:r>
            <a:rPr lang="it-IT" sz="1200" kern="1200" dirty="0" err="1"/>
            <a:t>annotations</a:t>
          </a:r>
          <a:endParaRPr lang="en-US" sz="1200" kern="1200" dirty="0"/>
        </a:p>
      </dsp:txBody>
      <dsp:txXfrm>
        <a:off x="2746413" y="278795"/>
        <a:ext cx="1963729" cy="1149624"/>
      </dsp:txXfrm>
    </dsp:sp>
    <dsp:sp modelId="{BC734D8B-2D9C-4A82-B7C9-F51847E84D24}">
      <dsp:nvSpPr>
        <dsp:cNvPr id="0" name=""/>
        <dsp:cNvSpPr/>
      </dsp:nvSpPr>
      <dsp:spPr>
        <a:xfrm>
          <a:off x="5417545" y="243029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END of process</a:t>
          </a:r>
          <a:endParaRPr lang="en-US" sz="3200" kern="1200" dirty="0"/>
        </a:p>
      </dsp:txBody>
      <dsp:txXfrm>
        <a:off x="5453311" y="278795"/>
        <a:ext cx="1963729" cy="1149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94686-D1C1-4AA4-BA0A-98E9E2894F4C}">
      <dsp:nvSpPr>
        <dsp:cNvPr id="0" name=""/>
        <dsp:cNvSpPr/>
      </dsp:nvSpPr>
      <dsp:spPr>
        <a:xfrm>
          <a:off x="0" y="1986552"/>
          <a:ext cx="3335828" cy="13343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latin typeface="+mj-lt"/>
            </a:rPr>
            <a:t>Collect</a:t>
          </a:r>
          <a:r>
            <a:rPr lang="it-IT" sz="2400" kern="1200" dirty="0">
              <a:latin typeface="+mj-lt"/>
            </a:rPr>
            <a:t> new data</a:t>
          </a:r>
          <a:endParaRPr lang="en-US" sz="2400" kern="1200" dirty="0">
            <a:latin typeface="+mj-lt"/>
          </a:endParaRPr>
        </a:p>
      </dsp:txBody>
      <dsp:txXfrm>
        <a:off x="667166" y="1986552"/>
        <a:ext cx="2001497" cy="1334331"/>
      </dsp:txXfrm>
    </dsp:sp>
    <dsp:sp modelId="{52E455BE-7C13-44C1-BBC5-57D8CD98E58A}">
      <dsp:nvSpPr>
        <dsp:cNvPr id="0" name=""/>
        <dsp:cNvSpPr/>
      </dsp:nvSpPr>
      <dsp:spPr>
        <a:xfrm>
          <a:off x="3004984" y="2042167"/>
          <a:ext cx="3335828" cy="13343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latin typeface="+mj-lt"/>
            </a:rPr>
            <a:t>Launch</a:t>
          </a:r>
          <a:r>
            <a:rPr lang="it-IT" sz="2400" kern="1200" dirty="0">
              <a:latin typeface="+mj-lt"/>
            </a:rPr>
            <a:t> training an </a:t>
          </a:r>
          <a:r>
            <a:rPr lang="it-IT" sz="2400" kern="1200" dirty="0" err="1">
              <a:latin typeface="+mj-lt"/>
            </a:rPr>
            <a:t>old</a:t>
          </a:r>
          <a:r>
            <a:rPr lang="it-IT" sz="2400" kern="1200" dirty="0">
              <a:latin typeface="+mj-lt"/>
            </a:rPr>
            <a:t> model</a:t>
          </a:r>
          <a:endParaRPr lang="en-US" sz="2400" kern="1200" dirty="0">
            <a:latin typeface="+mj-lt"/>
          </a:endParaRPr>
        </a:p>
      </dsp:txBody>
      <dsp:txXfrm>
        <a:off x="3672150" y="2042167"/>
        <a:ext cx="2001497" cy="1334331"/>
      </dsp:txXfrm>
    </dsp:sp>
    <dsp:sp modelId="{8C5C4AA6-7D50-4CC3-90F5-093716B915AB}">
      <dsp:nvSpPr>
        <dsp:cNvPr id="0" name=""/>
        <dsp:cNvSpPr/>
      </dsp:nvSpPr>
      <dsp:spPr>
        <a:xfrm>
          <a:off x="6007230" y="2042167"/>
          <a:ext cx="3335828" cy="13343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latin typeface="+mj-lt"/>
            </a:rPr>
            <a:t>Evaluate</a:t>
          </a:r>
          <a:r>
            <a:rPr lang="it-IT" sz="2400" kern="1200" dirty="0">
              <a:latin typeface="+mj-lt"/>
            </a:rPr>
            <a:t> </a:t>
          </a:r>
          <a:r>
            <a:rPr lang="it-IT" sz="2400" kern="1200" dirty="0" err="1">
              <a:latin typeface="+mj-lt"/>
            </a:rPr>
            <a:t>results</a:t>
          </a:r>
          <a:endParaRPr lang="en-US" sz="2400" kern="1200" dirty="0">
            <a:latin typeface="+mj-lt"/>
          </a:endParaRPr>
        </a:p>
      </dsp:txBody>
      <dsp:txXfrm>
        <a:off x="6674396" y="2042167"/>
        <a:ext cx="2001497" cy="1334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7BEC-9BAF-4A77-9874-11594D54D95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A622E-2290-4BE7-8485-614D8A17B9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3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A622E-2290-4BE7-8485-614D8A17B9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5C626-AA15-41E1-AD6D-9B4491BB4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93940F-D1A6-4BAD-8415-7C7786AC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F387F7-BE1D-45E5-B0EC-6BFAB884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BBDBD3-FE0E-412D-85B3-5A33675F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F6F07-01CF-4579-8111-08166B55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6F0B8-894A-4DFA-BFF9-35564BB5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3E2346-B88F-456B-A2BE-72E4E1148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40761F-1A4B-41D9-A991-B1A1660A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A4A4C6-A1DA-4812-8E01-81677C0A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D8949-A451-424D-88C4-BB73C1EA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F7B641-3677-4A8D-93BC-421252657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B90D71-3DD6-4790-8733-D70105527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A93510-3A73-4909-BF5C-1634D7FE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FC170C-FE02-4C5F-AE82-65EBFFA0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23A1A6-132D-4869-83B6-0AD18F42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6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A119A-4FAC-4166-A94C-0CDB27FD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D05605-B512-4AF6-B133-839C63DB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462C3-CA47-4242-80AB-B4E6AB57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8FCBD0-CF8C-469D-8084-CDB9EDE1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755A4D-F689-4C60-B5DB-09EFAF71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03052-68D3-4D76-B2CF-EA441F69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ADF0FE-5D4A-4CB4-8DDE-BBA1CB7F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934A5A-C434-484B-A457-0378E8B9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44BAC1-C990-42C9-8793-CB53E2AA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0E947-950E-4DB4-A19C-B27F01A7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64A335-54BD-4F72-AFD3-7A8255E4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723AFA-2F16-45B1-8901-0EF0B29E3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3FF22D-77AD-4D61-8F93-57235BF4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971295-6276-4CBF-B703-9D8E3FCB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FCC785-02F3-42DA-8F07-662634EF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BE0C30-9C57-4D01-B2D9-7D9B444E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51C1E-93AF-4F0A-AC45-33E21C52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CAA52E-1CA5-474E-A4A2-76CB7A70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A79793-509F-491F-AE79-A106F4CB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89A10C-CCC3-4B7C-B3AA-E2F481150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2F9438-6A72-4CD7-A92F-B1BA0D558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30F764-FBA7-4102-A082-92888064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D99DD2D-02E3-4AE0-BA48-2A72D1C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507B83-D901-4BBC-885D-701E4A44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1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76B22-F4F9-4B36-9783-72F81FF7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0CE55E-3573-438E-A2C5-4B5A7A12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8DCCC8-06A4-43DD-84D8-034F8C37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B0E6CD-8E3A-430B-BE7A-ED054960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5A30DC3-05EC-4DB5-BBE2-43BB1DD3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DC38FB-C9AE-4647-8904-2C961DE4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7B4E86-16B5-4A6E-A011-0D0F15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49D51-A4F0-416C-9F31-D9BCD95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0430F4-CEFC-4CAC-8CC4-FBF23907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648EC3-D5DF-402B-B948-50B91904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FC07A2-AF3B-4506-8E36-F57964C0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01B46E-A2AB-4CF0-8EE3-2390AD9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03D74C-CD2F-437F-AE85-B7CEB82F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D97FF-3CDD-491B-B619-8783E6D9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100C4A5-93A9-4189-A7BA-AD6F55A4E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519FDF-FF73-4478-8373-FEDD9CC9C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1F1482-677E-4F31-9A1D-8589069B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9749B0-869A-4CAC-AAB7-6E9E80B4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E4BF6F-FEE9-4534-8687-73783807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3A50425-4356-4AC6-9773-05F46A5D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F270A8-5F3C-4571-8123-FCAAF8C2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8F013-E596-4228-977E-B624D4BFA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925F5E-7612-458D-84B3-1F38DBF96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CCDD9-2ED1-40DE-96B7-0D6DE37E6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0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3186113"/>
            <a:ext cx="12192000" cy="385762"/>
          </a:xfrm>
          <a:prstGeom prst="rect">
            <a:avLst/>
          </a:prstGeom>
          <a:solidFill>
            <a:srgbClr val="002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0" y="2293939"/>
            <a:ext cx="12192000" cy="892174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DB5E8-3779-42A4-97FE-57DD7E502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6" y="2293939"/>
            <a:ext cx="9144000" cy="892174"/>
          </a:xfrm>
        </p:spPr>
        <p:txBody>
          <a:bodyPr>
            <a:normAutofit fontScale="90000"/>
          </a:bodyPr>
          <a:lstStyle/>
          <a:p>
            <a:r>
              <a:rPr lang="tr-T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Automated</a:t>
            </a:r>
            <a:r>
              <a:rPr lang="tr-T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Remote </a:t>
            </a:r>
            <a:r>
              <a:rPr lang="tr-T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Inspection</a:t>
            </a:r>
            <a:r>
              <a:rPr lang="tr-T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AB5559-5151-4BF1-AEF1-FF9AEFE6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6113"/>
            <a:ext cx="9144000" cy="385762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Training </a:t>
            </a:r>
            <a:r>
              <a:rPr lang="tr-TR" dirty="0">
                <a:solidFill>
                  <a:schemeClr val="bg1"/>
                </a:solidFill>
              </a:rPr>
              <a:t>&amp;</a:t>
            </a:r>
            <a:r>
              <a:rPr lang="it-IT" dirty="0">
                <a:solidFill>
                  <a:schemeClr val="bg1"/>
                </a:solidFill>
              </a:rPr>
              <a:t> detection E</a:t>
            </a:r>
            <a:r>
              <a:rPr lang="tr-TR" dirty="0" err="1">
                <a:solidFill>
                  <a:schemeClr val="bg1"/>
                </a:solidFill>
              </a:rPr>
              <a:t>nd-to</a:t>
            </a:r>
            <a:r>
              <a:rPr lang="tr-TR" dirty="0">
                <a:solidFill>
                  <a:schemeClr val="bg1"/>
                </a:solidFill>
              </a:rPr>
              <a:t>-</a:t>
            </a:r>
            <a:r>
              <a:rPr lang="it-IT" dirty="0">
                <a:solidFill>
                  <a:schemeClr val="bg1"/>
                </a:solidFill>
              </a:rPr>
              <a:t>E</a:t>
            </a:r>
            <a:r>
              <a:rPr lang="tr-TR" dirty="0" err="1">
                <a:solidFill>
                  <a:schemeClr val="bg1"/>
                </a:solidFill>
              </a:rPr>
              <a:t>nd</a:t>
            </a:r>
            <a:r>
              <a:rPr lang="it-IT" dirty="0">
                <a:solidFill>
                  <a:schemeClr val="bg1"/>
                </a:solidFill>
              </a:rPr>
              <a:t> process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" y="1882228"/>
            <a:ext cx="1997242" cy="20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7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and </a:t>
            </a:r>
            <a:r>
              <a:rPr lang="en-US" dirty="0" err="1">
                <a:solidFill>
                  <a:schemeClr val="bg1"/>
                </a:solidFill>
              </a:rPr>
              <a:t>substeps</a:t>
            </a:r>
            <a:r>
              <a:rPr lang="tr-TR" dirty="0">
                <a:solidFill>
                  <a:schemeClr val="bg1"/>
                </a:solidFill>
              </a:rPr>
              <a:t>: Auto - </a:t>
            </a:r>
            <a:r>
              <a:rPr lang="tr-TR" dirty="0" err="1">
                <a:solidFill>
                  <a:schemeClr val="bg1"/>
                </a:solidFill>
              </a:rPr>
              <a:t>Augmentation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10055" y="1594154"/>
            <a:ext cx="11571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+mj-lt"/>
              </a:rPr>
              <a:t>When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splitting</a:t>
            </a:r>
            <a:r>
              <a:rPr lang="tr-TR" sz="2400" dirty="0">
                <a:latin typeface="+mj-lt"/>
              </a:rPr>
              <a:t> data is done </a:t>
            </a:r>
            <a:r>
              <a:rPr lang="tr-TR" sz="2400" dirty="0" err="1">
                <a:latin typeface="+mj-lt"/>
              </a:rPr>
              <a:t>the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process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automatically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augment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the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training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dataset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with</a:t>
            </a:r>
            <a:r>
              <a:rPr lang="tr-TR" sz="2400" dirty="0">
                <a:latin typeface="+mj-lt"/>
              </a:rPr>
              <a:t> a </a:t>
            </a:r>
            <a:r>
              <a:rPr lang="tr-TR" sz="2400" dirty="0" err="1">
                <a:latin typeface="+mj-lt"/>
              </a:rPr>
              <a:t>random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process</a:t>
            </a:r>
            <a:r>
              <a:rPr lang="tr-TR" sz="2400" dirty="0">
                <a:latin typeface="+mj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+mj-lt"/>
              </a:rPr>
              <a:t>We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randomized</a:t>
            </a:r>
            <a:r>
              <a:rPr lang="tr-TR" sz="2400" dirty="0">
                <a:latin typeface="+mj-lt"/>
              </a:rPr>
              <a:t>  </a:t>
            </a:r>
            <a:r>
              <a:rPr lang="tr-TR" sz="2400" dirty="0" err="1">
                <a:latin typeface="+mj-lt"/>
              </a:rPr>
              <a:t>and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weighted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augmentation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techniques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to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prevent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over-fitting</a:t>
            </a:r>
            <a:r>
              <a:rPr lang="tr-TR" sz="2400" dirty="0">
                <a:latin typeface="+mj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+mj-lt"/>
              </a:rPr>
              <a:t>It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takes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approxiamtelty</a:t>
            </a:r>
            <a:r>
              <a:rPr lang="tr-TR" sz="2400" dirty="0">
                <a:latin typeface="+mj-lt"/>
              </a:rPr>
              <a:t> 4 </a:t>
            </a:r>
            <a:r>
              <a:rPr lang="tr-TR" sz="2400" dirty="0" err="1">
                <a:latin typeface="+mj-lt"/>
              </a:rPr>
              <a:t>minutes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to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augment</a:t>
            </a:r>
            <a:r>
              <a:rPr lang="tr-TR" sz="2400" dirty="0">
                <a:latin typeface="+mj-lt"/>
              </a:rPr>
              <a:t> a </a:t>
            </a:r>
            <a:r>
              <a:rPr lang="tr-TR" sz="2400" dirty="0" err="1">
                <a:latin typeface="+mj-lt"/>
              </a:rPr>
              <a:t>dataset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with</a:t>
            </a:r>
            <a:r>
              <a:rPr lang="tr-TR" sz="2400" dirty="0">
                <a:latin typeface="+mj-lt"/>
              </a:rPr>
              <a:t> 1000 </a:t>
            </a:r>
            <a:r>
              <a:rPr lang="tr-TR" sz="2400" dirty="0" err="1">
                <a:latin typeface="+mj-lt"/>
              </a:rPr>
              <a:t>unique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images</a:t>
            </a:r>
            <a:r>
              <a:rPr lang="tr-TR" sz="2400" dirty="0">
                <a:latin typeface="+mj-lt"/>
              </a:rPr>
              <a:t> on </a:t>
            </a:r>
            <a:r>
              <a:rPr lang="tr-TR" sz="2400" dirty="0" err="1">
                <a:latin typeface="+mj-lt"/>
              </a:rPr>
              <a:t>cloud</a:t>
            </a:r>
            <a:r>
              <a:rPr lang="tr-TR" sz="2400" dirty="0">
                <a:latin typeface="+mj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400" dirty="0">
              <a:latin typeface="+mj-lt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55" y="4207915"/>
            <a:ext cx="4869918" cy="68990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314" y="3779490"/>
            <a:ext cx="4786463" cy="2954007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310055" y="4810157"/>
            <a:ext cx="2025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+mj-lt"/>
              </a:rPr>
              <a:t>Shell </a:t>
            </a:r>
            <a:r>
              <a:rPr lang="tr-TR" sz="2800" dirty="0" err="1">
                <a:latin typeface="+mj-lt"/>
              </a:rPr>
              <a:t>prompt</a:t>
            </a:r>
            <a:endParaRPr lang="tr-TR" sz="2800" dirty="0">
              <a:latin typeface="+mj-lt"/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10141777" y="4207915"/>
            <a:ext cx="1626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>
                <a:latin typeface="+mj-lt"/>
              </a:rPr>
              <a:t>Augmented</a:t>
            </a:r>
            <a:endParaRPr lang="tr-TR" sz="2400" dirty="0">
              <a:latin typeface="+mj-lt"/>
            </a:endParaRPr>
          </a:p>
          <a:p>
            <a:r>
              <a:rPr lang="tr-TR" sz="2400" dirty="0" err="1">
                <a:latin typeface="+mj-lt"/>
              </a:rPr>
              <a:t>Dataset</a:t>
            </a:r>
            <a:endParaRPr lang="tr-T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718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and </a:t>
            </a:r>
            <a:r>
              <a:rPr lang="en-US" dirty="0" err="1">
                <a:solidFill>
                  <a:schemeClr val="bg1"/>
                </a:solidFill>
              </a:rPr>
              <a:t>substeps</a:t>
            </a:r>
            <a:r>
              <a:rPr lang="tr-TR" dirty="0">
                <a:solidFill>
                  <a:schemeClr val="bg1"/>
                </a:solidFill>
              </a:rPr>
              <a:t>: Training w/ </a:t>
            </a:r>
            <a:r>
              <a:rPr lang="tr-TR" dirty="0" err="1">
                <a:solidFill>
                  <a:schemeClr val="bg1"/>
                </a:solidFill>
              </a:rPr>
              <a:t>new</a:t>
            </a:r>
            <a:r>
              <a:rPr lang="tr-TR" dirty="0">
                <a:solidFill>
                  <a:schemeClr val="bg1"/>
                </a:solidFill>
              </a:rPr>
              <a:t> data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10055" y="2289585"/>
            <a:ext cx="11571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+mj-lt"/>
              </a:rPr>
              <a:t>Once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we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prepared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our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dataset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the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system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will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automatically</a:t>
            </a:r>
            <a:r>
              <a:rPr lang="tr-TR" sz="2400" dirty="0">
                <a:latin typeface="+mj-lt"/>
              </a:rPr>
              <a:t> start </a:t>
            </a:r>
            <a:r>
              <a:rPr lang="tr-TR" sz="2400" dirty="0" err="1">
                <a:latin typeface="+mj-lt"/>
              </a:rPr>
              <a:t>training</a:t>
            </a:r>
            <a:r>
              <a:rPr lang="tr-TR" sz="2400" dirty="0">
                <a:latin typeface="+mj-lt"/>
              </a:rPr>
              <a:t> on </a:t>
            </a:r>
            <a:r>
              <a:rPr lang="tr-TR" sz="2400" dirty="0" err="1">
                <a:latin typeface="+mj-lt"/>
              </a:rPr>
              <a:t>the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cloud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with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our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predefined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parameters</a:t>
            </a:r>
            <a:r>
              <a:rPr lang="tr-TR" sz="2400" dirty="0">
                <a:latin typeface="+mj-lt"/>
              </a:rPr>
              <a:t> (</a:t>
            </a:r>
            <a:r>
              <a:rPr lang="tr-TR" sz="2400" dirty="0" err="1">
                <a:latin typeface="+mj-lt"/>
              </a:rPr>
              <a:t>probabily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we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won’t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need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to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change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them</a:t>
            </a:r>
            <a:r>
              <a:rPr lang="tr-TR" sz="2400" dirty="0">
                <a:latin typeface="+mj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>
                <a:latin typeface="+mj-lt"/>
              </a:rPr>
              <a:t>All of these processes from collecting new data to train the model are automated. </a:t>
            </a:r>
          </a:p>
          <a:p>
            <a:endParaRPr lang="tr-TR" sz="2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7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739C6C-EA16-4969-A3C6-E12B055B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>
                <a:latin typeface="+mj-lt"/>
              </a:rPr>
              <a:t>To verify </a:t>
            </a:r>
            <a:r>
              <a:rPr lang="it-IT" dirty="0">
                <a:latin typeface="+mj-lt"/>
              </a:rPr>
              <a:t>the </a:t>
            </a:r>
            <a:r>
              <a:rPr lang="it-IT" dirty="0" err="1">
                <a:latin typeface="+mj-lt"/>
              </a:rPr>
              <a:t>goodness</a:t>
            </a:r>
            <a:r>
              <a:rPr lang="it-IT" dirty="0">
                <a:latin typeface="+mj-lt"/>
              </a:rPr>
              <a:t> of the new model, </a:t>
            </a:r>
            <a:r>
              <a:rPr lang="tr-TR" dirty="0">
                <a:latin typeface="+mj-lt"/>
              </a:rPr>
              <a:t>we can check some metrics like: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latin typeface="+mj-lt"/>
              </a:rPr>
              <a:t>Mean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average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accuracy</a:t>
            </a:r>
            <a:endParaRPr lang="tr-TR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latin typeface="+mj-lt"/>
              </a:rPr>
              <a:t>Precision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latin typeface="+mj-lt"/>
              </a:rPr>
              <a:t>Recall</a:t>
            </a:r>
            <a:endParaRPr lang="tr-TR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latin typeface="+mj-lt"/>
              </a:rPr>
              <a:t>Confusion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Matrix</a:t>
            </a:r>
            <a:endParaRPr lang="tr-TR" dirty="0">
              <a:latin typeface="+mj-lt"/>
            </a:endParaRPr>
          </a:p>
          <a:p>
            <a:pPr marL="0" indent="0">
              <a:buNone/>
            </a:pPr>
            <a:r>
              <a:rPr lang="tr-TR" dirty="0">
                <a:latin typeface="+mj-lt"/>
              </a:rPr>
              <a:t>Here </a:t>
            </a:r>
            <a:r>
              <a:rPr lang="tr-TR" dirty="0" err="1">
                <a:latin typeface="+mj-lt"/>
              </a:rPr>
              <a:t>we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haven’t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automated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this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part</a:t>
            </a:r>
            <a:r>
              <a:rPr lang="tr-TR" dirty="0">
                <a:latin typeface="+mj-lt"/>
              </a:rPr>
              <a:t> yet but </a:t>
            </a:r>
            <a:r>
              <a:rPr lang="tr-TR" dirty="0" err="1">
                <a:latin typeface="+mj-lt"/>
              </a:rPr>
              <a:t>every</a:t>
            </a:r>
            <a:r>
              <a:rPr lang="tr-TR" dirty="0">
                <a:latin typeface="+mj-lt"/>
              </a:rPr>
              <a:t> of </a:t>
            </a:r>
            <a:r>
              <a:rPr lang="tr-TR" dirty="0" err="1">
                <a:latin typeface="+mj-lt"/>
              </a:rPr>
              <a:t>them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except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confusion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matrix</a:t>
            </a:r>
            <a:r>
              <a:rPr lang="tr-TR" dirty="0">
                <a:latin typeface="+mj-lt"/>
              </a:rPr>
              <a:t> can be </a:t>
            </a:r>
            <a:r>
              <a:rPr lang="tr-TR" dirty="0" err="1">
                <a:latin typeface="+mj-lt"/>
              </a:rPr>
              <a:t>automated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very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quickly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because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they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are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only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numbers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to</a:t>
            </a:r>
            <a:r>
              <a:rPr lang="tr-TR" dirty="0">
                <a:latin typeface="+mj-lt"/>
              </a:rPr>
              <a:t> be </a:t>
            </a:r>
            <a:r>
              <a:rPr lang="tr-TR" dirty="0" err="1">
                <a:latin typeface="+mj-lt"/>
              </a:rPr>
              <a:t>checked</a:t>
            </a:r>
            <a:r>
              <a:rPr lang="tr-TR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tr-TR" dirty="0" err="1">
                <a:latin typeface="+mj-lt"/>
              </a:rPr>
              <a:t>For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confusion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matrix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we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will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implement</a:t>
            </a:r>
            <a:r>
              <a:rPr lang="tr-TR" dirty="0">
                <a:latin typeface="+mj-lt"/>
              </a:rPr>
              <a:t> a </a:t>
            </a:r>
            <a:r>
              <a:rPr lang="tr-TR" dirty="0" err="1">
                <a:latin typeface="+mj-lt"/>
              </a:rPr>
              <a:t>method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to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read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image</a:t>
            </a:r>
            <a:endParaRPr lang="en-US" dirty="0">
              <a:latin typeface="+mj-lt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and </a:t>
            </a:r>
            <a:r>
              <a:rPr lang="en-US" dirty="0" err="1">
                <a:solidFill>
                  <a:schemeClr val="bg1"/>
                </a:solidFill>
              </a:rPr>
              <a:t>substeps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cntd</a:t>
            </a:r>
            <a:r>
              <a:rPr lang="en-US" dirty="0">
                <a:solidFill>
                  <a:schemeClr val="bg1"/>
                </a:solidFill>
              </a:rPr>
              <a:t>.)</a:t>
            </a:r>
            <a:r>
              <a:rPr lang="tr-TR" dirty="0">
                <a:solidFill>
                  <a:schemeClr val="bg1"/>
                </a:solidFill>
              </a:rPr>
              <a:t>: Evaluation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pic>
        <p:nvPicPr>
          <p:cNvPr id="1026" name="Picture 2" descr="https://storage.googleapis.com/wandb-production.appspot.com/kutay/n_aug_st/1bmsb415/media/images/Results_1304_2.png?Expires=1616156289&amp;GoogleAccessId=wandb-production%40appspot.gserviceaccount.com&amp;Signature=A99JS5S8kWd6Xyl9%2B%2FNmmdgXUoK48N1XMS3d5tD4aDCspslMZfJtR3OkQxVVXzmQPTvh2uVCIEeA4xuq7GfNoIUseGzS5gbbZGSqAfTzJaHtSDFdlHvolTtk%2Fny8tpxszFYcTrvuZLBzBNAMvKfCWnTpHuQ4gmhSAQcCnPrRBXLrxicwZzh6krVR%2Bs0FdwzlUlW1xqcDaeDAyzUc1q9Mcw0D%2FqbxngKrLFis4VDGWlmCFIzNzbRWjLz4562xHLMc4WiCN9AeqO85c%2FAdsnwEmpOpNFGC7c57z0cYgKghHcgKg6Hi%2FWE%2B5%2BX8ZH0kpgdgfUrkg3NCjM7IlN3Ez%2FSWng%3D%3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37" y="2370011"/>
            <a:ext cx="2329443" cy="174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8341360" y="2885440"/>
            <a:ext cx="3381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evaluate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conf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matrix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>
                <a:solidFill>
                  <a:srgbClr val="FF0000"/>
                </a:solidFill>
              </a:rPr>
              <a:t>We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need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find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ways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read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this</a:t>
            </a:r>
            <a:r>
              <a:rPr lang="tr-TR" dirty="0">
                <a:solidFill>
                  <a:srgbClr val="FF0000"/>
                </a:solidFill>
              </a:rPr>
              <a:t> </a:t>
            </a:r>
          </a:p>
          <a:p>
            <a:r>
              <a:rPr lang="tr-TR" dirty="0">
                <a:solidFill>
                  <a:srgbClr val="FF0000"/>
                </a:solidFill>
              </a:rPr>
              <a:t>Image </a:t>
            </a:r>
            <a:r>
              <a:rPr lang="tr-TR" dirty="0" err="1">
                <a:solidFill>
                  <a:srgbClr val="FF0000"/>
                </a:solidFill>
              </a:rPr>
              <a:t>directly</a:t>
            </a:r>
            <a:r>
              <a:rPr lang="tr-TR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621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3186113"/>
            <a:ext cx="12192000" cy="385762"/>
          </a:xfrm>
          <a:prstGeom prst="rect">
            <a:avLst/>
          </a:prstGeom>
          <a:solidFill>
            <a:srgbClr val="002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0" y="2293939"/>
            <a:ext cx="12192000" cy="892174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DB5E8-3779-42A4-97FE-57DD7E502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875" y="2293939"/>
            <a:ext cx="9144000" cy="892174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Detection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AB5559-5151-4BF1-AEF1-FF9AEFE6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6113"/>
            <a:ext cx="9144000" cy="385762"/>
          </a:xfrm>
        </p:spPr>
        <p:txBody>
          <a:bodyPr>
            <a:no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Detection</a:t>
            </a:r>
            <a:r>
              <a:rPr lang="it-IT" dirty="0">
                <a:solidFill>
                  <a:schemeClr val="bg1"/>
                </a:solidFill>
              </a:rPr>
              <a:t> process pipeline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" y="1882228"/>
            <a:ext cx="1997242" cy="20134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BDE1F8-2514-4D63-BA15-65A0D2828EC9}"/>
              </a:ext>
            </a:extLst>
          </p:cNvPr>
          <p:cNvSpPr txBox="1"/>
          <p:nvPr/>
        </p:nvSpPr>
        <p:spPr>
          <a:xfrm>
            <a:off x="380436" y="5771047"/>
            <a:ext cx="1022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Once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model </a:t>
            </a:r>
            <a:r>
              <a:rPr lang="it-IT" dirty="0" err="1"/>
              <a:t>trained</a:t>
            </a:r>
            <a:r>
              <a:rPr lang="it-IT" dirty="0"/>
              <a:t> to </a:t>
            </a:r>
            <a:r>
              <a:rPr lang="it-IT" dirty="0" err="1"/>
              <a:t>recognize</a:t>
            </a:r>
            <a:r>
              <a:rPr lang="it-IT" dirty="0"/>
              <a:t>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use this model for processing new </a:t>
            </a:r>
            <a:r>
              <a:rPr lang="it-IT" dirty="0" err="1"/>
              <a:t>videos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3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E710EE-2247-4C08-A7D3-1DD87254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40453" cy="5032375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+mj-lt"/>
              </a:rPr>
              <a:t>With ‘</a:t>
            </a:r>
            <a:r>
              <a:rPr lang="it-IT" sz="3200" dirty="0" err="1">
                <a:latin typeface="+mj-lt"/>
              </a:rPr>
              <a:t>detection</a:t>
            </a:r>
            <a:r>
              <a:rPr lang="it-IT" sz="3200" dirty="0">
                <a:latin typeface="+mj-lt"/>
              </a:rPr>
              <a:t>’ </a:t>
            </a:r>
            <a:r>
              <a:rPr lang="it-IT" sz="3200" dirty="0" err="1">
                <a:latin typeface="+mj-lt"/>
              </a:rPr>
              <a:t>we</a:t>
            </a:r>
            <a:r>
              <a:rPr lang="it-IT" sz="3200" dirty="0">
                <a:latin typeface="+mj-lt"/>
              </a:rPr>
              <a:t> </a:t>
            </a:r>
            <a:r>
              <a:rPr lang="it-IT" sz="3200" dirty="0" err="1">
                <a:latin typeface="+mj-lt"/>
              </a:rPr>
              <a:t>mean</a:t>
            </a:r>
            <a:r>
              <a:rPr lang="it-IT" sz="3200" dirty="0">
                <a:latin typeface="+mj-lt"/>
              </a:rPr>
              <a:t> the </a:t>
            </a:r>
            <a:r>
              <a:rPr lang="it-IT" sz="3200" dirty="0" err="1">
                <a:latin typeface="+mj-lt"/>
              </a:rPr>
              <a:t>capacity</a:t>
            </a:r>
            <a:r>
              <a:rPr lang="it-IT" sz="3200" dirty="0">
                <a:latin typeface="+mj-lt"/>
              </a:rPr>
              <a:t> to </a:t>
            </a:r>
            <a:r>
              <a:rPr lang="it-IT" sz="3200" dirty="0" err="1">
                <a:latin typeface="+mj-lt"/>
              </a:rPr>
              <a:t>localize</a:t>
            </a:r>
            <a:r>
              <a:rPr lang="it-IT" sz="3200" dirty="0">
                <a:latin typeface="+mj-lt"/>
              </a:rPr>
              <a:t> </a:t>
            </a:r>
            <a:r>
              <a:rPr lang="it-IT" sz="3200" dirty="0" err="1">
                <a:latin typeface="+mj-lt"/>
              </a:rPr>
              <a:t>interesting</a:t>
            </a:r>
            <a:r>
              <a:rPr lang="it-IT" sz="3200" dirty="0">
                <a:latin typeface="+mj-lt"/>
              </a:rPr>
              <a:t> </a:t>
            </a:r>
            <a:r>
              <a:rPr lang="it-IT" sz="3200" dirty="0" err="1">
                <a:latin typeface="+mj-lt"/>
              </a:rPr>
              <a:t>objects</a:t>
            </a:r>
            <a:r>
              <a:rPr lang="it-IT" sz="3200" dirty="0">
                <a:latin typeface="+mj-lt"/>
              </a:rPr>
              <a:t> in the video frame. </a:t>
            </a:r>
            <a:r>
              <a:rPr lang="it-IT" sz="3200" dirty="0" err="1">
                <a:latin typeface="+mj-lt"/>
              </a:rPr>
              <a:t>But</a:t>
            </a:r>
            <a:r>
              <a:rPr lang="it-IT" sz="3200" dirty="0">
                <a:latin typeface="+mj-lt"/>
              </a:rPr>
              <a:t> </a:t>
            </a:r>
            <a:r>
              <a:rPr lang="it-IT" sz="3200" dirty="0" err="1">
                <a:latin typeface="+mj-lt"/>
              </a:rPr>
              <a:t>we</a:t>
            </a:r>
            <a:r>
              <a:rPr lang="it-IT" sz="3200" dirty="0">
                <a:latin typeface="+mj-lt"/>
              </a:rPr>
              <a:t> can do more:</a:t>
            </a:r>
          </a:p>
          <a:p>
            <a:pPr lvl="1"/>
            <a:r>
              <a:rPr lang="it-IT" dirty="0" err="1">
                <a:latin typeface="+mj-lt"/>
              </a:rPr>
              <a:t>We</a:t>
            </a:r>
            <a:r>
              <a:rPr lang="it-IT" dirty="0">
                <a:latin typeface="+mj-lt"/>
              </a:rPr>
              <a:t> can </a:t>
            </a:r>
            <a:r>
              <a:rPr lang="it-IT" b="1" dirty="0">
                <a:latin typeface="+mj-lt"/>
              </a:rPr>
              <a:t>track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objects</a:t>
            </a:r>
            <a:r>
              <a:rPr lang="it-IT" dirty="0">
                <a:latin typeface="+mj-lt"/>
              </a:rPr>
              <a:t>: </a:t>
            </a:r>
            <a:r>
              <a:rPr lang="it-IT" dirty="0" err="1">
                <a:latin typeface="+mj-lt"/>
              </a:rPr>
              <a:t>meaning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at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each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object</a:t>
            </a:r>
            <a:r>
              <a:rPr lang="it-IT" dirty="0">
                <a:latin typeface="+mj-lt"/>
              </a:rPr>
              <a:t>  </a:t>
            </a:r>
            <a:r>
              <a:rPr lang="it-IT" dirty="0" err="1">
                <a:latin typeface="+mj-lt"/>
              </a:rPr>
              <a:t>we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assign</a:t>
            </a:r>
            <a:r>
              <a:rPr lang="it-IT" dirty="0">
                <a:latin typeface="+mj-lt"/>
              </a:rPr>
              <a:t> an ID, and as the camera </a:t>
            </a:r>
            <a:r>
              <a:rPr lang="it-IT" dirty="0" err="1">
                <a:latin typeface="+mj-lt"/>
              </a:rPr>
              <a:t>moves</a:t>
            </a:r>
            <a:r>
              <a:rPr lang="it-IT" dirty="0">
                <a:latin typeface="+mj-lt"/>
              </a:rPr>
              <a:t> and the </a:t>
            </a:r>
            <a:r>
              <a:rPr lang="it-IT" dirty="0" err="1">
                <a:latin typeface="+mj-lt"/>
              </a:rPr>
              <a:t>same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object</a:t>
            </a:r>
            <a:r>
              <a:rPr lang="it-IT" dirty="0">
                <a:latin typeface="+mj-lt"/>
              </a:rPr>
              <a:t> is </a:t>
            </a:r>
            <a:r>
              <a:rPr lang="it-IT" dirty="0" err="1">
                <a:latin typeface="+mj-lt"/>
              </a:rPr>
              <a:t>framed</a:t>
            </a:r>
            <a:r>
              <a:rPr lang="it-IT" dirty="0">
                <a:latin typeface="+mj-lt"/>
              </a:rPr>
              <a:t> in </a:t>
            </a:r>
            <a:r>
              <a:rPr lang="it-IT" dirty="0" err="1">
                <a:latin typeface="+mj-lt"/>
              </a:rPr>
              <a:t>different</a:t>
            </a:r>
            <a:r>
              <a:rPr lang="it-IT" dirty="0">
                <a:latin typeface="+mj-lt"/>
              </a:rPr>
              <a:t> positions,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object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mantains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same</a:t>
            </a:r>
            <a:r>
              <a:rPr lang="it-IT" dirty="0">
                <a:latin typeface="+mj-lt"/>
              </a:rPr>
              <a:t> ID. In this way, </a:t>
            </a:r>
            <a:r>
              <a:rPr lang="it-IT" dirty="0" err="1">
                <a:latin typeface="+mj-lt"/>
              </a:rPr>
              <a:t>we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obtain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at</a:t>
            </a:r>
            <a:r>
              <a:rPr lang="it-IT" dirty="0">
                <a:latin typeface="+mj-lt"/>
              </a:rPr>
              <a:t> the end of the </a:t>
            </a:r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how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many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objects</a:t>
            </a:r>
            <a:r>
              <a:rPr lang="it-IT" dirty="0">
                <a:latin typeface="+mj-lt"/>
              </a:rPr>
              <a:t> of a </a:t>
            </a:r>
            <a:r>
              <a:rPr lang="it-IT" dirty="0" err="1">
                <a:latin typeface="+mj-lt"/>
              </a:rPr>
              <a:t>certain</a:t>
            </a:r>
            <a:r>
              <a:rPr lang="it-IT" dirty="0">
                <a:latin typeface="+mj-lt"/>
              </a:rPr>
              <a:t> class the model </a:t>
            </a:r>
            <a:r>
              <a:rPr lang="it-IT" dirty="0" err="1">
                <a:latin typeface="+mj-lt"/>
              </a:rPr>
              <a:t>has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detected</a:t>
            </a:r>
            <a:r>
              <a:rPr lang="it-IT" dirty="0">
                <a:latin typeface="+mj-lt"/>
              </a:rPr>
              <a:t> in the video; </a:t>
            </a:r>
            <a:r>
              <a:rPr lang="it-IT" dirty="0" err="1">
                <a:latin typeface="+mj-lt"/>
              </a:rPr>
              <a:t>we</a:t>
            </a:r>
            <a:r>
              <a:rPr lang="it-IT" dirty="0">
                <a:latin typeface="+mj-lt"/>
              </a:rPr>
              <a:t> are </a:t>
            </a:r>
            <a:r>
              <a:rPr lang="it-IT" dirty="0" err="1">
                <a:latin typeface="+mj-lt"/>
              </a:rPr>
              <a:t>also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able</a:t>
            </a:r>
            <a:r>
              <a:rPr lang="it-IT" dirty="0">
                <a:latin typeface="+mj-lt"/>
              </a:rPr>
              <a:t> to tell to the user in </a:t>
            </a:r>
            <a:r>
              <a:rPr lang="it-IT" dirty="0" err="1">
                <a:latin typeface="+mj-lt"/>
              </a:rPr>
              <a:t>which</a:t>
            </a:r>
            <a:r>
              <a:rPr lang="it-IT" dirty="0">
                <a:latin typeface="+mj-lt"/>
              </a:rPr>
              <a:t> part of the video </a:t>
            </a:r>
            <a:r>
              <a:rPr lang="it-IT" dirty="0" err="1">
                <a:latin typeface="+mj-lt"/>
              </a:rPr>
              <a:t>those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objects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have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been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detected</a:t>
            </a:r>
            <a:r>
              <a:rPr lang="it-IT" dirty="0">
                <a:latin typeface="+mj-lt"/>
              </a:rPr>
              <a:t>. </a:t>
            </a:r>
          </a:p>
          <a:p>
            <a:pPr lvl="1"/>
            <a:r>
              <a:rPr lang="it-IT" dirty="0" err="1">
                <a:latin typeface="+mj-lt"/>
              </a:rPr>
              <a:t>We</a:t>
            </a:r>
            <a:r>
              <a:rPr lang="it-IT" dirty="0">
                <a:latin typeface="+mj-lt"/>
              </a:rPr>
              <a:t> can check </a:t>
            </a:r>
            <a:r>
              <a:rPr lang="it-IT" b="1" dirty="0">
                <a:latin typeface="+mj-lt"/>
              </a:rPr>
              <a:t>image </a:t>
            </a:r>
            <a:r>
              <a:rPr lang="it-IT" b="1" dirty="0" err="1">
                <a:latin typeface="+mj-lt"/>
              </a:rPr>
              <a:t>similarity</a:t>
            </a:r>
            <a:r>
              <a:rPr lang="it-IT" dirty="0">
                <a:latin typeface="+mj-lt"/>
              </a:rPr>
              <a:t>: </a:t>
            </a:r>
            <a:r>
              <a:rPr lang="it-IT" dirty="0" err="1">
                <a:latin typeface="+mj-lt"/>
              </a:rPr>
              <a:t>while</a:t>
            </a:r>
            <a:r>
              <a:rPr lang="it-IT" dirty="0">
                <a:latin typeface="+mj-lt"/>
              </a:rPr>
              <a:t> the video is processing, the </a:t>
            </a:r>
            <a:r>
              <a:rPr lang="it-IT" dirty="0" err="1">
                <a:latin typeface="+mj-lt"/>
              </a:rPr>
              <a:t>program</a:t>
            </a:r>
            <a:r>
              <a:rPr lang="it-IT" dirty="0">
                <a:latin typeface="+mj-lt"/>
              </a:rPr>
              <a:t> checks if the frames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he is processing are </a:t>
            </a:r>
            <a:r>
              <a:rPr lang="it-IT" dirty="0" err="1">
                <a:latin typeface="+mj-lt"/>
              </a:rPr>
              <a:t>different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than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those</a:t>
            </a:r>
            <a:r>
              <a:rPr lang="it-IT" dirty="0">
                <a:latin typeface="+mj-lt"/>
              </a:rPr>
              <a:t> in the training set; </a:t>
            </a:r>
            <a:r>
              <a:rPr lang="it-IT" dirty="0" err="1">
                <a:latin typeface="+mj-lt"/>
              </a:rPr>
              <a:t>at</a:t>
            </a:r>
            <a:r>
              <a:rPr lang="it-IT" dirty="0">
                <a:latin typeface="+mj-lt"/>
              </a:rPr>
              <a:t> the end of the </a:t>
            </a:r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</a:rPr>
              <a:t>, the </a:t>
            </a:r>
            <a:r>
              <a:rPr lang="it-IT" dirty="0" err="1">
                <a:latin typeface="+mj-lt"/>
              </a:rPr>
              <a:t>program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asks</a:t>
            </a:r>
            <a:r>
              <a:rPr lang="it-IT" dirty="0">
                <a:latin typeface="+mj-lt"/>
              </a:rPr>
              <a:t> tot he user if he is </a:t>
            </a:r>
            <a:r>
              <a:rPr lang="it-IT" dirty="0" err="1">
                <a:latin typeface="+mj-lt"/>
              </a:rPr>
              <a:t>interested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see</a:t>
            </a:r>
            <a:r>
              <a:rPr lang="it-IT" dirty="0">
                <a:latin typeface="+mj-lt"/>
              </a:rPr>
              <a:t> and labels </a:t>
            </a:r>
            <a:r>
              <a:rPr lang="it-IT" dirty="0" err="1">
                <a:latin typeface="+mj-lt"/>
              </a:rPr>
              <a:t>those</a:t>
            </a:r>
            <a:r>
              <a:rPr lang="it-IT" dirty="0">
                <a:latin typeface="+mj-lt"/>
              </a:rPr>
              <a:t> data. In this way, the </a:t>
            </a:r>
            <a:r>
              <a:rPr lang="it-IT" dirty="0" err="1">
                <a:latin typeface="+mj-lt"/>
              </a:rPr>
              <a:t>program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uses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the</a:t>
            </a:r>
            <a:r>
              <a:rPr lang="it-IT" dirty="0">
                <a:latin typeface="+mj-lt"/>
              </a:rPr>
              <a:t> user to </a:t>
            </a:r>
            <a:r>
              <a:rPr lang="it-IT" dirty="0" err="1">
                <a:latin typeface="+mj-lt"/>
              </a:rPr>
              <a:t>improve</a:t>
            </a:r>
            <a:r>
              <a:rPr lang="it-IT" dirty="0">
                <a:latin typeface="+mj-lt"/>
              </a:rPr>
              <a:t> the model for </a:t>
            </a:r>
            <a:r>
              <a:rPr lang="it-IT" dirty="0" err="1">
                <a:latin typeface="+mj-lt"/>
              </a:rPr>
              <a:t>detection</a:t>
            </a:r>
            <a:endParaRPr lang="en-US" dirty="0">
              <a:latin typeface="+mj-lt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Detection and </a:t>
            </a:r>
            <a:r>
              <a:rPr lang="en-US" dirty="0" err="1">
                <a:solidFill>
                  <a:schemeClr val="bg1"/>
                </a:solidFill>
              </a:rPr>
              <a:t>substeps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1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D47662-7F6C-4A8F-A101-15A4AA81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9685"/>
            <a:ext cx="10515600" cy="1353645"/>
          </a:xfrm>
        </p:spPr>
        <p:txBody>
          <a:bodyPr>
            <a:normAutofit lnSpcReduction="10000"/>
          </a:bodyPr>
          <a:lstStyle/>
          <a:p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</a:rPr>
              <a:t> + Tracking + Image </a:t>
            </a:r>
            <a:r>
              <a:rPr lang="it-IT" dirty="0" err="1">
                <a:latin typeface="+mj-lt"/>
              </a:rPr>
              <a:t>similarity</a:t>
            </a:r>
            <a:r>
              <a:rPr lang="it-IT" dirty="0">
                <a:latin typeface="+mj-lt"/>
              </a:rPr>
              <a:t> are </a:t>
            </a:r>
            <a:r>
              <a:rPr lang="it-IT" dirty="0" err="1">
                <a:latin typeface="+mj-lt"/>
              </a:rPr>
              <a:t>run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at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same</a:t>
            </a:r>
            <a:r>
              <a:rPr lang="it-IT" dirty="0">
                <a:latin typeface="+mj-lt"/>
              </a:rPr>
              <a:t> time. </a:t>
            </a:r>
          </a:p>
          <a:p>
            <a:r>
              <a:rPr lang="it-IT" dirty="0" err="1">
                <a:latin typeface="+mj-lt"/>
              </a:rPr>
              <a:t>During</a:t>
            </a:r>
            <a:r>
              <a:rPr lang="it-IT" dirty="0">
                <a:latin typeface="+mj-lt"/>
              </a:rPr>
              <a:t> the process, the user can stream the </a:t>
            </a:r>
            <a:r>
              <a:rPr lang="it-IT" dirty="0" err="1">
                <a:latin typeface="+mj-lt"/>
              </a:rPr>
              <a:t>results</a:t>
            </a:r>
            <a:r>
              <a:rPr lang="it-IT" dirty="0">
                <a:latin typeface="+mj-lt"/>
              </a:rPr>
              <a:t> in a </a:t>
            </a:r>
            <a:r>
              <a:rPr lang="it-IT" dirty="0" err="1">
                <a:latin typeface="+mj-lt"/>
              </a:rPr>
              <a:t>Near</a:t>
            </a:r>
            <a:r>
              <a:rPr lang="it-IT" dirty="0">
                <a:latin typeface="+mj-lt"/>
              </a:rPr>
              <a:t> Real Time (NRT)  </a:t>
            </a:r>
            <a:r>
              <a:rPr lang="it-IT" dirty="0" err="1">
                <a:latin typeface="+mj-lt"/>
              </a:rPr>
              <a:t>experience</a:t>
            </a:r>
            <a:endParaRPr lang="en-US" dirty="0">
              <a:latin typeface="+mj-lt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Detection and </a:t>
            </a:r>
            <a:r>
              <a:rPr lang="en-US" dirty="0" err="1">
                <a:solidFill>
                  <a:schemeClr val="bg1"/>
                </a:solidFill>
              </a:rPr>
              <a:t>substeps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cntd</a:t>
            </a:r>
            <a:r>
              <a:rPr lang="en-US" dirty="0">
                <a:solidFill>
                  <a:schemeClr val="bg1"/>
                </a:solidFill>
              </a:rPr>
              <a:t>.) 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7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5D9C4605-5B2F-45DB-859D-508B3CCDE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457910"/>
              </p:ext>
            </p:extLst>
          </p:nvPr>
        </p:nvGraphicFramePr>
        <p:xfrm>
          <a:off x="838200" y="1563756"/>
          <a:ext cx="7456557" cy="4760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7F692BFB-92C3-4EED-BF72-1810158ACF1D}"/>
              </a:ext>
            </a:extLst>
          </p:cNvPr>
          <p:cNvCxnSpPr/>
          <p:nvPr/>
        </p:nvCxnSpPr>
        <p:spPr>
          <a:xfrm>
            <a:off x="7195930" y="3008243"/>
            <a:ext cx="0" cy="120594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CF941F9-1448-4C1D-8756-EFD8726F0A7F}"/>
              </a:ext>
            </a:extLst>
          </p:cNvPr>
          <p:cNvCxnSpPr>
            <a:cxnSpLocks/>
          </p:cNvCxnSpPr>
          <p:nvPr/>
        </p:nvCxnSpPr>
        <p:spPr>
          <a:xfrm>
            <a:off x="8261624" y="3008243"/>
            <a:ext cx="582545" cy="82163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3439DB8-A154-4D95-9B49-8F55BF9B981E}"/>
              </a:ext>
            </a:extLst>
          </p:cNvPr>
          <p:cNvCxnSpPr>
            <a:cxnSpLocks/>
          </p:cNvCxnSpPr>
          <p:nvPr/>
        </p:nvCxnSpPr>
        <p:spPr>
          <a:xfrm>
            <a:off x="8294757" y="2133600"/>
            <a:ext cx="75647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93FF6E-E763-4C78-B6AB-F7BC822CB352}"/>
              </a:ext>
            </a:extLst>
          </p:cNvPr>
          <p:cNvSpPr txBox="1"/>
          <p:nvPr/>
        </p:nvSpPr>
        <p:spPr>
          <a:xfrm>
            <a:off x="9356035" y="1868557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</a:t>
            </a:r>
            <a:r>
              <a:rPr lang="it-IT" dirty="0"/>
              <a:t> video with </a:t>
            </a:r>
            <a:r>
              <a:rPr lang="it-IT" dirty="0" err="1"/>
              <a:t>detected</a:t>
            </a:r>
            <a:r>
              <a:rPr lang="it-IT" dirty="0"/>
              <a:t> </a:t>
            </a:r>
            <a:r>
              <a:rPr lang="it-IT" dirty="0" err="1"/>
              <a:t>objects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DEFD846-710F-4F78-92A4-2A8994E4348C}"/>
              </a:ext>
            </a:extLst>
          </p:cNvPr>
          <p:cNvSpPr txBox="1"/>
          <p:nvPr/>
        </p:nvSpPr>
        <p:spPr>
          <a:xfrm>
            <a:off x="8844169" y="3696782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Json</a:t>
            </a:r>
            <a:r>
              <a:rPr lang="it-IT" dirty="0"/>
              <a:t> files with long and short </a:t>
            </a:r>
            <a:r>
              <a:rPr lang="it-IT" dirty="0" err="1"/>
              <a:t>summary</a:t>
            </a:r>
            <a:endParaRPr lang="en-US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FEEF880-39F9-4A65-9168-52217F094037}"/>
              </a:ext>
            </a:extLst>
          </p:cNvPr>
          <p:cNvSpPr txBox="1"/>
          <p:nvPr/>
        </p:nvSpPr>
        <p:spPr>
          <a:xfrm>
            <a:off x="6526144" y="4312782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Suggested</a:t>
            </a:r>
            <a:r>
              <a:rPr lang="it-IT" dirty="0"/>
              <a:t> images to label</a:t>
            </a:r>
            <a:endParaRPr lang="en-US" dirty="0"/>
          </a:p>
        </p:txBody>
      </p:sp>
      <p:sp>
        <p:nvSpPr>
          <p:cNvPr id="16" name="Dikdörtgen 15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Detection </a:t>
            </a:r>
            <a:r>
              <a:rPr lang="en-US" dirty="0" err="1">
                <a:solidFill>
                  <a:schemeClr val="bg1"/>
                </a:solidFill>
              </a:rPr>
              <a:t>substeps</a:t>
            </a:r>
            <a:r>
              <a:rPr lang="en-US" dirty="0">
                <a:solidFill>
                  <a:schemeClr val="bg1"/>
                </a:solidFill>
              </a:rPr>
              <a:t> flow</a:t>
            </a: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1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Detection video</a:t>
            </a: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4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71BCBA-94A9-40AF-BEAB-EB1CE6C7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181"/>
            <a:ext cx="10515600" cy="2958410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+mj-lt"/>
              </a:rPr>
              <a:t>As </a:t>
            </a:r>
            <a:r>
              <a:rPr lang="it-IT" sz="2400" dirty="0" err="1">
                <a:latin typeface="+mj-lt"/>
              </a:rPr>
              <a:t>you</a:t>
            </a:r>
            <a:r>
              <a:rPr lang="it-IT" sz="2400" dirty="0">
                <a:latin typeface="+mj-lt"/>
              </a:rPr>
              <a:t> can </a:t>
            </a:r>
            <a:r>
              <a:rPr lang="it-IT" sz="2400" dirty="0" err="1">
                <a:latin typeface="+mj-lt"/>
              </a:rPr>
              <a:t>see</a:t>
            </a:r>
            <a:r>
              <a:rPr lang="it-IT" sz="2400" dirty="0">
                <a:latin typeface="+mj-lt"/>
              </a:rPr>
              <a:t>, the </a:t>
            </a:r>
            <a:r>
              <a:rPr lang="it-IT" sz="2400" dirty="0" err="1">
                <a:latin typeface="+mj-lt"/>
              </a:rPr>
              <a:t>detection</a:t>
            </a:r>
            <a:r>
              <a:rPr lang="it-IT" sz="2400" dirty="0">
                <a:latin typeface="+mj-lt"/>
              </a:rPr>
              <a:t> starts from inside the storage tank</a:t>
            </a:r>
          </a:p>
          <a:p>
            <a:r>
              <a:rPr lang="it-IT" sz="2400" dirty="0">
                <a:latin typeface="+mj-lt"/>
              </a:rPr>
              <a:t>The video </a:t>
            </a:r>
            <a:r>
              <a:rPr lang="it-IT" sz="2400" dirty="0" err="1">
                <a:latin typeface="+mj-lt"/>
              </a:rPr>
              <a:t>appears</a:t>
            </a:r>
            <a:r>
              <a:rPr lang="it-IT" sz="2400" dirty="0">
                <a:latin typeface="+mj-lt"/>
              </a:rPr>
              <a:t> not so </a:t>
            </a:r>
            <a:r>
              <a:rPr lang="it-IT" sz="2400" dirty="0" err="1">
                <a:latin typeface="+mj-lt"/>
              </a:rPr>
              <a:t>smooth</a:t>
            </a:r>
            <a:r>
              <a:rPr lang="it-IT" sz="2400" dirty="0">
                <a:latin typeface="+mj-lt"/>
              </a:rPr>
              <a:t> in some parts, this </a:t>
            </a:r>
            <a:r>
              <a:rPr lang="it-IT" sz="2400" dirty="0" err="1">
                <a:latin typeface="+mj-lt"/>
              </a:rPr>
              <a:t>may</a:t>
            </a:r>
            <a:r>
              <a:rPr lang="it-IT" sz="2400" dirty="0">
                <a:latin typeface="+mj-lt"/>
              </a:rPr>
              <a:t> be </a:t>
            </a:r>
            <a:r>
              <a:rPr lang="it-IT" sz="2400" dirty="0" err="1">
                <a:latin typeface="+mj-lt"/>
              </a:rPr>
              <a:t>related</a:t>
            </a:r>
            <a:r>
              <a:rPr lang="it-IT" sz="2400" dirty="0">
                <a:latin typeface="+mj-lt"/>
              </a:rPr>
              <a:t> to the high </a:t>
            </a:r>
            <a:r>
              <a:rPr lang="it-IT" sz="2400" dirty="0" err="1">
                <a:latin typeface="+mj-lt"/>
              </a:rPr>
              <a:t>resolution</a:t>
            </a:r>
            <a:r>
              <a:rPr lang="it-IT" sz="2400" dirty="0">
                <a:latin typeface="+mj-lt"/>
              </a:rPr>
              <a:t> of the video, </a:t>
            </a:r>
            <a:r>
              <a:rPr lang="it-IT" sz="2400" dirty="0" err="1">
                <a:latin typeface="+mj-lt"/>
              </a:rPr>
              <a:t>that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results</a:t>
            </a:r>
            <a:r>
              <a:rPr lang="it-IT" sz="2400" dirty="0">
                <a:latin typeface="+mj-lt"/>
              </a:rPr>
              <a:t> very heavy to process.</a:t>
            </a:r>
          </a:p>
          <a:p>
            <a:r>
              <a:rPr lang="it-IT" sz="2400" dirty="0">
                <a:latin typeface="+mj-lt"/>
              </a:rPr>
              <a:t>The short </a:t>
            </a:r>
            <a:r>
              <a:rPr lang="it-IT" sz="2400" dirty="0" err="1">
                <a:latin typeface="+mj-lt"/>
              </a:rPr>
              <a:t>json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summary</a:t>
            </a:r>
            <a:r>
              <a:rPr lang="it-IT" sz="2400" dirty="0">
                <a:latin typeface="+mj-lt"/>
              </a:rPr>
              <a:t> reports an </a:t>
            </a:r>
            <a:r>
              <a:rPr lang="it-IT" sz="2400" dirty="0" err="1">
                <a:latin typeface="+mj-lt"/>
              </a:rPr>
              <a:t>extremely</a:t>
            </a:r>
            <a:r>
              <a:rPr lang="it-IT" sz="2400" dirty="0">
                <a:latin typeface="+mj-lt"/>
              </a:rPr>
              <a:t> high </a:t>
            </a:r>
            <a:r>
              <a:rPr lang="it-IT" sz="2400" dirty="0" err="1">
                <a:latin typeface="+mj-lt"/>
              </a:rPr>
              <a:t>number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nozzles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present</a:t>
            </a:r>
            <a:r>
              <a:rPr lang="it-IT" sz="2400" dirty="0">
                <a:latin typeface="+mj-lt"/>
              </a:rPr>
              <a:t>.  This is due to the </a:t>
            </a:r>
            <a:r>
              <a:rPr lang="it-IT" sz="2400" dirty="0" err="1">
                <a:latin typeface="+mj-lt"/>
              </a:rPr>
              <a:t>fact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that</a:t>
            </a:r>
            <a:r>
              <a:rPr lang="it-IT" sz="2400" dirty="0">
                <a:latin typeface="+mj-lt"/>
              </a:rPr>
              <a:t> the </a:t>
            </a:r>
            <a:r>
              <a:rPr lang="it-IT" sz="2400" dirty="0" err="1">
                <a:latin typeface="+mj-lt"/>
              </a:rPr>
              <a:t>same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nozzle</a:t>
            </a:r>
            <a:r>
              <a:rPr lang="it-IT" sz="2400" dirty="0">
                <a:latin typeface="+mj-lt"/>
              </a:rPr>
              <a:t> is </a:t>
            </a:r>
            <a:r>
              <a:rPr lang="it-IT" sz="2400" dirty="0" err="1">
                <a:latin typeface="+mj-lt"/>
              </a:rPr>
              <a:t>recorded</a:t>
            </a:r>
            <a:r>
              <a:rPr lang="it-IT" sz="2400" dirty="0">
                <a:latin typeface="+mj-lt"/>
              </a:rPr>
              <a:t> in the video multiple times </a:t>
            </a:r>
            <a:r>
              <a:rPr lang="it-IT" sz="2400" dirty="0" err="1">
                <a:latin typeface="+mj-lt"/>
              </a:rPr>
              <a:t>during</a:t>
            </a:r>
            <a:r>
              <a:rPr lang="it-IT" sz="2400" dirty="0">
                <a:latin typeface="+mj-lt"/>
              </a:rPr>
              <a:t> the </a:t>
            </a:r>
            <a:r>
              <a:rPr lang="it-IT" sz="2400" dirty="0" err="1">
                <a:latin typeface="+mj-lt"/>
              </a:rPr>
              <a:t>entire</a:t>
            </a:r>
            <a:r>
              <a:rPr lang="it-IT" sz="2400" dirty="0">
                <a:latin typeface="+mj-lt"/>
              </a:rPr>
              <a:t> video. A </a:t>
            </a:r>
            <a:r>
              <a:rPr lang="it-IT" sz="2400" dirty="0" err="1">
                <a:latin typeface="+mj-lt"/>
              </a:rPr>
              <a:t>correct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enumeration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would</a:t>
            </a:r>
            <a:r>
              <a:rPr lang="it-IT" sz="2400" dirty="0">
                <a:latin typeface="+mj-lt"/>
              </a:rPr>
              <a:t> be </a:t>
            </a:r>
            <a:r>
              <a:rPr lang="it-IT" sz="2400" dirty="0" err="1">
                <a:latin typeface="+mj-lt"/>
              </a:rPr>
              <a:t>obtained</a:t>
            </a:r>
            <a:r>
              <a:rPr lang="it-IT" sz="2400" dirty="0">
                <a:latin typeface="+mj-lt"/>
              </a:rPr>
              <a:t> if the single </a:t>
            </a:r>
            <a:r>
              <a:rPr lang="it-IT" sz="2400" dirty="0" err="1">
                <a:latin typeface="+mj-lt"/>
              </a:rPr>
              <a:t>object</a:t>
            </a:r>
            <a:r>
              <a:rPr lang="it-IT" sz="2400" dirty="0">
                <a:latin typeface="+mj-lt"/>
              </a:rPr>
              <a:t> are </a:t>
            </a:r>
            <a:r>
              <a:rPr lang="it-IT" sz="2400" dirty="0" err="1">
                <a:latin typeface="+mj-lt"/>
              </a:rPr>
              <a:t>framed</a:t>
            </a:r>
            <a:r>
              <a:rPr lang="it-IT" sz="2400" dirty="0">
                <a:latin typeface="+mj-lt"/>
              </a:rPr>
              <a:t> just once (no 360° </a:t>
            </a:r>
            <a:r>
              <a:rPr lang="it-IT" sz="2400" dirty="0" err="1">
                <a:latin typeface="+mj-lt"/>
              </a:rPr>
              <a:t>turning</a:t>
            </a:r>
            <a:r>
              <a:rPr lang="it-IT" sz="2400" dirty="0">
                <a:latin typeface="+mj-lt"/>
              </a:rPr>
              <a:t> of camera or </a:t>
            </a:r>
            <a:r>
              <a:rPr lang="it-IT" sz="2400" dirty="0" err="1">
                <a:latin typeface="+mj-lt"/>
              </a:rPr>
              <a:t>turning</a:t>
            </a:r>
            <a:r>
              <a:rPr lang="it-IT" sz="2400" dirty="0">
                <a:latin typeface="+mj-lt"/>
              </a:rPr>
              <a:t> over)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Comments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81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bg1"/>
                </a:solidFill>
              </a:rPr>
              <a:t>Processing Time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27D760C-4173-423D-82E2-85EE4050B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9071"/>
          </a:xfrm>
        </p:spPr>
        <p:txBody>
          <a:bodyPr/>
          <a:lstStyle/>
          <a:p>
            <a:r>
              <a:rPr lang="it-IT" dirty="0">
                <a:latin typeface="+mj-lt"/>
              </a:rPr>
              <a:t>The </a:t>
            </a:r>
            <a:r>
              <a:rPr lang="it-IT" dirty="0" err="1">
                <a:latin typeface="+mj-lt"/>
              </a:rPr>
              <a:t>whole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</a:rPr>
              <a:t> (</a:t>
            </a:r>
            <a:r>
              <a:rPr lang="it-IT" dirty="0" err="1">
                <a:latin typeface="+mj-lt"/>
              </a:rPr>
              <a:t>det</a:t>
            </a:r>
            <a:r>
              <a:rPr lang="it-IT" dirty="0">
                <a:latin typeface="+mj-lt"/>
              </a:rPr>
              <a:t> +  tracking + img </a:t>
            </a:r>
            <a:r>
              <a:rPr lang="it-IT" dirty="0" err="1">
                <a:latin typeface="+mj-lt"/>
              </a:rPr>
              <a:t>similarity</a:t>
            </a:r>
            <a:r>
              <a:rPr lang="it-IT" dirty="0">
                <a:latin typeface="+mj-lt"/>
              </a:rPr>
              <a:t>) is time </a:t>
            </a:r>
            <a:r>
              <a:rPr lang="it-IT" dirty="0" err="1">
                <a:latin typeface="+mj-lt"/>
              </a:rPr>
              <a:t>consuming</a:t>
            </a:r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The </a:t>
            </a:r>
            <a:r>
              <a:rPr lang="it-IT" dirty="0" err="1">
                <a:latin typeface="+mj-lt"/>
              </a:rPr>
              <a:t>method</a:t>
            </a:r>
            <a:r>
              <a:rPr lang="it-IT" dirty="0">
                <a:latin typeface="+mj-lt"/>
              </a:rPr>
              <a:t> in </a:t>
            </a:r>
            <a:r>
              <a:rPr lang="it-IT" dirty="0" err="1">
                <a:latin typeface="+mj-lt"/>
              </a:rPr>
              <a:t>order</a:t>
            </a:r>
            <a:r>
              <a:rPr lang="it-IT" dirty="0">
                <a:latin typeface="+mj-lt"/>
              </a:rPr>
              <a:t> of time </a:t>
            </a:r>
            <a:r>
              <a:rPr lang="it-IT" dirty="0" err="1">
                <a:latin typeface="+mj-lt"/>
              </a:rPr>
              <a:t>consumption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relevance</a:t>
            </a:r>
            <a:r>
              <a:rPr lang="it-IT" dirty="0">
                <a:latin typeface="+mj-lt"/>
              </a:rPr>
              <a:t>:</a:t>
            </a:r>
          </a:p>
          <a:p>
            <a:pPr lvl="1"/>
            <a:r>
              <a:rPr lang="it-IT" dirty="0" err="1">
                <a:latin typeface="+mj-lt"/>
              </a:rPr>
              <a:t>method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writes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final</a:t>
            </a:r>
            <a:r>
              <a:rPr lang="it-IT" dirty="0">
                <a:latin typeface="+mj-lt"/>
              </a:rPr>
              <a:t> video </a:t>
            </a:r>
          </a:p>
          <a:p>
            <a:pPr lvl="1"/>
            <a:r>
              <a:rPr lang="it-IT" dirty="0" err="1">
                <a:latin typeface="+mj-lt"/>
              </a:rPr>
              <a:t>method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process the frame to output the </a:t>
            </a:r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</a:rPr>
              <a:t> (</a:t>
            </a:r>
            <a:r>
              <a:rPr lang="it-IT" dirty="0" err="1">
                <a:latin typeface="+mj-lt"/>
              </a:rPr>
              <a:t>yolo</a:t>
            </a:r>
            <a:r>
              <a:rPr lang="it-IT" dirty="0">
                <a:latin typeface="+mj-lt"/>
              </a:rPr>
              <a:t> framework)</a:t>
            </a:r>
          </a:p>
          <a:p>
            <a:pPr lvl="1"/>
            <a:r>
              <a:rPr lang="it-IT" dirty="0">
                <a:latin typeface="+mj-lt"/>
              </a:rPr>
              <a:t>The </a:t>
            </a:r>
            <a:r>
              <a:rPr lang="it-IT" dirty="0" err="1">
                <a:latin typeface="+mj-lt"/>
              </a:rPr>
              <a:t>method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checks if the frame of the video is </a:t>
            </a:r>
            <a:r>
              <a:rPr lang="it-IT" dirty="0" err="1">
                <a:latin typeface="+mj-lt"/>
              </a:rPr>
              <a:t>similar</a:t>
            </a:r>
            <a:r>
              <a:rPr lang="it-IT" dirty="0">
                <a:latin typeface="+mj-lt"/>
              </a:rPr>
              <a:t> to the images of the training set</a:t>
            </a:r>
          </a:p>
          <a:p>
            <a:pPr lvl="1"/>
            <a:r>
              <a:rPr lang="it-IT" dirty="0">
                <a:latin typeface="+mj-lt"/>
              </a:rPr>
              <a:t>the </a:t>
            </a:r>
            <a:r>
              <a:rPr lang="it-IT" dirty="0" err="1">
                <a:latin typeface="+mj-lt"/>
              </a:rPr>
              <a:t>method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allows</a:t>
            </a:r>
            <a:r>
              <a:rPr lang="it-IT" dirty="0">
                <a:latin typeface="+mj-lt"/>
              </a:rPr>
              <a:t> to stream the </a:t>
            </a:r>
            <a:r>
              <a:rPr lang="it-IT" dirty="0" err="1">
                <a:latin typeface="+mj-lt"/>
              </a:rPr>
              <a:t>result</a:t>
            </a:r>
            <a:r>
              <a:rPr lang="it-IT" dirty="0">
                <a:latin typeface="+mj-lt"/>
              </a:rPr>
              <a:t> of the </a:t>
            </a:r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while</a:t>
            </a:r>
            <a:r>
              <a:rPr lang="it-IT" dirty="0">
                <a:latin typeface="+mj-lt"/>
              </a:rPr>
              <a:t> in </a:t>
            </a:r>
            <a:r>
              <a:rPr lang="it-IT" dirty="0" err="1">
                <a:latin typeface="+mj-lt"/>
              </a:rPr>
              <a:t>execution</a:t>
            </a:r>
            <a:endParaRPr lang="it-IT" dirty="0">
              <a:latin typeface="+mj-lt"/>
            </a:endParaRPr>
          </a:p>
          <a:p>
            <a:r>
              <a:rPr lang="en-US" dirty="0">
                <a:latin typeface="+mj-lt"/>
              </a:rPr>
              <a:t>The tracking part instead is fast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250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General idea of the tool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121C805-983A-4578-A3B3-E2B2A4B5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03" y="1537524"/>
            <a:ext cx="1344539" cy="19998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CD7667-F5E7-4F23-A17D-7167477CA196}"/>
              </a:ext>
            </a:extLst>
          </p:cNvPr>
          <p:cNvSpPr txBox="1"/>
          <p:nvPr/>
        </p:nvSpPr>
        <p:spPr>
          <a:xfrm>
            <a:off x="3641035" y="2048973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</a:rPr>
              <a:t>Inspector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would</a:t>
            </a:r>
            <a:r>
              <a:rPr lang="it-IT" sz="2000" dirty="0">
                <a:latin typeface="+mj-lt"/>
              </a:rPr>
              <a:t> use this proposed tool in </a:t>
            </a:r>
            <a:r>
              <a:rPr lang="it-IT" sz="2000" dirty="0" err="1">
                <a:latin typeface="+mj-lt"/>
              </a:rPr>
              <a:t>two</a:t>
            </a:r>
            <a:r>
              <a:rPr lang="it-IT" sz="2000" dirty="0">
                <a:latin typeface="+mj-lt"/>
              </a:rPr>
              <a:t> ways: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92B1E6-46A3-4EF1-A344-74230B63D598}"/>
              </a:ext>
            </a:extLst>
          </p:cNvPr>
          <p:cNvSpPr txBox="1"/>
          <p:nvPr/>
        </p:nvSpPr>
        <p:spPr>
          <a:xfrm>
            <a:off x="1156044" y="3837847"/>
            <a:ext cx="4578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Create a model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learns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how</a:t>
            </a:r>
            <a:r>
              <a:rPr lang="it-IT" sz="2000" dirty="0">
                <a:latin typeface="+mj-lt"/>
              </a:rPr>
              <a:t> to detect </a:t>
            </a:r>
            <a:r>
              <a:rPr lang="it-IT" sz="2000" dirty="0" err="1">
                <a:latin typeface="+mj-lt"/>
              </a:rPr>
              <a:t>certain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objects</a:t>
            </a:r>
            <a:endParaRPr lang="it-IT" sz="2000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D8D58DD-42BF-4FA7-B11A-BF9DCE29809C}"/>
              </a:ext>
            </a:extLst>
          </p:cNvPr>
          <p:cNvSpPr txBox="1"/>
          <p:nvPr/>
        </p:nvSpPr>
        <p:spPr>
          <a:xfrm>
            <a:off x="6036261" y="3771009"/>
            <a:ext cx="5380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Use an </a:t>
            </a:r>
            <a:r>
              <a:rPr lang="it-IT" sz="2000" dirty="0" err="1">
                <a:latin typeface="+mj-lt"/>
              </a:rPr>
              <a:t>existing</a:t>
            </a:r>
            <a:r>
              <a:rPr lang="it-IT" sz="2000" dirty="0">
                <a:latin typeface="+mj-lt"/>
              </a:rPr>
              <a:t> model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can </a:t>
            </a:r>
            <a:r>
              <a:rPr lang="it-IT" sz="2000" dirty="0" err="1">
                <a:latin typeface="+mj-lt"/>
              </a:rPr>
              <a:t>already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identify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certain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objects</a:t>
            </a:r>
            <a:endParaRPr lang="en-US" sz="2000" dirty="0">
              <a:latin typeface="+mj-lt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B2B17FA-F4A1-4065-A75A-106731BACEF3}"/>
              </a:ext>
            </a:extLst>
          </p:cNvPr>
          <p:cNvCxnSpPr/>
          <p:nvPr/>
        </p:nvCxnSpPr>
        <p:spPr>
          <a:xfrm flipH="1">
            <a:off x="4104861" y="2673626"/>
            <a:ext cx="848140" cy="1050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BB044B-4F4E-48B6-AEB5-E866E69E34FA}"/>
              </a:ext>
            </a:extLst>
          </p:cNvPr>
          <p:cNvCxnSpPr>
            <a:cxnSpLocks/>
          </p:cNvCxnSpPr>
          <p:nvPr/>
        </p:nvCxnSpPr>
        <p:spPr>
          <a:xfrm>
            <a:off x="6400800" y="2673626"/>
            <a:ext cx="884583" cy="1050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C4FF91A-32E7-48C6-8AD8-2F15EF41534E}"/>
              </a:ext>
            </a:extLst>
          </p:cNvPr>
          <p:cNvCxnSpPr>
            <a:cxnSpLocks/>
          </p:cNvCxnSpPr>
          <p:nvPr/>
        </p:nvCxnSpPr>
        <p:spPr>
          <a:xfrm>
            <a:off x="3021391" y="4484178"/>
            <a:ext cx="0" cy="813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23ECB7D-0FBC-403B-A0A3-A5E7B8453EAA}"/>
              </a:ext>
            </a:extLst>
          </p:cNvPr>
          <p:cNvCxnSpPr>
            <a:cxnSpLocks/>
          </p:cNvCxnSpPr>
          <p:nvPr/>
        </p:nvCxnSpPr>
        <p:spPr>
          <a:xfrm>
            <a:off x="7891564" y="4484178"/>
            <a:ext cx="0" cy="813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BEFD071-4288-4A2E-A1DA-891996A05A0E}"/>
              </a:ext>
            </a:extLst>
          </p:cNvPr>
          <p:cNvSpPr txBox="1"/>
          <p:nvPr/>
        </p:nvSpPr>
        <p:spPr>
          <a:xfrm>
            <a:off x="2239513" y="5442055"/>
            <a:ext cx="205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TRAINING goal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32A9365-71AA-4A98-B4FC-CD2D75C260AE}"/>
              </a:ext>
            </a:extLst>
          </p:cNvPr>
          <p:cNvSpPr txBox="1"/>
          <p:nvPr/>
        </p:nvSpPr>
        <p:spPr>
          <a:xfrm>
            <a:off x="6950661" y="5426006"/>
            <a:ext cx="240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DETECTION goal</a:t>
            </a: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1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0" y="439659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bg1"/>
                </a:solidFill>
              </a:rPr>
              <a:t>Processing Time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cntd</a:t>
            </a:r>
            <a:r>
              <a:rPr lang="en-US" dirty="0">
                <a:solidFill>
                  <a:schemeClr val="bg1"/>
                </a:solidFill>
              </a:rPr>
              <a:t>.) 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27D760C-4173-423D-82E2-85EE4050B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0217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+mj-lt"/>
              </a:rPr>
              <a:t>More in </a:t>
            </a:r>
            <a:r>
              <a:rPr lang="it-IT" dirty="0" err="1">
                <a:latin typeface="+mj-lt"/>
              </a:rPr>
              <a:t>particular</a:t>
            </a:r>
            <a:r>
              <a:rPr lang="it-IT" dirty="0">
                <a:latin typeface="+mj-lt"/>
              </a:rPr>
              <a:t>, the time </a:t>
            </a:r>
            <a:r>
              <a:rPr lang="it-IT" dirty="0" err="1">
                <a:latin typeface="+mj-lt"/>
              </a:rPr>
              <a:t>required</a:t>
            </a:r>
            <a:r>
              <a:rPr lang="it-IT" dirty="0">
                <a:latin typeface="+mj-lt"/>
              </a:rPr>
              <a:t> by </a:t>
            </a:r>
            <a:r>
              <a:rPr lang="it-IT" dirty="0" err="1">
                <a:latin typeface="+mj-lt"/>
              </a:rPr>
              <a:t>method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read</a:t>
            </a:r>
            <a:r>
              <a:rPr lang="it-IT" dirty="0">
                <a:latin typeface="+mj-lt"/>
              </a:rPr>
              <a:t> and </a:t>
            </a:r>
            <a:r>
              <a:rPr lang="it-IT" dirty="0" err="1">
                <a:latin typeface="+mj-lt"/>
              </a:rPr>
              <a:t>write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final</a:t>
            </a:r>
            <a:r>
              <a:rPr lang="it-IT" dirty="0">
                <a:latin typeface="+mj-lt"/>
              </a:rPr>
              <a:t> video are </a:t>
            </a:r>
            <a:r>
              <a:rPr lang="it-IT" dirty="0" err="1">
                <a:latin typeface="+mj-lt"/>
              </a:rPr>
              <a:t>greatly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influenced</a:t>
            </a:r>
            <a:r>
              <a:rPr lang="it-IT" dirty="0">
                <a:latin typeface="+mj-lt"/>
              </a:rPr>
              <a:t> by the </a:t>
            </a:r>
            <a:r>
              <a:rPr lang="it-IT" dirty="0" err="1">
                <a:latin typeface="+mj-lt"/>
              </a:rPr>
              <a:t>resolution</a:t>
            </a:r>
            <a:r>
              <a:rPr lang="it-IT" dirty="0">
                <a:latin typeface="+mj-lt"/>
              </a:rPr>
              <a:t> of the video: the </a:t>
            </a:r>
            <a:r>
              <a:rPr lang="it-IT" dirty="0" err="1">
                <a:latin typeface="+mj-lt"/>
              </a:rPr>
              <a:t>highest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resolution</a:t>
            </a:r>
            <a:r>
              <a:rPr lang="it-IT" dirty="0">
                <a:latin typeface="+mj-lt"/>
              </a:rPr>
              <a:t>, the </a:t>
            </a:r>
            <a:r>
              <a:rPr lang="it-IT" dirty="0" err="1">
                <a:latin typeface="+mj-lt"/>
              </a:rPr>
              <a:t>highest</a:t>
            </a:r>
            <a:r>
              <a:rPr lang="it-IT" dirty="0">
                <a:latin typeface="+mj-lt"/>
              </a:rPr>
              <a:t> the time to process. </a:t>
            </a:r>
          </a:p>
        </p:txBody>
      </p:sp>
    </p:spTree>
    <p:extLst>
      <p:ext uri="{BB962C8B-B14F-4D97-AF65-F5344CB8AC3E}">
        <p14:creationId xmlns:p14="http://schemas.microsoft.com/office/powerpoint/2010/main" val="193549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587" y="500900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bg1"/>
                </a:solidFill>
              </a:rPr>
              <a:t>Processing Time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cntd</a:t>
            </a:r>
            <a:r>
              <a:rPr lang="en-US" dirty="0">
                <a:solidFill>
                  <a:schemeClr val="bg1"/>
                </a:solidFill>
              </a:rPr>
              <a:t>.) 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27D760C-4173-423D-82E2-85EE4050B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409"/>
            <a:ext cx="10515600" cy="9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+mj-lt"/>
              </a:rPr>
              <a:t>The processing speed </a:t>
            </a:r>
            <a:r>
              <a:rPr lang="it-IT" sz="2400" dirty="0" err="1">
                <a:latin typeface="+mj-lt"/>
              </a:rPr>
              <a:t>really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depends</a:t>
            </a:r>
            <a:r>
              <a:rPr lang="it-IT" sz="2400" dirty="0">
                <a:latin typeface="+mj-lt"/>
              </a:rPr>
              <a:t> on the hardware. In </a:t>
            </a:r>
            <a:r>
              <a:rPr lang="it-IT" sz="2400" dirty="0" err="1">
                <a:latin typeface="+mj-lt"/>
              </a:rPr>
              <a:t>particular</a:t>
            </a:r>
            <a:r>
              <a:rPr lang="it-IT" sz="2400" dirty="0">
                <a:latin typeface="+mj-lt"/>
              </a:rPr>
              <a:t>, if the machine </a:t>
            </a:r>
            <a:r>
              <a:rPr lang="it-IT" sz="2400" dirty="0" err="1">
                <a:latin typeface="+mj-lt"/>
              </a:rPr>
              <a:t>that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runs</a:t>
            </a:r>
            <a:r>
              <a:rPr lang="it-IT" sz="2400" dirty="0">
                <a:latin typeface="+mj-lt"/>
              </a:rPr>
              <a:t> the </a:t>
            </a:r>
            <a:r>
              <a:rPr lang="it-IT" sz="2400" dirty="0" err="1">
                <a:latin typeface="+mj-lt"/>
              </a:rPr>
              <a:t>detection</a:t>
            </a:r>
            <a:r>
              <a:rPr lang="it-IT" sz="2400" dirty="0">
                <a:latin typeface="+mj-lt"/>
              </a:rPr>
              <a:t> is GPU </a:t>
            </a:r>
            <a:r>
              <a:rPr lang="it-IT" sz="2400" dirty="0" err="1">
                <a:latin typeface="+mj-lt"/>
              </a:rPr>
              <a:t>enabled</a:t>
            </a:r>
            <a:r>
              <a:rPr lang="it-IT" sz="2400" dirty="0">
                <a:latin typeface="+mj-lt"/>
              </a:rPr>
              <a:t>, the </a:t>
            </a:r>
            <a:r>
              <a:rPr lang="it-IT" sz="2400" dirty="0" err="1">
                <a:latin typeface="+mj-lt"/>
              </a:rPr>
              <a:t>efficiency</a:t>
            </a:r>
            <a:r>
              <a:rPr lang="it-IT" sz="2400" dirty="0">
                <a:latin typeface="+mj-lt"/>
              </a:rPr>
              <a:t> of the model is </a:t>
            </a:r>
            <a:r>
              <a:rPr lang="it-IT" sz="2400" dirty="0" err="1">
                <a:latin typeface="+mj-lt"/>
              </a:rPr>
              <a:t>really</a:t>
            </a:r>
            <a:r>
              <a:rPr lang="it-IT" sz="2400" dirty="0">
                <a:latin typeface="+mj-lt"/>
              </a:rPr>
              <a:t> high:</a:t>
            </a:r>
          </a:p>
        </p:txBody>
      </p:sp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0E7DF99B-9EA6-40F2-B81D-623B37E81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03915"/>
              </p:ext>
            </p:extLst>
          </p:nvPr>
        </p:nvGraphicFramePr>
        <p:xfrm>
          <a:off x="522851" y="3434038"/>
          <a:ext cx="109800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0079">
                  <a:extLst>
                    <a:ext uri="{9D8B030D-6E8A-4147-A177-3AD203B41FA5}">
                      <a16:colId xmlns:a16="http://schemas.microsoft.com/office/drawing/2014/main" val="3605137468"/>
                    </a:ext>
                  </a:extLst>
                </a:gridCol>
                <a:gridCol w="3109042">
                  <a:extLst>
                    <a:ext uri="{9D8B030D-6E8A-4147-A177-3AD203B41FA5}">
                      <a16:colId xmlns:a16="http://schemas.microsoft.com/office/drawing/2014/main" val="3272019256"/>
                    </a:ext>
                  </a:extLst>
                </a:gridCol>
                <a:gridCol w="2597470">
                  <a:extLst>
                    <a:ext uri="{9D8B030D-6E8A-4147-A177-3AD203B41FA5}">
                      <a16:colId xmlns:a16="http://schemas.microsoft.com/office/drawing/2014/main" val="1858486616"/>
                    </a:ext>
                  </a:extLst>
                </a:gridCol>
                <a:gridCol w="2973445">
                  <a:extLst>
                    <a:ext uri="{9D8B030D-6E8A-4147-A177-3AD203B41FA5}">
                      <a16:colId xmlns:a16="http://schemas.microsoft.com/office/drawing/2014/main" val="164530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video 3840*2160  w/o GPU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video 3840*2160 w 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GPU vs no GPU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74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detection</a:t>
                      </a:r>
                      <a:r>
                        <a:rPr lang="it-IT" dirty="0"/>
                        <a:t> (10 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108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37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66% </a:t>
                      </a:r>
                      <a:r>
                        <a:rPr lang="it-IT" dirty="0" err="1"/>
                        <a:t>faster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44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detection</a:t>
                      </a:r>
                      <a:r>
                        <a:rPr lang="it-IT" dirty="0"/>
                        <a:t> (5:43 </a:t>
                      </a:r>
                      <a:r>
                        <a:rPr lang="it-IT" dirty="0" err="1"/>
                        <a:t>min</a:t>
                      </a:r>
                      <a:r>
                        <a:rPr lang="it-IT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60 </a:t>
                      </a:r>
                      <a:r>
                        <a:rPr lang="it-IT" dirty="0" err="1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 </a:t>
                      </a:r>
                      <a:r>
                        <a:rPr lang="it-IT" dirty="0" err="1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70% </a:t>
                      </a:r>
                      <a:r>
                        <a:rPr lang="it-IT" dirty="0" err="1"/>
                        <a:t>faster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18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0,117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0,080 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32% faster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6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0,047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0,020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 faster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38732"/>
                  </a:ext>
                </a:extLst>
              </a:tr>
            </a:tbl>
          </a:graphicData>
        </a:graphic>
      </p:graphicFrame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7FD1785-473D-46A4-B439-896E074AC786}"/>
              </a:ext>
            </a:extLst>
          </p:cNvPr>
          <p:cNvSpPr txBox="1">
            <a:spLocks/>
          </p:cNvSpPr>
          <p:nvPr/>
        </p:nvSpPr>
        <p:spPr>
          <a:xfrm>
            <a:off x="838200" y="5754349"/>
            <a:ext cx="10515600" cy="919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>
                <a:latin typeface="+mj-lt"/>
              </a:rPr>
              <a:t>With GPU </a:t>
            </a:r>
            <a:r>
              <a:rPr lang="it-IT" sz="2400" dirty="0" err="1">
                <a:latin typeface="+mj-lt"/>
              </a:rPr>
              <a:t>enabled</a:t>
            </a:r>
            <a:r>
              <a:rPr lang="it-IT" sz="2400" dirty="0">
                <a:latin typeface="+mj-lt"/>
              </a:rPr>
              <a:t> machines, </a:t>
            </a:r>
            <a:r>
              <a:rPr lang="it-IT" sz="2400" dirty="0" err="1">
                <a:latin typeface="+mj-lt"/>
              </a:rPr>
              <a:t>we</a:t>
            </a:r>
            <a:r>
              <a:rPr lang="it-IT" sz="2400" dirty="0">
                <a:latin typeface="+mj-lt"/>
              </a:rPr>
              <a:t> can </a:t>
            </a:r>
            <a:r>
              <a:rPr lang="it-IT" sz="2400" dirty="0" err="1">
                <a:latin typeface="+mj-lt"/>
              </a:rPr>
              <a:t>achieve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Near</a:t>
            </a:r>
            <a:r>
              <a:rPr lang="it-IT" sz="2400" dirty="0">
                <a:latin typeface="+mj-lt"/>
              </a:rPr>
              <a:t> Real Time </a:t>
            </a:r>
            <a:r>
              <a:rPr lang="it-IT" sz="2400" dirty="0" err="1">
                <a:latin typeface="+mj-lt"/>
              </a:rPr>
              <a:t>detection</a:t>
            </a:r>
            <a:r>
              <a:rPr lang="it-IT" sz="2400" dirty="0">
                <a:latin typeface="+mj-lt"/>
              </a:rPr>
              <a:t>, </a:t>
            </a:r>
            <a:r>
              <a:rPr lang="it-IT" sz="2400" dirty="0" err="1">
                <a:latin typeface="+mj-lt"/>
              </a:rPr>
              <a:t>since</a:t>
            </a:r>
            <a:r>
              <a:rPr lang="it-IT" sz="2400" dirty="0">
                <a:latin typeface="+mj-lt"/>
              </a:rPr>
              <a:t> 1 second of the </a:t>
            </a:r>
            <a:r>
              <a:rPr lang="it-IT" sz="2400" dirty="0" err="1">
                <a:latin typeface="+mj-lt"/>
              </a:rPr>
              <a:t>original</a:t>
            </a:r>
            <a:r>
              <a:rPr lang="it-IT" sz="2400" dirty="0">
                <a:latin typeface="+mj-lt"/>
              </a:rPr>
              <a:t> video is </a:t>
            </a:r>
            <a:r>
              <a:rPr lang="it-IT" sz="2400" dirty="0" err="1">
                <a:latin typeface="+mj-lt"/>
              </a:rPr>
              <a:t>processed</a:t>
            </a:r>
            <a:r>
              <a:rPr lang="it-IT" sz="2400" dirty="0">
                <a:latin typeface="+mj-lt"/>
              </a:rPr>
              <a:t> in 2,9 seconds. </a:t>
            </a:r>
          </a:p>
        </p:txBody>
      </p:sp>
    </p:spTree>
    <p:extLst>
      <p:ext uri="{BB962C8B-B14F-4D97-AF65-F5344CB8AC3E}">
        <p14:creationId xmlns:p14="http://schemas.microsoft.com/office/powerpoint/2010/main" val="410292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858BA0D4-F340-4CD6-851B-89A7D12F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51074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D103F50-6EA5-4E8B-9DEF-79EE651DD0C9}"/>
              </a:ext>
            </a:extLst>
          </p:cNvPr>
          <p:cNvSpPr/>
          <p:nvPr/>
        </p:nvSpPr>
        <p:spPr>
          <a:xfrm>
            <a:off x="10389890" y="1054768"/>
            <a:ext cx="1697473" cy="755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9BF69A8-73D4-4A9C-BF9F-9E6E5EE51F75}"/>
              </a:ext>
            </a:extLst>
          </p:cNvPr>
          <p:cNvSpPr/>
          <p:nvPr/>
        </p:nvSpPr>
        <p:spPr>
          <a:xfrm>
            <a:off x="240926" y="1609725"/>
            <a:ext cx="5321674" cy="123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8E786AC-896B-4F3E-9557-A5DD87984527}"/>
              </a:ext>
            </a:extLst>
          </p:cNvPr>
          <p:cNvSpPr/>
          <p:nvPr/>
        </p:nvSpPr>
        <p:spPr>
          <a:xfrm>
            <a:off x="240926" y="3305175"/>
            <a:ext cx="5321674" cy="123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9F7E75E-270F-4093-9E2B-F714F8AC9651}"/>
              </a:ext>
            </a:extLst>
          </p:cNvPr>
          <p:cNvSpPr/>
          <p:nvPr/>
        </p:nvSpPr>
        <p:spPr>
          <a:xfrm>
            <a:off x="240926" y="5124451"/>
            <a:ext cx="8026774" cy="14760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AAF1036-437B-42BE-A156-F0822DD8A2D1}"/>
              </a:ext>
            </a:extLst>
          </p:cNvPr>
          <p:cNvSpPr/>
          <p:nvPr/>
        </p:nvSpPr>
        <p:spPr>
          <a:xfrm>
            <a:off x="240926" y="2393026"/>
            <a:ext cx="8026774" cy="254849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AA67AC75-8130-403F-82C3-89298101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6448425"/>
            <a:ext cx="9182100" cy="533400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FB1ACB4B-9710-475E-9ED2-834DD2FA3BBD}"/>
              </a:ext>
            </a:extLst>
          </p:cNvPr>
          <p:cNvSpPr/>
          <p:nvPr/>
        </p:nvSpPr>
        <p:spPr>
          <a:xfrm>
            <a:off x="9468853" y="6436895"/>
            <a:ext cx="2081463" cy="421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773C9A71-D6CA-4E66-80CD-B1CD8240FC27}"/>
              </a:ext>
            </a:extLst>
          </p:cNvPr>
          <p:cNvSpPr/>
          <p:nvPr/>
        </p:nvSpPr>
        <p:spPr>
          <a:xfrm>
            <a:off x="240926" y="6696417"/>
            <a:ext cx="8026774" cy="1476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A570136-DFD7-4300-B631-C3F08A0BC936}"/>
              </a:ext>
            </a:extLst>
          </p:cNvPr>
          <p:cNvSpPr/>
          <p:nvPr/>
        </p:nvSpPr>
        <p:spPr>
          <a:xfrm>
            <a:off x="240926" y="6184200"/>
            <a:ext cx="11417674" cy="236318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219E6E42-2E8A-4104-93F4-DAF52CCDB06F}"/>
              </a:ext>
            </a:extLst>
          </p:cNvPr>
          <p:cNvSpPr/>
          <p:nvPr/>
        </p:nvSpPr>
        <p:spPr>
          <a:xfrm>
            <a:off x="240926" y="6448425"/>
            <a:ext cx="8026774" cy="1476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0698EAA-D9D4-4B3F-B0A8-04F577AE9CEA}"/>
              </a:ext>
            </a:extLst>
          </p:cNvPr>
          <p:cNvSpPr txBox="1"/>
          <p:nvPr/>
        </p:nvSpPr>
        <p:spPr>
          <a:xfrm>
            <a:off x="9360759" y="187290"/>
            <a:ext cx="19290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Initial</a:t>
            </a:r>
            <a:r>
              <a:rPr lang="it-IT" sz="1400" dirty="0"/>
              <a:t> res</a:t>
            </a:r>
          </a:p>
          <a:p>
            <a:r>
              <a:rPr lang="it-IT" sz="1400" dirty="0"/>
              <a:t> </a:t>
            </a:r>
            <a:r>
              <a:rPr lang="en-US" sz="1400" dirty="0"/>
              <a:t>3840*2160 px </a:t>
            </a:r>
            <a:endParaRPr lang="it-IT" sz="1400" dirty="0"/>
          </a:p>
          <a:p>
            <a:endParaRPr lang="en-US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EF05A7E-0ABC-4D71-AD0F-2D423D114539}"/>
              </a:ext>
            </a:extLst>
          </p:cNvPr>
          <p:cNvSpPr txBox="1"/>
          <p:nvPr/>
        </p:nvSpPr>
        <p:spPr>
          <a:xfrm>
            <a:off x="10819552" y="159383"/>
            <a:ext cx="19290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Detection</a:t>
            </a:r>
            <a:r>
              <a:rPr lang="it-IT" sz="1400" dirty="0"/>
              <a:t> res </a:t>
            </a:r>
          </a:p>
          <a:p>
            <a:r>
              <a:rPr lang="en-US" sz="1400" dirty="0"/>
              <a:t>640*416 px </a:t>
            </a:r>
            <a:endParaRPr lang="it-IT" sz="1400" dirty="0"/>
          </a:p>
          <a:p>
            <a:endParaRPr lang="en-US" sz="14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2F50B87-E0B1-43C2-B17A-2C5E6D61CA2B}"/>
              </a:ext>
            </a:extLst>
          </p:cNvPr>
          <p:cNvSpPr txBox="1"/>
          <p:nvPr/>
        </p:nvSpPr>
        <p:spPr>
          <a:xfrm>
            <a:off x="10389890" y="1054768"/>
            <a:ext cx="192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Detection</a:t>
            </a:r>
            <a:r>
              <a:rPr lang="it-IT" dirty="0"/>
              <a:t> + tracking + img res</a:t>
            </a:r>
            <a:endParaRPr lang="en-US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F5EBF5B6-7FE7-41BA-8E06-0A6A157CF9F8}"/>
              </a:ext>
            </a:extLst>
          </p:cNvPr>
          <p:cNvCxnSpPr/>
          <p:nvPr/>
        </p:nvCxnSpPr>
        <p:spPr>
          <a:xfrm>
            <a:off x="10491105" y="1701099"/>
            <a:ext cx="68718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F12E8277-994C-41D9-98FA-1E65537E71A2}"/>
              </a:ext>
            </a:extLst>
          </p:cNvPr>
          <p:cNvCxnSpPr/>
          <p:nvPr/>
        </p:nvCxnSpPr>
        <p:spPr>
          <a:xfrm>
            <a:off x="11400180" y="1701099"/>
            <a:ext cx="687183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1170CAB-AE0E-454A-8F14-F65C0F1FEA5A}"/>
              </a:ext>
            </a:extLst>
          </p:cNvPr>
          <p:cNvSpPr/>
          <p:nvPr/>
        </p:nvSpPr>
        <p:spPr>
          <a:xfrm>
            <a:off x="9256122" y="131825"/>
            <a:ext cx="2763097" cy="646331"/>
          </a:xfrm>
          <a:prstGeom prst="rect">
            <a:avLst/>
          </a:prstGeom>
          <a:solidFill>
            <a:srgbClr val="CAD7EE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7BFD600-447A-4684-A934-80D33184E1CE}"/>
              </a:ext>
            </a:extLst>
          </p:cNvPr>
          <p:cNvSpPr/>
          <p:nvPr/>
        </p:nvSpPr>
        <p:spPr>
          <a:xfrm>
            <a:off x="9961819" y="1949600"/>
            <a:ext cx="2057400" cy="135418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>
                <a:solidFill>
                  <a:schemeClr val="tx1"/>
                </a:solidFill>
              </a:rPr>
              <a:t>Writing takes 34/122=28% of time</a:t>
            </a:r>
          </a:p>
          <a:p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>
                <a:solidFill>
                  <a:schemeClr val="tx1"/>
                </a:solidFill>
              </a:rPr>
              <a:t>Reading takes 13/122=11% of time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13C01405-C0F3-4BB8-ABA4-F11F8ED8A2FC}"/>
              </a:ext>
            </a:extLst>
          </p:cNvPr>
          <p:cNvSpPr/>
          <p:nvPr/>
        </p:nvSpPr>
        <p:spPr>
          <a:xfrm>
            <a:off x="10742194" y="7934506"/>
            <a:ext cx="2235613" cy="135418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>
                <a:solidFill>
                  <a:schemeClr val="tx1"/>
                </a:solidFill>
              </a:rPr>
              <a:t>Tracking takes: (0,813+0,78)/1064=0,15% of time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0F6CF75-B8CF-495C-8B83-B17E9CD62BAB}"/>
              </a:ext>
            </a:extLst>
          </p:cNvPr>
          <p:cNvSpPr/>
          <p:nvPr/>
        </p:nvSpPr>
        <p:spPr>
          <a:xfrm>
            <a:off x="9961819" y="3410031"/>
            <a:ext cx="2057400" cy="135418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>
                <a:solidFill>
                  <a:schemeClr val="tx1"/>
                </a:solidFill>
              </a:rPr>
              <a:t>Tracking takes: (0,04+0,04)/122=0,06% of time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B545803-8722-4ACC-A3E8-31B7CDEEAF67}"/>
              </a:ext>
            </a:extLst>
          </p:cNvPr>
          <p:cNvSpPr/>
          <p:nvPr/>
        </p:nvSpPr>
        <p:spPr>
          <a:xfrm>
            <a:off x="9950442" y="4894850"/>
            <a:ext cx="2000632" cy="1181759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>
                <a:solidFill>
                  <a:schemeClr val="tx1"/>
                </a:solidFill>
              </a:rPr>
              <a:t>Img </a:t>
            </a:r>
            <a:r>
              <a:rPr lang="it-IT" sz="1400" dirty="0" err="1">
                <a:solidFill>
                  <a:schemeClr val="tx1"/>
                </a:solidFill>
              </a:rPr>
              <a:t>sim</a:t>
            </a:r>
            <a:r>
              <a:rPr lang="it-IT" sz="1400" dirty="0">
                <a:solidFill>
                  <a:schemeClr val="tx1"/>
                </a:solidFill>
              </a:rPr>
              <a:t> takes: 37/122=30% of time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5CE79ADD-FD65-4B34-9AA9-DB7F0FC6D770}"/>
              </a:ext>
            </a:extLst>
          </p:cNvPr>
          <p:cNvSpPr/>
          <p:nvPr/>
        </p:nvSpPr>
        <p:spPr>
          <a:xfrm>
            <a:off x="3662950" y="416188"/>
            <a:ext cx="1081480" cy="241871"/>
          </a:xfrm>
          <a:prstGeom prst="rect">
            <a:avLst/>
          </a:prstGeom>
          <a:solidFill>
            <a:srgbClr val="FFFF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E2E8534-8921-4202-BD60-DF91406DA13C}"/>
              </a:ext>
            </a:extLst>
          </p:cNvPr>
          <p:cNvSpPr/>
          <p:nvPr/>
        </p:nvSpPr>
        <p:spPr>
          <a:xfrm>
            <a:off x="4203690" y="-36088"/>
            <a:ext cx="3752969" cy="4331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10 seconds video, NO GPU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208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713AD70-E51B-457C-B2D5-4FFA2208E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57" y="-1744"/>
            <a:ext cx="9599670" cy="685974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25705DE-00DC-4C5C-9FDE-8DC1AAE107D2}"/>
              </a:ext>
            </a:extLst>
          </p:cNvPr>
          <p:cNvSpPr/>
          <p:nvPr/>
        </p:nvSpPr>
        <p:spPr>
          <a:xfrm>
            <a:off x="710922" y="1276852"/>
            <a:ext cx="6003463" cy="122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404953B-129E-4BC0-AE68-C76CE5C53A8E}"/>
              </a:ext>
            </a:extLst>
          </p:cNvPr>
          <p:cNvSpPr/>
          <p:nvPr/>
        </p:nvSpPr>
        <p:spPr>
          <a:xfrm>
            <a:off x="710922" y="1526635"/>
            <a:ext cx="6003463" cy="122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6115D83-BF0F-445A-BF97-A9E5531B7B9E}"/>
              </a:ext>
            </a:extLst>
          </p:cNvPr>
          <p:cNvSpPr/>
          <p:nvPr/>
        </p:nvSpPr>
        <p:spPr>
          <a:xfrm>
            <a:off x="710922" y="6000999"/>
            <a:ext cx="3428708" cy="122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A28770C-6DCC-460E-A08D-C1B15CF54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22" y="6417561"/>
            <a:ext cx="8991600" cy="40005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4703E97-7110-4398-9281-6E95CB3FDA5D}"/>
              </a:ext>
            </a:extLst>
          </p:cNvPr>
          <p:cNvSpPr/>
          <p:nvPr/>
        </p:nvSpPr>
        <p:spPr>
          <a:xfrm>
            <a:off x="710921" y="6397383"/>
            <a:ext cx="6478383" cy="1378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7563229-99AB-4DC2-A592-11A1C0400D2B}"/>
              </a:ext>
            </a:extLst>
          </p:cNvPr>
          <p:cNvSpPr/>
          <p:nvPr/>
        </p:nvSpPr>
        <p:spPr>
          <a:xfrm>
            <a:off x="710921" y="6683261"/>
            <a:ext cx="6478383" cy="1378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B72D882-BA86-4446-B560-27486035E991}"/>
              </a:ext>
            </a:extLst>
          </p:cNvPr>
          <p:cNvSpPr/>
          <p:nvPr/>
        </p:nvSpPr>
        <p:spPr>
          <a:xfrm>
            <a:off x="4526938" y="391515"/>
            <a:ext cx="1055715" cy="266212"/>
          </a:xfrm>
          <a:prstGeom prst="rect">
            <a:avLst/>
          </a:prstGeom>
          <a:solidFill>
            <a:srgbClr val="FFFF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B8DF62-2073-4CEA-A441-9EFA5F67FA2B}"/>
              </a:ext>
            </a:extLst>
          </p:cNvPr>
          <p:cNvSpPr txBox="1"/>
          <p:nvPr/>
        </p:nvSpPr>
        <p:spPr>
          <a:xfrm>
            <a:off x="9551690" y="134928"/>
            <a:ext cx="19290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Initial</a:t>
            </a:r>
            <a:r>
              <a:rPr lang="it-IT" sz="1400" dirty="0"/>
              <a:t> res</a:t>
            </a:r>
          </a:p>
          <a:p>
            <a:r>
              <a:rPr lang="it-IT" sz="1400" dirty="0"/>
              <a:t> </a:t>
            </a:r>
            <a:r>
              <a:rPr lang="en-US" sz="1400" dirty="0"/>
              <a:t>3840*2160 px </a:t>
            </a:r>
            <a:endParaRPr lang="it-IT" sz="1400" dirty="0"/>
          </a:p>
          <a:p>
            <a:endParaRPr lang="en-US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15C7AC-E4E5-455D-A60A-B8946671E12F}"/>
              </a:ext>
            </a:extLst>
          </p:cNvPr>
          <p:cNvSpPr txBox="1"/>
          <p:nvPr/>
        </p:nvSpPr>
        <p:spPr>
          <a:xfrm>
            <a:off x="11010484" y="107021"/>
            <a:ext cx="1181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Detection</a:t>
            </a:r>
            <a:r>
              <a:rPr lang="it-IT" sz="1400" dirty="0"/>
              <a:t> res </a:t>
            </a:r>
          </a:p>
          <a:p>
            <a:r>
              <a:rPr lang="en-US" sz="1400" dirty="0"/>
              <a:t>640*416 px </a:t>
            </a:r>
            <a:endParaRPr lang="it-IT" sz="1400" dirty="0"/>
          </a:p>
          <a:p>
            <a:endParaRPr lang="en-US" sz="14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0DC9E69-FF26-4293-9266-2400F4AA962A}"/>
              </a:ext>
            </a:extLst>
          </p:cNvPr>
          <p:cNvSpPr/>
          <p:nvPr/>
        </p:nvSpPr>
        <p:spPr>
          <a:xfrm>
            <a:off x="9551690" y="107021"/>
            <a:ext cx="2632769" cy="646331"/>
          </a:xfrm>
          <a:prstGeom prst="rect">
            <a:avLst/>
          </a:prstGeom>
          <a:solidFill>
            <a:srgbClr val="CAD7EE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A689F5-6BEA-49C9-92F4-7A0EB727EB76}"/>
              </a:ext>
            </a:extLst>
          </p:cNvPr>
          <p:cNvSpPr txBox="1"/>
          <p:nvPr/>
        </p:nvSpPr>
        <p:spPr>
          <a:xfrm>
            <a:off x="9432464" y="1778251"/>
            <a:ext cx="259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VM </a:t>
            </a:r>
            <a:r>
              <a:rPr lang="it-IT" sz="1600" dirty="0" err="1"/>
              <a:t>Detection</a:t>
            </a:r>
            <a:r>
              <a:rPr lang="it-IT" sz="1600" dirty="0"/>
              <a:t> + tracking</a:t>
            </a:r>
            <a:endParaRPr lang="en-US" sz="160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C6863BD9-3769-4124-A80C-A5E755D9E278}"/>
              </a:ext>
            </a:extLst>
          </p:cNvPr>
          <p:cNvCxnSpPr/>
          <p:nvPr/>
        </p:nvCxnSpPr>
        <p:spPr>
          <a:xfrm>
            <a:off x="10813487" y="2116805"/>
            <a:ext cx="68718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C1AD360C-8BDF-4356-8B7C-216900B4B9D0}"/>
              </a:ext>
            </a:extLst>
          </p:cNvPr>
          <p:cNvSpPr/>
          <p:nvPr/>
        </p:nvSpPr>
        <p:spPr>
          <a:xfrm>
            <a:off x="9317007" y="2631534"/>
            <a:ext cx="2057400" cy="135418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>
                <a:solidFill>
                  <a:schemeClr val="tx1"/>
                </a:solidFill>
              </a:rPr>
              <a:t>Writing takes 24/38=63% of time</a:t>
            </a:r>
          </a:p>
          <a:p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>
                <a:solidFill>
                  <a:schemeClr val="tx1"/>
                </a:solidFill>
              </a:rPr>
              <a:t>Reading takes 6/38=16% of time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B6ADB79-CDA7-462F-92F4-FADAA70C50E2}"/>
              </a:ext>
            </a:extLst>
          </p:cNvPr>
          <p:cNvSpPr/>
          <p:nvPr/>
        </p:nvSpPr>
        <p:spPr>
          <a:xfrm>
            <a:off x="9260582" y="5446729"/>
            <a:ext cx="2235613" cy="135418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>
                <a:solidFill>
                  <a:schemeClr val="tx1"/>
                </a:solidFill>
              </a:rPr>
              <a:t>Tracking takes: 0,075/38=0,19% of time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3B308CE8-5686-4C23-8182-2A863D3B5A88}"/>
              </a:ext>
            </a:extLst>
          </p:cNvPr>
          <p:cNvSpPr/>
          <p:nvPr/>
        </p:nvSpPr>
        <p:spPr>
          <a:xfrm>
            <a:off x="5751559" y="141731"/>
            <a:ext cx="3752969" cy="4331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10 seconds video, GPU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720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bg1"/>
                </a:solidFill>
              </a:rPr>
              <a:t>Processing Time</a:t>
            </a:r>
            <a:r>
              <a:rPr lang="it-IT" dirty="0">
                <a:solidFill>
                  <a:schemeClr val="bg1"/>
                </a:solidFill>
              </a:rPr>
              <a:t> – </a:t>
            </a:r>
            <a:r>
              <a:rPr lang="it-IT" dirty="0" err="1">
                <a:solidFill>
                  <a:schemeClr val="bg1"/>
                </a:solidFill>
              </a:rPr>
              <a:t>conclusions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A2501C1-C93D-47FE-B879-71B76CAF8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1016916" cy="223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latin typeface="+mj-lt"/>
              </a:rPr>
              <a:t>There</a:t>
            </a:r>
            <a:r>
              <a:rPr lang="it-IT" dirty="0">
                <a:latin typeface="+mj-lt"/>
              </a:rPr>
              <a:t> is </a:t>
            </a:r>
            <a:r>
              <a:rPr lang="it-IT" dirty="0" err="1">
                <a:latin typeface="+mj-lt"/>
              </a:rPr>
              <a:t>still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something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improve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such</a:t>
            </a:r>
            <a:r>
              <a:rPr lang="it-IT" dirty="0">
                <a:latin typeface="+mj-lt"/>
              </a:rPr>
              <a:t> as:</a:t>
            </a:r>
          </a:p>
          <a:p>
            <a:r>
              <a:rPr lang="it-IT" dirty="0">
                <a:latin typeface="+mj-lt"/>
              </a:rPr>
              <a:t>The </a:t>
            </a:r>
            <a:r>
              <a:rPr lang="it-IT" dirty="0" err="1">
                <a:latin typeface="+mj-lt"/>
              </a:rPr>
              <a:t>method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measures</a:t>
            </a:r>
            <a:r>
              <a:rPr lang="it-IT" dirty="0">
                <a:latin typeface="+mj-lt"/>
              </a:rPr>
              <a:t> the image </a:t>
            </a:r>
            <a:r>
              <a:rPr lang="it-IT" dirty="0" err="1">
                <a:latin typeface="+mj-lt"/>
              </a:rPr>
              <a:t>similarity</a:t>
            </a:r>
            <a:endParaRPr lang="it-IT" dirty="0">
              <a:latin typeface="+mj-lt"/>
            </a:endParaRPr>
          </a:p>
          <a:p>
            <a:pPr lvl="1"/>
            <a:r>
              <a:rPr lang="it-IT" dirty="0" err="1">
                <a:latin typeface="+mj-lt"/>
              </a:rPr>
              <a:t>Indeed</a:t>
            </a:r>
            <a:r>
              <a:rPr lang="it-IT" dirty="0">
                <a:latin typeface="+mj-lt"/>
              </a:rPr>
              <a:t> for </a:t>
            </a:r>
            <a:r>
              <a:rPr lang="it-IT" dirty="0" err="1">
                <a:latin typeface="+mj-lt"/>
              </a:rPr>
              <a:t>now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it</a:t>
            </a:r>
            <a:r>
              <a:rPr lang="it-IT" dirty="0">
                <a:latin typeface="+mj-lt"/>
              </a:rPr>
              <a:t> is </a:t>
            </a:r>
            <a:r>
              <a:rPr lang="it-IT" dirty="0" err="1">
                <a:latin typeface="+mj-lt"/>
              </a:rPr>
              <a:t>done</a:t>
            </a:r>
            <a:r>
              <a:rPr lang="it-IT" dirty="0">
                <a:latin typeface="+mj-lt"/>
              </a:rPr>
              <a:t> by </a:t>
            </a:r>
            <a:r>
              <a:rPr lang="it-IT" dirty="0" err="1">
                <a:latin typeface="+mj-lt"/>
              </a:rPr>
              <a:t>trasnforming</a:t>
            </a:r>
            <a:r>
              <a:rPr lang="it-IT" dirty="0">
                <a:latin typeface="+mj-lt"/>
              </a:rPr>
              <a:t> the image in a </a:t>
            </a:r>
            <a:r>
              <a:rPr lang="it-IT" dirty="0" err="1">
                <a:latin typeface="+mj-lt"/>
              </a:rPr>
              <a:t>vector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through</a:t>
            </a:r>
            <a:r>
              <a:rPr lang="it-IT" dirty="0">
                <a:latin typeface="+mj-lt"/>
              </a:rPr>
              <a:t> a </a:t>
            </a:r>
            <a:r>
              <a:rPr lang="it-IT" dirty="0" err="1">
                <a:latin typeface="+mj-lt"/>
              </a:rPr>
              <a:t>neural</a:t>
            </a:r>
            <a:r>
              <a:rPr lang="it-IT" dirty="0">
                <a:latin typeface="+mj-lt"/>
              </a:rPr>
              <a:t> network model (VGG16) </a:t>
            </a:r>
            <a:r>
              <a:rPr lang="it-IT" dirty="0" err="1">
                <a:latin typeface="+mj-lt"/>
              </a:rPr>
              <a:t>but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we</a:t>
            </a:r>
            <a:r>
              <a:rPr lang="it-IT" dirty="0">
                <a:latin typeface="+mj-lt"/>
              </a:rPr>
              <a:t> are </a:t>
            </a:r>
            <a:r>
              <a:rPr lang="it-IT" dirty="0" err="1">
                <a:latin typeface="+mj-lt"/>
              </a:rPr>
              <a:t>going</a:t>
            </a:r>
            <a:r>
              <a:rPr lang="it-IT" dirty="0">
                <a:latin typeface="+mj-lt"/>
              </a:rPr>
              <a:t> to use the </a:t>
            </a:r>
            <a:r>
              <a:rPr lang="it-IT" dirty="0" err="1">
                <a:latin typeface="+mj-lt"/>
              </a:rPr>
              <a:t>same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vector</a:t>
            </a:r>
            <a:r>
              <a:rPr lang="it-IT" dirty="0">
                <a:latin typeface="+mj-lt"/>
              </a:rPr>
              <a:t> output by </a:t>
            </a:r>
            <a:r>
              <a:rPr lang="it-IT" dirty="0" err="1">
                <a:latin typeface="+mj-lt"/>
              </a:rPr>
              <a:t>yolo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during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</a:rPr>
              <a:t>. In this way </a:t>
            </a:r>
            <a:r>
              <a:rPr lang="it-IT" dirty="0" err="1">
                <a:latin typeface="+mj-lt"/>
              </a:rPr>
              <a:t>we</a:t>
            </a:r>
            <a:r>
              <a:rPr lang="it-IT" dirty="0">
                <a:latin typeface="+mj-lt"/>
              </a:rPr>
              <a:t> gain </a:t>
            </a:r>
            <a:r>
              <a:rPr lang="it-IT" dirty="0" err="1">
                <a:latin typeface="+mj-lt"/>
              </a:rPr>
              <a:t>efficiency</a:t>
            </a:r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6808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3186113"/>
            <a:ext cx="12192000" cy="385762"/>
          </a:xfrm>
          <a:prstGeom prst="rect">
            <a:avLst/>
          </a:prstGeom>
          <a:solidFill>
            <a:srgbClr val="002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0" y="2293939"/>
            <a:ext cx="12192000" cy="892174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DB5E8-3779-42A4-97FE-57DD7E502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399" y="2293939"/>
            <a:ext cx="9144000" cy="892174"/>
          </a:xfrm>
        </p:spPr>
        <p:txBody>
          <a:bodyPr>
            <a:normAutofit fontScale="90000"/>
          </a:bodyPr>
          <a:lstStyle/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Training an </a:t>
            </a:r>
            <a:r>
              <a:rPr lang="it-IT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old</a:t>
            </a:r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model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AB5559-5151-4BF1-AEF1-FF9AEFE6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6113"/>
            <a:ext cx="9144000" cy="385762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" y="1882228"/>
            <a:ext cx="1997242" cy="20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8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an old model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FB73D27-0F66-4234-86AA-EFE782E501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413661"/>
              </p:ext>
            </p:extLst>
          </p:nvPr>
        </p:nvGraphicFramePr>
        <p:xfrm>
          <a:off x="1739297" y="-498895"/>
          <a:ext cx="93457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87984603-878A-4BD6-BD42-E98136D155E1}"/>
              </a:ext>
            </a:extLst>
          </p:cNvPr>
          <p:cNvSpPr txBox="1"/>
          <p:nvPr/>
        </p:nvSpPr>
        <p:spPr>
          <a:xfrm>
            <a:off x="1962484" y="2933225"/>
            <a:ext cx="2238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Data from </a:t>
            </a:r>
            <a:r>
              <a:rPr lang="it-IT" dirty="0" err="1">
                <a:latin typeface="+mj-lt"/>
              </a:rPr>
              <a:t>past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detections</a:t>
            </a:r>
            <a:r>
              <a:rPr lang="it-IT" dirty="0">
                <a:latin typeface="+mj-lt"/>
              </a:rPr>
              <a:t> are </a:t>
            </a:r>
            <a:r>
              <a:rPr lang="it-IT" dirty="0" err="1">
                <a:latin typeface="+mj-lt"/>
              </a:rPr>
              <a:t>collected</a:t>
            </a:r>
            <a:r>
              <a:rPr lang="it-IT" dirty="0">
                <a:latin typeface="+mj-lt"/>
              </a:rPr>
              <a:t> in a </a:t>
            </a:r>
            <a:r>
              <a:rPr lang="it-IT" dirty="0" err="1">
                <a:latin typeface="+mj-lt"/>
              </a:rPr>
              <a:t>temporary</a:t>
            </a:r>
            <a:r>
              <a:rPr lang="it-IT" dirty="0">
                <a:latin typeface="+mj-lt"/>
              </a:rPr>
              <a:t> folder. When a </a:t>
            </a:r>
            <a:r>
              <a:rPr lang="it-IT" dirty="0" err="1">
                <a:latin typeface="+mj-lt"/>
              </a:rPr>
              <a:t>certain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condition</a:t>
            </a:r>
            <a:r>
              <a:rPr lang="it-IT" dirty="0">
                <a:latin typeface="+mj-lt"/>
              </a:rPr>
              <a:t> is </a:t>
            </a:r>
            <a:r>
              <a:rPr lang="it-IT" dirty="0" err="1">
                <a:latin typeface="+mj-lt"/>
              </a:rPr>
              <a:t>met</a:t>
            </a:r>
            <a:r>
              <a:rPr lang="it-IT" dirty="0">
                <a:latin typeface="+mj-lt"/>
              </a:rPr>
              <a:t>, the </a:t>
            </a:r>
            <a:r>
              <a:rPr lang="it-IT" dirty="0" err="1">
                <a:latin typeface="+mj-lt"/>
              </a:rPr>
              <a:t>program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informs</a:t>
            </a:r>
            <a:r>
              <a:rPr lang="it-IT" dirty="0">
                <a:latin typeface="+mj-lt"/>
              </a:rPr>
              <a:t> the user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the model can be </a:t>
            </a:r>
            <a:r>
              <a:rPr lang="it-IT" dirty="0" err="1">
                <a:latin typeface="+mj-lt"/>
              </a:rPr>
              <a:t>retrained</a:t>
            </a:r>
            <a:r>
              <a:rPr lang="it-IT" dirty="0">
                <a:latin typeface="+mj-lt"/>
              </a:rPr>
              <a:t> for </a:t>
            </a:r>
            <a:r>
              <a:rPr lang="it-IT" dirty="0" err="1">
                <a:latin typeface="+mj-lt"/>
              </a:rPr>
              <a:t>improvement</a:t>
            </a:r>
            <a:r>
              <a:rPr lang="it-IT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448C5B9-C37C-4954-BB07-78A610E8C4C4}"/>
              </a:ext>
            </a:extLst>
          </p:cNvPr>
          <p:cNvSpPr txBox="1"/>
          <p:nvPr/>
        </p:nvSpPr>
        <p:spPr>
          <a:xfrm>
            <a:off x="4872968" y="2948709"/>
            <a:ext cx="2446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User </a:t>
            </a:r>
            <a:r>
              <a:rPr lang="it-IT" dirty="0" err="1">
                <a:latin typeface="+mj-lt"/>
              </a:rPr>
              <a:t>launch</a:t>
            </a:r>
            <a:r>
              <a:rPr lang="it-IT" dirty="0">
                <a:latin typeface="+mj-lt"/>
              </a:rPr>
              <a:t> training and in </a:t>
            </a:r>
            <a:r>
              <a:rPr lang="it-IT" dirty="0" err="1">
                <a:latin typeface="+mj-lt"/>
              </a:rPr>
              <a:t>automatic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other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subprocesses</a:t>
            </a:r>
            <a:r>
              <a:rPr lang="it-IT" dirty="0">
                <a:latin typeface="+mj-lt"/>
              </a:rPr>
              <a:t> are </a:t>
            </a:r>
            <a:r>
              <a:rPr lang="it-IT" dirty="0" err="1">
                <a:latin typeface="+mj-lt"/>
              </a:rPr>
              <a:t>run</a:t>
            </a:r>
            <a:r>
              <a:rPr lang="it-IT" dirty="0">
                <a:latin typeface="+mj-lt"/>
              </a:rPr>
              <a:t>: images split and images </a:t>
            </a:r>
            <a:r>
              <a:rPr lang="it-IT" dirty="0" err="1">
                <a:latin typeface="+mj-lt"/>
              </a:rPr>
              <a:t>augmentation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769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an old model – data collection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CED494E1-6F0B-4D2D-A104-6FA29BC5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80" y="2312277"/>
            <a:ext cx="11016916" cy="2233446"/>
          </a:xfrm>
        </p:spPr>
        <p:txBody>
          <a:bodyPr>
            <a:normAutofit lnSpcReduction="10000"/>
          </a:bodyPr>
          <a:lstStyle/>
          <a:p>
            <a:r>
              <a:rPr lang="it-IT" dirty="0">
                <a:latin typeface="+mj-lt"/>
              </a:rPr>
              <a:t>The images </a:t>
            </a:r>
            <a:r>
              <a:rPr lang="it-IT" dirty="0" err="1">
                <a:latin typeface="+mj-lt"/>
              </a:rPr>
              <a:t>labeled</a:t>
            </a:r>
            <a:r>
              <a:rPr lang="it-IT" dirty="0">
                <a:latin typeface="+mj-lt"/>
              </a:rPr>
              <a:t> by the </a:t>
            </a:r>
            <a:r>
              <a:rPr lang="it-IT" dirty="0" err="1">
                <a:latin typeface="+mj-lt"/>
              </a:rPr>
              <a:t>inspector</a:t>
            </a:r>
            <a:r>
              <a:rPr lang="it-IT" dirty="0">
                <a:latin typeface="+mj-lt"/>
              </a:rPr>
              <a:t> after </a:t>
            </a:r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</a:rPr>
              <a:t> are </a:t>
            </a:r>
            <a:r>
              <a:rPr lang="it-IT" dirty="0" err="1">
                <a:latin typeface="+mj-lt"/>
              </a:rPr>
              <a:t>collected</a:t>
            </a:r>
            <a:r>
              <a:rPr lang="it-IT" dirty="0">
                <a:latin typeface="+mj-lt"/>
              </a:rPr>
              <a:t> in a </a:t>
            </a:r>
            <a:r>
              <a:rPr lang="it-IT" dirty="0" err="1">
                <a:latin typeface="+mj-lt"/>
              </a:rPr>
              <a:t>temporary</a:t>
            </a:r>
            <a:r>
              <a:rPr lang="it-IT" dirty="0">
                <a:latin typeface="+mj-lt"/>
              </a:rPr>
              <a:t> folder. </a:t>
            </a:r>
          </a:p>
          <a:p>
            <a:r>
              <a:rPr lang="it-IT" dirty="0">
                <a:latin typeface="+mj-lt"/>
              </a:rPr>
              <a:t>When a </a:t>
            </a:r>
            <a:r>
              <a:rPr lang="it-IT" dirty="0" err="1">
                <a:latin typeface="+mj-lt"/>
              </a:rPr>
              <a:t>certain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condition</a:t>
            </a:r>
            <a:r>
              <a:rPr lang="it-IT" dirty="0">
                <a:latin typeface="+mj-lt"/>
              </a:rPr>
              <a:t> is </a:t>
            </a:r>
            <a:r>
              <a:rPr lang="it-IT" dirty="0" err="1">
                <a:latin typeface="+mj-lt"/>
              </a:rPr>
              <a:t>met</a:t>
            </a:r>
            <a:r>
              <a:rPr lang="it-IT" dirty="0">
                <a:latin typeface="+mj-lt"/>
              </a:rPr>
              <a:t>, the </a:t>
            </a:r>
            <a:r>
              <a:rPr lang="it-IT" dirty="0" err="1">
                <a:latin typeface="+mj-lt"/>
              </a:rPr>
              <a:t>program</a:t>
            </a:r>
            <a:r>
              <a:rPr lang="it-IT" dirty="0">
                <a:latin typeface="+mj-lt"/>
              </a:rPr>
              <a:t> will </a:t>
            </a:r>
            <a:r>
              <a:rPr lang="it-IT" dirty="0" err="1">
                <a:latin typeface="+mj-lt"/>
              </a:rPr>
              <a:t>ask</a:t>
            </a:r>
            <a:r>
              <a:rPr lang="it-IT" dirty="0">
                <a:latin typeface="+mj-lt"/>
              </a:rPr>
              <a:t> to the </a:t>
            </a:r>
            <a:r>
              <a:rPr lang="it-IT" dirty="0" err="1">
                <a:latin typeface="+mj-lt"/>
              </a:rPr>
              <a:t>inspector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retrain</a:t>
            </a:r>
            <a:r>
              <a:rPr lang="it-IT" dirty="0">
                <a:latin typeface="+mj-lt"/>
              </a:rPr>
              <a:t> the model in </a:t>
            </a:r>
            <a:r>
              <a:rPr lang="it-IT" dirty="0" err="1">
                <a:latin typeface="+mj-lt"/>
              </a:rPr>
              <a:t>order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improve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it</a:t>
            </a:r>
            <a:r>
              <a:rPr lang="it-IT" dirty="0">
                <a:latin typeface="+mj-lt"/>
              </a:rPr>
              <a:t>.</a:t>
            </a:r>
          </a:p>
          <a:p>
            <a:pPr lvl="1"/>
            <a:r>
              <a:rPr lang="it-IT" dirty="0">
                <a:latin typeface="+mj-lt"/>
              </a:rPr>
              <a:t>The </a:t>
            </a:r>
            <a:r>
              <a:rPr lang="it-IT" dirty="0" err="1">
                <a:latin typeface="+mj-lt"/>
              </a:rPr>
              <a:t>condition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met</a:t>
            </a:r>
            <a:r>
              <a:rPr lang="it-IT" dirty="0">
                <a:latin typeface="+mj-lt"/>
              </a:rPr>
              <a:t> is the </a:t>
            </a:r>
            <a:r>
              <a:rPr lang="it-IT" dirty="0" err="1">
                <a:latin typeface="+mj-lt"/>
              </a:rPr>
              <a:t>number</a:t>
            </a:r>
            <a:r>
              <a:rPr lang="it-IT" dirty="0">
                <a:latin typeface="+mj-lt"/>
              </a:rPr>
              <a:t> of new images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can be </a:t>
            </a:r>
            <a:r>
              <a:rPr lang="it-IT" dirty="0" err="1">
                <a:latin typeface="+mj-lt"/>
              </a:rPr>
              <a:t>added</a:t>
            </a:r>
            <a:r>
              <a:rPr lang="it-IT" dirty="0">
                <a:latin typeface="+mj-lt"/>
              </a:rPr>
              <a:t> to the training set</a:t>
            </a: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9098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an old model – training step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96580" y="2483115"/>
            <a:ext cx="115718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+mj-lt"/>
              </a:rPr>
              <a:t>The training will be </a:t>
            </a:r>
            <a:r>
              <a:rPr lang="it-IT" sz="2800" dirty="0" err="1">
                <a:latin typeface="+mj-lt"/>
              </a:rPr>
              <a:t>done</a:t>
            </a:r>
            <a:r>
              <a:rPr lang="it-IT" sz="2800" dirty="0">
                <a:latin typeface="+mj-lt"/>
              </a:rPr>
              <a:t> with a technique </a:t>
            </a:r>
            <a:r>
              <a:rPr lang="it-IT" sz="2800" dirty="0" err="1">
                <a:latin typeface="+mj-lt"/>
              </a:rPr>
              <a:t>called</a:t>
            </a:r>
            <a:r>
              <a:rPr lang="it-IT" sz="2800" dirty="0">
                <a:latin typeface="+mj-lt"/>
              </a:rPr>
              <a:t> ‘</a:t>
            </a:r>
            <a:r>
              <a:rPr lang="it-IT" sz="2800" dirty="0" err="1">
                <a:latin typeface="+mj-lt"/>
              </a:rPr>
              <a:t>freezing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layers</a:t>
            </a:r>
            <a:r>
              <a:rPr lang="it-IT" sz="2800" dirty="0">
                <a:latin typeface="+mj-lt"/>
              </a:rPr>
              <a:t>’ (model fine tuning’). In this way </a:t>
            </a:r>
            <a:r>
              <a:rPr lang="it-IT" sz="2800" dirty="0" err="1">
                <a:latin typeface="+mj-lt"/>
              </a:rPr>
              <a:t>we</a:t>
            </a:r>
            <a:r>
              <a:rPr lang="it-IT" sz="2800" dirty="0">
                <a:latin typeface="+mj-lt"/>
              </a:rPr>
              <a:t> can </a:t>
            </a:r>
            <a:r>
              <a:rPr lang="it-IT" sz="2800" dirty="0" err="1">
                <a:latin typeface="+mj-lt"/>
              </a:rPr>
              <a:t>partially</a:t>
            </a:r>
            <a:r>
              <a:rPr lang="it-IT" sz="2800" dirty="0">
                <a:latin typeface="+mj-lt"/>
              </a:rPr>
              <a:t> use the </a:t>
            </a:r>
            <a:r>
              <a:rPr lang="it-IT" sz="2800" dirty="0" err="1">
                <a:latin typeface="+mj-lt"/>
              </a:rPr>
              <a:t>old</a:t>
            </a:r>
            <a:r>
              <a:rPr lang="it-IT" sz="2800" dirty="0">
                <a:latin typeface="+mj-lt"/>
              </a:rPr>
              <a:t> model, so </a:t>
            </a:r>
            <a:r>
              <a:rPr lang="it-IT" sz="2800" dirty="0" err="1">
                <a:latin typeface="+mj-lt"/>
              </a:rPr>
              <a:t>that</a:t>
            </a:r>
            <a:r>
              <a:rPr lang="it-IT" sz="2800" dirty="0">
                <a:latin typeface="+mj-lt"/>
              </a:rPr>
              <a:t> the </a:t>
            </a:r>
            <a:r>
              <a:rPr lang="it-IT" sz="2800" dirty="0" err="1">
                <a:latin typeface="+mj-lt"/>
              </a:rPr>
              <a:t>whole</a:t>
            </a:r>
            <a:r>
              <a:rPr lang="it-IT" sz="2800" dirty="0">
                <a:latin typeface="+mj-lt"/>
              </a:rPr>
              <a:t> process of training will last </a:t>
            </a:r>
            <a:r>
              <a:rPr lang="it-IT" sz="2800" dirty="0" err="1">
                <a:latin typeface="+mj-lt"/>
              </a:rPr>
              <a:t>less</a:t>
            </a:r>
            <a:r>
              <a:rPr lang="it-IT" sz="2800" dirty="0">
                <a:latin typeface="+mj-lt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+mj-lt"/>
              </a:rPr>
              <a:t>For this part </a:t>
            </a:r>
            <a:r>
              <a:rPr lang="it-IT" sz="2800" dirty="0" err="1">
                <a:latin typeface="+mj-lt"/>
              </a:rPr>
              <a:t>we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still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need</a:t>
            </a:r>
            <a:r>
              <a:rPr lang="it-IT" sz="2800" dirty="0">
                <a:latin typeface="+mj-lt"/>
              </a:rPr>
              <a:t> to do more </a:t>
            </a:r>
            <a:r>
              <a:rPr lang="it-IT" sz="2800" dirty="0" err="1">
                <a:latin typeface="+mj-lt"/>
              </a:rPr>
              <a:t>research</a:t>
            </a:r>
            <a:r>
              <a:rPr lang="it-IT" sz="2800" dirty="0">
                <a:latin typeface="+mj-lt"/>
              </a:rPr>
              <a:t> in </a:t>
            </a:r>
            <a:r>
              <a:rPr lang="it-IT" sz="2800" dirty="0" err="1">
                <a:latin typeface="+mj-lt"/>
              </a:rPr>
              <a:t>order</a:t>
            </a:r>
            <a:r>
              <a:rPr lang="it-IT" sz="2800" dirty="0">
                <a:latin typeface="+mj-lt"/>
              </a:rPr>
              <a:t> to </a:t>
            </a:r>
            <a:r>
              <a:rPr lang="it-IT" sz="2800" dirty="0" err="1">
                <a:latin typeface="+mj-lt"/>
              </a:rPr>
              <a:t>find</a:t>
            </a:r>
            <a:r>
              <a:rPr lang="it-IT" sz="2800" dirty="0">
                <a:latin typeface="+mj-lt"/>
              </a:rPr>
              <a:t> the best </a:t>
            </a:r>
            <a:r>
              <a:rPr lang="it-IT" sz="2800" dirty="0" err="1">
                <a:latin typeface="+mj-lt"/>
              </a:rPr>
              <a:t>parameter</a:t>
            </a:r>
            <a:endParaRPr lang="it-IT" sz="2800" dirty="0">
              <a:latin typeface="+mj-lt"/>
            </a:endParaRPr>
          </a:p>
          <a:p>
            <a:endParaRPr lang="tr-TR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5947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739C6C-EA16-4969-A3C6-E12B055B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+mj-lt"/>
              </a:rPr>
              <a:t>To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verify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that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we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got</a:t>
            </a:r>
            <a:r>
              <a:rPr lang="tr-TR" dirty="0">
                <a:latin typeface="+mj-lt"/>
              </a:rPr>
              <a:t> a </a:t>
            </a:r>
            <a:r>
              <a:rPr lang="tr-TR" dirty="0" err="1">
                <a:latin typeface="+mj-lt"/>
              </a:rPr>
              <a:t>better</a:t>
            </a:r>
            <a:r>
              <a:rPr lang="tr-TR" dirty="0">
                <a:latin typeface="+mj-lt"/>
              </a:rPr>
              <a:t> model </a:t>
            </a:r>
            <a:r>
              <a:rPr lang="tr-TR" dirty="0" err="1">
                <a:latin typeface="+mj-lt"/>
              </a:rPr>
              <a:t>we</a:t>
            </a:r>
            <a:r>
              <a:rPr lang="tr-TR" dirty="0">
                <a:latin typeface="+mj-lt"/>
              </a:rPr>
              <a:t> can </a:t>
            </a:r>
            <a:r>
              <a:rPr lang="tr-TR" dirty="0" err="1">
                <a:latin typeface="+mj-lt"/>
              </a:rPr>
              <a:t>check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some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metrics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like</a:t>
            </a:r>
            <a:r>
              <a:rPr lang="tr-TR" dirty="0">
                <a:latin typeface="+mj-lt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latin typeface="+mj-lt"/>
              </a:rPr>
              <a:t>Mean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average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accuracy</a:t>
            </a:r>
            <a:endParaRPr lang="tr-TR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latin typeface="+mj-lt"/>
              </a:rPr>
              <a:t>Precision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latin typeface="+mj-lt"/>
              </a:rPr>
              <a:t>Recall</a:t>
            </a:r>
            <a:endParaRPr lang="tr-TR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latin typeface="+mj-lt"/>
              </a:rPr>
              <a:t>Confusion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Matrix</a:t>
            </a:r>
            <a:endParaRPr lang="tr-TR" dirty="0">
              <a:latin typeface="+mj-lt"/>
            </a:endParaRPr>
          </a:p>
          <a:p>
            <a:pPr marL="0" indent="0">
              <a:buNone/>
            </a:pPr>
            <a:r>
              <a:rPr lang="tr-TR" dirty="0">
                <a:latin typeface="+mj-lt"/>
              </a:rPr>
              <a:t>Here </a:t>
            </a:r>
            <a:r>
              <a:rPr lang="tr-TR" dirty="0" err="1">
                <a:latin typeface="+mj-lt"/>
              </a:rPr>
              <a:t>we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haven’t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automated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this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part</a:t>
            </a:r>
            <a:r>
              <a:rPr lang="tr-TR" dirty="0">
                <a:latin typeface="+mj-lt"/>
              </a:rPr>
              <a:t> yet but </a:t>
            </a:r>
            <a:r>
              <a:rPr lang="tr-TR" dirty="0" err="1">
                <a:latin typeface="+mj-lt"/>
              </a:rPr>
              <a:t>every</a:t>
            </a:r>
            <a:r>
              <a:rPr lang="tr-TR" dirty="0">
                <a:latin typeface="+mj-lt"/>
              </a:rPr>
              <a:t> of </a:t>
            </a:r>
            <a:r>
              <a:rPr lang="tr-TR" dirty="0" err="1">
                <a:latin typeface="+mj-lt"/>
              </a:rPr>
              <a:t>them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except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confusion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matrix</a:t>
            </a:r>
            <a:r>
              <a:rPr lang="tr-TR" dirty="0">
                <a:latin typeface="+mj-lt"/>
              </a:rPr>
              <a:t> can be </a:t>
            </a:r>
            <a:r>
              <a:rPr lang="tr-TR" dirty="0" err="1">
                <a:latin typeface="+mj-lt"/>
              </a:rPr>
              <a:t>automated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very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quickly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because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they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are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only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numbers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to</a:t>
            </a:r>
            <a:r>
              <a:rPr lang="tr-TR" dirty="0">
                <a:latin typeface="+mj-lt"/>
              </a:rPr>
              <a:t> be </a:t>
            </a:r>
            <a:r>
              <a:rPr lang="tr-TR" dirty="0" err="1">
                <a:latin typeface="+mj-lt"/>
              </a:rPr>
              <a:t>checked</a:t>
            </a:r>
            <a:r>
              <a:rPr lang="tr-TR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tr-TR" dirty="0" err="1">
                <a:latin typeface="+mj-lt"/>
              </a:rPr>
              <a:t>For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confusion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matrix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we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will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implement</a:t>
            </a:r>
            <a:r>
              <a:rPr lang="tr-TR" dirty="0">
                <a:latin typeface="+mj-lt"/>
              </a:rPr>
              <a:t> a </a:t>
            </a:r>
            <a:r>
              <a:rPr lang="tr-TR" dirty="0" err="1">
                <a:latin typeface="+mj-lt"/>
              </a:rPr>
              <a:t>method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to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read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image</a:t>
            </a:r>
            <a:endParaRPr lang="en-US" dirty="0">
              <a:latin typeface="+mj-lt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an old model</a:t>
            </a:r>
            <a:r>
              <a:rPr lang="tr-TR" dirty="0">
                <a:solidFill>
                  <a:schemeClr val="bg1"/>
                </a:solidFill>
              </a:rPr>
              <a:t>: Evaluation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pic>
        <p:nvPicPr>
          <p:cNvPr id="1026" name="Picture 2" descr="https://storage.googleapis.com/wandb-production.appspot.com/kutay/n_aug_st/1bmsb415/media/images/Results_1304_2.png?Expires=1616156289&amp;GoogleAccessId=wandb-production%40appspot.gserviceaccount.com&amp;Signature=A99JS5S8kWd6Xyl9%2B%2FNmmdgXUoK48N1XMS3d5tD4aDCspslMZfJtR3OkQxVVXzmQPTvh2uVCIEeA4xuq7GfNoIUseGzS5gbbZGSqAfTzJaHtSDFdlHvolTtk%2Fny8tpxszFYcTrvuZLBzBNAMvKfCWnTpHuQ4gmhSAQcCnPrRBXLrxicwZzh6krVR%2Bs0FdwzlUlW1xqcDaeDAyzUc1q9Mcw0D%2FqbxngKrLFis4VDGWlmCFIzNzbRWjLz4562xHLMc4WiCN9AeqO85c%2FAdsnwEmpOpNFGC7c57z0cYgKghHcgKg6Hi%2FWE%2B5%2BX8ZH0kpgdgfUrkg3NCjM7IlN3Ez%2FSWng%3D%3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37" y="2370011"/>
            <a:ext cx="2329443" cy="174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8341360" y="2885440"/>
            <a:ext cx="3381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evaluate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conf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matrix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>
                <a:solidFill>
                  <a:srgbClr val="FF0000"/>
                </a:solidFill>
              </a:rPr>
              <a:t>We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need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find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ways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read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this</a:t>
            </a:r>
            <a:r>
              <a:rPr lang="tr-TR" dirty="0">
                <a:solidFill>
                  <a:srgbClr val="FF0000"/>
                </a:solidFill>
              </a:rPr>
              <a:t> </a:t>
            </a:r>
          </a:p>
          <a:p>
            <a:r>
              <a:rPr lang="tr-TR" dirty="0">
                <a:solidFill>
                  <a:srgbClr val="FF0000"/>
                </a:solidFill>
              </a:rPr>
              <a:t>Image </a:t>
            </a:r>
            <a:r>
              <a:rPr lang="tr-TR" dirty="0" err="1">
                <a:solidFill>
                  <a:srgbClr val="FF0000"/>
                </a:solidFill>
              </a:rPr>
              <a:t>directly</a:t>
            </a:r>
            <a:r>
              <a:rPr lang="tr-TR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216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75CC0E-C968-47F7-8AEF-396D78CD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Training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is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needed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for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creating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the model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that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will be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used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to detect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objects</a:t>
            </a:r>
            <a:endParaRPr lang="it-IT" dirty="0">
              <a:latin typeface="+mj-lt"/>
              <a:sym typeface="Wingdings" panose="05000000000000000000" pitchFamily="2" charset="2"/>
            </a:endParaRPr>
          </a:p>
          <a:p>
            <a:pPr lvl="2"/>
            <a:r>
              <a:rPr lang="it-IT" dirty="0">
                <a:latin typeface="+mj-lt"/>
                <a:sym typeface="Wingdings" panose="05000000000000000000" pitchFamily="2" charset="2"/>
              </a:rPr>
              <a:t>This is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run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only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once for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each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model (or more time for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possible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future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improvement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it-IT" dirty="0" err="1">
                <a:latin typeface="+mj-lt"/>
                <a:sym typeface="Wingdings" panose="05000000000000000000" pitchFamily="2" charset="2"/>
              </a:rPr>
              <a:t>Meant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to be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run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on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central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cloud (VM)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that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is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enabled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with GPU and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hence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, can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run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very fast</a:t>
            </a:r>
            <a:endParaRPr lang="it-IT" dirty="0">
              <a:latin typeface="+mj-lt"/>
            </a:endParaRPr>
          </a:p>
          <a:p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uses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b="1" dirty="0" err="1">
                <a:latin typeface="+mj-lt"/>
                <a:sym typeface="Wingdings" panose="05000000000000000000" pitchFamily="2" charset="2"/>
              </a:rPr>
              <a:t>trained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models for processing a video, made by the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inspector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, in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order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to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find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interesting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objects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.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These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interesting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objects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are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those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that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the model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has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learned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to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recognize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during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the training part</a:t>
            </a:r>
          </a:p>
          <a:p>
            <a:pPr lvl="2"/>
            <a:r>
              <a:rPr lang="it-IT" dirty="0">
                <a:latin typeface="+mj-lt"/>
                <a:sym typeface="Wingdings" panose="05000000000000000000" pitchFamily="2" charset="2"/>
              </a:rPr>
              <a:t>This is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run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once for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each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video, on the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local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tablet of the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inspector</a:t>
            </a:r>
            <a:endParaRPr lang="en-US" dirty="0">
              <a:latin typeface="+mj-lt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2 processes: Training and detection</a:t>
            </a:r>
          </a:p>
        </p:txBody>
      </p:sp>
      <p:pic>
        <p:nvPicPr>
          <p:cNvPr id="15" name="Resim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0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3186113"/>
            <a:ext cx="12192000" cy="385762"/>
          </a:xfrm>
          <a:prstGeom prst="rect">
            <a:avLst/>
          </a:prstGeom>
          <a:solidFill>
            <a:srgbClr val="002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0" y="2293939"/>
            <a:ext cx="12192000" cy="892174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DB5E8-3779-42A4-97FE-57DD7E502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399" y="2293939"/>
            <a:ext cx="9144000" cy="892174"/>
          </a:xfrm>
        </p:spPr>
        <p:txBody>
          <a:bodyPr>
            <a:normAutofit fontScale="90000"/>
          </a:bodyPr>
          <a:lstStyle/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Training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AB5559-5151-4BF1-AEF1-FF9AEFE6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399" y="3186113"/>
            <a:ext cx="9144000" cy="385762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Training E</a:t>
            </a:r>
            <a:r>
              <a:rPr lang="tr-TR" dirty="0" err="1">
                <a:solidFill>
                  <a:schemeClr val="bg1"/>
                </a:solidFill>
              </a:rPr>
              <a:t>nd-to</a:t>
            </a:r>
            <a:r>
              <a:rPr lang="tr-TR" dirty="0">
                <a:solidFill>
                  <a:schemeClr val="bg1"/>
                </a:solidFill>
              </a:rPr>
              <a:t>-</a:t>
            </a:r>
            <a:r>
              <a:rPr lang="it-IT" dirty="0">
                <a:solidFill>
                  <a:schemeClr val="bg1"/>
                </a:solidFill>
              </a:rPr>
              <a:t>E</a:t>
            </a:r>
            <a:r>
              <a:rPr lang="tr-TR" dirty="0" err="1">
                <a:solidFill>
                  <a:schemeClr val="bg1"/>
                </a:solidFill>
              </a:rPr>
              <a:t>nd</a:t>
            </a:r>
            <a:r>
              <a:rPr lang="it-IT" dirty="0">
                <a:solidFill>
                  <a:schemeClr val="bg1"/>
                </a:solidFill>
              </a:rPr>
              <a:t> process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" y="1882228"/>
            <a:ext cx="1997242" cy="20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8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739C6C-EA16-4969-A3C6-E12B055B9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7733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>
                <a:latin typeface="+mj-lt"/>
              </a:rPr>
              <a:t>With the training is </a:t>
            </a:r>
            <a:r>
              <a:rPr lang="it-IT" dirty="0" err="1">
                <a:latin typeface="+mj-lt"/>
              </a:rPr>
              <a:t>possible</a:t>
            </a:r>
            <a:r>
              <a:rPr lang="it-IT" dirty="0">
                <a:latin typeface="+mj-lt"/>
              </a:rPr>
              <a:t> to create </a:t>
            </a:r>
            <a:r>
              <a:rPr lang="it-IT" b="1" dirty="0">
                <a:latin typeface="+mj-lt"/>
              </a:rPr>
              <a:t>from scratch </a:t>
            </a:r>
            <a:r>
              <a:rPr lang="it-IT" dirty="0">
                <a:latin typeface="+mj-lt"/>
              </a:rPr>
              <a:t>models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can </a:t>
            </a:r>
            <a:r>
              <a:rPr lang="it-IT" dirty="0" err="1">
                <a:latin typeface="+mj-lt"/>
              </a:rPr>
              <a:t>recognize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pretty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much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everything</a:t>
            </a:r>
            <a:r>
              <a:rPr lang="it-IT" dirty="0">
                <a:latin typeface="+mj-lt"/>
              </a:rPr>
              <a:t>. </a:t>
            </a:r>
          </a:p>
          <a:p>
            <a:pPr marL="0" indent="0">
              <a:buNone/>
            </a:pPr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The future </a:t>
            </a:r>
            <a:r>
              <a:rPr lang="it-IT" dirty="0" err="1">
                <a:latin typeface="+mj-lt"/>
              </a:rPr>
              <a:t>detections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exploit the </a:t>
            </a:r>
            <a:r>
              <a:rPr lang="it-IT" dirty="0" err="1">
                <a:latin typeface="+mj-lt"/>
              </a:rPr>
              <a:t>trained</a:t>
            </a:r>
            <a:r>
              <a:rPr lang="it-IT" dirty="0">
                <a:latin typeface="+mj-lt"/>
              </a:rPr>
              <a:t> model, will ‘</a:t>
            </a:r>
            <a:r>
              <a:rPr lang="it-IT" dirty="0" err="1">
                <a:latin typeface="+mj-lt"/>
              </a:rPr>
              <a:t>send</a:t>
            </a:r>
            <a:r>
              <a:rPr lang="it-IT" dirty="0">
                <a:latin typeface="+mj-lt"/>
              </a:rPr>
              <a:t>’ feedback to the </a:t>
            </a:r>
            <a:r>
              <a:rPr lang="it-IT" dirty="0" err="1">
                <a:latin typeface="+mj-lt"/>
              </a:rPr>
              <a:t>initial</a:t>
            </a:r>
            <a:r>
              <a:rPr lang="it-IT" dirty="0">
                <a:latin typeface="+mj-lt"/>
              </a:rPr>
              <a:t> model, so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this one can be </a:t>
            </a:r>
            <a:r>
              <a:rPr lang="it-IT" dirty="0" err="1">
                <a:latin typeface="+mj-lt"/>
              </a:rPr>
              <a:t>improved</a:t>
            </a:r>
            <a:r>
              <a:rPr lang="it-IT" dirty="0">
                <a:latin typeface="+mj-lt"/>
              </a:rPr>
              <a:t>. In this </a:t>
            </a:r>
            <a:r>
              <a:rPr lang="it-IT" dirty="0" err="1">
                <a:latin typeface="+mj-lt"/>
              </a:rPr>
              <a:t>sense</a:t>
            </a:r>
            <a:r>
              <a:rPr lang="it-IT" dirty="0">
                <a:latin typeface="+mj-lt"/>
              </a:rPr>
              <a:t>, the </a:t>
            </a:r>
            <a:r>
              <a:rPr lang="it-IT" dirty="0" err="1">
                <a:latin typeface="+mj-lt"/>
              </a:rPr>
              <a:t>program</a:t>
            </a:r>
            <a:r>
              <a:rPr lang="it-IT" dirty="0">
                <a:latin typeface="+mj-lt"/>
              </a:rPr>
              <a:t> will </a:t>
            </a:r>
            <a:r>
              <a:rPr lang="it-IT" b="1" dirty="0" err="1">
                <a:latin typeface="+mj-lt"/>
              </a:rPr>
              <a:t>retrain</a:t>
            </a:r>
            <a:r>
              <a:rPr lang="it-IT" b="1" dirty="0">
                <a:latin typeface="+mj-lt"/>
              </a:rPr>
              <a:t> the </a:t>
            </a:r>
            <a:r>
              <a:rPr lang="it-IT" b="1" dirty="0" err="1">
                <a:latin typeface="+mj-lt"/>
              </a:rPr>
              <a:t>initial</a:t>
            </a:r>
            <a:r>
              <a:rPr lang="it-IT" b="1" dirty="0">
                <a:latin typeface="+mj-lt"/>
              </a:rPr>
              <a:t> model</a:t>
            </a:r>
            <a:r>
              <a:rPr lang="it-IT" dirty="0">
                <a:latin typeface="+mj-lt"/>
              </a:rPr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latin typeface="+mj-lt"/>
              </a:rPr>
              <a:t>In this case, the </a:t>
            </a:r>
            <a:r>
              <a:rPr lang="it-IT" dirty="0" err="1">
                <a:latin typeface="+mj-lt"/>
              </a:rPr>
              <a:t>inspector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would</a:t>
            </a:r>
            <a:r>
              <a:rPr lang="it-IT" dirty="0">
                <a:latin typeface="+mj-lt"/>
              </a:rPr>
              <a:t> do </a:t>
            </a:r>
            <a:r>
              <a:rPr lang="it-IT" dirty="0" err="1">
                <a:latin typeface="+mj-lt"/>
              </a:rPr>
              <a:t>nothing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because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program</a:t>
            </a:r>
            <a:r>
              <a:rPr lang="it-IT" dirty="0">
                <a:latin typeface="+mj-lt"/>
              </a:rPr>
              <a:t> will know on </a:t>
            </a:r>
            <a:r>
              <a:rPr lang="it-IT" dirty="0" err="1">
                <a:latin typeface="+mj-lt"/>
              </a:rPr>
              <a:t>its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own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when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there</a:t>
            </a:r>
            <a:r>
              <a:rPr lang="it-IT" dirty="0">
                <a:latin typeface="+mj-lt"/>
              </a:rPr>
              <a:t> are the </a:t>
            </a:r>
            <a:r>
              <a:rPr lang="it-IT" dirty="0" err="1">
                <a:latin typeface="+mj-lt"/>
              </a:rPr>
              <a:t>conditions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retrain</a:t>
            </a:r>
            <a:r>
              <a:rPr lang="it-IT" dirty="0">
                <a:latin typeface="+mj-lt"/>
              </a:rPr>
              <a:t> the model.</a:t>
            </a:r>
          </a:p>
          <a:p>
            <a:pPr marL="0" indent="0">
              <a:buNone/>
            </a:pPr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– 2 types of training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CB35AE1E-7BEB-4F79-B456-9411692DEC2F}"/>
              </a:ext>
            </a:extLst>
          </p:cNvPr>
          <p:cNvSpPr/>
          <p:nvPr/>
        </p:nvSpPr>
        <p:spPr>
          <a:xfrm>
            <a:off x="838200" y="1756934"/>
            <a:ext cx="4118811" cy="5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/>
              <a:t>Train a new model from scratch</a:t>
            </a:r>
            <a:endParaRPr lang="en-US" sz="2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4C3EFFB-6727-4CF7-B9A8-25A5BE527048}"/>
              </a:ext>
            </a:extLst>
          </p:cNvPr>
          <p:cNvSpPr/>
          <p:nvPr/>
        </p:nvSpPr>
        <p:spPr>
          <a:xfrm>
            <a:off x="838199" y="3754348"/>
            <a:ext cx="5257801" cy="5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 err="1"/>
              <a:t>Retrain</a:t>
            </a:r>
            <a:r>
              <a:rPr lang="it-IT" sz="2400" dirty="0"/>
              <a:t> an </a:t>
            </a:r>
            <a:r>
              <a:rPr lang="it-IT" sz="2400" dirty="0" err="1"/>
              <a:t>old</a:t>
            </a:r>
            <a:r>
              <a:rPr lang="it-IT" sz="2400" dirty="0"/>
              <a:t> model (for </a:t>
            </a:r>
            <a:r>
              <a:rPr lang="it-IT" sz="2400" dirty="0" err="1"/>
              <a:t>improvement</a:t>
            </a:r>
            <a:r>
              <a:rPr lang="it-IT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70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3186113"/>
            <a:ext cx="12192000" cy="385762"/>
          </a:xfrm>
          <a:prstGeom prst="rect">
            <a:avLst/>
          </a:prstGeom>
          <a:solidFill>
            <a:srgbClr val="002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0" y="2293939"/>
            <a:ext cx="12192000" cy="892174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DB5E8-3779-42A4-97FE-57DD7E502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399" y="2293939"/>
            <a:ext cx="9144000" cy="892174"/>
          </a:xfrm>
        </p:spPr>
        <p:txBody>
          <a:bodyPr>
            <a:normAutofit fontScale="90000"/>
          </a:bodyPr>
          <a:lstStyle/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Training a new model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" y="1882228"/>
            <a:ext cx="1997242" cy="20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+mj-lt"/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a new model - </a:t>
            </a:r>
            <a:r>
              <a:rPr lang="en-US" dirty="0" err="1">
                <a:solidFill>
                  <a:schemeClr val="bg1"/>
                </a:solidFill>
              </a:rPr>
              <a:t>substeps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FFC61460-AC11-413C-843F-F888B7817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534130"/>
              </p:ext>
            </p:extLst>
          </p:nvPr>
        </p:nvGraphicFramePr>
        <p:xfrm>
          <a:off x="1739297" y="-498895"/>
          <a:ext cx="93457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E29C0E12-47C0-431B-9FC0-7D9E980FB076}"/>
              </a:ext>
            </a:extLst>
          </p:cNvPr>
          <p:cNvSpPr txBox="1"/>
          <p:nvPr/>
        </p:nvSpPr>
        <p:spPr>
          <a:xfrm>
            <a:off x="1657684" y="2799216"/>
            <a:ext cx="2238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User </a:t>
            </a:r>
            <a:r>
              <a:rPr lang="it-IT" dirty="0" err="1">
                <a:latin typeface="+mj-lt"/>
              </a:rPr>
              <a:t>records</a:t>
            </a:r>
            <a:r>
              <a:rPr lang="it-IT" dirty="0">
                <a:latin typeface="+mj-lt"/>
              </a:rPr>
              <a:t> video. The </a:t>
            </a:r>
            <a:r>
              <a:rPr lang="it-IT" dirty="0" err="1">
                <a:latin typeface="+mj-lt"/>
              </a:rPr>
              <a:t>program</a:t>
            </a:r>
            <a:r>
              <a:rPr lang="it-IT" dirty="0">
                <a:latin typeface="+mj-lt"/>
              </a:rPr>
              <a:t> takes the video and </a:t>
            </a:r>
            <a:r>
              <a:rPr lang="it-IT" dirty="0" err="1">
                <a:latin typeface="+mj-lt"/>
              </a:rPr>
              <a:t>fragment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it</a:t>
            </a:r>
            <a:r>
              <a:rPr lang="it-IT" dirty="0">
                <a:latin typeface="+mj-lt"/>
              </a:rPr>
              <a:t>. Frames are </a:t>
            </a:r>
            <a:r>
              <a:rPr lang="it-IT" dirty="0" err="1">
                <a:latin typeface="+mj-lt"/>
              </a:rPr>
              <a:t>passed</a:t>
            </a:r>
            <a:r>
              <a:rPr lang="it-IT" dirty="0">
                <a:latin typeface="+mj-lt"/>
              </a:rPr>
              <a:t> to a </a:t>
            </a:r>
            <a:r>
              <a:rPr lang="it-IT" dirty="0" err="1">
                <a:latin typeface="+mj-lt"/>
              </a:rPr>
              <a:t>method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checks </a:t>
            </a:r>
            <a:r>
              <a:rPr lang="it-IT" dirty="0" err="1">
                <a:latin typeface="+mj-lt"/>
              </a:rPr>
              <a:t>that</a:t>
            </a:r>
            <a:r>
              <a:rPr lang="it-IT" dirty="0">
                <a:latin typeface="+mj-lt"/>
              </a:rPr>
              <a:t> images are not so </a:t>
            </a:r>
            <a:r>
              <a:rPr lang="it-IT" dirty="0" err="1">
                <a:latin typeface="+mj-lt"/>
              </a:rPr>
              <a:t>similar</a:t>
            </a:r>
            <a:r>
              <a:rPr lang="it-IT" dirty="0">
                <a:latin typeface="+mj-lt"/>
              </a:rPr>
              <a:t> (</a:t>
            </a:r>
            <a:r>
              <a:rPr lang="it-IT" dirty="0" err="1">
                <a:latin typeface="+mj-lt"/>
              </a:rPr>
              <a:t>through</a:t>
            </a:r>
            <a:r>
              <a:rPr lang="it-IT" dirty="0">
                <a:latin typeface="+mj-lt"/>
              </a:rPr>
              <a:t> cosine </a:t>
            </a:r>
            <a:r>
              <a:rPr lang="it-IT" dirty="0" err="1">
                <a:latin typeface="+mj-lt"/>
              </a:rPr>
              <a:t>similarity</a:t>
            </a:r>
            <a:r>
              <a:rPr lang="it-IT" dirty="0">
                <a:latin typeface="+mj-lt"/>
              </a:rPr>
              <a:t>). </a:t>
            </a:r>
            <a:r>
              <a:rPr lang="it-IT" dirty="0" err="1">
                <a:latin typeface="+mj-lt"/>
              </a:rPr>
              <a:t>Similarity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threshold</a:t>
            </a:r>
            <a:r>
              <a:rPr lang="it-IT" dirty="0">
                <a:latin typeface="+mj-lt"/>
              </a:rPr>
              <a:t> = 0,9</a:t>
            </a:r>
            <a:endParaRPr lang="en-US" dirty="0"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7301A9-2D9B-415C-A80A-438EE6DB8672}"/>
              </a:ext>
            </a:extLst>
          </p:cNvPr>
          <p:cNvSpPr txBox="1"/>
          <p:nvPr/>
        </p:nvSpPr>
        <p:spPr>
          <a:xfrm>
            <a:off x="6359730" y="2799216"/>
            <a:ext cx="1874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Program open the </a:t>
            </a:r>
            <a:r>
              <a:rPr lang="it-IT" dirty="0" err="1">
                <a:latin typeface="+mj-lt"/>
              </a:rPr>
              <a:t>labelingimg</a:t>
            </a:r>
            <a:r>
              <a:rPr lang="it-IT" dirty="0">
                <a:latin typeface="+mj-lt"/>
              </a:rPr>
              <a:t> tool and the user is ready to label </a:t>
            </a:r>
            <a:r>
              <a:rPr lang="it-IT" dirty="0" err="1">
                <a:latin typeface="+mj-lt"/>
              </a:rPr>
              <a:t>them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given</a:t>
            </a:r>
            <a:r>
              <a:rPr lang="it-IT" dirty="0">
                <a:latin typeface="+mj-lt"/>
              </a:rPr>
              <a:t> the classes </a:t>
            </a:r>
            <a:r>
              <a:rPr lang="it-IT" dirty="0" err="1">
                <a:latin typeface="+mj-lt"/>
              </a:rPr>
              <a:t>available</a:t>
            </a:r>
            <a:r>
              <a:rPr lang="it-IT" dirty="0">
                <a:latin typeface="+mj-lt"/>
              </a:rPr>
              <a:t> for the </a:t>
            </a:r>
            <a:r>
              <a:rPr lang="it-IT" dirty="0" err="1">
                <a:latin typeface="+mj-lt"/>
              </a:rPr>
              <a:t>chosen</a:t>
            </a:r>
            <a:r>
              <a:rPr lang="it-IT" dirty="0">
                <a:latin typeface="+mj-lt"/>
              </a:rPr>
              <a:t> asset</a:t>
            </a:r>
            <a:endParaRPr lang="en-US" dirty="0">
              <a:latin typeface="+mj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9CBB6C-0F70-4E42-9756-3A96254C4498}"/>
              </a:ext>
            </a:extLst>
          </p:cNvPr>
          <p:cNvSpPr txBox="1"/>
          <p:nvPr/>
        </p:nvSpPr>
        <p:spPr>
          <a:xfrm>
            <a:off x="4024199" y="2799215"/>
            <a:ext cx="2238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User </a:t>
            </a:r>
            <a:r>
              <a:rPr lang="it-IT" dirty="0" err="1">
                <a:latin typeface="+mj-lt"/>
              </a:rPr>
              <a:t>chooses</a:t>
            </a:r>
            <a:r>
              <a:rPr lang="it-IT" dirty="0">
                <a:latin typeface="+mj-lt"/>
              </a:rPr>
              <a:t> asset from a list. </a:t>
            </a:r>
            <a:r>
              <a:rPr lang="it-IT" dirty="0" err="1">
                <a:latin typeface="+mj-lt"/>
              </a:rPr>
              <a:t>Given</a:t>
            </a:r>
            <a:r>
              <a:rPr lang="it-IT" dirty="0">
                <a:latin typeface="+mj-lt"/>
              </a:rPr>
              <a:t> the asset, a </a:t>
            </a:r>
            <a:r>
              <a:rPr lang="it-IT" dirty="0" err="1">
                <a:latin typeface="+mj-lt"/>
              </a:rPr>
              <a:t>certain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number</a:t>
            </a:r>
            <a:r>
              <a:rPr lang="it-IT" dirty="0">
                <a:latin typeface="+mj-lt"/>
              </a:rPr>
              <a:t> and </a:t>
            </a:r>
            <a:r>
              <a:rPr lang="it-IT" dirty="0" err="1">
                <a:latin typeface="+mj-lt"/>
              </a:rPr>
              <a:t>type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objects</a:t>
            </a:r>
            <a:r>
              <a:rPr lang="it-IT" dirty="0">
                <a:latin typeface="+mj-lt"/>
              </a:rPr>
              <a:t> are </a:t>
            </a:r>
            <a:r>
              <a:rPr lang="it-IT" dirty="0" err="1">
                <a:latin typeface="+mj-lt"/>
              </a:rPr>
              <a:t>available</a:t>
            </a:r>
            <a:r>
              <a:rPr lang="it-IT" dirty="0">
                <a:latin typeface="+mj-lt"/>
              </a:rPr>
              <a:t> (</a:t>
            </a:r>
            <a:r>
              <a:rPr lang="it-IT" dirty="0" err="1">
                <a:latin typeface="+mj-lt"/>
              </a:rPr>
              <a:t>nozzles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pipes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etc</a:t>
            </a:r>
            <a:r>
              <a:rPr lang="it-IT" dirty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F584B71-9262-4AFA-88C5-450ED29E18BC}"/>
              </a:ext>
            </a:extLst>
          </p:cNvPr>
          <p:cNvSpPr txBox="1"/>
          <p:nvPr/>
        </p:nvSpPr>
        <p:spPr>
          <a:xfrm>
            <a:off x="8700909" y="2799216"/>
            <a:ext cx="1874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User </a:t>
            </a:r>
            <a:r>
              <a:rPr lang="it-IT" dirty="0" err="1">
                <a:latin typeface="+mj-lt"/>
              </a:rPr>
              <a:t>launch</a:t>
            </a:r>
            <a:r>
              <a:rPr lang="it-IT" dirty="0">
                <a:latin typeface="+mj-lt"/>
              </a:rPr>
              <a:t> training and in </a:t>
            </a:r>
            <a:r>
              <a:rPr lang="it-IT" dirty="0" err="1">
                <a:latin typeface="+mj-lt"/>
              </a:rPr>
              <a:t>automatic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other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subprocesses</a:t>
            </a:r>
            <a:r>
              <a:rPr lang="it-IT" dirty="0">
                <a:latin typeface="+mj-lt"/>
              </a:rPr>
              <a:t> are </a:t>
            </a:r>
            <a:r>
              <a:rPr lang="it-IT" dirty="0" err="1">
                <a:latin typeface="+mj-lt"/>
              </a:rPr>
              <a:t>run</a:t>
            </a:r>
            <a:r>
              <a:rPr lang="it-IT" dirty="0">
                <a:latin typeface="+mj-lt"/>
              </a:rPr>
              <a:t>: images split and images </a:t>
            </a:r>
            <a:r>
              <a:rPr lang="it-IT" dirty="0" err="1">
                <a:latin typeface="+mj-lt"/>
              </a:rPr>
              <a:t>augmentation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788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and </a:t>
            </a:r>
            <a:r>
              <a:rPr lang="en-US" dirty="0" err="1">
                <a:solidFill>
                  <a:schemeClr val="bg1"/>
                </a:solidFill>
              </a:rPr>
              <a:t>substeps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Preparing</a:t>
            </a:r>
            <a:r>
              <a:rPr lang="tr-TR" dirty="0">
                <a:solidFill>
                  <a:schemeClr val="bg1"/>
                </a:solidFill>
              </a:rPr>
              <a:t> Data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/>
          <a:srcRect l="26032" t="24571" r="1728" b="2409"/>
          <a:stretch/>
        </p:blipFill>
        <p:spPr>
          <a:xfrm>
            <a:off x="3158195" y="1872042"/>
            <a:ext cx="5250081" cy="171792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626480" y="3937289"/>
            <a:ext cx="9725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+mj-lt"/>
              </a:rPr>
              <a:t>First we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have</a:t>
            </a:r>
            <a:r>
              <a:rPr lang="it-IT" sz="2800" dirty="0">
                <a:latin typeface="+mj-lt"/>
              </a:rPr>
              <a:t> to </a:t>
            </a:r>
            <a:r>
              <a:rPr lang="it-IT" sz="2800" dirty="0" err="1">
                <a:latin typeface="+mj-lt"/>
              </a:rPr>
              <a:t>collect</a:t>
            </a:r>
            <a:r>
              <a:rPr lang="it-IT" sz="2800" dirty="0">
                <a:latin typeface="+mj-lt"/>
              </a:rPr>
              <a:t> images and labe </a:t>
            </a:r>
            <a:r>
              <a:rPr lang="it-IT" sz="2800" dirty="0" err="1">
                <a:latin typeface="+mj-lt"/>
              </a:rPr>
              <a:t>them</a:t>
            </a:r>
            <a:r>
              <a:rPr lang="it-IT" sz="2800" dirty="0">
                <a:latin typeface="+mj-lt"/>
              </a:rPr>
              <a:t>. </a:t>
            </a:r>
          </a:p>
          <a:p>
            <a:r>
              <a:rPr lang="it-IT" sz="2800" dirty="0">
                <a:latin typeface="+mj-lt"/>
              </a:rPr>
              <a:t>The </a:t>
            </a:r>
            <a:r>
              <a:rPr lang="it-IT" sz="2800" dirty="0" err="1">
                <a:latin typeface="+mj-lt"/>
              </a:rPr>
              <a:t>labeling</a:t>
            </a:r>
            <a:r>
              <a:rPr lang="it-IT" sz="2800" dirty="0">
                <a:latin typeface="+mj-lt"/>
              </a:rPr>
              <a:t> is </a:t>
            </a:r>
            <a:r>
              <a:rPr lang="it-IT" sz="2800" dirty="0" err="1">
                <a:latin typeface="+mj-lt"/>
              </a:rPr>
              <a:t>done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through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labelimg</a:t>
            </a:r>
            <a:r>
              <a:rPr lang="it-IT" sz="2800" dirty="0">
                <a:latin typeface="+mj-lt"/>
              </a:rPr>
              <a:t> tool</a:t>
            </a:r>
            <a:endParaRPr lang="tr-T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86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>
              <a:latin typeface="+mj-lt"/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Training and </a:t>
            </a:r>
            <a:r>
              <a:rPr lang="en-US" sz="3600" dirty="0" err="1">
                <a:solidFill>
                  <a:schemeClr val="bg1"/>
                </a:solidFill>
              </a:rPr>
              <a:t>substeps</a:t>
            </a:r>
            <a:r>
              <a:rPr lang="tr-TR" sz="3600" dirty="0">
                <a:solidFill>
                  <a:schemeClr val="bg1"/>
                </a:solidFill>
              </a:rPr>
              <a:t>: Auto - </a:t>
            </a:r>
            <a:r>
              <a:rPr lang="tr-TR" sz="3600" dirty="0" err="1">
                <a:solidFill>
                  <a:schemeClr val="bg1"/>
                </a:solidFill>
              </a:rPr>
              <a:t>Split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87628" y="1654327"/>
            <a:ext cx="10768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+mj-lt"/>
              </a:rPr>
              <a:t>Once we got labels and images</a:t>
            </a:r>
            <a:r>
              <a:rPr lang="it-IT" sz="2400" dirty="0">
                <a:latin typeface="+mj-lt"/>
              </a:rPr>
              <a:t>, the </a:t>
            </a:r>
            <a:r>
              <a:rPr lang="it-IT" sz="2400" dirty="0" err="1">
                <a:latin typeface="+mj-lt"/>
              </a:rPr>
              <a:t>program</a:t>
            </a:r>
            <a:r>
              <a:rPr lang="it-IT" sz="2400" dirty="0">
                <a:latin typeface="+mj-lt"/>
              </a:rPr>
              <a:t> will </a:t>
            </a:r>
            <a:r>
              <a:rPr lang="it-IT" sz="2400" dirty="0" err="1">
                <a:latin typeface="+mj-lt"/>
              </a:rPr>
              <a:t>run</a:t>
            </a:r>
            <a:r>
              <a:rPr lang="it-IT" sz="2400" dirty="0">
                <a:latin typeface="+mj-lt"/>
              </a:rPr>
              <a:t> </a:t>
            </a:r>
            <a:r>
              <a:rPr lang="tr-TR" sz="2400" b="1" dirty="0">
                <a:latin typeface="+mj-lt"/>
              </a:rPr>
              <a:t>augment</a:t>
            </a:r>
            <a:r>
              <a:rPr lang="tr-TR" sz="2400" dirty="0">
                <a:latin typeface="+mj-lt"/>
              </a:rPr>
              <a:t> and </a:t>
            </a:r>
            <a:r>
              <a:rPr lang="tr-TR" sz="2400" b="1" dirty="0">
                <a:latin typeface="+mj-lt"/>
              </a:rPr>
              <a:t>split</a:t>
            </a:r>
            <a:r>
              <a:rPr lang="tr-TR" sz="2400" dirty="0">
                <a:latin typeface="+mj-lt"/>
              </a:rPr>
              <a:t> script</a:t>
            </a:r>
            <a:r>
              <a:rPr lang="it-IT" sz="2400" dirty="0">
                <a:latin typeface="+mj-lt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400" b="1" dirty="0">
                <a:latin typeface="+mj-lt"/>
              </a:rPr>
              <a:t>Split</a:t>
            </a:r>
            <a:r>
              <a:rPr lang="it-IT" sz="2400" dirty="0">
                <a:latin typeface="+mj-lt"/>
              </a:rPr>
              <a:t> will split the </a:t>
            </a:r>
            <a:r>
              <a:rPr lang="it-IT" sz="2400" dirty="0" err="1">
                <a:latin typeface="+mj-lt"/>
              </a:rPr>
              <a:t>whole</a:t>
            </a:r>
            <a:r>
              <a:rPr lang="it-IT" sz="2400" dirty="0">
                <a:latin typeface="+mj-lt"/>
              </a:rPr>
              <a:t> data in </a:t>
            </a:r>
            <a:r>
              <a:rPr lang="it-IT" sz="2400" dirty="0" err="1">
                <a:latin typeface="+mj-lt"/>
              </a:rPr>
              <a:t>three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folders (</a:t>
            </a:r>
            <a:r>
              <a:rPr lang="it-IT" sz="2400" dirty="0" err="1">
                <a:latin typeface="+mj-lt"/>
              </a:rPr>
              <a:t>train</a:t>
            </a:r>
            <a:r>
              <a:rPr lang="it-IT" sz="2400" dirty="0">
                <a:latin typeface="+mj-lt"/>
              </a:rPr>
              <a:t>, val, test)</a:t>
            </a:r>
          </a:p>
          <a:p>
            <a:r>
              <a:rPr lang="it-IT" sz="2400" dirty="0">
                <a:latin typeface="+mj-lt"/>
              </a:rPr>
              <a:t> 	</a:t>
            </a:r>
            <a:r>
              <a:rPr lang="tr-TR" sz="2400" dirty="0">
                <a:latin typeface="+mj-lt"/>
              </a:rPr>
              <a:t>We can define split ratio, but it is already defined as 0.7 train, 0.2 test 0.1 </a:t>
            </a:r>
            <a:r>
              <a:rPr lang="it-IT" sz="2400" dirty="0">
                <a:latin typeface="+mj-lt"/>
              </a:rPr>
              <a:t>	</a:t>
            </a:r>
            <a:r>
              <a:rPr lang="tr-TR" sz="2400" dirty="0">
                <a:latin typeface="+mj-lt"/>
              </a:rPr>
              <a:t>validation by default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553" y="3328699"/>
            <a:ext cx="2726613" cy="126819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394" y="3292384"/>
            <a:ext cx="3797039" cy="1309004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949156" y="3588125"/>
            <a:ext cx="2465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latin typeface="+mj-lt"/>
              </a:rPr>
              <a:t>Data </a:t>
            </a:r>
            <a:r>
              <a:rPr lang="tr-TR" sz="2400" dirty="0" err="1">
                <a:latin typeface="+mj-lt"/>
              </a:rPr>
              <a:t>after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splitting</a:t>
            </a:r>
            <a:endParaRPr lang="tr-TR" sz="2400" dirty="0">
              <a:latin typeface="+mj-lt"/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89064" y="3496293"/>
            <a:ext cx="946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latin typeface="+mj-lt"/>
              </a:rPr>
              <a:t>Shell</a:t>
            </a:r>
          </a:p>
          <a:p>
            <a:r>
              <a:rPr lang="tr-TR" sz="2400" dirty="0" err="1">
                <a:latin typeface="+mj-lt"/>
              </a:rPr>
              <a:t>promt</a:t>
            </a:r>
            <a:endParaRPr lang="tr-TR" sz="2400" dirty="0">
              <a:latin typeface="+mj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07FF2C-8C10-4222-B281-CA0820354559}"/>
              </a:ext>
            </a:extLst>
          </p:cNvPr>
          <p:cNvSpPr txBox="1"/>
          <p:nvPr/>
        </p:nvSpPr>
        <p:spPr>
          <a:xfrm>
            <a:off x="813653" y="4989025"/>
            <a:ext cx="108253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+mj-lt"/>
              </a:rPr>
              <a:t>Augment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will compute some images </a:t>
            </a:r>
            <a:r>
              <a:rPr lang="it-IT" sz="2400" dirty="0" err="1">
                <a:latin typeface="+mj-lt"/>
              </a:rPr>
              <a:t>transformation</a:t>
            </a:r>
            <a:r>
              <a:rPr lang="it-IT" sz="2400" dirty="0">
                <a:latin typeface="+mj-lt"/>
              </a:rPr>
              <a:t> in </a:t>
            </a:r>
            <a:r>
              <a:rPr lang="it-IT" sz="2400" dirty="0" err="1">
                <a:latin typeface="+mj-lt"/>
              </a:rPr>
              <a:t>order</a:t>
            </a:r>
            <a:r>
              <a:rPr lang="it-IT" sz="2400" dirty="0">
                <a:latin typeface="+mj-lt"/>
              </a:rPr>
              <a:t> to </a:t>
            </a:r>
            <a:r>
              <a:rPr lang="it-IT" sz="2400" dirty="0" err="1">
                <a:latin typeface="+mj-lt"/>
              </a:rPr>
              <a:t>have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at</a:t>
            </a:r>
            <a:r>
              <a:rPr lang="it-IT" sz="2400" dirty="0">
                <a:latin typeface="+mj-lt"/>
              </a:rPr>
              <a:t> the end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version</a:t>
            </a:r>
            <a:r>
              <a:rPr lang="it-IT" sz="2400" dirty="0">
                <a:latin typeface="+mj-lt"/>
              </a:rPr>
              <a:t> of the </a:t>
            </a:r>
            <a:r>
              <a:rPr lang="it-IT" sz="2400" dirty="0" err="1">
                <a:latin typeface="+mj-lt"/>
              </a:rPr>
              <a:t>same</a:t>
            </a:r>
            <a:r>
              <a:rPr lang="it-IT" sz="2400" dirty="0">
                <a:latin typeface="+mj-lt"/>
              </a:rPr>
              <a:t> image</a:t>
            </a:r>
          </a:p>
          <a:p>
            <a:r>
              <a:rPr lang="it-IT" sz="2400" dirty="0">
                <a:latin typeface="+mj-lt"/>
              </a:rPr>
              <a:t>     </a:t>
            </a:r>
            <a:r>
              <a:rPr lang="tr-TR" sz="2400" dirty="0">
                <a:latin typeface="+mj-lt"/>
              </a:rPr>
              <a:t>And then it will start augmenting the dataset which is doubling our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b="1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6060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1876</Words>
  <Application>Microsoft Office PowerPoint</Application>
  <PresentationFormat>Widescreen</PresentationFormat>
  <Paragraphs>181</Paragraphs>
  <Slides>29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di Office</vt:lpstr>
      <vt:lpstr>Automated Remote Inspection </vt:lpstr>
      <vt:lpstr>General idea of the tool</vt:lpstr>
      <vt:lpstr>2 processes: Training and detection</vt:lpstr>
      <vt:lpstr>Training</vt:lpstr>
      <vt:lpstr>Training – 2 types of training</vt:lpstr>
      <vt:lpstr>Training a new model</vt:lpstr>
      <vt:lpstr>Training a new model - substeps</vt:lpstr>
      <vt:lpstr>Training and substeps: Preparing Data</vt:lpstr>
      <vt:lpstr>Training and substeps: Auto - Split</vt:lpstr>
      <vt:lpstr>Training and substeps: Auto - Augmentation</vt:lpstr>
      <vt:lpstr>Training and substeps: Training w/ new data</vt:lpstr>
      <vt:lpstr>Training and substeps (cntd.): Evaluation</vt:lpstr>
      <vt:lpstr>Detection</vt:lpstr>
      <vt:lpstr>Detection and substeps</vt:lpstr>
      <vt:lpstr>Detection and substeps (cntd.) </vt:lpstr>
      <vt:lpstr>Detection substeps flow</vt:lpstr>
      <vt:lpstr>Detection video</vt:lpstr>
      <vt:lpstr>Comments</vt:lpstr>
      <vt:lpstr>Processing Time</vt:lpstr>
      <vt:lpstr>Processing Time (cntd.) </vt:lpstr>
      <vt:lpstr>Processing Time (cntd.) </vt:lpstr>
      <vt:lpstr>Presentazione standard di PowerPoint</vt:lpstr>
      <vt:lpstr>Presentazione standard di PowerPoint</vt:lpstr>
      <vt:lpstr>Processing Time – conclusions</vt:lpstr>
      <vt:lpstr>Training an old model</vt:lpstr>
      <vt:lpstr>Training an old model</vt:lpstr>
      <vt:lpstr>Training an old model – data collection</vt:lpstr>
      <vt:lpstr>Training an old model – training step</vt:lpstr>
      <vt:lpstr>Training an old model: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week 11 presentation</dc:title>
  <dc:creator>CIARAMELLA GIULIA</dc:creator>
  <cp:lastModifiedBy>CIARAMELLA GIULIA</cp:lastModifiedBy>
  <cp:revision>36</cp:revision>
  <dcterms:created xsi:type="dcterms:W3CDTF">2021-03-18T14:12:58Z</dcterms:created>
  <dcterms:modified xsi:type="dcterms:W3CDTF">2021-03-19T13:58:09Z</dcterms:modified>
</cp:coreProperties>
</file>