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00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29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84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09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76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26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31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10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82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69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33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55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6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0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hw.wordpress.com/lessons/pi-stop-workshops/explorescratchgpio-pistopmemorygame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795516-57AD-4499-B32B-4A3B28DE89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Graphic 1">
            <a:extLst>
              <a:ext uri="{FF2B5EF4-FFF2-40B4-BE49-F238E27FC236}">
                <a16:creationId xmlns:a16="http://schemas.microsoft.com/office/drawing/2014/main" id="{96C5B42E-2B67-4A58-B9AF-78E1338890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 w="32707" cap="flat">
            <a:noFill/>
            <a:prstDash val="solid"/>
            <a:miter/>
          </a:ln>
          <a:effectLst>
            <a:outerShdw blurRad="50800" dist="50800" dir="2700000" algn="tl" rotWithShape="0">
              <a:prstClr val="black">
                <a:alpha val="25000"/>
              </a:prst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0" name="Graphic 1">
            <a:extLst>
              <a:ext uri="{FF2B5EF4-FFF2-40B4-BE49-F238E27FC236}">
                <a16:creationId xmlns:a16="http://schemas.microsoft.com/office/drawing/2014/main" id="{8C9B5468-C837-4FF5-A94F-03C1BD52FE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5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rgbClr val="8FA1CD">
              <a:alpha val="40000"/>
            </a:srgbClr>
          </a:solidFill>
          <a:ln w="32707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E56F9F8-729B-4568-882D-E308F9052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5473" y="1998924"/>
            <a:ext cx="5541054" cy="2213621"/>
          </a:xfrm>
        </p:spPr>
        <p:txBody>
          <a:bodyPr>
            <a:normAutofit/>
          </a:bodyPr>
          <a:lstStyle/>
          <a:p>
            <a:pPr algn="ctr"/>
            <a:r>
              <a:rPr lang="it-IT"/>
              <a:t>Progetto Arduino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E206D53-4763-48A9-8F3E-4C170FA89A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0419" y="4300833"/>
            <a:ext cx="4431162" cy="1191873"/>
          </a:xfrm>
        </p:spPr>
        <p:txBody>
          <a:bodyPr>
            <a:normAutofit/>
          </a:bodyPr>
          <a:lstStyle/>
          <a:p>
            <a:pPr algn="ctr"/>
            <a:r>
              <a:rPr lang="it-IT" i="1"/>
              <a:t>Giulia Cuttone</a:t>
            </a:r>
          </a:p>
        </p:txBody>
      </p:sp>
    </p:spTree>
    <p:extLst>
      <p:ext uri="{BB962C8B-B14F-4D97-AF65-F5344CB8AC3E}">
        <p14:creationId xmlns:p14="http://schemas.microsoft.com/office/powerpoint/2010/main" val="641805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6C66C27-7FD8-4FE1-99A5-4EBA6018B89D}"/>
              </a:ext>
            </a:extLst>
          </p:cNvPr>
          <p:cNvSpPr txBox="1"/>
          <p:nvPr/>
        </p:nvSpPr>
        <p:spPr>
          <a:xfrm>
            <a:off x="825621" y="801560"/>
            <a:ext cx="3329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2">
                    <a:lumMod val="75000"/>
                  </a:schemeClr>
                </a:solidFill>
              </a:rPr>
              <a:t>Funzione </a:t>
            </a:r>
            <a:r>
              <a:rPr lang="it-IT" b="1" dirty="0" err="1">
                <a:solidFill>
                  <a:schemeClr val="accent2">
                    <a:lumMod val="75000"/>
                  </a:schemeClr>
                </a:solidFill>
              </a:rPr>
              <a:t>showNextLevel</a:t>
            </a:r>
            <a:endParaRPr lang="it-IT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DC9FC1-3056-41CF-82BF-44C489DD572D}"/>
              </a:ext>
            </a:extLst>
          </p:cNvPr>
          <p:cNvSpPr txBox="1"/>
          <p:nvPr/>
        </p:nvSpPr>
        <p:spPr>
          <a:xfrm>
            <a:off x="1068643" y="1323710"/>
            <a:ext cx="105611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</a:rPr>
              <a:t>Descrizione</a:t>
            </a:r>
          </a:p>
          <a:p>
            <a:r>
              <a:rPr lang="it-IT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La funzione </a:t>
            </a:r>
            <a:r>
              <a:rPr lang="it-IT" b="1" dirty="0" err="1">
                <a:solidFill>
                  <a:srgbClr val="202124"/>
                </a:solidFill>
                <a:latin typeface="arial" panose="020B0604020202020204" pitchFamily="34" charset="0"/>
              </a:rPr>
              <a:t>showNextLevel</a:t>
            </a:r>
            <a:r>
              <a:rPr lang="it-IT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() </a:t>
            </a:r>
            <a:r>
              <a:rPr lang="it-IT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genera una nuova nota e mostra tutta la sequenza creata fin adesso. 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E258EEE-3B0C-44C8-AF9B-EA305CDB25E3}"/>
              </a:ext>
            </a:extLst>
          </p:cNvPr>
          <p:cNvSpPr txBox="1"/>
          <p:nvPr/>
        </p:nvSpPr>
        <p:spPr>
          <a:xfrm>
            <a:off x="1068643" y="2443020"/>
            <a:ext cx="385846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/>
              <a:t>void</a:t>
            </a:r>
            <a:r>
              <a:rPr lang="it-IT" dirty="0"/>
              <a:t> </a:t>
            </a:r>
            <a:r>
              <a:rPr lang="it-IT" dirty="0" err="1"/>
              <a:t>showNextLevel</a:t>
            </a:r>
            <a:r>
              <a:rPr lang="it-IT" dirty="0"/>
              <a:t>(){</a:t>
            </a:r>
          </a:p>
          <a:p>
            <a:r>
              <a:rPr lang="it-IT" dirty="0"/>
              <a:t>  </a:t>
            </a:r>
            <a:r>
              <a:rPr lang="it-IT" dirty="0" err="1"/>
              <a:t>sequence</a:t>
            </a:r>
            <a:r>
              <a:rPr lang="it-IT" dirty="0"/>
              <a:t>[</a:t>
            </a:r>
            <a:r>
              <a:rPr lang="it-IT" dirty="0" err="1"/>
              <a:t>level</a:t>
            </a:r>
            <a:r>
              <a:rPr lang="it-IT" dirty="0"/>
              <a:t>] = random(4);</a:t>
            </a:r>
          </a:p>
          <a:p>
            <a:endParaRPr lang="it-IT" dirty="0"/>
          </a:p>
          <a:p>
            <a:r>
              <a:rPr lang="it-IT" dirty="0"/>
              <a:t>  for(</a:t>
            </a:r>
            <a:r>
              <a:rPr lang="it-IT" dirty="0" err="1"/>
              <a:t>int</a:t>
            </a:r>
            <a:r>
              <a:rPr lang="it-IT" dirty="0"/>
              <a:t> i=0; i&lt;=</a:t>
            </a:r>
            <a:r>
              <a:rPr lang="it-IT" dirty="0" err="1"/>
              <a:t>level</a:t>
            </a:r>
            <a:r>
              <a:rPr lang="it-IT" dirty="0"/>
              <a:t>; i++){</a:t>
            </a:r>
          </a:p>
          <a:p>
            <a:r>
              <a:rPr lang="it-IT" dirty="0"/>
              <a:t>    </a:t>
            </a:r>
            <a:r>
              <a:rPr lang="it-IT" dirty="0" err="1"/>
              <a:t>playNote</a:t>
            </a:r>
            <a:r>
              <a:rPr lang="it-IT" dirty="0"/>
              <a:t>(</a:t>
            </a:r>
            <a:r>
              <a:rPr lang="it-IT" dirty="0" err="1"/>
              <a:t>sequence</a:t>
            </a:r>
            <a:r>
              <a:rPr lang="it-IT" dirty="0"/>
              <a:t>[i]);</a:t>
            </a:r>
          </a:p>
          <a:p>
            <a:r>
              <a:rPr lang="it-IT" dirty="0"/>
              <a:t>    delay(200);</a:t>
            </a:r>
          </a:p>
          <a:p>
            <a:r>
              <a:rPr lang="it-IT" dirty="0"/>
              <a:t>    }</a:t>
            </a:r>
          </a:p>
          <a:p>
            <a:endParaRPr lang="it-IT" dirty="0"/>
          </a:p>
          <a:p>
            <a:r>
              <a:rPr lang="it-IT" dirty="0"/>
              <a:t>  index = 0;</a:t>
            </a:r>
          </a:p>
          <a:p>
            <a:r>
              <a:rPr lang="it-IT" dirty="0"/>
              <a:t>  </a:t>
            </a:r>
            <a:r>
              <a:rPr lang="it-IT" dirty="0" err="1"/>
              <a:t>level</a:t>
            </a:r>
            <a:r>
              <a:rPr lang="it-IT" dirty="0"/>
              <a:t>++;</a:t>
            </a:r>
          </a:p>
          <a:p>
            <a:r>
              <a:rPr lang="it-IT" dirty="0"/>
              <a:t>  state = STATE_REPEAT;</a:t>
            </a:r>
          </a:p>
          <a:p>
            <a:r>
              <a:rPr lang="it-IT" dirty="0"/>
              <a:t>  }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AB3709D-ACA7-477E-8012-613B65B33658}"/>
              </a:ext>
            </a:extLst>
          </p:cNvPr>
          <p:cNvSpPr txBox="1"/>
          <p:nvPr/>
        </p:nvSpPr>
        <p:spPr>
          <a:xfrm>
            <a:off x="6829148" y="2627095"/>
            <a:ext cx="4800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genera una nota casuale e la aggiunge alla sequenza in posizione ‘</a:t>
            </a:r>
            <a:r>
              <a:rPr lang="it-IT" dirty="0" err="1"/>
              <a:t>level</a:t>
            </a:r>
            <a:r>
              <a:rPr lang="it-IT" dirty="0"/>
              <a:t>’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E529E9A-ED88-4C56-A26C-850F5B941059}"/>
              </a:ext>
            </a:extLst>
          </p:cNvPr>
          <p:cNvSpPr txBox="1"/>
          <p:nvPr/>
        </p:nvSpPr>
        <p:spPr>
          <a:xfrm>
            <a:off x="6829148" y="4887959"/>
            <a:ext cx="42942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incrementiamo il livello e passiamo allo stato successivo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04865F9-9786-4E81-B5B7-C4C04B84E19E}"/>
              </a:ext>
            </a:extLst>
          </p:cNvPr>
          <p:cNvSpPr txBox="1"/>
          <p:nvPr/>
        </p:nvSpPr>
        <p:spPr>
          <a:xfrm>
            <a:off x="6829148" y="3429000"/>
            <a:ext cx="43655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ciclo che suona le note della sequenza attuale</a:t>
            </a:r>
          </a:p>
        </p:txBody>
      </p:sp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62E4E02F-3368-432B-BB5A-65F162879EC7}"/>
              </a:ext>
            </a:extLst>
          </p:cNvPr>
          <p:cNvSpPr/>
          <p:nvPr/>
        </p:nvSpPr>
        <p:spPr>
          <a:xfrm rot="10800000">
            <a:off x="5172353" y="2722771"/>
            <a:ext cx="1251751" cy="45498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reccia a sinistra 12">
            <a:extLst>
              <a:ext uri="{FF2B5EF4-FFF2-40B4-BE49-F238E27FC236}">
                <a16:creationId xmlns:a16="http://schemas.microsoft.com/office/drawing/2014/main" id="{2506F113-A848-4D83-9E37-B4CB0465AECF}"/>
              </a:ext>
            </a:extLst>
          </p:cNvPr>
          <p:cNvSpPr/>
          <p:nvPr/>
        </p:nvSpPr>
        <p:spPr>
          <a:xfrm>
            <a:off x="5172352" y="3524781"/>
            <a:ext cx="1251751" cy="45498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Freccia a sinistra 13">
            <a:extLst>
              <a:ext uri="{FF2B5EF4-FFF2-40B4-BE49-F238E27FC236}">
                <a16:creationId xmlns:a16="http://schemas.microsoft.com/office/drawing/2014/main" id="{F38E1391-6ACD-46D1-BB2B-2E8F4CA8769A}"/>
              </a:ext>
            </a:extLst>
          </p:cNvPr>
          <p:cNvSpPr/>
          <p:nvPr/>
        </p:nvSpPr>
        <p:spPr>
          <a:xfrm>
            <a:off x="5172351" y="4983633"/>
            <a:ext cx="1251751" cy="454982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27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8CE50512-9AD2-4E5C-B340-CA0EE38C6C87}"/>
              </a:ext>
            </a:extLst>
          </p:cNvPr>
          <p:cNvSpPr txBox="1"/>
          <p:nvPr/>
        </p:nvSpPr>
        <p:spPr>
          <a:xfrm>
            <a:off x="497147" y="231389"/>
            <a:ext cx="3329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2">
                    <a:lumMod val="75000"/>
                  </a:schemeClr>
                </a:solidFill>
              </a:rPr>
              <a:t>Funzione </a:t>
            </a:r>
            <a:r>
              <a:rPr lang="it-IT" b="1" dirty="0" err="1">
                <a:solidFill>
                  <a:schemeClr val="accent2">
                    <a:lumMod val="75000"/>
                  </a:schemeClr>
                </a:solidFill>
              </a:rPr>
              <a:t>repeatSequence</a:t>
            </a:r>
            <a:endParaRPr lang="it-IT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DF1F6E0-E759-4CA7-A316-16442699E727}"/>
              </a:ext>
            </a:extLst>
          </p:cNvPr>
          <p:cNvSpPr txBox="1"/>
          <p:nvPr/>
        </p:nvSpPr>
        <p:spPr>
          <a:xfrm>
            <a:off x="704659" y="600721"/>
            <a:ext cx="83150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</a:rPr>
              <a:t>Descrizione</a:t>
            </a:r>
          </a:p>
          <a:p>
            <a:r>
              <a:rPr lang="it-IT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La funzione </a:t>
            </a:r>
            <a:r>
              <a:rPr lang="it-IT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repeatSequence</a:t>
            </a:r>
            <a:r>
              <a:rPr lang="it-IT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()</a:t>
            </a:r>
            <a:r>
              <a:rPr lang="it-IT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richiede la ripetizione della sequenza attuale. 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B57F6B2-F138-4F31-A456-E96C0DDFD38F}"/>
              </a:ext>
            </a:extLst>
          </p:cNvPr>
          <p:cNvSpPr txBox="1"/>
          <p:nvPr/>
        </p:nvSpPr>
        <p:spPr>
          <a:xfrm>
            <a:off x="704659" y="1466398"/>
            <a:ext cx="469296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/>
              <a:t>void</a:t>
            </a:r>
            <a:r>
              <a:rPr lang="it-IT" dirty="0"/>
              <a:t> </a:t>
            </a:r>
            <a:r>
              <a:rPr lang="it-IT" dirty="0" err="1"/>
              <a:t>repeatSequence</a:t>
            </a:r>
            <a:r>
              <a:rPr lang="it-IT" dirty="0"/>
              <a:t>(){</a:t>
            </a:r>
          </a:p>
          <a:p>
            <a:r>
              <a:rPr lang="it-IT" dirty="0"/>
              <a:t>  </a:t>
            </a:r>
            <a:r>
              <a:rPr lang="it-IT" dirty="0" err="1"/>
              <a:t>int</a:t>
            </a:r>
            <a:r>
              <a:rPr lang="it-IT" dirty="0"/>
              <a:t> </a:t>
            </a:r>
            <a:r>
              <a:rPr lang="it-IT" dirty="0" err="1"/>
              <a:t>selectedNote</a:t>
            </a:r>
            <a:r>
              <a:rPr lang="it-IT" dirty="0"/>
              <a:t> = </a:t>
            </a:r>
            <a:r>
              <a:rPr lang="it-IT" dirty="0" err="1"/>
              <a:t>readButtons</a:t>
            </a:r>
            <a:r>
              <a:rPr lang="it-IT" dirty="0"/>
              <a:t>();</a:t>
            </a:r>
          </a:p>
          <a:p>
            <a:endParaRPr lang="it-IT" dirty="0"/>
          </a:p>
          <a:p>
            <a:r>
              <a:rPr lang="it-IT" dirty="0"/>
              <a:t>  </a:t>
            </a:r>
            <a:r>
              <a:rPr lang="it-IT" dirty="0" err="1"/>
              <a:t>if</a:t>
            </a:r>
            <a:r>
              <a:rPr lang="it-IT" dirty="0"/>
              <a:t>(</a:t>
            </a:r>
            <a:r>
              <a:rPr lang="it-IT" dirty="0" err="1"/>
              <a:t>selectedNote</a:t>
            </a:r>
            <a:r>
              <a:rPr lang="it-IT" dirty="0"/>
              <a:t> &gt;= 0){</a:t>
            </a:r>
          </a:p>
          <a:p>
            <a:r>
              <a:rPr lang="it-IT" dirty="0"/>
              <a:t>    </a:t>
            </a:r>
            <a:r>
              <a:rPr lang="it-IT" dirty="0" err="1"/>
              <a:t>if</a:t>
            </a:r>
            <a:r>
              <a:rPr lang="it-IT" dirty="0"/>
              <a:t>(</a:t>
            </a:r>
            <a:r>
              <a:rPr lang="it-IT" dirty="0" err="1"/>
              <a:t>selectedNote</a:t>
            </a:r>
            <a:r>
              <a:rPr lang="it-IT" dirty="0"/>
              <a:t> == </a:t>
            </a:r>
            <a:r>
              <a:rPr lang="it-IT" dirty="0" err="1"/>
              <a:t>sequence</a:t>
            </a:r>
            <a:r>
              <a:rPr lang="it-IT" dirty="0"/>
              <a:t>[index]){</a:t>
            </a:r>
          </a:p>
          <a:p>
            <a:r>
              <a:rPr lang="it-IT" dirty="0"/>
              <a:t>      </a:t>
            </a:r>
            <a:r>
              <a:rPr lang="it-IT" dirty="0" err="1"/>
              <a:t>playNote</a:t>
            </a:r>
            <a:r>
              <a:rPr lang="it-IT" dirty="0"/>
              <a:t>(</a:t>
            </a:r>
            <a:r>
              <a:rPr lang="it-IT" dirty="0" err="1"/>
              <a:t>selectedNote</a:t>
            </a:r>
            <a:r>
              <a:rPr lang="it-IT" dirty="0"/>
              <a:t>);</a:t>
            </a:r>
          </a:p>
          <a:p>
            <a:r>
              <a:rPr lang="it-IT" dirty="0"/>
              <a:t>      while(</a:t>
            </a:r>
            <a:r>
              <a:rPr lang="it-IT" dirty="0" err="1"/>
              <a:t>readButtons</a:t>
            </a:r>
            <a:r>
              <a:rPr lang="it-IT" dirty="0"/>
              <a:t>() != -1);</a:t>
            </a:r>
          </a:p>
          <a:p>
            <a:r>
              <a:rPr lang="it-IT" dirty="0"/>
              <a:t>      index++;</a:t>
            </a:r>
          </a:p>
          <a:p>
            <a:endParaRPr lang="it-IT" dirty="0"/>
          </a:p>
          <a:p>
            <a:r>
              <a:rPr lang="it-IT" dirty="0"/>
              <a:t>      </a:t>
            </a:r>
            <a:r>
              <a:rPr lang="it-IT" dirty="0" err="1"/>
              <a:t>if</a:t>
            </a:r>
            <a:r>
              <a:rPr lang="it-IT" dirty="0"/>
              <a:t>(index &gt;= </a:t>
            </a:r>
            <a:r>
              <a:rPr lang="it-IT" dirty="0" err="1"/>
              <a:t>level</a:t>
            </a:r>
            <a:r>
              <a:rPr lang="it-IT" dirty="0"/>
              <a:t>){</a:t>
            </a:r>
          </a:p>
          <a:p>
            <a:r>
              <a:rPr lang="it-IT" dirty="0"/>
              <a:t>        </a:t>
            </a:r>
            <a:r>
              <a:rPr lang="it-IT" dirty="0" err="1"/>
              <a:t>if</a:t>
            </a:r>
            <a:r>
              <a:rPr lang="it-IT" dirty="0"/>
              <a:t>(</a:t>
            </a:r>
            <a:r>
              <a:rPr lang="it-IT" dirty="0" err="1"/>
              <a:t>level</a:t>
            </a:r>
            <a:r>
              <a:rPr lang="it-IT" dirty="0"/>
              <a:t> &lt; LEVELS){</a:t>
            </a:r>
          </a:p>
          <a:p>
            <a:r>
              <a:rPr lang="it-IT" dirty="0"/>
              <a:t>          state = STATE_SHOW;</a:t>
            </a:r>
          </a:p>
          <a:p>
            <a:r>
              <a:rPr lang="it-IT" dirty="0"/>
              <a:t>          delay(1000); }</a:t>
            </a:r>
          </a:p>
          <a:p>
            <a:r>
              <a:rPr lang="it-IT" dirty="0"/>
              <a:t>        else  </a:t>
            </a:r>
            <a:r>
              <a:rPr lang="it-IT" dirty="0" err="1"/>
              <a:t>win</a:t>
            </a:r>
            <a:r>
              <a:rPr lang="it-IT" dirty="0"/>
              <a:t>(); }</a:t>
            </a:r>
          </a:p>
          <a:p>
            <a:r>
              <a:rPr lang="it-IT" dirty="0"/>
              <a:t>      }</a:t>
            </a:r>
          </a:p>
          <a:p>
            <a:r>
              <a:rPr lang="it-IT" dirty="0"/>
              <a:t>    else  </a:t>
            </a:r>
            <a:r>
              <a:rPr lang="it-IT" dirty="0" err="1"/>
              <a:t>error</a:t>
            </a:r>
            <a:r>
              <a:rPr lang="it-IT" dirty="0"/>
              <a:t>(</a:t>
            </a:r>
            <a:r>
              <a:rPr lang="it-IT" dirty="0" err="1"/>
              <a:t>selectedNote</a:t>
            </a:r>
            <a:r>
              <a:rPr lang="it-IT" dirty="0"/>
              <a:t>); </a:t>
            </a:r>
          </a:p>
          <a:p>
            <a:r>
              <a:rPr lang="it-IT" dirty="0"/>
              <a:t>    }</a:t>
            </a:r>
          </a:p>
          <a:p>
            <a:r>
              <a:rPr lang="it-IT" dirty="0"/>
              <a:t>  }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86416BB-BAC5-4F44-BB7F-A86E8D300736}"/>
              </a:ext>
            </a:extLst>
          </p:cNvPr>
          <p:cNvSpPr txBox="1"/>
          <p:nvPr/>
        </p:nvSpPr>
        <p:spPr>
          <a:xfrm>
            <a:off x="6507333" y="2609817"/>
            <a:ext cx="54346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se un pulsante è stato premuto, e corrisponde alla nota aspettata possiamo suonarla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AB8AB9E-D289-4185-AC4B-AAB59634F27C}"/>
              </a:ext>
            </a:extLst>
          </p:cNvPr>
          <p:cNvSpPr txBox="1"/>
          <p:nvPr/>
        </p:nvSpPr>
        <p:spPr>
          <a:xfrm>
            <a:off x="6507333" y="4091515"/>
            <a:ext cx="53014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se non abbiamo raggiunto il livello massimo ritorniamo alla visualizzazione della sequenza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9845942-3DAB-4EDE-9452-9DA6093FE334}"/>
              </a:ext>
            </a:extLst>
          </p:cNvPr>
          <p:cNvSpPr txBox="1"/>
          <p:nvPr/>
        </p:nvSpPr>
        <p:spPr>
          <a:xfrm>
            <a:off x="6427432" y="5534220"/>
            <a:ext cx="55884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se il pulsante premuto non corrisponde alla sequenza si genera un errore e termina la partita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EE5FF99-FF77-499E-A650-743AFF1B3879}"/>
              </a:ext>
            </a:extLst>
          </p:cNvPr>
          <p:cNvSpPr txBox="1"/>
          <p:nvPr/>
        </p:nvSpPr>
        <p:spPr>
          <a:xfrm>
            <a:off x="7672527" y="1808107"/>
            <a:ext cx="3098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legge il pulsante premuto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9FE7A17-B638-4BFD-BEEC-D8A1A006FE00}"/>
              </a:ext>
            </a:extLst>
          </p:cNvPr>
          <p:cNvSpPr txBox="1"/>
          <p:nvPr/>
        </p:nvSpPr>
        <p:spPr>
          <a:xfrm>
            <a:off x="6507333" y="4951367"/>
            <a:ext cx="5301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altrimenti si conclude il gioco con una vittoria</a:t>
            </a:r>
          </a:p>
        </p:txBody>
      </p:sp>
      <p:sp>
        <p:nvSpPr>
          <p:cNvPr id="16" name="Freccia a destra 15">
            <a:extLst>
              <a:ext uri="{FF2B5EF4-FFF2-40B4-BE49-F238E27FC236}">
                <a16:creationId xmlns:a16="http://schemas.microsoft.com/office/drawing/2014/main" id="{E1297707-5DF6-46FD-8B19-4EEE8E53A86B}"/>
              </a:ext>
            </a:extLst>
          </p:cNvPr>
          <p:cNvSpPr/>
          <p:nvPr/>
        </p:nvSpPr>
        <p:spPr>
          <a:xfrm rot="10800000">
            <a:off x="5634361" y="1765283"/>
            <a:ext cx="550413" cy="4549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Freccia a sinistra 16">
            <a:extLst>
              <a:ext uri="{FF2B5EF4-FFF2-40B4-BE49-F238E27FC236}">
                <a16:creationId xmlns:a16="http://schemas.microsoft.com/office/drawing/2014/main" id="{0B7E7F9D-5B60-49FE-A10D-9EA0A398041F}"/>
              </a:ext>
            </a:extLst>
          </p:cNvPr>
          <p:cNvSpPr/>
          <p:nvPr/>
        </p:nvSpPr>
        <p:spPr>
          <a:xfrm>
            <a:off x="5637320" y="2705492"/>
            <a:ext cx="550414" cy="454982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Freccia a sinistra 17">
            <a:extLst>
              <a:ext uri="{FF2B5EF4-FFF2-40B4-BE49-F238E27FC236}">
                <a16:creationId xmlns:a16="http://schemas.microsoft.com/office/drawing/2014/main" id="{5202627C-4FBD-4EB1-9B7F-8C561E1104A1}"/>
              </a:ext>
            </a:extLst>
          </p:cNvPr>
          <p:cNvSpPr/>
          <p:nvPr/>
        </p:nvSpPr>
        <p:spPr>
          <a:xfrm>
            <a:off x="5637320" y="4187189"/>
            <a:ext cx="550414" cy="45498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Freccia a sinistra 18">
            <a:extLst>
              <a:ext uri="{FF2B5EF4-FFF2-40B4-BE49-F238E27FC236}">
                <a16:creationId xmlns:a16="http://schemas.microsoft.com/office/drawing/2014/main" id="{E01CAB37-AC25-44DE-B8B6-CD8E376DB4DE}"/>
              </a:ext>
            </a:extLst>
          </p:cNvPr>
          <p:cNvSpPr/>
          <p:nvPr/>
        </p:nvSpPr>
        <p:spPr>
          <a:xfrm>
            <a:off x="5637320" y="5534220"/>
            <a:ext cx="550414" cy="454982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1707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0F2A426A-21F4-4063-B582-42F8D41AD0B7}"/>
              </a:ext>
            </a:extLst>
          </p:cNvPr>
          <p:cNvSpPr txBox="1"/>
          <p:nvPr/>
        </p:nvSpPr>
        <p:spPr>
          <a:xfrm>
            <a:off x="834499" y="347142"/>
            <a:ext cx="1633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2">
                    <a:lumMod val="75000"/>
                  </a:schemeClr>
                </a:solidFill>
              </a:rPr>
              <a:t>Funzione </a:t>
            </a:r>
            <a:r>
              <a:rPr lang="it-IT" b="1" dirty="0" err="1">
                <a:solidFill>
                  <a:schemeClr val="accent2">
                    <a:lumMod val="75000"/>
                  </a:schemeClr>
                </a:solidFill>
              </a:rPr>
              <a:t>win</a:t>
            </a:r>
            <a:endParaRPr lang="it-IT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16D6515-4A0F-46B0-B94B-7614FA67C172}"/>
              </a:ext>
            </a:extLst>
          </p:cNvPr>
          <p:cNvSpPr txBox="1"/>
          <p:nvPr/>
        </p:nvSpPr>
        <p:spPr>
          <a:xfrm>
            <a:off x="1068644" y="716474"/>
            <a:ext cx="104456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</a:rPr>
              <a:t>Descrizione</a:t>
            </a:r>
          </a:p>
          <a:p>
            <a:r>
              <a:rPr lang="it-IT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La funzione </a:t>
            </a:r>
            <a:r>
              <a:rPr lang="it-IT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win</a:t>
            </a:r>
            <a:r>
              <a:rPr lang="it-IT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() </a:t>
            </a:r>
            <a:r>
              <a:rPr lang="it-IT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indica la vittoria (conclusione di tutti e 10 i livelli) facendo lampeggiare tutti e 4 i led. 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1DCC54F-91A0-48EB-BA84-4A0A36665DE6}"/>
              </a:ext>
            </a:extLst>
          </p:cNvPr>
          <p:cNvSpPr txBox="1"/>
          <p:nvPr/>
        </p:nvSpPr>
        <p:spPr>
          <a:xfrm>
            <a:off x="1068644" y="1509860"/>
            <a:ext cx="567838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/>
              <a:t>void</a:t>
            </a:r>
            <a:r>
              <a:rPr lang="it-IT" dirty="0"/>
              <a:t> </a:t>
            </a:r>
            <a:r>
              <a:rPr lang="it-IT" dirty="0" err="1"/>
              <a:t>win</a:t>
            </a:r>
            <a:r>
              <a:rPr lang="it-IT" dirty="0"/>
              <a:t>(){</a:t>
            </a:r>
          </a:p>
          <a:p>
            <a:r>
              <a:rPr lang="it-IT" dirty="0"/>
              <a:t>  </a:t>
            </a:r>
            <a:r>
              <a:rPr lang="it-IT" dirty="0" err="1"/>
              <a:t>int</a:t>
            </a:r>
            <a:r>
              <a:rPr lang="it-IT" dirty="0"/>
              <a:t> </a:t>
            </a:r>
            <a:r>
              <a:rPr lang="it-IT" dirty="0" err="1"/>
              <a:t>randomNumber</a:t>
            </a:r>
            <a:r>
              <a:rPr lang="it-IT" dirty="0"/>
              <a:t>;</a:t>
            </a:r>
          </a:p>
          <a:p>
            <a:r>
              <a:rPr lang="it-IT" dirty="0"/>
              <a:t>  delay(200);</a:t>
            </a:r>
          </a:p>
          <a:p>
            <a:endParaRPr lang="it-IT" dirty="0"/>
          </a:p>
          <a:p>
            <a:r>
              <a:rPr lang="it-IT" dirty="0"/>
              <a:t>  for(</a:t>
            </a:r>
            <a:r>
              <a:rPr lang="it-IT" dirty="0" err="1"/>
              <a:t>int</a:t>
            </a:r>
            <a:r>
              <a:rPr lang="it-IT" dirty="0"/>
              <a:t> i=0; i&lt;12; i++){</a:t>
            </a:r>
          </a:p>
          <a:p>
            <a:r>
              <a:rPr lang="it-IT" dirty="0"/>
              <a:t>    </a:t>
            </a:r>
            <a:r>
              <a:rPr lang="it-IT" dirty="0" err="1"/>
              <a:t>randomNumber</a:t>
            </a:r>
            <a:r>
              <a:rPr lang="it-IT" dirty="0"/>
              <a:t> = random(4);</a:t>
            </a:r>
          </a:p>
          <a:p>
            <a:r>
              <a:rPr lang="it-IT" dirty="0"/>
              <a:t>    </a:t>
            </a:r>
            <a:r>
              <a:rPr lang="it-IT" dirty="0" err="1"/>
              <a:t>tone</a:t>
            </a:r>
            <a:r>
              <a:rPr lang="it-IT" dirty="0"/>
              <a:t>(BUZZER_PIN, notes[</a:t>
            </a:r>
            <a:r>
              <a:rPr lang="it-IT" dirty="0" err="1"/>
              <a:t>randomNumber</a:t>
            </a:r>
            <a:r>
              <a:rPr lang="it-IT" dirty="0"/>
              <a:t>], 150);</a:t>
            </a:r>
          </a:p>
          <a:p>
            <a:endParaRPr lang="it-IT" dirty="0"/>
          </a:p>
          <a:p>
            <a:r>
              <a:rPr lang="it-IT" dirty="0"/>
              <a:t>    for(</a:t>
            </a:r>
            <a:r>
              <a:rPr lang="it-IT" dirty="0" err="1"/>
              <a:t>int</a:t>
            </a:r>
            <a:r>
              <a:rPr lang="it-IT" dirty="0"/>
              <a:t> j=0; j&lt;4; </a:t>
            </a:r>
            <a:r>
              <a:rPr lang="it-IT" dirty="0" err="1"/>
              <a:t>j++</a:t>
            </a:r>
            <a:r>
              <a:rPr lang="it-IT" dirty="0"/>
              <a:t>)</a:t>
            </a:r>
          </a:p>
          <a:p>
            <a:r>
              <a:rPr lang="it-IT" dirty="0"/>
              <a:t>      </a:t>
            </a:r>
            <a:r>
              <a:rPr lang="it-IT" dirty="0" err="1"/>
              <a:t>digitalWrite</a:t>
            </a:r>
            <a:r>
              <a:rPr lang="it-IT" dirty="0"/>
              <a:t>(led[j], HIGH);</a:t>
            </a:r>
          </a:p>
          <a:p>
            <a:r>
              <a:rPr lang="it-IT" dirty="0"/>
              <a:t>    delay(75);</a:t>
            </a:r>
          </a:p>
          <a:p>
            <a:endParaRPr lang="it-IT" dirty="0"/>
          </a:p>
          <a:p>
            <a:r>
              <a:rPr lang="it-IT" dirty="0"/>
              <a:t>    for(</a:t>
            </a:r>
            <a:r>
              <a:rPr lang="it-IT" dirty="0" err="1"/>
              <a:t>int</a:t>
            </a:r>
            <a:r>
              <a:rPr lang="it-IT" dirty="0"/>
              <a:t> j=0; j&lt;4; </a:t>
            </a:r>
            <a:r>
              <a:rPr lang="it-IT" dirty="0" err="1"/>
              <a:t>j++</a:t>
            </a:r>
            <a:r>
              <a:rPr lang="it-IT" dirty="0"/>
              <a:t>)</a:t>
            </a:r>
          </a:p>
          <a:p>
            <a:r>
              <a:rPr lang="it-IT" dirty="0"/>
              <a:t>      </a:t>
            </a:r>
            <a:r>
              <a:rPr lang="it-IT" dirty="0" err="1"/>
              <a:t>digitalWrite</a:t>
            </a:r>
            <a:r>
              <a:rPr lang="it-IT" dirty="0"/>
              <a:t>(led[j], LOW);</a:t>
            </a:r>
          </a:p>
          <a:p>
            <a:r>
              <a:rPr lang="it-IT" dirty="0"/>
              <a:t>    delay(75); }</a:t>
            </a:r>
          </a:p>
          <a:p>
            <a:endParaRPr lang="it-IT" dirty="0"/>
          </a:p>
          <a:p>
            <a:r>
              <a:rPr lang="it-IT" dirty="0"/>
              <a:t>  state = STATE_STOPPED; </a:t>
            </a:r>
          </a:p>
          <a:p>
            <a:r>
              <a:rPr lang="it-IT" dirty="0"/>
              <a:t>  }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40A5062-F428-4897-A944-A34B8AF92702}"/>
              </a:ext>
            </a:extLst>
          </p:cNvPr>
          <p:cNvSpPr txBox="1"/>
          <p:nvPr/>
        </p:nvSpPr>
        <p:spPr>
          <a:xfrm>
            <a:off x="8349446" y="3864349"/>
            <a:ext cx="2581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accende tutti i led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733C75C-C689-4A0B-98D2-2F12D08AB790}"/>
              </a:ext>
            </a:extLst>
          </p:cNvPr>
          <p:cNvSpPr txBox="1"/>
          <p:nvPr/>
        </p:nvSpPr>
        <p:spPr>
          <a:xfrm>
            <a:off x="8349446" y="4951336"/>
            <a:ext cx="2261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spegne tutti i led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A921C8A-392D-49B0-96B9-B3E99328B3DA}"/>
              </a:ext>
            </a:extLst>
          </p:cNvPr>
          <p:cNvSpPr txBox="1"/>
          <p:nvPr/>
        </p:nvSpPr>
        <p:spPr>
          <a:xfrm>
            <a:off x="8349446" y="5810832"/>
            <a:ext cx="205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ferma il gioco</a:t>
            </a:r>
          </a:p>
        </p:txBody>
      </p:sp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CF08168D-402B-44ED-994F-718BC84B427C}"/>
              </a:ext>
            </a:extLst>
          </p:cNvPr>
          <p:cNvSpPr/>
          <p:nvPr/>
        </p:nvSpPr>
        <p:spPr>
          <a:xfrm rot="10800000">
            <a:off x="7278208" y="3821525"/>
            <a:ext cx="540060" cy="45498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reccia a sinistra 12">
            <a:extLst>
              <a:ext uri="{FF2B5EF4-FFF2-40B4-BE49-F238E27FC236}">
                <a16:creationId xmlns:a16="http://schemas.microsoft.com/office/drawing/2014/main" id="{B31F95CB-A79B-41CD-A015-7E9CE8738921}"/>
              </a:ext>
            </a:extLst>
          </p:cNvPr>
          <p:cNvSpPr/>
          <p:nvPr/>
        </p:nvSpPr>
        <p:spPr>
          <a:xfrm>
            <a:off x="7274139" y="4908511"/>
            <a:ext cx="548197" cy="45498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Freccia a sinistra 13">
            <a:extLst>
              <a:ext uri="{FF2B5EF4-FFF2-40B4-BE49-F238E27FC236}">
                <a16:creationId xmlns:a16="http://schemas.microsoft.com/office/drawing/2014/main" id="{A6F04008-1688-4E7F-9657-91823BAFDDE4}"/>
              </a:ext>
            </a:extLst>
          </p:cNvPr>
          <p:cNvSpPr/>
          <p:nvPr/>
        </p:nvSpPr>
        <p:spPr>
          <a:xfrm>
            <a:off x="7274139" y="5768007"/>
            <a:ext cx="548197" cy="454982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4723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7EE29565-CA28-4A55-A65E-30C42EC2896A}"/>
              </a:ext>
            </a:extLst>
          </p:cNvPr>
          <p:cNvSpPr txBox="1"/>
          <p:nvPr/>
        </p:nvSpPr>
        <p:spPr>
          <a:xfrm>
            <a:off x="1086399" y="3429000"/>
            <a:ext cx="371642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/>
              <a:t>void</a:t>
            </a:r>
            <a:r>
              <a:rPr lang="it-IT" dirty="0"/>
              <a:t> </a:t>
            </a:r>
            <a:r>
              <a:rPr lang="it-IT" dirty="0" err="1"/>
              <a:t>error</a:t>
            </a:r>
            <a:r>
              <a:rPr lang="it-IT" dirty="0"/>
              <a:t>(</a:t>
            </a:r>
            <a:r>
              <a:rPr lang="it-IT" dirty="0" err="1"/>
              <a:t>int</a:t>
            </a:r>
            <a:r>
              <a:rPr lang="it-IT" dirty="0"/>
              <a:t> note){</a:t>
            </a:r>
          </a:p>
          <a:p>
            <a:r>
              <a:rPr lang="it-IT" dirty="0"/>
              <a:t>  </a:t>
            </a:r>
            <a:r>
              <a:rPr lang="it-IT" dirty="0" err="1"/>
              <a:t>tone</a:t>
            </a:r>
            <a:r>
              <a:rPr lang="it-IT" dirty="0"/>
              <a:t>(BUZZER_PIN, 200, 1000);</a:t>
            </a:r>
          </a:p>
          <a:p>
            <a:endParaRPr lang="it-IT" dirty="0"/>
          </a:p>
          <a:p>
            <a:r>
              <a:rPr lang="it-IT" dirty="0"/>
              <a:t>  </a:t>
            </a:r>
            <a:r>
              <a:rPr lang="it-IT" dirty="0" err="1"/>
              <a:t>digitalWrite</a:t>
            </a:r>
            <a:r>
              <a:rPr lang="it-IT" dirty="0"/>
              <a:t>(led[note], HIGH);</a:t>
            </a:r>
          </a:p>
          <a:p>
            <a:r>
              <a:rPr lang="it-IT" dirty="0"/>
              <a:t>  delay(1000);</a:t>
            </a:r>
          </a:p>
          <a:p>
            <a:r>
              <a:rPr lang="it-IT" dirty="0"/>
              <a:t>  </a:t>
            </a:r>
            <a:r>
              <a:rPr lang="it-IT" dirty="0" err="1"/>
              <a:t>digitalWrite</a:t>
            </a:r>
            <a:r>
              <a:rPr lang="it-IT" dirty="0"/>
              <a:t>(led[note], LOW);</a:t>
            </a:r>
          </a:p>
          <a:p>
            <a:endParaRPr lang="it-IT" dirty="0"/>
          </a:p>
          <a:p>
            <a:r>
              <a:rPr lang="it-IT" dirty="0"/>
              <a:t>  state = STATE_STOPPED; </a:t>
            </a:r>
          </a:p>
          <a:p>
            <a:r>
              <a:rPr lang="it-IT" dirty="0"/>
              <a:t>  }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41D8264-E61B-486D-9FF3-28F7D8B24F00}"/>
              </a:ext>
            </a:extLst>
          </p:cNvPr>
          <p:cNvSpPr txBox="1"/>
          <p:nvPr/>
        </p:nvSpPr>
        <p:spPr>
          <a:xfrm>
            <a:off x="825622" y="801560"/>
            <a:ext cx="1846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2">
                    <a:lumMod val="75000"/>
                  </a:schemeClr>
                </a:solidFill>
              </a:rPr>
              <a:t>Funzione </a:t>
            </a:r>
            <a:r>
              <a:rPr lang="it-IT" b="1" dirty="0" err="1">
                <a:solidFill>
                  <a:schemeClr val="accent2">
                    <a:lumMod val="75000"/>
                  </a:schemeClr>
                </a:solidFill>
              </a:rPr>
              <a:t>error</a:t>
            </a:r>
            <a:endParaRPr lang="it-IT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565200D-7CA1-43B0-B608-FAAE98280C2F}"/>
              </a:ext>
            </a:extLst>
          </p:cNvPr>
          <p:cNvSpPr txBox="1"/>
          <p:nvPr/>
        </p:nvSpPr>
        <p:spPr>
          <a:xfrm>
            <a:off x="1086399" y="1323710"/>
            <a:ext cx="955792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</a:rPr>
              <a:t>Descrizione</a:t>
            </a:r>
          </a:p>
          <a:p>
            <a:r>
              <a:rPr lang="it-IT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La funzione </a:t>
            </a:r>
            <a:r>
              <a:rPr lang="it-IT" b="1" dirty="0" err="1">
                <a:solidFill>
                  <a:srgbClr val="202124"/>
                </a:solidFill>
                <a:latin typeface="arial" panose="020B0604020202020204" pitchFamily="34" charset="0"/>
              </a:rPr>
              <a:t>error</a:t>
            </a:r>
            <a:r>
              <a:rPr lang="it-IT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()</a:t>
            </a:r>
            <a:r>
              <a:rPr lang="it-IT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indica che è stato commesso un errore (tasto premuto fuori sequenza) e lo fa notare attraverso una nota bassa.</a:t>
            </a:r>
          </a:p>
          <a:p>
            <a:endParaRPr lang="it-IT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it-IT" dirty="0">
                <a:solidFill>
                  <a:srgbClr val="202124"/>
                </a:solidFill>
                <a:latin typeface="arial" panose="020B0604020202020204" pitchFamily="34" charset="0"/>
              </a:rPr>
              <a:t>La funzione contiene un parametro intero ‘note’ che indica la nota errata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0B9C582-F6C0-46BF-A813-AD1804A29B1C}"/>
              </a:ext>
            </a:extLst>
          </p:cNvPr>
          <p:cNvSpPr txBox="1"/>
          <p:nvPr/>
        </p:nvSpPr>
        <p:spPr>
          <a:xfrm>
            <a:off x="7389183" y="3707019"/>
            <a:ext cx="1595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nota bassa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7295B13-F9BD-4655-A877-8C1F11CC290D}"/>
              </a:ext>
            </a:extLst>
          </p:cNvPr>
          <p:cNvSpPr txBox="1"/>
          <p:nvPr/>
        </p:nvSpPr>
        <p:spPr>
          <a:xfrm>
            <a:off x="7389183" y="5304476"/>
            <a:ext cx="20929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ferma il gioco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7762BAC-4108-4584-9539-429E53E8E45C}"/>
              </a:ext>
            </a:extLst>
          </p:cNvPr>
          <p:cNvSpPr txBox="1"/>
          <p:nvPr/>
        </p:nvSpPr>
        <p:spPr>
          <a:xfrm>
            <a:off x="7389183" y="4398495"/>
            <a:ext cx="37164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fa lampeggiare il led corrispondente alla nota errata</a:t>
            </a:r>
          </a:p>
        </p:txBody>
      </p:sp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5F227B32-3F75-44FB-9420-FB69E2616900}"/>
              </a:ext>
            </a:extLst>
          </p:cNvPr>
          <p:cNvSpPr/>
          <p:nvPr/>
        </p:nvSpPr>
        <p:spPr>
          <a:xfrm rot="10800000">
            <a:off x="5403173" y="3707019"/>
            <a:ext cx="1251751" cy="45498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reccia a sinistra 12">
            <a:extLst>
              <a:ext uri="{FF2B5EF4-FFF2-40B4-BE49-F238E27FC236}">
                <a16:creationId xmlns:a16="http://schemas.microsoft.com/office/drawing/2014/main" id="{4DC9BF1B-D577-4B97-9F0B-DD425E2B4586}"/>
              </a:ext>
            </a:extLst>
          </p:cNvPr>
          <p:cNvSpPr/>
          <p:nvPr/>
        </p:nvSpPr>
        <p:spPr>
          <a:xfrm>
            <a:off x="5403172" y="4494169"/>
            <a:ext cx="1251751" cy="45498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Freccia a sinistra 13">
            <a:extLst>
              <a:ext uri="{FF2B5EF4-FFF2-40B4-BE49-F238E27FC236}">
                <a16:creationId xmlns:a16="http://schemas.microsoft.com/office/drawing/2014/main" id="{28E734D5-B9B2-4798-8DAA-D3604E03B16B}"/>
              </a:ext>
            </a:extLst>
          </p:cNvPr>
          <p:cNvSpPr/>
          <p:nvPr/>
        </p:nvSpPr>
        <p:spPr>
          <a:xfrm>
            <a:off x="5403172" y="5306799"/>
            <a:ext cx="1251751" cy="454982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3049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0650CDF3-C2E6-4BA8-AF9F-53DA885EED3B}"/>
              </a:ext>
            </a:extLst>
          </p:cNvPr>
          <p:cNvSpPr txBox="1"/>
          <p:nvPr/>
        </p:nvSpPr>
        <p:spPr>
          <a:xfrm>
            <a:off x="1086400" y="1284345"/>
            <a:ext cx="60945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/>
              <a:t>void</a:t>
            </a:r>
            <a:r>
              <a:rPr lang="it-IT" dirty="0"/>
              <a:t> </a:t>
            </a:r>
            <a:r>
              <a:rPr lang="it-IT" dirty="0" err="1"/>
              <a:t>playNote</a:t>
            </a:r>
            <a:r>
              <a:rPr lang="it-IT" dirty="0"/>
              <a:t>(</a:t>
            </a:r>
            <a:r>
              <a:rPr lang="it-IT" dirty="0" err="1"/>
              <a:t>int</a:t>
            </a:r>
            <a:r>
              <a:rPr lang="it-IT" dirty="0"/>
              <a:t> note){</a:t>
            </a:r>
          </a:p>
          <a:p>
            <a:r>
              <a:rPr lang="it-IT" dirty="0"/>
              <a:t>  </a:t>
            </a:r>
            <a:r>
              <a:rPr lang="it-IT" dirty="0" err="1"/>
              <a:t>tone</a:t>
            </a:r>
            <a:r>
              <a:rPr lang="it-IT" dirty="0"/>
              <a:t>(BUZZER_PIN, notes[note], 150);</a:t>
            </a:r>
          </a:p>
          <a:p>
            <a:r>
              <a:rPr lang="it-IT" dirty="0"/>
              <a:t>  </a:t>
            </a:r>
            <a:r>
              <a:rPr lang="it-IT" dirty="0" err="1"/>
              <a:t>digitalWrite</a:t>
            </a:r>
            <a:r>
              <a:rPr lang="it-IT" dirty="0"/>
              <a:t>(led[note], HIGH);</a:t>
            </a:r>
          </a:p>
          <a:p>
            <a:r>
              <a:rPr lang="it-IT" dirty="0"/>
              <a:t>  delay(150);</a:t>
            </a:r>
          </a:p>
          <a:p>
            <a:r>
              <a:rPr lang="it-IT" dirty="0"/>
              <a:t>  </a:t>
            </a:r>
            <a:r>
              <a:rPr lang="it-IT" dirty="0" err="1"/>
              <a:t>digitalWrite</a:t>
            </a:r>
            <a:r>
              <a:rPr lang="it-IT" dirty="0"/>
              <a:t>(led[note], LOW);</a:t>
            </a:r>
          </a:p>
          <a:p>
            <a:r>
              <a:rPr lang="it-IT" dirty="0"/>
              <a:t>  }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36DE61D-57C7-462A-B421-059B1E8A20A1}"/>
              </a:ext>
            </a:extLst>
          </p:cNvPr>
          <p:cNvSpPr txBox="1"/>
          <p:nvPr/>
        </p:nvSpPr>
        <p:spPr>
          <a:xfrm>
            <a:off x="825620" y="317083"/>
            <a:ext cx="253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2">
                    <a:lumMod val="75000"/>
                  </a:schemeClr>
                </a:solidFill>
              </a:rPr>
              <a:t>Funzione </a:t>
            </a:r>
            <a:r>
              <a:rPr lang="it-IT" b="1" dirty="0" err="1">
                <a:solidFill>
                  <a:schemeClr val="accent2">
                    <a:lumMod val="75000"/>
                  </a:schemeClr>
                </a:solidFill>
              </a:rPr>
              <a:t>playNote</a:t>
            </a:r>
            <a:endParaRPr lang="it-IT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2947002-5F4B-47B0-887E-9102A678C853}"/>
              </a:ext>
            </a:extLst>
          </p:cNvPr>
          <p:cNvSpPr txBox="1"/>
          <p:nvPr/>
        </p:nvSpPr>
        <p:spPr>
          <a:xfrm>
            <a:off x="1086399" y="736847"/>
            <a:ext cx="105788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</a:rPr>
              <a:t>Descrizione: </a:t>
            </a:r>
            <a:r>
              <a:rPr lang="it-IT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La funzione </a:t>
            </a:r>
            <a:r>
              <a:rPr lang="it-IT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playNote</a:t>
            </a:r>
            <a:r>
              <a:rPr lang="it-IT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()</a:t>
            </a:r>
            <a:r>
              <a:rPr lang="it-IT" dirty="0"/>
              <a:t> suona una delle 4 note musicali (indicata come parametro)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B0926D2-497E-4C12-AE0D-1C4ED01DF8A4}"/>
              </a:ext>
            </a:extLst>
          </p:cNvPr>
          <p:cNvSpPr txBox="1"/>
          <p:nvPr/>
        </p:nvSpPr>
        <p:spPr>
          <a:xfrm>
            <a:off x="825619" y="3550957"/>
            <a:ext cx="253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2">
                    <a:lumMod val="75000"/>
                  </a:schemeClr>
                </a:solidFill>
              </a:rPr>
              <a:t>Funzione </a:t>
            </a:r>
            <a:r>
              <a:rPr lang="it-IT" b="1" dirty="0" err="1">
                <a:solidFill>
                  <a:schemeClr val="accent2">
                    <a:lumMod val="75000"/>
                  </a:schemeClr>
                </a:solidFill>
              </a:rPr>
              <a:t>readButtons</a:t>
            </a:r>
            <a:endParaRPr lang="it-IT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DECE942-0EF0-451C-A8CC-3546DAB62525}"/>
              </a:ext>
            </a:extLst>
          </p:cNvPr>
          <p:cNvSpPr txBox="1"/>
          <p:nvPr/>
        </p:nvSpPr>
        <p:spPr>
          <a:xfrm>
            <a:off x="1086400" y="4607237"/>
            <a:ext cx="434173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 </a:t>
            </a:r>
            <a:r>
              <a:rPr lang="en-US" dirty="0" err="1"/>
              <a:t>readButtons</a:t>
            </a:r>
            <a:r>
              <a:rPr lang="en-US" dirty="0"/>
              <a:t>(){</a:t>
            </a:r>
          </a:p>
          <a:p>
            <a:r>
              <a:rPr lang="en-US" dirty="0"/>
              <a:t>  for(int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&lt;4;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if(</a:t>
            </a:r>
            <a:r>
              <a:rPr lang="en-US" dirty="0" err="1"/>
              <a:t>digitalRead</a:t>
            </a:r>
            <a:r>
              <a:rPr lang="en-US" dirty="0"/>
              <a:t>(buttons[</a:t>
            </a:r>
            <a:r>
              <a:rPr lang="en-US" dirty="0" err="1"/>
              <a:t>i</a:t>
            </a:r>
            <a:r>
              <a:rPr lang="en-US" dirty="0"/>
              <a:t>]) == HIGH)</a:t>
            </a:r>
          </a:p>
          <a:p>
            <a:r>
              <a:rPr lang="en-US" dirty="0"/>
              <a:t>      return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return -1;</a:t>
            </a:r>
          </a:p>
          <a:p>
            <a:r>
              <a:rPr lang="en-US" dirty="0"/>
              <a:t>  }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1417869-E984-4391-A1C8-2C22227D6769}"/>
              </a:ext>
            </a:extLst>
          </p:cNvPr>
          <p:cNvSpPr txBox="1"/>
          <p:nvPr/>
        </p:nvSpPr>
        <p:spPr>
          <a:xfrm>
            <a:off x="1086400" y="4079097"/>
            <a:ext cx="1001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</a:rPr>
              <a:t>Descrizione: </a:t>
            </a:r>
            <a:r>
              <a:rPr lang="it-IT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La funzione </a:t>
            </a:r>
            <a:r>
              <a:rPr lang="it-IT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readButtons</a:t>
            </a:r>
            <a:r>
              <a:rPr lang="it-IT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()</a:t>
            </a:r>
            <a:r>
              <a:rPr lang="it-IT" dirty="0"/>
              <a:t> legge tutti e 4 i pulsanti e sa quale è stato premuto</a:t>
            </a:r>
          </a:p>
        </p:txBody>
      </p:sp>
    </p:spTree>
    <p:extLst>
      <p:ext uri="{BB962C8B-B14F-4D97-AF65-F5344CB8AC3E}">
        <p14:creationId xmlns:p14="http://schemas.microsoft.com/office/powerpoint/2010/main" val="1755929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A866F0E-F54B-4BF5-8A88-7D97BD45F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6F6B5C-2B5F-4FEE-8263-34996D29D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229EC50-E910-4AE2-9EEA-604A81EF6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941221 w 12192000"/>
              <a:gd name="connsiteY0" fmla="*/ 2015186 h 6858000"/>
              <a:gd name="connsiteX1" fmla="*/ 6907857 w 12192000"/>
              <a:gd name="connsiteY1" fmla="*/ 2033351 h 6858000"/>
              <a:gd name="connsiteX2" fmla="*/ 7093700 w 12192000"/>
              <a:gd name="connsiteY2" fmla="*/ 2101457 h 6858000"/>
              <a:gd name="connsiteX3" fmla="*/ 6803079 w 12192000"/>
              <a:gd name="connsiteY3" fmla="*/ 2065612 h 6858000"/>
              <a:gd name="connsiteX4" fmla="*/ 6798115 w 12192000"/>
              <a:gd name="connsiteY4" fmla="*/ 2088772 h 6858000"/>
              <a:gd name="connsiteX5" fmla="*/ 7128167 w 12192000"/>
              <a:gd name="connsiteY5" fmla="*/ 2176455 h 6858000"/>
              <a:gd name="connsiteX6" fmla="*/ 7098663 w 12192000"/>
              <a:gd name="connsiteY6" fmla="*/ 2189968 h 6858000"/>
              <a:gd name="connsiteX7" fmla="*/ 6923298 w 12192000"/>
              <a:gd name="connsiteY7" fmla="*/ 2156052 h 6858000"/>
              <a:gd name="connsiteX8" fmla="*/ 6888004 w 12192000"/>
              <a:gd name="connsiteY8" fmla="*/ 2164875 h 6858000"/>
              <a:gd name="connsiteX9" fmla="*/ 6905375 w 12192000"/>
              <a:gd name="connsiteY9" fmla="*/ 2205958 h 6858000"/>
              <a:gd name="connsiteX10" fmla="*/ 6981477 w 12192000"/>
              <a:gd name="connsiteY10" fmla="*/ 2221951 h 6858000"/>
              <a:gd name="connsiteX11" fmla="*/ 7100043 w 12192000"/>
              <a:gd name="connsiteY11" fmla="*/ 2318459 h 6858000"/>
              <a:gd name="connsiteX12" fmla="*/ 6920540 w 12192000"/>
              <a:gd name="connsiteY12" fmla="*/ 2306877 h 6858000"/>
              <a:gd name="connsiteX13" fmla="*/ 6888831 w 12192000"/>
              <a:gd name="connsiteY13" fmla="*/ 2330314 h 6858000"/>
              <a:gd name="connsiteX14" fmla="*/ 6876698 w 12192000"/>
              <a:gd name="connsiteY14" fmla="*/ 2360645 h 6858000"/>
              <a:gd name="connsiteX15" fmla="*/ 6807214 w 12192000"/>
              <a:gd name="connsiteY15" fmla="*/ 2385736 h 6858000"/>
              <a:gd name="connsiteX16" fmla="*/ 6916405 w 12192000"/>
              <a:gd name="connsiteY16" fmla="*/ 2413862 h 6858000"/>
              <a:gd name="connsiteX17" fmla="*/ 6799770 w 12192000"/>
              <a:gd name="connsiteY17" fmla="*/ 2413862 h 6858000"/>
              <a:gd name="connsiteX18" fmla="*/ 6665762 w 12192000"/>
              <a:gd name="connsiteY18" fmla="*/ 2394561 h 6858000"/>
              <a:gd name="connsiteX19" fmla="*/ 6522933 w 12192000"/>
              <a:gd name="connsiteY19" fmla="*/ 2400626 h 6858000"/>
              <a:gd name="connsiteX20" fmla="*/ 6237275 w 12192000"/>
              <a:gd name="connsiteY20" fmla="*/ 2365057 h 6858000"/>
              <a:gd name="connsiteX21" fmla="*/ 6101338 w 12192000"/>
              <a:gd name="connsiteY21" fmla="*/ 2367538 h 6858000"/>
              <a:gd name="connsiteX22" fmla="*/ 6857121 w 12192000"/>
              <a:gd name="connsiteY22" fmla="*/ 2606875 h 6858000"/>
              <a:gd name="connsiteX23" fmla="*/ 6818519 w 12192000"/>
              <a:gd name="connsiteY23" fmla="*/ 2659539 h 6858000"/>
              <a:gd name="connsiteX24" fmla="*/ 6976790 w 12192000"/>
              <a:gd name="connsiteY24" fmla="*/ 2716892 h 6858000"/>
              <a:gd name="connsiteX25" fmla="*/ 7015669 w 12192000"/>
              <a:gd name="connsiteY25" fmla="*/ 2773693 h 6858000"/>
              <a:gd name="connsiteX26" fmla="*/ 6966864 w 12192000"/>
              <a:gd name="connsiteY26" fmla="*/ 2768730 h 6858000"/>
              <a:gd name="connsiteX27" fmla="*/ 6924953 w 12192000"/>
              <a:gd name="connsiteY27" fmla="*/ 2779483 h 6858000"/>
              <a:gd name="connsiteX28" fmla="*/ 6942323 w 12192000"/>
              <a:gd name="connsiteY28" fmla="*/ 2851726 h 6858000"/>
              <a:gd name="connsiteX29" fmla="*/ 7165943 w 12192000"/>
              <a:gd name="connsiteY29" fmla="*/ 2944924 h 6858000"/>
              <a:gd name="connsiteX30" fmla="*/ 7186071 w 12192000"/>
              <a:gd name="connsiteY30" fmla="*/ 2975254 h 6858000"/>
              <a:gd name="connsiteX31" fmla="*/ 7159325 w 12192000"/>
              <a:gd name="connsiteY31" fmla="*/ 2996762 h 6858000"/>
              <a:gd name="connsiteX32" fmla="*/ 7087082 w 12192000"/>
              <a:gd name="connsiteY32" fmla="*/ 3007790 h 6858000"/>
              <a:gd name="connsiteX33" fmla="*/ 7188276 w 12192000"/>
              <a:gd name="connsiteY33" fmla="*/ 3111191 h 6858000"/>
              <a:gd name="connsiteX34" fmla="*/ 7225225 w 12192000"/>
              <a:gd name="connsiteY34" fmla="*/ 3139866 h 6858000"/>
              <a:gd name="connsiteX35" fmla="*/ 7288368 w 12192000"/>
              <a:gd name="connsiteY35" fmla="*/ 3184260 h 6858000"/>
              <a:gd name="connsiteX36" fmla="*/ 7289471 w 12192000"/>
              <a:gd name="connsiteY36" fmla="*/ 3197771 h 6858000"/>
              <a:gd name="connsiteX37" fmla="*/ 7203442 w 12192000"/>
              <a:gd name="connsiteY37" fmla="*/ 3245472 h 6858000"/>
              <a:gd name="connsiteX38" fmla="*/ 7048205 w 12192000"/>
              <a:gd name="connsiteY38" fmla="*/ 3232512 h 6858000"/>
              <a:gd name="connsiteX39" fmla="*/ 7277614 w 12192000"/>
              <a:gd name="connsiteY39" fmla="*/ 3303652 h 6858000"/>
              <a:gd name="connsiteX40" fmla="*/ 6535066 w 12192000"/>
              <a:gd name="connsiteY40" fmla="*/ 3134077 h 6858000"/>
              <a:gd name="connsiteX41" fmla="*/ 6582492 w 12192000"/>
              <a:gd name="connsiteY41" fmla="*/ 3178469 h 6858000"/>
              <a:gd name="connsiteX42" fmla="*/ 6842233 w 12192000"/>
              <a:gd name="connsiteY42" fmla="*/ 3295379 h 6858000"/>
              <a:gd name="connsiteX43" fmla="*/ 6915853 w 12192000"/>
              <a:gd name="connsiteY43" fmla="*/ 3368725 h 6858000"/>
              <a:gd name="connsiteX44" fmla="*/ 6993058 w 12192000"/>
              <a:gd name="connsiteY44" fmla="*/ 3409257 h 6858000"/>
              <a:gd name="connsiteX45" fmla="*/ 7101421 w 12192000"/>
              <a:gd name="connsiteY45" fmla="*/ 3408430 h 6858000"/>
              <a:gd name="connsiteX46" fmla="*/ 7178350 w 12192000"/>
              <a:gd name="connsiteY46" fmla="*/ 3470746 h 6858000"/>
              <a:gd name="connsiteX47" fmla="*/ 7098112 w 12192000"/>
              <a:gd name="connsiteY47" fmla="*/ 3483982 h 6858000"/>
              <a:gd name="connsiteX48" fmla="*/ 7004088 w 12192000"/>
              <a:gd name="connsiteY48" fmla="*/ 3473780 h 6858000"/>
              <a:gd name="connsiteX49" fmla="*/ 6801147 w 12192000"/>
              <a:gd name="connsiteY49" fmla="*/ 3477087 h 6858000"/>
              <a:gd name="connsiteX50" fmla="*/ 6684788 w 12192000"/>
              <a:gd name="connsiteY50" fmla="*/ 3489220 h 6858000"/>
              <a:gd name="connsiteX51" fmla="*/ 6417328 w 12192000"/>
              <a:gd name="connsiteY51" fmla="*/ 3468539 h 6858000"/>
              <a:gd name="connsiteX52" fmla="*/ 6433045 w 12192000"/>
              <a:gd name="connsiteY52" fmla="*/ 3521481 h 6858000"/>
              <a:gd name="connsiteX53" fmla="*/ 6423117 w 12192000"/>
              <a:gd name="connsiteY53" fmla="*/ 3567527 h 6858000"/>
              <a:gd name="connsiteX54" fmla="*/ 6419258 w 12192000"/>
              <a:gd name="connsiteY54" fmla="*/ 3667620 h 6858000"/>
              <a:gd name="connsiteX55" fmla="*/ 6421740 w 12192000"/>
              <a:gd name="connsiteY55" fmla="*/ 3683888 h 6858000"/>
              <a:gd name="connsiteX56" fmla="*/ 6361906 w 12192000"/>
              <a:gd name="connsiteY56" fmla="*/ 3694366 h 6858000"/>
              <a:gd name="connsiteX57" fmla="*/ 6718429 w 12192000"/>
              <a:gd name="connsiteY57" fmla="*/ 3902544 h 6858000"/>
              <a:gd name="connsiteX58" fmla="*/ 6480195 w 12192000"/>
              <a:gd name="connsiteY58" fmla="*/ 3849603 h 6858000"/>
              <a:gd name="connsiteX59" fmla="*/ 6447934 w 12192000"/>
              <a:gd name="connsiteY59" fmla="*/ 3937011 h 6858000"/>
              <a:gd name="connsiteX60" fmla="*/ 6559882 w 12192000"/>
              <a:gd name="connsiteY60" fmla="*/ 4014767 h 6858000"/>
              <a:gd name="connsiteX61" fmla="*/ 6601241 w 12192000"/>
              <a:gd name="connsiteY61" fmla="*/ 4168626 h 6858000"/>
              <a:gd name="connsiteX62" fmla="*/ 6581113 w 12192000"/>
              <a:gd name="connsiteY62" fmla="*/ 4309250 h 6858000"/>
              <a:gd name="connsiteX63" fmla="*/ 6533136 w 12192000"/>
              <a:gd name="connsiteY63" fmla="*/ 4353918 h 6858000"/>
              <a:gd name="connsiteX64" fmla="*/ 6463651 w 12192000"/>
              <a:gd name="connsiteY64" fmla="*/ 4434156 h 6858000"/>
              <a:gd name="connsiteX65" fmla="*/ 6420637 w 12192000"/>
              <a:gd name="connsiteY65" fmla="*/ 4483787 h 6858000"/>
              <a:gd name="connsiteX66" fmla="*/ 6271190 w 12192000"/>
              <a:gd name="connsiteY66" fmla="*/ 4464487 h 6858000"/>
              <a:gd name="connsiteX67" fmla="*/ 6470545 w 12192000"/>
              <a:gd name="connsiteY67" fmla="*/ 4590498 h 6858000"/>
              <a:gd name="connsiteX68" fmla="*/ 6308965 w 12192000"/>
              <a:gd name="connsiteY68" fmla="*/ 4574780 h 6858000"/>
              <a:gd name="connsiteX69" fmla="*/ 6256301 w 12192000"/>
              <a:gd name="connsiteY69" fmla="*/ 4583603 h 6858000"/>
              <a:gd name="connsiteX70" fmla="*/ 6286354 w 12192000"/>
              <a:gd name="connsiteY70" fmla="*/ 4624412 h 6858000"/>
              <a:gd name="connsiteX71" fmla="*/ 6404920 w 12192000"/>
              <a:gd name="connsiteY71" fmla="*/ 4693621 h 6858000"/>
              <a:gd name="connsiteX72" fmla="*/ 6649220 w 12192000"/>
              <a:gd name="connsiteY72" fmla="*/ 4881120 h 6858000"/>
              <a:gd name="connsiteX73" fmla="*/ 6412640 w 12192000"/>
              <a:gd name="connsiteY73" fmla="*/ 4795092 h 6858000"/>
              <a:gd name="connsiteX74" fmla="*/ 6661902 w 12192000"/>
              <a:gd name="connsiteY74" fmla="*/ 4987828 h 6858000"/>
              <a:gd name="connsiteX75" fmla="*/ 6717325 w 12192000"/>
              <a:gd name="connsiteY75" fmla="*/ 5051798 h 6858000"/>
              <a:gd name="connsiteX76" fmla="*/ 6829272 w 12192000"/>
              <a:gd name="connsiteY76" fmla="*/ 5210619 h 6858000"/>
              <a:gd name="connsiteX77" fmla="*/ 6823757 w 12192000"/>
              <a:gd name="connsiteY77" fmla="*/ 5228542 h 6858000"/>
              <a:gd name="connsiteX78" fmla="*/ 6694439 w 12192000"/>
              <a:gd name="connsiteY78" fmla="*/ 5202899 h 6858000"/>
              <a:gd name="connsiteX79" fmla="*/ 6862085 w 12192000"/>
              <a:gd name="connsiteY79" fmla="*/ 5336355 h 6858000"/>
              <a:gd name="connsiteX80" fmla="*/ 7035246 w 12192000"/>
              <a:gd name="connsiteY80" fmla="*/ 5438926 h 6858000"/>
              <a:gd name="connsiteX81" fmla="*/ 6912268 w 12192000"/>
              <a:gd name="connsiteY81" fmla="*/ 5423210 h 6858000"/>
              <a:gd name="connsiteX82" fmla="*/ 6743244 w 12192000"/>
              <a:gd name="connsiteY82" fmla="*/ 5364479 h 6858000"/>
              <a:gd name="connsiteX83" fmla="*/ 6684513 w 12192000"/>
              <a:gd name="connsiteY83" fmla="*/ 5386538 h 6858000"/>
              <a:gd name="connsiteX84" fmla="*/ 6844713 w 12192000"/>
              <a:gd name="connsiteY84" fmla="*/ 5483595 h 6858000"/>
              <a:gd name="connsiteX85" fmla="*/ 6936533 w 12192000"/>
              <a:gd name="connsiteY85" fmla="*/ 5528541 h 6858000"/>
              <a:gd name="connsiteX86" fmla="*/ 6973204 w 12192000"/>
              <a:gd name="connsiteY86" fmla="*/ 5563007 h 6858000"/>
              <a:gd name="connsiteX87" fmla="*/ 7077983 w 12192000"/>
              <a:gd name="connsiteY87" fmla="*/ 5685983 h 6858000"/>
              <a:gd name="connsiteX88" fmla="*/ 7385702 w 12192000"/>
              <a:gd name="connsiteY88" fmla="*/ 5820265 h 6858000"/>
              <a:gd name="connsiteX89" fmla="*/ 7673565 w 12192000"/>
              <a:gd name="connsiteY89" fmla="*/ 5987085 h 6858000"/>
              <a:gd name="connsiteX90" fmla="*/ 7898289 w 12192000"/>
              <a:gd name="connsiteY90" fmla="*/ 6091035 h 6858000"/>
              <a:gd name="connsiteX91" fmla="*/ 8466299 w 12192000"/>
              <a:gd name="connsiteY91" fmla="*/ 6224765 h 6858000"/>
              <a:gd name="connsiteX92" fmla="*/ 10620599 w 12192000"/>
              <a:gd name="connsiteY92" fmla="*/ 5317605 h 6858000"/>
              <a:gd name="connsiteX93" fmla="*/ 10647894 w 12192000"/>
              <a:gd name="connsiteY93" fmla="*/ 5290581 h 6858000"/>
              <a:gd name="connsiteX94" fmla="*/ 10752398 w 12192000"/>
              <a:gd name="connsiteY94" fmla="*/ 5188838 h 6858000"/>
              <a:gd name="connsiteX95" fmla="*/ 10841186 w 12192000"/>
              <a:gd name="connsiteY95" fmla="*/ 5097293 h 6858000"/>
              <a:gd name="connsiteX96" fmla="*/ 10794861 w 12192000"/>
              <a:gd name="connsiteY96" fmla="*/ 5066412 h 6858000"/>
              <a:gd name="connsiteX97" fmla="*/ 10857454 w 12192000"/>
              <a:gd name="connsiteY97" fmla="*/ 4979004 h 6858000"/>
              <a:gd name="connsiteX98" fmla="*/ 11056532 w 12192000"/>
              <a:gd name="connsiteY98" fmla="*/ 4709613 h 6858000"/>
              <a:gd name="connsiteX99" fmla="*/ 11143939 w 12192000"/>
              <a:gd name="connsiteY99" fmla="*/ 4650332 h 6858000"/>
              <a:gd name="connsiteX100" fmla="*/ 11250372 w 12192000"/>
              <a:gd name="connsiteY100" fmla="*/ 4501160 h 6858000"/>
              <a:gd name="connsiteX101" fmla="*/ 11265538 w 12192000"/>
              <a:gd name="connsiteY101" fmla="*/ 4466694 h 6858000"/>
              <a:gd name="connsiteX102" fmla="*/ 11243755 w 12192000"/>
              <a:gd name="connsiteY102" fmla="*/ 4422850 h 6858000"/>
              <a:gd name="connsiteX103" fmla="*/ 11227486 w 12192000"/>
              <a:gd name="connsiteY103" fmla="*/ 4378734 h 6858000"/>
              <a:gd name="connsiteX104" fmla="*/ 11248718 w 12192000"/>
              <a:gd name="connsiteY104" fmla="*/ 4365774 h 6858000"/>
              <a:gd name="connsiteX105" fmla="*/ 11385204 w 12192000"/>
              <a:gd name="connsiteY105" fmla="*/ 4343440 h 6858000"/>
              <a:gd name="connsiteX106" fmla="*/ 11306070 w 12192000"/>
              <a:gd name="connsiteY106" fmla="*/ 4259618 h 6858000"/>
              <a:gd name="connsiteX107" fmla="*/ 11166550 w 12192000"/>
              <a:gd name="connsiteY107" fmla="*/ 4134711 h 6858000"/>
              <a:gd name="connsiteX108" fmla="*/ 11103130 w 12192000"/>
              <a:gd name="connsiteY108" fmla="*/ 4045924 h 6858000"/>
              <a:gd name="connsiteX109" fmla="*/ 11095686 w 12192000"/>
              <a:gd name="connsiteY109" fmla="*/ 3966514 h 6858000"/>
              <a:gd name="connsiteX110" fmla="*/ 10971054 w 12192000"/>
              <a:gd name="connsiteY110" fmla="*/ 3919640 h 6858000"/>
              <a:gd name="connsiteX111" fmla="*/ 11088241 w 12192000"/>
              <a:gd name="connsiteY111" fmla="*/ 3751718 h 6858000"/>
              <a:gd name="connsiteX112" fmla="*/ 11100098 w 12192000"/>
              <a:gd name="connsiteY112" fmla="*/ 3716977 h 6858000"/>
              <a:gd name="connsiteX113" fmla="*/ 11029786 w 12192000"/>
              <a:gd name="connsiteY113" fmla="*/ 3592621 h 6858000"/>
              <a:gd name="connsiteX114" fmla="*/ 11018206 w 12192000"/>
              <a:gd name="connsiteY114" fmla="*/ 3572767 h 6858000"/>
              <a:gd name="connsiteX115" fmla="*/ 10992287 w 12192000"/>
              <a:gd name="connsiteY115" fmla="*/ 3533061 h 6858000"/>
              <a:gd name="connsiteX116" fmla="*/ 10917838 w 12192000"/>
              <a:gd name="connsiteY116" fmla="*/ 3523410 h 6858000"/>
              <a:gd name="connsiteX117" fmla="*/ 10956441 w 12192000"/>
              <a:gd name="connsiteY117" fmla="*/ 3495287 h 6858000"/>
              <a:gd name="connsiteX118" fmla="*/ 11031442 w 12192000"/>
              <a:gd name="connsiteY118" fmla="*/ 3400159 h 6858000"/>
              <a:gd name="connsiteX119" fmla="*/ 10981533 w 12192000"/>
              <a:gd name="connsiteY119" fmla="*/ 3309166 h 6858000"/>
              <a:gd name="connsiteX120" fmla="*/ 10978225 w 12192000"/>
              <a:gd name="connsiteY120" fmla="*/ 3258982 h 6858000"/>
              <a:gd name="connsiteX121" fmla="*/ 11062322 w 12192000"/>
              <a:gd name="connsiteY121" fmla="*/ 3194737 h 6858000"/>
              <a:gd name="connsiteX122" fmla="*/ 11125742 w 12192000"/>
              <a:gd name="connsiteY122" fmla="*/ 3169370 h 6858000"/>
              <a:gd name="connsiteX123" fmla="*/ 11154968 w 12192000"/>
              <a:gd name="connsiteY123" fmla="*/ 3132974 h 6858000"/>
              <a:gd name="connsiteX124" fmla="*/ 11120502 w 12192000"/>
              <a:gd name="connsiteY124" fmla="*/ 3102642 h 6858000"/>
              <a:gd name="connsiteX125" fmla="*/ 10967470 w 12192000"/>
              <a:gd name="connsiteY125" fmla="*/ 3030401 h 6858000"/>
              <a:gd name="connsiteX126" fmla="*/ 11049914 w 12192000"/>
              <a:gd name="connsiteY126" fmla="*/ 2970015 h 6858000"/>
              <a:gd name="connsiteX127" fmla="*/ 10618944 w 12192000"/>
              <a:gd name="connsiteY127" fmla="*/ 2685183 h 6858000"/>
              <a:gd name="connsiteX128" fmla="*/ 10566830 w 12192000"/>
              <a:gd name="connsiteY128" fmla="*/ 2641617 h 6858000"/>
              <a:gd name="connsiteX129" fmla="*/ 10290271 w 12192000"/>
              <a:gd name="connsiteY129" fmla="*/ 2536011 h 6858000"/>
              <a:gd name="connsiteX130" fmla="*/ 10005715 w 12192000"/>
              <a:gd name="connsiteY130" fmla="*/ 2461288 h 6858000"/>
              <a:gd name="connsiteX131" fmla="*/ 10203414 w 12192000"/>
              <a:gd name="connsiteY131" fmla="*/ 2303568 h 6858000"/>
              <a:gd name="connsiteX132" fmla="*/ 9901487 w 12192000"/>
              <a:gd name="connsiteY132" fmla="*/ 2266895 h 6858000"/>
              <a:gd name="connsiteX133" fmla="*/ 9871984 w 12192000"/>
              <a:gd name="connsiteY133" fmla="*/ 2267999 h 6858000"/>
              <a:gd name="connsiteX134" fmla="*/ 9279158 w 12192000"/>
              <a:gd name="connsiteY134" fmla="*/ 2243734 h 6858000"/>
              <a:gd name="connsiteX135" fmla="*/ 8429350 w 12192000"/>
              <a:gd name="connsiteY135" fmla="*/ 2163219 h 6858000"/>
              <a:gd name="connsiteX136" fmla="*/ 7725955 w 12192000"/>
              <a:gd name="connsiteY136" fmla="*/ 2114967 h 6858000"/>
              <a:gd name="connsiteX137" fmla="*/ 6977065 w 12192000"/>
              <a:gd name="connsiteY137" fmla="*/ 2021218 h 6858000"/>
              <a:gd name="connsiteX138" fmla="*/ 6941221 w 12192000"/>
              <a:gd name="connsiteY138" fmla="*/ 201518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6941221" y="2015186"/>
                </a:moveTo>
                <a:cubicBezTo>
                  <a:pt x="6929158" y="2014876"/>
                  <a:pt x="6917508" y="2018599"/>
                  <a:pt x="6907857" y="2033351"/>
                </a:cubicBezTo>
                <a:cubicBezTo>
                  <a:pt x="6959143" y="2072228"/>
                  <a:pt x="7024491" y="2057614"/>
                  <a:pt x="7093700" y="2101457"/>
                </a:cubicBezTo>
                <a:cubicBezTo>
                  <a:pt x="6981202" y="2087669"/>
                  <a:pt x="6892139" y="2076639"/>
                  <a:pt x="6803079" y="2065612"/>
                </a:cubicBezTo>
                <a:cubicBezTo>
                  <a:pt x="6801424" y="2073332"/>
                  <a:pt x="6799770" y="2081052"/>
                  <a:pt x="6798115" y="2088772"/>
                </a:cubicBezTo>
                <a:cubicBezTo>
                  <a:pt x="6911993" y="2105040"/>
                  <a:pt x="7017322" y="2146951"/>
                  <a:pt x="7128167" y="2176455"/>
                </a:cubicBezTo>
                <a:cubicBezTo>
                  <a:pt x="7117964" y="2194655"/>
                  <a:pt x="7107764" y="2191070"/>
                  <a:pt x="7098663" y="2189968"/>
                </a:cubicBezTo>
                <a:cubicBezTo>
                  <a:pt x="7039381" y="2182798"/>
                  <a:pt x="6980099" y="2175629"/>
                  <a:pt x="6923298" y="2156052"/>
                </a:cubicBezTo>
                <a:cubicBezTo>
                  <a:pt x="6910614" y="2151639"/>
                  <a:pt x="6895172" y="2151639"/>
                  <a:pt x="6888004" y="2164875"/>
                </a:cubicBezTo>
                <a:cubicBezTo>
                  <a:pt x="6877801" y="2183625"/>
                  <a:pt x="6892414" y="2195758"/>
                  <a:pt x="6905375" y="2205958"/>
                </a:cubicBezTo>
                <a:cubicBezTo>
                  <a:pt x="6927985" y="2223606"/>
                  <a:pt x="6955282" y="2218643"/>
                  <a:pt x="6981477" y="2221951"/>
                </a:cubicBezTo>
                <a:cubicBezTo>
                  <a:pt x="7051237" y="2230499"/>
                  <a:pt x="7084601" y="2257245"/>
                  <a:pt x="7100043" y="2318459"/>
                </a:cubicBezTo>
                <a:cubicBezTo>
                  <a:pt x="7038829" y="2293642"/>
                  <a:pt x="6979822" y="2324249"/>
                  <a:pt x="6920540" y="2306877"/>
                </a:cubicBezTo>
                <a:cubicBezTo>
                  <a:pt x="6905099" y="2302466"/>
                  <a:pt x="6880559" y="2309083"/>
                  <a:pt x="6888831" y="2330314"/>
                </a:cubicBezTo>
                <a:cubicBezTo>
                  <a:pt x="6896552" y="2350168"/>
                  <a:pt x="6922195" y="2364505"/>
                  <a:pt x="6876698" y="2360645"/>
                </a:cubicBezTo>
                <a:cubicBezTo>
                  <a:pt x="6844163" y="2357887"/>
                  <a:pt x="6780468" y="2380223"/>
                  <a:pt x="6807214" y="2385736"/>
                </a:cubicBezTo>
                <a:cubicBezTo>
                  <a:pt x="6840853" y="2392631"/>
                  <a:pt x="6873666" y="2402557"/>
                  <a:pt x="6916405" y="2413862"/>
                </a:cubicBezTo>
                <a:cubicBezTo>
                  <a:pt x="6869254" y="2432335"/>
                  <a:pt x="6835338" y="2428475"/>
                  <a:pt x="6799770" y="2413862"/>
                </a:cubicBezTo>
                <a:cubicBezTo>
                  <a:pt x="6756756" y="2396214"/>
                  <a:pt x="6700781" y="2374708"/>
                  <a:pt x="6665762" y="2394561"/>
                </a:cubicBezTo>
                <a:cubicBezTo>
                  <a:pt x="6613373" y="2424340"/>
                  <a:pt x="6569807" y="2405589"/>
                  <a:pt x="6522933" y="2400626"/>
                </a:cubicBezTo>
                <a:cubicBezTo>
                  <a:pt x="6427531" y="2390424"/>
                  <a:pt x="6332953" y="2373328"/>
                  <a:pt x="6237275" y="2365057"/>
                </a:cubicBezTo>
                <a:cubicBezTo>
                  <a:pt x="6198948" y="2361748"/>
                  <a:pt x="6157588" y="2346032"/>
                  <a:pt x="6101338" y="2367538"/>
                </a:cubicBezTo>
                <a:cubicBezTo>
                  <a:pt x="6356116" y="2477556"/>
                  <a:pt x="6629642" y="2470664"/>
                  <a:pt x="6857121" y="2606875"/>
                </a:cubicBezTo>
                <a:cubicBezTo>
                  <a:pt x="6847471" y="2619834"/>
                  <a:pt x="6798391" y="2656782"/>
                  <a:pt x="6818519" y="2659539"/>
                </a:cubicBezTo>
                <a:cubicBezTo>
                  <a:pt x="6875044" y="2667537"/>
                  <a:pt x="6925227" y="2694558"/>
                  <a:pt x="6976790" y="2716892"/>
                </a:cubicBezTo>
                <a:cubicBezTo>
                  <a:pt x="6999125" y="2726543"/>
                  <a:pt x="7026146" y="2739227"/>
                  <a:pt x="7015669" y="2773693"/>
                </a:cubicBezTo>
                <a:cubicBezTo>
                  <a:pt x="6996642" y="2783343"/>
                  <a:pt x="6982580" y="2769833"/>
                  <a:pt x="6966864" y="2768730"/>
                </a:cubicBezTo>
                <a:cubicBezTo>
                  <a:pt x="6950871" y="2767628"/>
                  <a:pt x="6915025" y="2774796"/>
                  <a:pt x="6924953" y="2779483"/>
                </a:cubicBezTo>
                <a:cubicBezTo>
                  <a:pt x="6970172" y="2800715"/>
                  <a:pt x="6888831" y="2851726"/>
                  <a:pt x="6942323" y="2851726"/>
                </a:cubicBezTo>
                <a:cubicBezTo>
                  <a:pt x="7031937" y="2852001"/>
                  <a:pt x="7079638" y="2942441"/>
                  <a:pt x="7165943" y="2944924"/>
                </a:cubicBezTo>
                <a:cubicBezTo>
                  <a:pt x="7179728" y="2945198"/>
                  <a:pt x="7186346" y="2961191"/>
                  <a:pt x="7186071" y="2975254"/>
                </a:cubicBezTo>
                <a:cubicBezTo>
                  <a:pt x="7186071" y="2992074"/>
                  <a:pt x="7173387" y="2995107"/>
                  <a:pt x="7159325" y="2996762"/>
                </a:cubicBezTo>
                <a:cubicBezTo>
                  <a:pt x="7137817" y="2999242"/>
                  <a:pt x="7115483" y="2975254"/>
                  <a:pt x="7087082" y="3007790"/>
                </a:cubicBezTo>
                <a:cubicBezTo>
                  <a:pt x="7138094" y="3026815"/>
                  <a:pt x="7189103" y="3045842"/>
                  <a:pt x="7188276" y="3111191"/>
                </a:cubicBezTo>
                <a:cubicBezTo>
                  <a:pt x="7188001" y="3128836"/>
                  <a:pt x="7209232" y="3135454"/>
                  <a:pt x="7225225" y="3139866"/>
                </a:cubicBezTo>
                <a:cubicBezTo>
                  <a:pt x="7251696" y="3147036"/>
                  <a:pt x="7274028" y="3159720"/>
                  <a:pt x="7288368" y="3184260"/>
                </a:cubicBezTo>
                <a:cubicBezTo>
                  <a:pt x="7288092" y="3188948"/>
                  <a:pt x="7287816" y="3193910"/>
                  <a:pt x="7289471" y="3197771"/>
                </a:cubicBezTo>
                <a:cubicBezTo>
                  <a:pt x="7284784" y="3257053"/>
                  <a:pt x="7246181" y="3255398"/>
                  <a:pt x="7203442" y="3245472"/>
                </a:cubicBezTo>
                <a:cubicBezTo>
                  <a:pt x="7152432" y="3233340"/>
                  <a:pt x="7101973" y="3211281"/>
                  <a:pt x="7048205" y="3232512"/>
                </a:cubicBezTo>
                <a:cubicBezTo>
                  <a:pt x="7124032" y="3260913"/>
                  <a:pt x="7206475" y="3263118"/>
                  <a:pt x="7277614" y="3303652"/>
                </a:cubicBezTo>
                <a:cubicBezTo>
                  <a:pt x="7017322" y="3311097"/>
                  <a:pt x="6787361" y="3183155"/>
                  <a:pt x="6535066" y="3134077"/>
                </a:cubicBezTo>
                <a:cubicBezTo>
                  <a:pt x="6543614" y="3166887"/>
                  <a:pt x="6564017" y="3173505"/>
                  <a:pt x="6582492" y="3178469"/>
                </a:cubicBezTo>
                <a:cubicBezTo>
                  <a:pt x="6675690" y="3203286"/>
                  <a:pt x="6757305" y="3252642"/>
                  <a:pt x="6842233" y="3295379"/>
                </a:cubicBezTo>
                <a:cubicBezTo>
                  <a:pt x="6877249" y="3313026"/>
                  <a:pt x="6902618" y="3330674"/>
                  <a:pt x="6915853" y="3368725"/>
                </a:cubicBezTo>
                <a:cubicBezTo>
                  <a:pt x="6927710" y="3403192"/>
                  <a:pt x="6950596" y="3419185"/>
                  <a:pt x="6993058" y="3409257"/>
                </a:cubicBezTo>
                <a:cubicBezTo>
                  <a:pt x="7027524" y="3400985"/>
                  <a:pt x="7065299" y="3405397"/>
                  <a:pt x="7101421" y="3408430"/>
                </a:cubicBezTo>
                <a:cubicBezTo>
                  <a:pt x="7143057" y="3411739"/>
                  <a:pt x="7189655" y="3450618"/>
                  <a:pt x="7178350" y="3470746"/>
                </a:cubicBezTo>
                <a:cubicBezTo>
                  <a:pt x="7159050" y="3504937"/>
                  <a:pt x="7126789" y="3487842"/>
                  <a:pt x="7098112" y="3483982"/>
                </a:cubicBezTo>
                <a:cubicBezTo>
                  <a:pt x="7065575" y="3479295"/>
                  <a:pt x="7005191" y="3469643"/>
                  <a:pt x="7004088" y="3473780"/>
                </a:cubicBezTo>
                <a:cubicBezTo>
                  <a:pt x="6982854" y="3559532"/>
                  <a:pt x="6833408" y="3484809"/>
                  <a:pt x="6801147" y="3477087"/>
                </a:cubicBezTo>
                <a:cubicBezTo>
                  <a:pt x="6760891" y="3467437"/>
                  <a:pt x="6723115" y="3485085"/>
                  <a:pt x="6684788" y="3489220"/>
                </a:cubicBezTo>
                <a:cubicBezTo>
                  <a:pt x="6650597" y="3493080"/>
                  <a:pt x="6457309" y="3504937"/>
                  <a:pt x="6417328" y="3468539"/>
                </a:cubicBezTo>
                <a:cubicBezTo>
                  <a:pt x="6411813" y="3496940"/>
                  <a:pt x="6423393" y="3508521"/>
                  <a:pt x="6433045" y="3521481"/>
                </a:cubicBezTo>
                <a:cubicBezTo>
                  <a:pt x="6446556" y="3539954"/>
                  <a:pt x="6448762" y="3552914"/>
                  <a:pt x="6423117" y="3567527"/>
                </a:cubicBezTo>
                <a:cubicBezTo>
                  <a:pt x="6350049" y="3609441"/>
                  <a:pt x="6351153" y="3610818"/>
                  <a:pt x="6419258" y="3667620"/>
                </a:cubicBezTo>
                <a:cubicBezTo>
                  <a:pt x="6422568" y="3670100"/>
                  <a:pt x="6421188" y="3678373"/>
                  <a:pt x="6421740" y="3683888"/>
                </a:cubicBezTo>
                <a:cubicBezTo>
                  <a:pt x="6403817" y="3692711"/>
                  <a:pt x="6382861" y="3670652"/>
                  <a:pt x="6361906" y="3694366"/>
                </a:cubicBezTo>
                <a:cubicBezTo>
                  <a:pt x="6453173" y="3798591"/>
                  <a:pt x="6592418" y="3824234"/>
                  <a:pt x="6718429" y="3902544"/>
                </a:cubicBezTo>
                <a:cubicBezTo>
                  <a:pt x="6616407" y="3928462"/>
                  <a:pt x="6555194" y="3838022"/>
                  <a:pt x="6480195" y="3849603"/>
                </a:cubicBezTo>
                <a:cubicBezTo>
                  <a:pt x="6442696" y="3878004"/>
                  <a:pt x="6554091" y="3923499"/>
                  <a:pt x="6447934" y="3937011"/>
                </a:cubicBezTo>
                <a:cubicBezTo>
                  <a:pt x="6493983" y="3961826"/>
                  <a:pt x="6528173" y="3986089"/>
                  <a:pt x="6559882" y="4014767"/>
                </a:cubicBezTo>
                <a:cubicBezTo>
                  <a:pt x="6616407" y="4066053"/>
                  <a:pt x="6627437" y="4099693"/>
                  <a:pt x="6601241" y="4168626"/>
                </a:cubicBezTo>
                <a:cubicBezTo>
                  <a:pt x="6584145" y="4213846"/>
                  <a:pt x="6559054" y="4255483"/>
                  <a:pt x="6581113" y="4309250"/>
                </a:cubicBezTo>
                <a:cubicBezTo>
                  <a:pt x="6596553" y="4346198"/>
                  <a:pt x="6590487" y="4370461"/>
                  <a:pt x="6533136" y="4353918"/>
                </a:cubicBezTo>
                <a:cubicBezTo>
                  <a:pt x="6471372" y="4336270"/>
                  <a:pt x="6448211" y="4369358"/>
                  <a:pt x="6463651" y="4434156"/>
                </a:cubicBezTo>
                <a:cubicBezTo>
                  <a:pt x="6473577" y="4475792"/>
                  <a:pt x="6463099" y="4488475"/>
                  <a:pt x="6420637" y="4483787"/>
                </a:cubicBezTo>
                <a:cubicBezTo>
                  <a:pt x="6373762" y="4478549"/>
                  <a:pt x="6329093" y="4451251"/>
                  <a:pt x="6271190" y="4464487"/>
                </a:cubicBezTo>
                <a:cubicBezTo>
                  <a:pt x="6317512" y="4540039"/>
                  <a:pt x="6416501" y="4518531"/>
                  <a:pt x="6470545" y="4590498"/>
                </a:cubicBezTo>
                <a:cubicBezTo>
                  <a:pt x="6406023" y="4590772"/>
                  <a:pt x="6356666" y="4590498"/>
                  <a:pt x="6308965" y="4574780"/>
                </a:cubicBezTo>
                <a:cubicBezTo>
                  <a:pt x="6289111" y="4568437"/>
                  <a:pt x="6267328" y="4561822"/>
                  <a:pt x="6256301" y="4583603"/>
                </a:cubicBezTo>
                <a:cubicBezTo>
                  <a:pt x="6243340" y="4609798"/>
                  <a:pt x="6270086" y="4619724"/>
                  <a:pt x="6286354" y="4624412"/>
                </a:cubicBezTo>
                <a:cubicBezTo>
                  <a:pt x="6332128" y="4637647"/>
                  <a:pt x="6367144" y="4669081"/>
                  <a:pt x="6404920" y="4693621"/>
                </a:cubicBezTo>
                <a:cubicBezTo>
                  <a:pt x="6487915" y="4747390"/>
                  <a:pt x="6578908" y="4792334"/>
                  <a:pt x="6649220" y="4881120"/>
                </a:cubicBezTo>
                <a:cubicBezTo>
                  <a:pt x="6560709" y="4858509"/>
                  <a:pt x="6494809" y="4805845"/>
                  <a:pt x="6412640" y="4795092"/>
                </a:cubicBezTo>
                <a:cubicBezTo>
                  <a:pt x="6483779" y="4875881"/>
                  <a:pt x="6575322" y="4929098"/>
                  <a:pt x="6661902" y="4987828"/>
                </a:cubicBezTo>
                <a:cubicBezTo>
                  <a:pt x="6686719" y="5004373"/>
                  <a:pt x="6711811" y="5015678"/>
                  <a:pt x="6717325" y="5051798"/>
                </a:cubicBezTo>
                <a:cubicBezTo>
                  <a:pt x="6728079" y="5121834"/>
                  <a:pt x="6760340" y="5179738"/>
                  <a:pt x="6829272" y="5210619"/>
                </a:cubicBezTo>
                <a:cubicBezTo>
                  <a:pt x="6829824" y="5210897"/>
                  <a:pt x="6825965" y="5221375"/>
                  <a:pt x="6823757" y="5228542"/>
                </a:cubicBezTo>
                <a:cubicBezTo>
                  <a:pt x="6781571" y="5230749"/>
                  <a:pt x="6748207" y="5189388"/>
                  <a:pt x="6694439" y="5202899"/>
                </a:cubicBezTo>
                <a:cubicBezTo>
                  <a:pt x="6746002" y="5259148"/>
                  <a:pt x="6789016" y="5309609"/>
                  <a:pt x="6862085" y="5336355"/>
                </a:cubicBezTo>
                <a:cubicBezTo>
                  <a:pt x="6920540" y="5357586"/>
                  <a:pt x="6992783" y="5369994"/>
                  <a:pt x="7035246" y="5438926"/>
                </a:cubicBezTo>
                <a:cubicBezTo>
                  <a:pt x="6985889" y="5452439"/>
                  <a:pt x="6949216" y="5435343"/>
                  <a:pt x="6912268" y="5423210"/>
                </a:cubicBezTo>
                <a:cubicBezTo>
                  <a:pt x="6855743" y="5404461"/>
                  <a:pt x="6799770" y="5383230"/>
                  <a:pt x="6743244" y="5364479"/>
                </a:cubicBezTo>
                <a:cubicBezTo>
                  <a:pt x="6721737" y="5357310"/>
                  <a:pt x="6698299" y="5352346"/>
                  <a:pt x="6684513" y="5386538"/>
                </a:cubicBezTo>
                <a:cubicBezTo>
                  <a:pt x="6756480" y="5393708"/>
                  <a:pt x="6799494" y="5440031"/>
                  <a:pt x="6844713" y="5483595"/>
                </a:cubicBezTo>
                <a:cubicBezTo>
                  <a:pt x="6870082" y="5508135"/>
                  <a:pt x="6890762" y="5540948"/>
                  <a:pt x="6936533" y="5528541"/>
                </a:cubicBezTo>
                <a:cubicBezTo>
                  <a:pt x="6960522" y="5521923"/>
                  <a:pt x="6975687" y="5540396"/>
                  <a:pt x="6973204" y="5563007"/>
                </a:cubicBezTo>
                <a:cubicBezTo>
                  <a:pt x="6964106" y="5642695"/>
                  <a:pt x="7020080" y="5670543"/>
                  <a:pt x="7077983" y="5685983"/>
                </a:cubicBezTo>
                <a:cubicBezTo>
                  <a:pt x="7187726" y="5714935"/>
                  <a:pt x="7278993" y="5783041"/>
                  <a:pt x="7385702" y="5820265"/>
                </a:cubicBezTo>
                <a:cubicBezTo>
                  <a:pt x="7489378" y="5856387"/>
                  <a:pt x="7569615" y="5942139"/>
                  <a:pt x="7673565" y="5987085"/>
                </a:cubicBezTo>
                <a:cubicBezTo>
                  <a:pt x="7748843" y="6019621"/>
                  <a:pt x="7820807" y="6061533"/>
                  <a:pt x="7898289" y="6091035"/>
                </a:cubicBezTo>
                <a:cubicBezTo>
                  <a:pt x="8081651" y="6160795"/>
                  <a:pt x="8268598" y="6216770"/>
                  <a:pt x="8466299" y="6224765"/>
                </a:cubicBezTo>
                <a:cubicBezTo>
                  <a:pt x="8629532" y="6231107"/>
                  <a:pt x="10045419" y="6225043"/>
                  <a:pt x="10620599" y="5317605"/>
                </a:cubicBezTo>
                <a:cubicBezTo>
                  <a:pt x="10631626" y="5313192"/>
                  <a:pt x="10644035" y="5301612"/>
                  <a:pt x="10647894" y="5290581"/>
                </a:cubicBezTo>
                <a:cubicBezTo>
                  <a:pt x="10666370" y="5239020"/>
                  <a:pt x="10711590" y="5216686"/>
                  <a:pt x="10752398" y="5188838"/>
                </a:cubicBezTo>
                <a:cubicBezTo>
                  <a:pt x="10788244" y="5164297"/>
                  <a:pt x="10826296" y="5138654"/>
                  <a:pt x="10841186" y="5097293"/>
                </a:cubicBezTo>
                <a:cubicBezTo>
                  <a:pt x="10860762" y="5042147"/>
                  <a:pt x="10805064" y="5087367"/>
                  <a:pt x="10794861" y="5066412"/>
                </a:cubicBezTo>
                <a:cubicBezTo>
                  <a:pt x="10816092" y="5037737"/>
                  <a:pt x="10848906" y="5011540"/>
                  <a:pt x="10857454" y="4979004"/>
                </a:cubicBezTo>
                <a:cubicBezTo>
                  <a:pt x="10888610" y="4861543"/>
                  <a:pt x="10955890" y="4776065"/>
                  <a:pt x="11056532" y="4709613"/>
                </a:cubicBezTo>
                <a:cubicBezTo>
                  <a:pt x="11085484" y="4690588"/>
                  <a:pt x="11104509" y="4655845"/>
                  <a:pt x="11143939" y="4650332"/>
                </a:cubicBezTo>
                <a:cubicBezTo>
                  <a:pt x="11231622" y="4638199"/>
                  <a:pt x="11204048" y="4543346"/>
                  <a:pt x="11250372" y="4501160"/>
                </a:cubicBezTo>
                <a:cubicBezTo>
                  <a:pt x="11259196" y="4493162"/>
                  <a:pt x="11267190" y="4477447"/>
                  <a:pt x="11265538" y="4466694"/>
                </a:cubicBezTo>
                <a:cubicBezTo>
                  <a:pt x="11263056" y="4451251"/>
                  <a:pt x="11252578" y="4436638"/>
                  <a:pt x="11243755" y="4422850"/>
                </a:cubicBezTo>
                <a:cubicBezTo>
                  <a:pt x="11234654" y="4409065"/>
                  <a:pt x="11220870" y="4396932"/>
                  <a:pt x="11227486" y="4378734"/>
                </a:cubicBezTo>
                <a:cubicBezTo>
                  <a:pt x="11230242" y="4371289"/>
                  <a:pt x="11228314" y="4345371"/>
                  <a:pt x="11248718" y="4365774"/>
                </a:cubicBezTo>
                <a:cubicBezTo>
                  <a:pt x="11304692" y="4421748"/>
                  <a:pt x="11337228" y="4368809"/>
                  <a:pt x="11385204" y="4343440"/>
                </a:cubicBezTo>
                <a:cubicBezTo>
                  <a:pt x="11346603" y="4317245"/>
                  <a:pt x="11311861" y="4298772"/>
                  <a:pt x="11306070" y="4259618"/>
                </a:cubicBezTo>
                <a:cubicBezTo>
                  <a:pt x="11294214" y="4178828"/>
                  <a:pt x="11243480" y="4141880"/>
                  <a:pt x="11166550" y="4134711"/>
                </a:cubicBezTo>
                <a:cubicBezTo>
                  <a:pt x="11194949" y="4056679"/>
                  <a:pt x="11194949" y="4056679"/>
                  <a:pt x="11103130" y="4045924"/>
                </a:cubicBezTo>
                <a:cubicBezTo>
                  <a:pt x="11138425" y="3996293"/>
                  <a:pt x="11138425" y="3983609"/>
                  <a:pt x="11095686" y="3966514"/>
                </a:cubicBezTo>
                <a:cubicBezTo>
                  <a:pt x="11054602" y="3950245"/>
                  <a:pt x="11009106" y="3944730"/>
                  <a:pt x="10971054" y="3919640"/>
                </a:cubicBezTo>
                <a:cubicBezTo>
                  <a:pt x="11006073" y="3856221"/>
                  <a:pt x="11015998" y="3782600"/>
                  <a:pt x="11088241" y="3751718"/>
                </a:cubicBezTo>
                <a:cubicBezTo>
                  <a:pt x="11099546" y="3747030"/>
                  <a:pt x="11107266" y="3728004"/>
                  <a:pt x="11100098" y="3716977"/>
                </a:cubicBezTo>
                <a:cubicBezTo>
                  <a:pt x="11073904" y="3676995"/>
                  <a:pt x="11111404" y="3601168"/>
                  <a:pt x="11029786" y="3592621"/>
                </a:cubicBezTo>
                <a:cubicBezTo>
                  <a:pt x="11019583" y="3591793"/>
                  <a:pt x="11010208" y="3583520"/>
                  <a:pt x="11018206" y="3572767"/>
                </a:cubicBezTo>
                <a:cubicBezTo>
                  <a:pt x="11045779" y="3535268"/>
                  <a:pt x="11012415" y="3537749"/>
                  <a:pt x="10992287" y="3533061"/>
                </a:cubicBezTo>
                <a:cubicBezTo>
                  <a:pt x="10968022" y="3527271"/>
                  <a:pt x="10940448" y="3543816"/>
                  <a:pt x="10917838" y="3523410"/>
                </a:cubicBezTo>
                <a:cubicBezTo>
                  <a:pt x="10923078" y="3501903"/>
                  <a:pt x="10942654" y="3502179"/>
                  <a:pt x="10956441" y="3495287"/>
                </a:cubicBezTo>
                <a:cubicBezTo>
                  <a:pt x="10996698" y="3475433"/>
                  <a:pt x="11029511" y="3451721"/>
                  <a:pt x="11031442" y="3400159"/>
                </a:cubicBezTo>
                <a:cubicBezTo>
                  <a:pt x="11032818" y="3358523"/>
                  <a:pt x="11037230" y="3321850"/>
                  <a:pt x="10981533" y="3309166"/>
                </a:cubicBezTo>
                <a:cubicBezTo>
                  <a:pt x="10958372" y="3303927"/>
                  <a:pt x="10964990" y="3273873"/>
                  <a:pt x="10978225" y="3258982"/>
                </a:cubicBezTo>
                <a:cubicBezTo>
                  <a:pt x="11001938" y="3232512"/>
                  <a:pt x="11021514" y="3197219"/>
                  <a:pt x="11062322" y="3194737"/>
                </a:cubicBezTo>
                <a:cubicBezTo>
                  <a:pt x="11087138" y="3193084"/>
                  <a:pt x="11106164" y="3182053"/>
                  <a:pt x="11125742" y="3169370"/>
                </a:cubicBezTo>
                <a:cubicBezTo>
                  <a:pt x="11139802" y="3160269"/>
                  <a:pt x="11156622" y="3152550"/>
                  <a:pt x="11154968" y="3132974"/>
                </a:cubicBezTo>
                <a:cubicBezTo>
                  <a:pt x="11153315" y="3114223"/>
                  <a:pt x="11137046" y="3106503"/>
                  <a:pt x="11120502" y="3102642"/>
                </a:cubicBezTo>
                <a:cubicBezTo>
                  <a:pt x="11065355" y="3090235"/>
                  <a:pt x="11013518" y="3072037"/>
                  <a:pt x="10967470" y="3030401"/>
                </a:cubicBezTo>
                <a:cubicBezTo>
                  <a:pt x="10998076" y="3008342"/>
                  <a:pt x="11027304" y="2992350"/>
                  <a:pt x="11049914" y="2970015"/>
                </a:cubicBezTo>
                <a:cubicBezTo>
                  <a:pt x="11104509" y="2915972"/>
                  <a:pt x="10642106" y="2745845"/>
                  <a:pt x="10618944" y="2685183"/>
                </a:cubicBezTo>
                <a:cubicBezTo>
                  <a:pt x="10611775" y="2666432"/>
                  <a:pt x="10587235" y="2647132"/>
                  <a:pt x="10566830" y="2641617"/>
                </a:cubicBezTo>
                <a:cubicBezTo>
                  <a:pt x="10471151" y="2615699"/>
                  <a:pt x="10388156" y="2557518"/>
                  <a:pt x="10290271" y="2536011"/>
                </a:cubicBezTo>
                <a:cubicBezTo>
                  <a:pt x="10197900" y="2515607"/>
                  <a:pt x="10106908" y="2488309"/>
                  <a:pt x="10005715" y="2461288"/>
                </a:cubicBezTo>
                <a:cubicBezTo>
                  <a:pt x="10067754" y="2393457"/>
                  <a:pt x="10177772" y="2401454"/>
                  <a:pt x="10203414" y="2303568"/>
                </a:cubicBezTo>
                <a:cubicBezTo>
                  <a:pt x="10103324" y="2278201"/>
                  <a:pt x="9997996" y="2307154"/>
                  <a:pt x="9901487" y="2266895"/>
                </a:cubicBezTo>
                <a:cubicBezTo>
                  <a:pt x="9893216" y="2263312"/>
                  <a:pt x="9881910" y="2266895"/>
                  <a:pt x="9871984" y="2267999"/>
                </a:cubicBezTo>
                <a:cubicBezTo>
                  <a:pt x="9673181" y="2289506"/>
                  <a:pt x="9475204" y="2270758"/>
                  <a:pt x="9279158" y="2243734"/>
                </a:cubicBezTo>
                <a:cubicBezTo>
                  <a:pt x="8996808" y="2205133"/>
                  <a:pt x="8713354" y="2180592"/>
                  <a:pt x="8429350" y="2163219"/>
                </a:cubicBezTo>
                <a:cubicBezTo>
                  <a:pt x="8194701" y="2148882"/>
                  <a:pt x="7959502" y="2142541"/>
                  <a:pt x="7725955" y="2114967"/>
                </a:cubicBezTo>
                <a:cubicBezTo>
                  <a:pt x="7476142" y="2085464"/>
                  <a:pt x="7226605" y="2052100"/>
                  <a:pt x="6977065" y="2021218"/>
                </a:cubicBezTo>
                <a:cubicBezTo>
                  <a:pt x="6965761" y="2019839"/>
                  <a:pt x="6953283" y="2015496"/>
                  <a:pt x="6941221" y="201518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FB631B8-631D-4732-8E67-59F2CEADC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b="1" dirty="0">
                <a:ln w="12700">
                  <a:solidFill>
                    <a:schemeClr val="accent1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</a:rPr>
              <a:t>Simon game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0B5E7C-92F6-438D-A84D-014F0C383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13625"/>
            <a:ext cx="4614759" cy="4163337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it-IT" sz="1600" b="0" i="0" dirty="0">
                <a:effectLst/>
                <a:latin typeface="Arial" panose="020B0604020202020204" pitchFamily="34" charset="0"/>
              </a:rPr>
              <a:t>Il gioco è una sorta di variante elettronica del gioco per bambini noto nel mondo anglosassone come </a:t>
            </a:r>
            <a:r>
              <a:rPr lang="it-IT" sz="1600" b="1" i="1" dirty="0">
                <a:effectLst/>
                <a:latin typeface="Arial" panose="020B0604020202020204" pitchFamily="34" charset="0"/>
              </a:rPr>
              <a:t>Simon </a:t>
            </a:r>
            <a:r>
              <a:rPr lang="it-IT" sz="1600" b="1" i="1" dirty="0" err="1">
                <a:effectLst/>
                <a:latin typeface="Arial" panose="020B0604020202020204" pitchFamily="34" charset="0"/>
              </a:rPr>
              <a:t>says</a:t>
            </a:r>
            <a:r>
              <a:rPr lang="it-IT" sz="1600" b="0" i="0" dirty="0">
                <a:effectLst/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it-IT" sz="1600" b="0" i="0" dirty="0">
                <a:effectLst/>
                <a:latin typeface="Arial" panose="020B0604020202020204" pitchFamily="34" charset="0"/>
              </a:rPr>
              <a:t>"Simon" si presenta come un disco con quattro grandi pulsanti di colore rosso, blu, verde e giallo.</a:t>
            </a:r>
          </a:p>
          <a:p>
            <a:pPr>
              <a:lnSpc>
                <a:spcPct val="90000"/>
              </a:lnSpc>
            </a:pPr>
            <a:r>
              <a:rPr lang="it-IT" sz="1600" b="0" i="0" dirty="0">
                <a:effectLst/>
                <a:latin typeface="Arial" panose="020B0604020202020204" pitchFamily="34" charset="0"/>
              </a:rPr>
              <a:t>Questi pulsanti si illuminano secondo una sequenza casuale; all'illuminazione di ciascun pulsante è associata anche l'emissione di una determinata nota musicale. Una volta terminata la sequenza, il giocatore deve ripeterla premendo i pulsanti nello stesso ordine.</a:t>
            </a:r>
          </a:p>
          <a:p>
            <a:pPr>
              <a:lnSpc>
                <a:spcPct val="90000"/>
              </a:lnSpc>
            </a:pPr>
            <a:r>
              <a:rPr lang="it-IT" sz="1600" b="0" i="0" dirty="0">
                <a:effectLst/>
                <a:latin typeface="Arial" panose="020B0604020202020204" pitchFamily="34" charset="0"/>
              </a:rPr>
              <a:t>Se riesce in questo compito il giocatore si vede proporre una nuova sequenza, uguale alla precedente con l'aggiunta di nuovo pulsante/tono; la sequenza da ripetere diventa quindi sempre più lunga e il compito del giocatore più difficile.</a:t>
            </a:r>
            <a:endParaRPr lang="it-IT" sz="16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5E9A40C-B86D-4955-AEEC-7D7AD6FE7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323" r="7323"/>
          <a:stretch/>
        </p:blipFill>
        <p:spPr>
          <a:xfrm>
            <a:off x="7443538" y="3036902"/>
            <a:ext cx="2775284" cy="2211497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0728D0-A152-41BF-AEE5-A63F5FDF80D3}"/>
              </a:ext>
            </a:extLst>
          </p:cNvPr>
          <p:cNvSpPr txBox="1"/>
          <p:nvPr/>
        </p:nvSpPr>
        <p:spPr>
          <a:xfrm>
            <a:off x="8799726" y="6657945"/>
            <a:ext cx="3392274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it-IT" sz="700">
                <a:solidFill>
                  <a:srgbClr val="FFFFFF"/>
                </a:solidFill>
                <a:hlinkClick r:id="rId3" tooltip="https://pihw.wordpress.com/lessons/pi-stop-workshops/explorescratchgpio-pistopmemorygame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Questa foto</a:t>
            </a:r>
            <a:r>
              <a:rPr lang="it-IT" sz="700">
                <a:solidFill>
                  <a:srgbClr val="FFFFFF"/>
                </a:solidFill>
              </a:rPr>
              <a:t> di Autore sconosciuto è concesso in licenza da </a:t>
            </a:r>
            <a:r>
              <a:rPr lang="it-IT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it-IT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06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95ED73-21AB-41BF-8A85-E6797630E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Funzionamento del gioco</a:t>
            </a: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AEC309EC-66BB-491A-94CC-94C3ABD9023B}"/>
              </a:ext>
            </a:extLst>
          </p:cNvPr>
          <p:cNvSpPr/>
          <p:nvPr/>
        </p:nvSpPr>
        <p:spPr>
          <a:xfrm>
            <a:off x="1669002" y="2343705"/>
            <a:ext cx="1677879" cy="71021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Inizio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4C63913E-CC8D-4729-9EE9-04A1DCEE67C9}"/>
              </a:ext>
            </a:extLst>
          </p:cNvPr>
          <p:cNvSpPr/>
          <p:nvPr/>
        </p:nvSpPr>
        <p:spPr>
          <a:xfrm>
            <a:off x="4884198" y="3685882"/>
            <a:ext cx="1677879" cy="71021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Sequenza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D94BB855-DF5C-4A6A-9079-107900960A1B}"/>
              </a:ext>
            </a:extLst>
          </p:cNvPr>
          <p:cNvSpPr/>
          <p:nvPr/>
        </p:nvSpPr>
        <p:spPr>
          <a:xfrm>
            <a:off x="9121804" y="5028060"/>
            <a:ext cx="1677879" cy="71021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Ripetizione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FDADFC8E-ED6D-421D-9150-2B29599197AD}"/>
              </a:ext>
            </a:extLst>
          </p:cNvPr>
          <p:cNvSpPr/>
          <p:nvPr/>
        </p:nvSpPr>
        <p:spPr>
          <a:xfrm>
            <a:off x="7017797" y="2538705"/>
            <a:ext cx="1677879" cy="710214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Vittoria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470F8814-5F57-4020-8BA4-6F0C9C998614}"/>
              </a:ext>
            </a:extLst>
          </p:cNvPr>
          <p:cNvSpPr/>
          <p:nvPr/>
        </p:nvSpPr>
        <p:spPr>
          <a:xfrm>
            <a:off x="2040386" y="5028060"/>
            <a:ext cx="1677879" cy="710214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Errore</a:t>
            </a:r>
          </a:p>
        </p:txBody>
      </p:sp>
      <p:cxnSp>
        <p:nvCxnSpPr>
          <p:cNvPr id="17" name="Connettore curvo 16">
            <a:extLst>
              <a:ext uri="{FF2B5EF4-FFF2-40B4-BE49-F238E27FC236}">
                <a16:creationId xmlns:a16="http://schemas.microsoft.com/office/drawing/2014/main" id="{F017F64C-D692-44BC-947D-21CFD100B27C}"/>
              </a:ext>
            </a:extLst>
          </p:cNvPr>
          <p:cNvCxnSpPr>
            <a:stCxn id="5" idx="3"/>
            <a:endCxn id="6" idx="0"/>
          </p:cNvCxnSpPr>
          <p:nvPr/>
        </p:nvCxnSpPr>
        <p:spPr>
          <a:xfrm>
            <a:off x="6562077" y="4040989"/>
            <a:ext cx="3398667" cy="98707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curvo 18">
            <a:extLst>
              <a:ext uri="{FF2B5EF4-FFF2-40B4-BE49-F238E27FC236}">
                <a16:creationId xmlns:a16="http://schemas.microsoft.com/office/drawing/2014/main" id="{E2740F04-75AF-4D27-A4E3-D2F24ED76FBD}"/>
              </a:ext>
            </a:extLst>
          </p:cNvPr>
          <p:cNvCxnSpPr>
            <a:stCxn id="6" idx="1"/>
            <a:endCxn id="5" idx="2"/>
          </p:cNvCxnSpPr>
          <p:nvPr/>
        </p:nvCxnSpPr>
        <p:spPr>
          <a:xfrm rot="10800000">
            <a:off x="5723138" y="4396097"/>
            <a:ext cx="3398666" cy="98707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ttore curvo 20">
            <a:extLst>
              <a:ext uri="{FF2B5EF4-FFF2-40B4-BE49-F238E27FC236}">
                <a16:creationId xmlns:a16="http://schemas.microsoft.com/office/drawing/2014/main" id="{BBBB3C03-AA75-451D-9D0F-7B2C18ED392D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346881" y="2698812"/>
            <a:ext cx="1537317" cy="134217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nettore curvo 26">
            <a:extLst>
              <a:ext uri="{FF2B5EF4-FFF2-40B4-BE49-F238E27FC236}">
                <a16:creationId xmlns:a16="http://schemas.microsoft.com/office/drawing/2014/main" id="{B006CA9E-4C13-4FB0-9110-80964CC3FB1F}"/>
              </a:ext>
            </a:extLst>
          </p:cNvPr>
          <p:cNvCxnSpPr>
            <a:stCxn id="6" idx="3"/>
            <a:endCxn id="7" idx="3"/>
          </p:cNvCxnSpPr>
          <p:nvPr/>
        </p:nvCxnSpPr>
        <p:spPr>
          <a:xfrm flipH="1" flipV="1">
            <a:off x="8695676" y="2893812"/>
            <a:ext cx="2104007" cy="2489355"/>
          </a:xfrm>
          <a:prstGeom prst="curvedConnector3">
            <a:avLst>
              <a:gd name="adj1" fmla="val -1086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nettore curvo 30">
            <a:extLst>
              <a:ext uri="{FF2B5EF4-FFF2-40B4-BE49-F238E27FC236}">
                <a16:creationId xmlns:a16="http://schemas.microsoft.com/office/drawing/2014/main" id="{6ACDBD1F-C5F2-4DB8-B621-2AAFD805560F}"/>
              </a:ext>
            </a:extLst>
          </p:cNvPr>
          <p:cNvCxnSpPr>
            <a:stCxn id="7" idx="1"/>
            <a:endCxn id="4" idx="0"/>
          </p:cNvCxnSpPr>
          <p:nvPr/>
        </p:nvCxnSpPr>
        <p:spPr>
          <a:xfrm rot="10800000">
            <a:off x="2507943" y="2343706"/>
            <a:ext cx="4509855" cy="550107"/>
          </a:xfrm>
          <a:prstGeom prst="curvedConnector4">
            <a:avLst>
              <a:gd name="adj1" fmla="val 40699"/>
              <a:gd name="adj2" fmla="val 14155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nettore curvo 34">
            <a:extLst>
              <a:ext uri="{FF2B5EF4-FFF2-40B4-BE49-F238E27FC236}">
                <a16:creationId xmlns:a16="http://schemas.microsoft.com/office/drawing/2014/main" id="{5AA2F60B-8423-4338-8C99-4B7E9692784A}"/>
              </a:ext>
            </a:extLst>
          </p:cNvPr>
          <p:cNvCxnSpPr>
            <a:stCxn id="6" idx="2"/>
            <a:endCxn id="8" idx="3"/>
          </p:cNvCxnSpPr>
          <p:nvPr/>
        </p:nvCxnSpPr>
        <p:spPr>
          <a:xfrm rot="5400000" flipH="1">
            <a:off x="6661951" y="2439482"/>
            <a:ext cx="355107" cy="6242479"/>
          </a:xfrm>
          <a:prstGeom prst="curvedConnector4">
            <a:avLst>
              <a:gd name="adj1" fmla="val -64375"/>
              <a:gd name="adj2" fmla="val 7335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nettore curvo 36">
            <a:extLst>
              <a:ext uri="{FF2B5EF4-FFF2-40B4-BE49-F238E27FC236}">
                <a16:creationId xmlns:a16="http://schemas.microsoft.com/office/drawing/2014/main" id="{5B615EAD-4801-42D9-8B4A-DDB4189FF77F}"/>
              </a:ext>
            </a:extLst>
          </p:cNvPr>
          <p:cNvCxnSpPr>
            <a:stCxn id="8" idx="0"/>
            <a:endCxn id="4" idx="2"/>
          </p:cNvCxnSpPr>
          <p:nvPr/>
        </p:nvCxnSpPr>
        <p:spPr>
          <a:xfrm rot="16200000" flipV="1">
            <a:off x="1706564" y="3855298"/>
            <a:ext cx="1974141" cy="371384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0774F59E-A285-4011-91CD-F3166388BB8E}"/>
              </a:ext>
            </a:extLst>
          </p:cNvPr>
          <p:cNvSpPr txBox="1"/>
          <p:nvPr/>
        </p:nvSpPr>
        <p:spPr>
          <a:xfrm rot="718346">
            <a:off x="6245912" y="4839217"/>
            <a:ext cx="2253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00B050"/>
                </a:solidFill>
              </a:rPr>
              <a:t>Se la sequenza è esatta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D6038E6C-8F1B-41D3-AAF5-6A162FF193F5}"/>
              </a:ext>
            </a:extLst>
          </p:cNvPr>
          <p:cNvSpPr txBox="1"/>
          <p:nvPr/>
        </p:nvSpPr>
        <p:spPr>
          <a:xfrm>
            <a:off x="6317169" y="5595901"/>
            <a:ext cx="2253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</a:rPr>
              <a:t>Se la sequenza è errata</a:t>
            </a:r>
          </a:p>
        </p:txBody>
      </p: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0A0CF0E6-E48F-4D91-95EC-2AF7496BBF5A}"/>
              </a:ext>
            </a:extLst>
          </p:cNvPr>
          <p:cNvSpPr txBox="1"/>
          <p:nvPr/>
        </p:nvSpPr>
        <p:spPr>
          <a:xfrm rot="1282941">
            <a:off x="9108461" y="2825868"/>
            <a:ext cx="1888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92D050"/>
                </a:solidFill>
              </a:rPr>
              <a:t>10 sequenze esatte</a:t>
            </a:r>
          </a:p>
        </p:txBody>
      </p:sp>
    </p:spTree>
    <p:extLst>
      <p:ext uri="{BB962C8B-B14F-4D97-AF65-F5344CB8AC3E}">
        <p14:creationId xmlns:p14="http://schemas.microsoft.com/office/powerpoint/2010/main" val="3714315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7" name="Rectangle 21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0A5EA93-E024-477F-9D2D-C89F0F424770}"/>
              </a:ext>
            </a:extLst>
          </p:cNvPr>
          <p:cNvSpPr txBox="1"/>
          <p:nvPr/>
        </p:nvSpPr>
        <p:spPr>
          <a:xfrm>
            <a:off x="643468" y="643467"/>
            <a:ext cx="4620584" cy="45671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+mj-ea"/>
                <a:cs typeface="+mj-cs"/>
              </a:rPr>
              <a:t>Schema del </a:t>
            </a:r>
            <a:r>
              <a:rPr lang="en-US" sz="4800" b="1" i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+mj-ea"/>
                <a:cs typeface="+mj-cs"/>
              </a:rPr>
              <a:t>circuito</a:t>
            </a:r>
            <a:r>
              <a:rPr lang="en-US" sz="4800" b="1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+mj-ea"/>
                <a:cs typeface="+mj-cs"/>
              </a:rPr>
              <a:t> Arduino</a:t>
            </a:r>
          </a:p>
        </p:txBody>
      </p:sp>
      <p:sp>
        <p:nvSpPr>
          <p:cNvPr id="28" name="Freeform: Shape 23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2EAA39E-01B5-4333-A45F-B2FE616BF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253" y="1686847"/>
            <a:ext cx="4942280" cy="348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182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3AFFAD50-F21A-416D-9855-5C53C4BCEEB1}"/>
              </a:ext>
            </a:extLst>
          </p:cNvPr>
          <p:cNvSpPr txBox="1"/>
          <p:nvPr/>
        </p:nvSpPr>
        <p:spPr>
          <a:xfrm>
            <a:off x="3036163" y="701336"/>
            <a:ext cx="5823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Codice del programma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A732963-10AD-4127-AA55-640616ABD953}"/>
              </a:ext>
            </a:extLst>
          </p:cNvPr>
          <p:cNvSpPr txBox="1"/>
          <p:nvPr/>
        </p:nvSpPr>
        <p:spPr>
          <a:xfrm>
            <a:off x="1251751" y="2041851"/>
            <a:ext cx="3080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2">
                    <a:lumMod val="75000"/>
                  </a:schemeClr>
                </a:solidFill>
              </a:rPr>
              <a:t>Definizione delle costanti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F32A637-C82A-4664-82C5-10882F671E1A}"/>
              </a:ext>
            </a:extLst>
          </p:cNvPr>
          <p:cNvSpPr txBox="1"/>
          <p:nvPr/>
        </p:nvSpPr>
        <p:spPr>
          <a:xfrm>
            <a:off x="1420427" y="2778710"/>
            <a:ext cx="36398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#define BUZZER_PIN 2</a:t>
            </a:r>
          </a:p>
          <a:p>
            <a:r>
              <a:rPr lang="it-IT" dirty="0"/>
              <a:t>#define START_BUTTON_PIN 13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#define LEVELS 10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#define STATE_STOPPED 0</a:t>
            </a:r>
          </a:p>
          <a:p>
            <a:r>
              <a:rPr lang="it-IT" dirty="0"/>
              <a:t>#define STATE_SHOW 1</a:t>
            </a:r>
          </a:p>
          <a:p>
            <a:r>
              <a:rPr lang="it-IT" dirty="0"/>
              <a:t>#define STATE_REPEAT 2</a:t>
            </a:r>
          </a:p>
        </p:txBody>
      </p:sp>
      <p:sp>
        <p:nvSpPr>
          <p:cNvPr id="5" name="Freccia a destra 4">
            <a:extLst>
              <a:ext uri="{FF2B5EF4-FFF2-40B4-BE49-F238E27FC236}">
                <a16:creationId xmlns:a16="http://schemas.microsoft.com/office/drawing/2014/main" id="{13EA4C37-A5FF-4717-A602-38761A7E0838}"/>
              </a:ext>
            </a:extLst>
          </p:cNvPr>
          <p:cNvSpPr/>
          <p:nvPr/>
        </p:nvSpPr>
        <p:spPr>
          <a:xfrm rot="10800000">
            <a:off x="5470123" y="2888369"/>
            <a:ext cx="1251751" cy="45498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6CDE8EB-0F21-47A2-A1F4-DD30C541B240}"/>
              </a:ext>
            </a:extLst>
          </p:cNvPr>
          <p:cNvSpPr txBox="1"/>
          <p:nvPr/>
        </p:nvSpPr>
        <p:spPr>
          <a:xfrm>
            <a:off x="7199790" y="2931193"/>
            <a:ext cx="3968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porte pin (buzzer e pulsante start)</a:t>
            </a:r>
          </a:p>
        </p:txBody>
      </p:sp>
      <p:sp>
        <p:nvSpPr>
          <p:cNvPr id="7" name="Freccia a sinistra 6">
            <a:extLst>
              <a:ext uri="{FF2B5EF4-FFF2-40B4-BE49-F238E27FC236}">
                <a16:creationId xmlns:a16="http://schemas.microsoft.com/office/drawing/2014/main" id="{46C7484B-7B4F-43E3-B9DF-BCCF71FA2DDC}"/>
              </a:ext>
            </a:extLst>
          </p:cNvPr>
          <p:cNvSpPr/>
          <p:nvPr/>
        </p:nvSpPr>
        <p:spPr>
          <a:xfrm>
            <a:off x="5470123" y="3844031"/>
            <a:ext cx="1251751" cy="45498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C555DDF-2C6D-48C5-B2C8-87128CCCF437}"/>
              </a:ext>
            </a:extLst>
          </p:cNvPr>
          <p:cNvSpPr txBox="1"/>
          <p:nvPr/>
        </p:nvSpPr>
        <p:spPr>
          <a:xfrm>
            <a:off x="7199790" y="3886856"/>
            <a:ext cx="3968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numero di livelli impostato a 10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EA23EAC-0871-4246-B691-EBC1C874CA5E}"/>
              </a:ext>
            </a:extLst>
          </p:cNvPr>
          <p:cNvSpPr txBox="1"/>
          <p:nvPr/>
        </p:nvSpPr>
        <p:spPr>
          <a:xfrm>
            <a:off x="7199790" y="4842519"/>
            <a:ext cx="3456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fasi del gioco</a:t>
            </a:r>
          </a:p>
        </p:txBody>
      </p:sp>
      <p:sp>
        <p:nvSpPr>
          <p:cNvPr id="10" name="Freccia a sinistra 9">
            <a:extLst>
              <a:ext uri="{FF2B5EF4-FFF2-40B4-BE49-F238E27FC236}">
                <a16:creationId xmlns:a16="http://schemas.microsoft.com/office/drawing/2014/main" id="{BBF6909C-BD4A-4B0E-A5E8-71BE38B8979D}"/>
              </a:ext>
            </a:extLst>
          </p:cNvPr>
          <p:cNvSpPr/>
          <p:nvPr/>
        </p:nvSpPr>
        <p:spPr>
          <a:xfrm>
            <a:off x="5470123" y="4799694"/>
            <a:ext cx="1251751" cy="454982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638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19B98D5D-1696-4341-AB04-6BB300E5AD39}"/>
              </a:ext>
            </a:extLst>
          </p:cNvPr>
          <p:cNvSpPr txBox="1"/>
          <p:nvPr/>
        </p:nvSpPr>
        <p:spPr>
          <a:xfrm>
            <a:off x="1162973" y="701323"/>
            <a:ext cx="539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2">
                    <a:lumMod val="75000"/>
                  </a:schemeClr>
                </a:solidFill>
              </a:rPr>
              <a:t>Dichiarazione e inizializzazione degli array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E9CBC86-4598-4938-A003-1E7499513981}"/>
              </a:ext>
            </a:extLst>
          </p:cNvPr>
          <p:cNvSpPr txBox="1"/>
          <p:nvPr/>
        </p:nvSpPr>
        <p:spPr>
          <a:xfrm>
            <a:off x="1393794" y="1455937"/>
            <a:ext cx="39002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int</a:t>
            </a:r>
            <a:r>
              <a:rPr lang="it-IT" dirty="0"/>
              <a:t> </a:t>
            </a:r>
            <a:r>
              <a:rPr lang="it-IT" dirty="0" err="1"/>
              <a:t>buttons</a:t>
            </a:r>
            <a:r>
              <a:rPr lang="it-IT" dirty="0"/>
              <a:t>[4] = {11, 9, 7, 5};</a:t>
            </a:r>
          </a:p>
          <a:p>
            <a:r>
              <a:rPr lang="it-IT" dirty="0" err="1"/>
              <a:t>int</a:t>
            </a:r>
            <a:r>
              <a:rPr lang="it-IT" dirty="0"/>
              <a:t> led[4] = {10, 8, 6, 4};</a:t>
            </a:r>
          </a:p>
          <a:p>
            <a:r>
              <a:rPr lang="it-IT" dirty="0" err="1"/>
              <a:t>int</a:t>
            </a:r>
            <a:r>
              <a:rPr lang="it-IT" dirty="0"/>
              <a:t> notes[4] = {523, 587, 659, 698};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int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[LEVELS];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1BC18F3-2B4B-4742-A53A-FC6733DCA57E}"/>
              </a:ext>
            </a:extLst>
          </p:cNvPr>
          <p:cNvSpPr txBox="1"/>
          <p:nvPr/>
        </p:nvSpPr>
        <p:spPr>
          <a:xfrm>
            <a:off x="7625918" y="1544714"/>
            <a:ext cx="259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array di pin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(pulsanti, led e note)</a:t>
            </a:r>
          </a:p>
        </p:txBody>
      </p:sp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87360753-CD29-41DE-A193-4141D75DA687}"/>
              </a:ext>
            </a:extLst>
          </p:cNvPr>
          <p:cNvSpPr/>
          <p:nvPr/>
        </p:nvSpPr>
        <p:spPr>
          <a:xfrm rot="10800000">
            <a:off x="5727575" y="1654231"/>
            <a:ext cx="1251751" cy="4549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54B218B-5988-42D1-884C-2658689EB92F}"/>
              </a:ext>
            </a:extLst>
          </p:cNvPr>
          <p:cNvSpPr txBox="1"/>
          <p:nvPr/>
        </p:nvSpPr>
        <p:spPr>
          <a:xfrm>
            <a:off x="7625918" y="2840931"/>
            <a:ext cx="35244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array che mostra la sequenza</a:t>
            </a:r>
          </a:p>
        </p:txBody>
      </p:sp>
      <p:sp>
        <p:nvSpPr>
          <p:cNvPr id="9" name="Freccia a sinistra 8">
            <a:extLst>
              <a:ext uri="{FF2B5EF4-FFF2-40B4-BE49-F238E27FC236}">
                <a16:creationId xmlns:a16="http://schemas.microsoft.com/office/drawing/2014/main" id="{31BDD1FD-4ADF-467F-BCBC-5CECBA89C4A1}"/>
              </a:ext>
            </a:extLst>
          </p:cNvPr>
          <p:cNvSpPr/>
          <p:nvPr/>
        </p:nvSpPr>
        <p:spPr>
          <a:xfrm>
            <a:off x="5727575" y="2798106"/>
            <a:ext cx="1251751" cy="454982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5B1AD66-0F29-4958-93A5-3B4ECE836C83}"/>
              </a:ext>
            </a:extLst>
          </p:cNvPr>
          <p:cNvSpPr txBox="1"/>
          <p:nvPr/>
        </p:nvSpPr>
        <p:spPr>
          <a:xfrm>
            <a:off x="1162973" y="4102315"/>
            <a:ext cx="539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2">
                    <a:lumMod val="75000"/>
                  </a:schemeClr>
                </a:solidFill>
              </a:rPr>
              <a:t>Dichiarazione di e inizializzazione di variabili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3FAE777-E358-49A0-BA93-5E827EECCF2B}"/>
              </a:ext>
            </a:extLst>
          </p:cNvPr>
          <p:cNvSpPr txBox="1"/>
          <p:nvPr/>
        </p:nvSpPr>
        <p:spPr>
          <a:xfrm>
            <a:off x="1393794" y="4764595"/>
            <a:ext cx="31722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/>
              <a:t>int</a:t>
            </a:r>
            <a:r>
              <a:rPr lang="it-IT" dirty="0"/>
              <a:t> </a:t>
            </a:r>
            <a:r>
              <a:rPr lang="it-IT" dirty="0" err="1"/>
              <a:t>level</a:t>
            </a:r>
            <a:r>
              <a:rPr lang="it-IT" dirty="0"/>
              <a:t> = 0;</a:t>
            </a:r>
          </a:p>
          <a:p>
            <a:r>
              <a:rPr lang="it-IT" dirty="0" err="1"/>
              <a:t>int</a:t>
            </a:r>
            <a:r>
              <a:rPr lang="it-IT" dirty="0"/>
              <a:t> index = 0;</a:t>
            </a:r>
          </a:p>
          <a:p>
            <a:endParaRPr lang="it-IT" dirty="0"/>
          </a:p>
          <a:p>
            <a:r>
              <a:rPr lang="it-IT" dirty="0" err="1"/>
              <a:t>int</a:t>
            </a:r>
            <a:r>
              <a:rPr lang="it-IT" dirty="0"/>
              <a:t> state = STATE_STOPPED; 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A601F6E-6A43-4B6B-A043-D64017DFA3AE}"/>
              </a:ext>
            </a:extLst>
          </p:cNvPr>
          <p:cNvSpPr txBox="1"/>
          <p:nvPr/>
        </p:nvSpPr>
        <p:spPr>
          <a:xfrm>
            <a:off x="7625918" y="4826739"/>
            <a:ext cx="36043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livello del gioco e indice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F10153E-C61D-4AFD-B7C4-43B8067D2494}"/>
              </a:ext>
            </a:extLst>
          </p:cNvPr>
          <p:cNvSpPr txBox="1"/>
          <p:nvPr/>
        </p:nvSpPr>
        <p:spPr>
          <a:xfrm>
            <a:off x="7625918" y="5462427"/>
            <a:ext cx="34001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stato attuale</a:t>
            </a:r>
          </a:p>
          <a:p>
            <a:r>
              <a:rPr lang="it-IT" dirty="0"/>
              <a:t>inizializzato a STATE_STOPPED </a:t>
            </a:r>
          </a:p>
        </p:txBody>
      </p:sp>
      <p:sp>
        <p:nvSpPr>
          <p:cNvPr id="17" name="Freccia a sinistra 16">
            <a:extLst>
              <a:ext uri="{FF2B5EF4-FFF2-40B4-BE49-F238E27FC236}">
                <a16:creationId xmlns:a16="http://schemas.microsoft.com/office/drawing/2014/main" id="{051E380E-AF51-4FB8-AD3D-AEEAAC78A04A}"/>
              </a:ext>
            </a:extLst>
          </p:cNvPr>
          <p:cNvSpPr/>
          <p:nvPr/>
        </p:nvSpPr>
        <p:spPr>
          <a:xfrm>
            <a:off x="5470124" y="4826739"/>
            <a:ext cx="1251751" cy="45498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Freccia a sinistra 17">
            <a:extLst>
              <a:ext uri="{FF2B5EF4-FFF2-40B4-BE49-F238E27FC236}">
                <a16:creationId xmlns:a16="http://schemas.microsoft.com/office/drawing/2014/main" id="{F86C8F19-E62D-4B13-9121-82CD7F22F3A5}"/>
              </a:ext>
            </a:extLst>
          </p:cNvPr>
          <p:cNvSpPr/>
          <p:nvPr/>
        </p:nvSpPr>
        <p:spPr>
          <a:xfrm>
            <a:off x="5476040" y="5558101"/>
            <a:ext cx="1251751" cy="454982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2024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7BC772BD-6574-438E-9A08-2A0A2871AE70}"/>
              </a:ext>
            </a:extLst>
          </p:cNvPr>
          <p:cNvSpPr txBox="1"/>
          <p:nvPr/>
        </p:nvSpPr>
        <p:spPr>
          <a:xfrm>
            <a:off x="1085294" y="2859170"/>
            <a:ext cx="439222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/>
              <a:t>void</a:t>
            </a:r>
            <a:r>
              <a:rPr lang="it-IT" dirty="0"/>
              <a:t> setup() {</a:t>
            </a:r>
          </a:p>
          <a:p>
            <a:endParaRPr lang="it-IT" dirty="0"/>
          </a:p>
          <a:p>
            <a:r>
              <a:rPr lang="it-IT" dirty="0"/>
              <a:t>for(</a:t>
            </a:r>
            <a:r>
              <a:rPr lang="it-IT" dirty="0" err="1"/>
              <a:t>int</a:t>
            </a:r>
            <a:r>
              <a:rPr lang="it-IT" dirty="0"/>
              <a:t> i=0; i&lt;4; i++){</a:t>
            </a:r>
          </a:p>
          <a:p>
            <a:r>
              <a:rPr lang="it-IT" dirty="0"/>
              <a:t>    </a:t>
            </a:r>
            <a:r>
              <a:rPr lang="it-IT" dirty="0" err="1"/>
              <a:t>pinMode</a:t>
            </a:r>
            <a:r>
              <a:rPr lang="it-IT" dirty="0"/>
              <a:t>(</a:t>
            </a:r>
            <a:r>
              <a:rPr lang="it-IT" dirty="0" err="1"/>
              <a:t>buttons</a:t>
            </a:r>
            <a:r>
              <a:rPr lang="it-IT" dirty="0"/>
              <a:t>[i], INPUT);</a:t>
            </a:r>
          </a:p>
          <a:p>
            <a:r>
              <a:rPr lang="it-IT" dirty="0"/>
              <a:t>    </a:t>
            </a:r>
            <a:r>
              <a:rPr lang="it-IT" dirty="0" err="1"/>
              <a:t>pinMode</a:t>
            </a:r>
            <a:r>
              <a:rPr lang="it-IT" dirty="0"/>
              <a:t>(led[i], OUTPUT);</a:t>
            </a:r>
          </a:p>
          <a:p>
            <a:r>
              <a:rPr lang="it-IT" dirty="0"/>
              <a:t>    }</a:t>
            </a:r>
          </a:p>
          <a:p>
            <a:r>
              <a:rPr lang="it-IT" dirty="0"/>
              <a:t>    </a:t>
            </a:r>
          </a:p>
          <a:p>
            <a:r>
              <a:rPr lang="it-IT" dirty="0"/>
              <a:t>  </a:t>
            </a:r>
            <a:r>
              <a:rPr lang="it-IT" dirty="0" err="1"/>
              <a:t>pinMode</a:t>
            </a:r>
            <a:r>
              <a:rPr lang="it-IT" dirty="0"/>
              <a:t>(START_BUTTON_PIN, INPUT);</a:t>
            </a:r>
          </a:p>
          <a:p>
            <a:r>
              <a:rPr lang="it-IT" dirty="0"/>
              <a:t>  </a:t>
            </a:r>
            <a:r>
              <a:rPr lang="it-IT" dirty="0" err="1"/>
              <a:t>pinMode</a:t>
            </a:r>
            <a:r>
              <a:rPr lang="it-IT" dirty="0"/>
              <a:t>(BUZZER_PIN, OUTPUT); </a:t>
            </a:r>
          </a:p>
          <a:p>
            <a:endParaRPr lang="it-IT" dirty="0"/>
          </a:p>
          <a:p>
            <a:r>
              <a:rPr lang="it-IT" dirty="0"/>
              <a:t>  </a:t>
            </a:r>
            <a:r>
              <a:rPr lang="it-IT" dirty="0" err="1"/>
              <a:t>randomSeed</a:t>
            </a:r>
            <a:r>
              <a:rPr lang="it-IT" dirty="0"/>
              <a:t>(</a:t>
            </a:r>
            <a:r>
              <a:rPr lang="it-IT" dirty="0" err="1"/>
              <a:t>analogRead</a:t>
            </a:r>
            <a:r>
              <a:rPr lang="it-IT" dirty="0"/>
              <a:t>(A0));</a:t>
            </a:r>
          </a:p>
          <a:p>
            <a:r>
              <a:rPr lang="it-IT" dirty="0"/>
              <a:t>  }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D6663C3-3D17-4798-9338-4E8CB0518EB2}"/>
              </a:ext>
            </a:extLst>
          </p:cNvPr>
          <p:cNvSpPr txBox="1"/>
          <p:nvPr/>
        </p:nvSpPr>
        <p:spPr>
          <a:xfrm>
            <a:off x="7468340" y="3586857"/>
            <a:ext cx="43922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impostiamo i pin dei pulsanti in ‘input’ e i pin dei led in ‘output’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E8941D7-90C6-4B70-BBBF-6BD0466658E5}"/>
              </a:ext>
            </a:extLst>
          </p:cNvPr>
          <p:cNvSpPr txBox="1"/>
          <p:nvPr/>
        </p:nvSpPr>
        <p:spPr>
          <a:xfrm>
            <a:off x="825621" y="801560"/>
            <a:ext cx="189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2">
                    <a:lumMod val="75000"/>
                  </a:schemeClr>
                </a:solidFill>
              </a:rPr>
              <a:t>Funzione setup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DFAF6E9-B69B-48ED-9323-12851A8D6E9A}"/>
              </a:ext>
            </a:extLst>
          </p:cNvPr>
          <p:cNvSpPr txBox="1"/>
          <p:nvPr/>
        </p:nvSpPr>
        <p:spPr>
          <a:xfrm>
            <a:off x="1068643" y="1323710"/>
            <a:ext cx="105444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</a:rPr>
              <a:t>Descrizione</a:t>
            </a:r>
          </a:p>
          <a:p>
            <a:r>
              <a:rPr lang="it-IT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La funzione </a:t>
            </a:r>
            <a:r>
              <a:rPr lang="it-IT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setup() </a:t>
            </a:r>
            <a:r>
              <a:rPr lang="it-IT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viene chiamata all'avvio di uno sketch.</a:t>
            </a:r>
          </a:p>
          <a:p>
            <a:r>
              <a:rPr lang="it-IT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Usata per inizializzare variabili, modalità pin, iniziare a usare le librerie, ecc.</a:t>
            </a:r>
          </a:p>
          <a:p>
            <a:r>
              <a:rPr lang="it-IT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La funzione </a:t>
            </a:r>
            <a:r>
              <a:rPr lang="it-IT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setup() </a:t>
            </a:r>
            <a:r>
              <a:rPr lang="it-IT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verrà eseguita solo una volta, dopo ogni accensione o reset della scheda Arduino.</a:t>
            </a: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B8DB6B2-1008-4501-908E-9E5CE6540ACA}"/>
              </a:ext>
            </a:extLst>
          </p:cNvPr>
          <p:cNvSpPr txBox="1"/>
          <p:nvPr/>
        </p:nvSpPr>
        <p:spPr>
          <a:xfrm>
            <a:off x="7468339" y="4615926"/>
            <a:ext cx="37885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pin del pulsante start in ‘input’ e pin del buzzer in ‘output’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D90B941-3829-4CDE-B947-96EB3651BF1D}"/>
              </a:ext>
            </a:extLst>
          </p:cNvPr>
          <p:cNvSpPr txBox="1"/>
          <p:nvPr/>
        </p:nvSpPr>
        <p:spPr>
          <a:xfrm>
            <a:off x="7468339" y="5547803"/>
            <a:ext cx="43922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sequenza casuale di numeri,</a:t>
            </a:r>
          </a:p>
          <a:p>
            <a:r>
              <a:rPr lang="it-IT" dirty="0"/>
              <a:t>A0 è un pin analogico non collegato</a:t>
            </a:r>
          </a:p>
        </p:txBody>
      </p:sp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EF9EA794-6F45-4165-B2FA-556124E485D4}"/>
              </a:ext>
            </a:extLst>
          </p:cNvPr>
          <p:cNvSpPr/>
          <p:nvPr/>
        </p:nvSpPr>
        <p:spPr>
          <a:xfrm rot="10800000">
            <a:off x="5714996" y="3682531"/>
            <a:ext cx="1251751" cy="45498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Freccia a sinistra 13">
            <a:extLst>
              <a:ext uri="{FF2B5EF4-FFF2-40B4-BE49-F238E27FC236}">
                <a16:creationId xmlns:a16="http://schemas.microsoft.com/office/drawing/2014/main" id="{C08E9FF0-C940-4755-BCA1-4C973254FDF2}"/>
              </a:ext>
            </a:extLst>
          </p:cNvPr>
          <p:cNvSpPr/>
          <p:nvPr/>
        </p:nvSpPr>
        <p:spPr>
          <a:xfrm>
            <a:off x="5714995" y="4758679"/>
            <a:ext cx="1251751" cy="45498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Freccia a sinistra 14">
            <a:extLst>
              <a:ext uri="{FF2B5EF4-FFF2-40B4-BE49-F238E27FC236}">
                <a16:creationId xmlns:a16="http://schemas.microsoft.com/office/drawing/2014/main" id="{134A3D5E-89CD-4C72-8C4C-3189B3B402DB}"/>
              </a:ext>
            </a:extLst>
          </p:cNvPr>
          <p:cNvSpPr/>
          <p:nvPr/>
        </p:nvSpPr>
        <p:spPr>
          <a:xfrm>
            <a:off x="5731644" y="5643477"/>
            <a:ext cx="1251751" cy="454982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7724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3DD756B3-2767-4E58-B3F3-2A0EBE48AFB2}"/>
              </a:ext>
            </a:extLst>
          </p:cNvPr>
          <p:cNvSpPr txBox="1"/>
          <p:nvPr/>
        </p:nvSpPr>
        <p:spPr>
          <a:xfrm>
            <a:off x="825621" y="801560"/>
            <a:ext cx="189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2">
                    <a:lumMod val="75000"/>
                  </a:schemeClr>
                </a:solidFill>
              </a:rPr>
              <a:t>Funzione loop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BE1E257-5537-4B16-B532-64576AAF38C8}"/>
              </a:ext>
            </a:extLst>
          </p:cNvPr>
          <p:cNvSpPr txBox="1"/>
          <p:nvPr/>
        </p:nvSpPr>
        <p:spPr>
          <a:xfrm>
            <a:off x="1068643" y="1323710"/>
            <a:ext cx="105444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</a:rPr>
              <a:t>Descrizione</a:t>
            </a:r>
          </a:p>
          <a:p>
            <a:r>
              <a:rPr lang="it-IT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Dopo aver creato una funzione </a:t>
            </a:r>
            <a:r>
              <a:rPr lang="it-IT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setup()</a:t>
            </a:r>
            <a:r>
              <a:rPr lang="it-IT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che inizializza e imposta i valori iniziali, la funzione </a:t>
            </a:r>
            <a:r>
              <a:rPr lang="it-IT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loop() </a:t>
            </a:r>
            <a:r>
              <a:rPr lang="it-IT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si ripete consecutivamente, consentendo al programma di cambiare e rispondere.</a:t>
            </a:r>
          </a:p>
          <a:p>
            <a:r>
              <a:rPr lang="it-IT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Usata per controllare attivamente la scheda Arduino.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4E977B9-8F66-4555-BE34-03FE91F4314E}"/>
              </a:ext>
            </a:extLst>
          </p:cNvPr>
          <p:cNvSpPr txBox="1"/>
          <p:nvPr/>
        </p:nvSpPr>
        <p:spPr>
          <a:xfrm>
            <a:off x="825621" y="2813003"/>
            <a:ext cx="501070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/>
              <a:t>void</a:t>
            </a:r>
            <a:r>
              <a:rPr lang="it-IT" dirty="0"/>
              <a:t> loop() {</a:t>
            </a:r>
          </a:p>
          <a:p>
            <a:endParaRPr lang="it-IT" dirty="0"/>
          </a:p>
          <a:p>
            <a:r>
              <a:rPr lang="it-IT" dirty="0" err="1"/>
              <a:t>if</a:t>
            </a:r>
            <a:r>
              <a:rPr lang="it-IT" dirty="0"/>
              <a:t>(</a:t>
            </a:r>
            <a:r>
              <a:rPr lang="it-IT" dirty="0" err="1"/>
              <a:t>digitalRead</a:t>
            </a:r>
            <a:r>
              <a:rPr lang="it-IT" dirty="0"/>
              <a:t>(START_BUTTON_PIN) == HIGH)</a:t>
            </a:r>
          </a:p>
          <a:p>
            <a:r>
              <a:rPr lang="it-IT" dirty="0"/>
              <a:t>    welcome();</a:t>
            </a:r>
          </a:p>
          <a:p>
            <a:endParaRPr lang="it-IT" dirty="0"/>
          </a:p>
          <a:p>
            <a:r>
              <a:rPr lang="it-IT" dirty="0" err="1"/>
              <a:t>if</a:t>
            </a:r>
            <a:r>
              <a:rPr lang="it-IT" dirty="0"/>
              <a:t>(state == STATE_SHOW)</a:t>
            </a:r>
          </a:p>
          <a:p>
            <a:r>
              <a:rPr lang="it-IT" dirty="0"/>
              <a:t>    </a:t>
            </a:r>
            <a:r>
              <a:rPr lang="it-IT" dirty="0" err="1"/>
              <a:t>showNextLevel</a:t>
            </a:r>
            <a:r>
              <a:rPr lang="it-IT" dirty="0"/>
              <a:t>();</a:t>
            </a:r>
          </a:p>
          <a:p>
            <a:endParaRPr lang="it-IT" dirty="0"/>
          </a:p>
          <a:p>
            <a:r>
              <a:rPr lang="it-IT" dirty="0"/>
              <a:t>  </a:t>
            </a:r>
            <a:r>
              <a:rPr lang="it-IT" dirty="0" err="1"/>
              <a:t>if</a:t>
            </a:r>
            <a:r>
              <a:rPr lang="it-IT" dirty="0"/>
              <a:t>(state == STATE_REPEAT)</a:t>
            </a:r>
          </a:p>
          <a:p>
            <a:r>
              <a:rPr lang="it-IT" dirty="0"/>
              <a:t>    </a:t>
            </a:r>
            <a:r>
              <a:rPr lang="it-IT" dirty="0" err="1"/>
              <a:t>repeatSequence</a:t>
            </a:r>
            <a:r>
              <a:rPr lang="it-IT" dirty="0"/>
              <a:t>();</a:t>
            </a:r>
          </a:p>
          <a:p>
            <a:endParaRPr lang="it-IT" dirty="0"/>
          </a:p>
          <a:p>
            <a:r>
              <a:rPr lang="it-IT" dirty="0"/>
              <a:t>  delay(10);</a:t>
            </a:r>
          </a:p>
          <a:p>
            <a:r>
              <a:rPr lang="it-IT" dirty="0"/>
              <a:t>  }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04E489A-31D8-4AE2-99A9-ECB4FD3004A0}"/>
              </a:ext>
            </a:extLst>
          </p:cNvPr>
          <p:cNvSpPr txBox="1"/>
          <p:nvPr/>
        </p:nvSpPr>
        <p:spPr>
          <a:xfrm>
            <a:off x="6461454" y="3176829"/>
            <a:ext cx="53743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se il pulsante start viene premuto inizia il gioco (viene chiamata la funzione ‘welcome()’)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0369726-542C-46C0-AAC7-9303E41B7110}"/>
              </a:ext>
            </a:extLst>
          </p:cNvPr>
          <p:cNvSpPr txBox="1"/>
          <p:nvPr/>
        </p:nvSpPr>
        <p:spPr>
          <a:xfrm>
            <a:off x="6461454" y="4014285"/>
            <a:ext cx="55452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se ci troviamo nello stato ‘STATE_SHOW’ viene mostrata la sequenza successiva</a:t>
            </a:r>
            <a:br>
              <a:rPr lang="it-IT" dirty="0"/>
            </a:br>
            <a:r>
              <a:rPr lang="it-IT" dirty="0"/>
              <a:t>(viene chiamata la funzione ‘</a:t>
            </a:r>
            <a:r>
              <a:rPr lang="it-IT" dirty="0" err="1"/>
              <a:t>showNextLevel</a:t>
            </a:r>
            <a:r>
              <a:rPr lang="it-IT" dirty="0"/>
              <a:t>()’)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17FAECB-54C8-4BAA-84BB-5A6A3AAD64E1}"/>
              </a:ext>
            </a:extLst>
          </p:cNvPr>
          <p:cNvSpPr txBox="1"/>
          <p:nvPr/>
        </p:nvSpPr>
        <p:spPr>
          <a:xfrm>
            <a:off x="6461454" y="5072625"/>
            <a:ext cx="56757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se ci troviamo nello stato ‘STATE_REPEAT’ deve essere ripetuta la sequenza</a:t>
            </a:r>
          </a:p>
          <a:p>
            <a:r>
              <a:rPr lang="it-IT" dirty="0"/>
              <a:t>(viene chiamata la funzione ‘</a:t>
            </a:r>
            <a:r>
              <a:rPr lang="it-IT" dirty="0" err="1"/>
              <a:t>repeatSequence</a:t>
            </a:r>
            <a:r>
              <a:rPr lang="it-IT" dirty="0"/>
              <a:t>()’)</a:t>
            </a:r>
          </a:p>
        </p:txBody>
      </p:sp>
      <p:sp>
        <p:nvSpPr>
          <p:cNvPr id="14" name="Freccia a destra 13">
            <a:extLst>
              <a:ext uri="{FF2B5EF4-FFF2-40B4-BE49-F238E27FC236}">
                <a16:creationId xmlns:a16="http://schemas.microsoft.com/office/drawing/2014/main" id="{BC4DECFD-C864-479F-98E9-B4EE2C71FADC}"/>
              </a:ext>
            </a:extLst>
          </p:cNvPr>
          <p:cNvSpPr/>
          <p:nvPr/>
        </p:nvSpPr>
        <p:spPr>
          <a:xfrm rot="10800000">
            <a:off x="5825970" y="3322572"/>
            <a:ext cx="540060" cy="45498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Freccia a sinistra 14">
            <a:extLst>
              <a:ext uri="{FF2B5EF4-FFF2-40B4-BE49-F238E27FC236}">
                <a16:creationId xmlns:a16="http://schemas.microsoft.com/office/drawing/2014/main" id="{7CFD6755-9E50-428F-A2ED-2631EB752A09}"/>
              </a:ext>
            </a:extLst>
          </p:cNvPr>
          <p:cNvSpPr/>
          <p:nvPr/>
        </p:nvSpPr>
        <p:spPr>
          <a:xfrm>
            <a:off x="5836327" y="4248459"/>
            <a:ext cx="548197" cy="45498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Freccia a sinistra 15">
            <a:extLst>
              <a:ext uri="{FF2B5EF4-FFF2-40B4-BE49-F238E27FC236}">
                <a16:creationId xmlns:a16="http://schemas.microsoft.com/office/drawing/2014/main" id="{2E3F0245-BEAB-4655-9F1D-DD84E5DC2A9E}"/>
              </a:ext>
            </a:extLst>
          </p:cNvPr>
          <p:cNvSpPr/>
          <p:nvPr/>
        </p:nvSpPr>
        <p:spPr>
          <a:xfrm>
            <a:off x="5836327" y="5306799"/>
            <a:ext cx="548197" cy="454982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6561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FFCB6CBE-2805-4EDC-8C68-CC886406D6CB}"/>
              </a:ext>
            </a:extLst>
          </p:cNvPr>
          <p:cNvSpPr txBox="1"/>
          <p:nvPr/>
        </p:nvSpPr>
        <p:spPr>
          <a:xfrm>
            <a:off x="825621" y="801560"/>
            <a:ext cx="2521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2">
                    <a:lumMod val="75000"/>
                  </a:schemeClr>
                </a:solidFill>
              </a:rPr>
              <a:t>Funzione welcome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BFFD47E-95CC-4620-A8B6-E48859232DD9}"/>
              </a:ext>
            </a:extLst>
          </p:cNvPr>
          <p:cNvSpPr txBox="1"/>
          <p:nvPr/>
        </p:nvSpPr>
        <p:spPr>
          <a:xfrm>
            <a:off x="1068643" y="1323710"/>
            <a:ext cx="86701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</a:rPr>
              <a:t>Descrizione</a:t>
            </a:r>
          </a:p>
          <a:p>
            <a:r>
              <a:rPr lang="it-IT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La funzione </a:t>
            </a:r>
            <a:r>
              <a:rPr lang="it-IT" b="1" dirty="0">
                <a:solidFill>
                  <a:srgbClr val="202124"/>
                </a:solidFill>
                <a:latin typeface="arial" panose="020B0604020202020204" pitchFamily="34" charset="0"/>
              </a:rPr>
              <a:t>welcome</a:t>
            </a:r>
            <a:r>
              <a:rPr lang="it-IT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()</a:t>
            </a:r>
            <a:r>
              <a:rPr lang="it-IT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indica l’inizio di una nuova partita generando 7 note casuali. 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D00D2BA-90C2-411B-A27B-70D0E932F0DA}"/>
              </a:ext>
            </a:extLst>
          </p:cNvPr>
          <p:cNvSpPr txBox="1"/>
          <p:nvPr/>
        </p:nvSpPr>
        <p:spPr>
          <a:xfrm>
            <a:off x="1068643" y="2122859"/>
            <a:ext cx="574940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/>
              <a:t>void</a:t>
            </a:r>
            <a:r>
              <a:rPr lang="it-IT" dirty="0"/>
              <a:t> welcome(){</a:t>
            </a:r>
          </a:p>
          <a:p>
            <a:r>
              <a:rPr lang="it-IT" dirty="0"/>
              <a:t>  </a:t>
            </a:r>
            <a:r>
              <a:rPr lang="it-IT" dirty="0" err="1"/>
              <a:t>int</a:t>
            </a:r>
            <a:r>
              <a:rPr lang="it-IT" dirty="0"/>
              <a:t> </a:t>
            </a:r>
            <a:r>
              <a:rPr lang="it-IT" dirty="0" err="1"/>
              <a:t>randomNumber</a:t>
            </a:r>
            <a:r>
              <a:rPr lang="it-IT" dirty="0"/>
              <a:t>;</a:t>
            </a:r>
          </a:p>
          <a:p>
            <a:endParaRPr lang="it-IT" dirty="0"/>
          </a:p>
          <a:p>
            <a:r>
              <a:rPr lang="it-IT" dirty="0"/>
              <a:t>  for(</a:t>
            </a:r>
            <a:r>
              <a:rPr lang="it-IT" dirty="0" err="1"/>
              <a:t>int</a:t>
            </a:r>
            <a:r>
              <a:rPr lang="it-IT" dirty="0"/>
              <a:t> i=0; i&lt;7; i++){</a:t>
            </a:r>
          </a:p>
          <a:p>
            <a:r>
              <a:rPr lang="it-IT" dirty="0"/>
              <a:t>    </a:t>
            </a:r>
            <a:r>
              <a:rPr lang="it-IT" dirty="0" err="1"/>
              <a:t>randomNumber</a:t>
            </a:r>
            <a:r>
              <a:rPr lang="it-IT" dirty="0"/>
              <a:t> = random(4); </a:t>
            </a:r>
          </a:p>
          <a:p>
            <a:r>
              <a:rPr lang="it-IT" dirty="0"/>
              <a:t>    </a:t>
            </a:r>
            <a:r>
              <a:rPr lang="it-IT" dirty="0" err="1"/>
              <a:t>tone</a:t>
            </a:r>
            <a:r>
              <a:rPr lang="it-IT" dirty="0"/>
              <a:t>(BUZZER_PIN, notes[</a:t>
            </a:r>
            <a:r>
              <a:rPr lang="it-IT" dirty="0" err="1"/>
              <a:t>randomNumber</a:t>
            </a:r>
            <a:r>
              <a:rPr lang="it-IT" dirty="0"/>
              <a:t>], 150);</a:t>
            </a:r>
          </a:p>
          <a:p>
            <a:r>
              <a:rPr lang="it-IT" dirty="0"/>
              <a:t>    </a:t>
            </a:r>
            <a:r>
              <a:rPr lang="it-IT" dirty="0" err="1"/>
              <a:t>digitalWrite</a:t>
            </a:r>
            <a:r>
              <a:rPr lang="it-IT" dirty="0"/>
              <a:t>(led[</a:t>
            </a:r>
            <a:r>
              <a:rPr lang="it-IT" dirty="0" err="1"/>
              <a:t>randomNumber</a:t>
            </a:r>
            <a:r>
              <a:rPr lang="it-IT" dirty="0"/>
              <a:t>], HIGH);</a:t>
            </a:r>
          </a:p>
          <a:p>
            <a:r>
              <a:rPr lang="it-IT" dirty="0"/>
              <a:t>    delay(75);</a:t>
            </a:r>
          </a:p>
          <a:p>
            <a:r>
              <a:rPr lang="it-IT" dirty="0"/>
              <a:t>    </a:t>
            </a:r>
            <a:r>
              <a:rPr lang="it-IT" dirty="0" err="1"/>
              <a:t>digitalWrite</a:t>
            </a:r>
            <a:r>
              <a:rPr lang="it-IT" dirty="0"/>
              <a:t>(led[</a:t>
            </a:r>
            <a:r>
              <a:rPr lang="it-IT" dirty="0" err="1"/>
              <a:t>randomNumber</a:t>
            </a:r>
            <a:r>
              <a:rPr lang="it-IT" dirty="0"/>
              <a:t>], LOW);</a:t>
            </a:r>
          </a:p>
          <a:p>
            <a:r>
              <a:rPr lang="it-IT" dirty="0"/>
              <a:t>    delay(75);</a:t>
            </a:r>
          </a:p>
          <a:p>
            <a:r>
              <a:rPr lang="it-IT" dirty="0"/>
              <a:t>    }</a:t>
            </a:r>
          </a:p>
          <a:p>
            <a:endParaRPr lang="it-IT" dirty="0"/>
          </a:p>
          <a:p>
            <a:r>
              <a:rPr lang="it-IT" dirty="0"/>
              <a:t>  </a:t>
            </a:r>
            <a:r>
              <a:rPr lang="it-IT" dirty="0" err="1"/>
              <a:t>level</a:t>
            </a:r>
            <a:r>
              <a:rPr lang="it-IT" dirty="0"/>
              <a:t> = 0;</a:t>
            </a:r>
          </a:p>
          <a:p>
            <a:r>
              <a:rPr lang="it-IT" dirty="0"/>
              <a:t>  state = STATE_SHOW;</a:t>
            </a:r>
          </a:p>
          <a:p>
            <a:r>
              <a:rPr lang="it-IT" dirty="0"/>
              <a:t>  delay(1200);</a:t>
            </a:r>
          </a:p>
          <a:p>
            <a:r>
              <a:rPr lang="it-IT" dirty="0"/>
              <a:t>  }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7A58CE3-00BB-41D7-8A66-C84133FF0D95}"/>
              </a:ext>
            </a:extLst>
          </p:cNvPr>
          <p:cNvSpPr txBox="1"/>
          <p:nvPr/>
        </p:nvSpPr>
        <p:spPr>
          <a:xfrm>
            <a:off x="8240695" y="3418343"/>
            <a:ext cx="34689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ciclo che genera una nota casuale dall’array ‘notes’ di posizione ‘</a:t>
            </a:r>
            <a:r>
              <a:rPr lang="it-IT" dirty="0" err="1"/>
              <a:t>randomNumber</a:t>
            </a:r>
            <a:r>
              <a:rPr lang="it-IT" dirty="0"/>
              <a:t>’ e illumina il led corrispondente</a:t>
            </a:r>
          </a:p>
        </p:txBody>
      </p:sp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2BF4023C-96ED-4D43-A316-7DC7C8D9A123}"/>
              </a:ext>
            </a:extLst>
          </p:cNvPr>
          <p:cNvSpPr/>
          <p:nvPr/>
        </p:nvSpPr>
        <p:spPr>
          <a:xfrm rot="10800000">
            <a:off x="6951215" y="3791018"/>
            <a:ext cx="932156" cy="45498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5A8D381-DD20-44BF-AD96-3DEC7E258362}"/>
              </a:ext>
            </a:extLst>
          </p:cNvPr>
          <p:cNvSpPr txBox="1"/>
          <p:nvPr/>
        </p:nvSpPr>
        <p:spPr>
          <a:xfrm>
            <a:off x="8013205" y="5516319"/>
            <a:ext cx="39239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Impostiamo il livello a 0 e</a:t>
            </a:r>
            <a:br>
              <a:rPr lang="it-IT" dirty="0"/>
            </a:br>
            <a:r>
              <a:rPr lang="it-IT" dirty="0"/>
              <a:t>passiamo allo stato successivo</a:t>
            </a:r>
          </a:p>
        </p:txBody>
      </p:sp>
      <p:sp>
        <p:nvSpPr>
          <p:cNvPr id="11" name="Freccia a sinistra 10">
            <a:extLst>
              <a:ext uri="{FF2B5EF4-FFF2-40B4-BE49-F238E27FC236}">
                <a16:creationId xmlns:a16="http://schemas.microsoft.com/office/drawing/2014/main" id="{CAA679F0-835A-40E3-BADA-DE50204FBA4C}"/>
              </a:ext>
            </a:extLst>
          </p:cNvPr>
          <p:cNvSpPr/>
          <p:nvPr/>
        </p:nvSpPr>
        <p:spPr>
          <a:xfrm>
            <a:off x="6325338" y="5611994"/>
            <a:ext cx="1251751" cy="454982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51072048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243941"/>
      </a:dk2>
      <a:lt2>
        <a:srgbClr val="E8E6E2"/>
      </a:lt2>
      <a:accent1>
        <a:srgbClr val="8FA1CD"/>
      </a:accent1>
      <a:accent2>
        <a:srgbClr val="77ABC2"/>
      </a:accent2>
      <a:accent3>
        <a:srgbClr val="78ACA6"/>
      </a:accent3>
      <a:accent4>
        <a:srgbClr val="6DB18D"/>
      </a:accent4>
      <a:accent5>
        <a:srgbClr val="77B07A"/>
      </a:accent5>
      <a:accent6>
        <a:srgbClr val="83AE6B"/>
      </a:accent6>
      <a:hlink>
        <a:srgbClr val="918158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1428</Words>
  <Application>Microsoft Office PowerPoint</Application>
  <PresentationFormat>Widescreen</PresentationFormat>
  <Paragraphs>216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Arial</vt:lpstr>
      <vt:lpstr>Arial</vt:lpstr>
      <vt:lpstr>Century Gothic</vt:lpstr>
      <vt:lpstr>BrushVTI</vt:lpstr>
      <vt:lpstr>Progetto Arduino</vt:lpstr>
      <vt:lpstr>Simon game</vt:lpstr>
      <vt:lpstr>Funzionamento del gioco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Arduino</dc:title>
  <dc:creator>GIULIA CUTTONE</dc:creator>
  <cp:lastModifiedBy>GIULIA CUTTONE</cp:lastModifiedBy>
  <cp:revision>43</cp:revision>
  <dcterms:created xsi:type="dcterms:W3CDTF">2021-01-19T17:28:09Z</dcterms:created>
  <dcterms:modified xsi:type="dcterms:W3CDTF">2021-01-20T23:32:28Z</dcterms:modified>
</cp:coreProperties>
</file>