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sldIdLst>
    <p:sldId id="256" r:id="rId2"/>
    <p:sldId id="259" r:id="rId3"/>
    <p:sldId id="257" r:id="rId4"/>
    <p:sldId id="260" r:id="rId5"/>
    <p:sldId id="263" r:id="rId6"/>
    <p:sldId id="258" r:id="rId7"/>
    <p:sldId id="265" r:id="rId8"/>
    <p:sldId id="264"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2T16:42:10.204"/>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2T16:42:13.389"/>
    </inkml:context>
    <inkml:brush xml:id="br0">
      <inkml:brushProperty name="width" value="0.35" units="cm"/>
      <inkml:brushProperty name="height" value="0.35" units="cm"/>
      <inkml:brushProperty name="color" value="#FFFFFF"/>
    </inkml:brush>
  </inkml:definitions>
  <inkml:trace contextRef="#ctx0" brushRef="#br0">1 377 24575,'5'0'0,"0"-1"0,-1 0 0,1 0 0,0 0 0,8-3 0,14-3 0,52-2 0,2 4 0,95 6 0,-70 1 0,-59-1 0,85 14 0,-61-7 0,1-3 0,100-6 0,-57-1 0,332 2 0,-442 0 0,0 0 0,0 0 0,0 1 0,-1-1 0,1 1 0,0 0 0,-1 0 0,1 1 0,4 2 0,-7-3 0,1 0 0,-1 1 0,-1-1 0,1 1 0,0 0 0,0-1 0,0 1 0,-1 0 0,1 0 0,-1 0 0,0 0 0,0 0 0,1 1 0,-1-1 0,-1 0 0,1 1 0,0-1 0,0 0 0,0 5 0,2 42 0,-4-39 0,2 0 0,2 19 0,-3-28 0,0 0 0,0-1 0,0 1 0,0 0 0,0-1 0,0 1 0,1-1 0,-1 1 0,0 0 0,0-1 0,1 1 0,-1-1 0,0 1 0,1-1 0,-1 1 0,1-1 0,-1 1 0,1-1 0,-1 1 0,1-1 0,-1 1 0,1-1 0,-1 0 0,1 1 0,-1-1 0,1 0 0,-1 0 0,1 1 0,0-1 0,-1 0 0,1 0 0,0 0 0,-1 0 0,1 0 0,0 0 0,-1 0 0,1 0 0,0 0 0,-1 0 0,1 0 0,-1 0 0,1 0 0,0 0 0,-1-1 0,1 1 0,-1 0 0,1 0 0,0-1 0,-1 1 0,1-1 0,-1 1 0,1 0 0,-1-1 0,1 1 0,0-2 0,2 0 0,0-1 0,1 0 0,-1 0 0,0 0 0,-1-1 0,1 1 0,2-5 0,-1-1 0,0 0 0,-1-1 0,0 1 0,-1-1 0,0 1 0,0-1 0,-1-14 0,-2-74 0,-1 48 0,1-220 0,1 625 0,0-348 0,0 0 0,0 0 0,1 0 0,0 0 0,1 0 0,0 0 0,0 0 0,0 0 0,4 7 0,-4-10 0,1-1 0,-1 1 0,1-1 0,-1 1 0,1-1 0,0 0 0,0 0 0,0 0 0,1-1 0,-1 1 0,1-1 0,-1 0 0,1 0 0,0 0 0,0 0 0,7 1 0,34 10 0,-28-10 0,1 2 0,-1 0 0,-1 1 0,1 1 0,-1 0 0,26 17 0,-37-20 0,1 0 0,-1-1 0,1 0 0,0 0 0,0 0 0,0 0 0,0-1 0,0 0 0,1-1 0,8 2 0,-13-3 0,0 0 0,1 0 0,-1 0 0,0 0 0,0-1 0,0 1 0,1 0 0,-1-1 0,0 0 0,0 0 0,0 0 0,0 0 0,0 0 0,0 0 0,0 0 0,0 0 0,-1-1 0,1 1 0,0-1 0,-1 1 0,1-1 0,-1 0 0,1 0 0,-1 1 0,0-1 0,0 0 0,0 0 0,0 0 0,0-1 0,-1 1 0,1 0 0,0 0 0,0-3 0,2-17 0,0 0 0,-1 0 0,-1-1 0,-5-42 0,2 6 0,2 34 87,1 11-13,-1 0 1,-4-28 0,3 39-168,1 0 0,-1-1 0,0 1-1,0 0 1,0 0 0,-1 0 0,1 0 0,-1 0 0,0 0 0,1 0 0,-1 0 0,-1 1-1,1-1 1,0 1 0,-1-1 0,1 1 0,-5-3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2T16:45:46.27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7B98D38-F0BB-4D05-988E-B523BBADBF29}" type="datetimeFigureOut">
              <a:rPr lang="en-US" smtClean="0"/>
              <a:t>7/14/2022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9C3E4EC-FE02-4D61-AC04-B92A6AAE845B}"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26776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7B98D38-F0BB-4D05-988E-B523BBADBF29}"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E4EC-FE02-4D61-AC04-B92A6AAE845B}" type="slidenum">
              <a:rPr lang="en-US" smtClean="0"/>
              <a:t>‹N›</a:t>
            </a:fld>
            <a:endParaRPr lang="en-US"/>
          </a:p>
        </p:txBody>
      </p:sp>
    </p:spTree>
    <p:extLst>
      <p:ext uri="{BB962C8B-B14F-4D97-AF65-F5344CB8AC3E}">
        <p14:creationId xmlns:p14="http://schemas.microsoft.com/office/powerpoint/2010/main" val="419162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7B98D38-F0BB-4D05-988E-B523BBADBF29}"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E4EC-FE02-4D61-AC04-B92A6AAE845B}" type="slidenum">
              <a:rPr lang="en-US" smtClean="0"/>
              <a:t>‹N›</a:t>
            </a:fld>
            <a:endParaRPr lang="en-US"/>
          </a:p>
        </p:txBody>
      </p:sp>
    </p:spTree>
    <p:extLst>
      <p:ext uri="{BB962C8B-B14F-4D97-AF65-F5344CB8AC3E}">
        <p14:creationId xmlns:p14="http://schemas.microsoft.com/office/powerpoint/2010/main" val="339486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7B98D38-F0BB-4D05-988E-B523BBADBF29}"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E4EC-FE02-4D61-AC04-B92A6AAE845B}" type="slidenum">
              <a:rPr lang="en-US" smtClean="0"/>
              <a:t>‹N›</a:t>
            </a:fld>
            <a:endParaRPr lang="en-US"/>
          </a:p>
        </p:txBody>
      </p:sp>
    </p:spTree>
    <p:extLst>
      <p:ext uri="{BB962C8B-B14F-4D97-AF65-F5344CB8AC3E}">
        <p14:creationId xmlns:p14="http://schemas.microsoft.com/office/powerpoint/2010/main" val="387342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7B98D38-F0BB-4D05-988E-B523BBADBF29}"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E4EC-FE02-4D61-AC04-B92A6AAE845B}"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319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7B98D38-F0BB-4D05-988E-B523BBADBF29}"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3E4EC-FE02-4D61-AC04-B92A6AAE845B}" type="slidenum">
              <a:rPr lang="en-US" smtClean="0"/>
              <a:t>‹N›</a:t>
            </a:fld>
            <a:endParaRPr lang="en-US"/>
          </a:p>
        </p:txBody>
      </p:sp>
    </p:spTree>
    <p:extLst>
      <p:ext uri="{BB962C8B-B14F-4D97-AF65-F5344CB8AC3E}">
        <p14:creationId xmlns:p14="http://schemas.microsoft.com/office/powerpoint/2010/main" val="200294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it-IT"/>
              <a:t>Fare clic per modificare gli stili del testo dello schema</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7B98D38-F0BB-4D05-988E-B523BBADBF29}" type="datetimeFigureOut">
              <a:rPr lang="en-US" smtClean="0"/>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3E4EC-FE02-4D61-AC04-B92A6AAE845B}" type="slidenum">
              <a:rPr lang="en-US" smtClean="0"/>
              <a:t>‹N›</a:t>
            </a:fld>
            <a:endParaRPr lang="en-US"/>
          </a:p>
        </p:txBody>
      </p:sp>
    </p:spTree>
    <p:extLst>
      <p:ext uri="{BB962C8B-B14F-4D97-AF65-F5344CB8AC3E}">
        <p14:creationId xmlns:p14="http://schemas.microsoft.com/office/powerpoint/2010/main" val="52556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7B98D38-F0BB-4D05-988E-B523BBADBF29}" type="datetimeFigureOut">
              <a:rPr lang="en-US" smtClean="0"/>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3E4EC-FE02-4D61-AC04-B92A6AAE845B}" type="slidenum">
              <a:rPr lang="en-US" smtClean="0"/>
              <a:t>‹N›</a:t>
            </a:fld>
            <a:endParaRPr lang="en-US"/>
          </a:p>
        </p:txBody>
      </p:sp>
    </p:spTree>
    <p:extLst>
      <p:ext uri="{BB962C8B-B14F-4D97-AF65-F5344CB8AC3E}">
        <p14:creationId xmlns:p14="http://schemas.microsoft.com/office/powerpoint/2010/main" val="145028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98D38-F0BB-4D05-988E-B523BBADBF29}" type="datetimeFigureOut">
              <a:rPr lang="en-US" smtClean="0"/>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3E4EC-FE02-4D61-AC04-B92A6AAE845B}" type="slidenum">
              <a:rPr lang="en-US" smtClean="0"/>
              <a:t>‹N›</a:t>
            </a:fld>
            <a:endParaRPr lang="en-US"/>
          </a:p>
        </p:txBody>
      </p:sp>
    </p:spTree>
    <p:extLst>
      <p:ext uri="{BB962C8B-B14F-4D97-AF65-F5344CB8AC3E}">
        <p14:creationId xmlns:p14="http://schemas.microsoft.com/office/powerpoint/2010/main" val="253640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7B98D38-F0BB-4D05-988E-B523BBADBF29}"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3E4EC-FE02-4D61-AC04-B92A6AAE845B}" type="slidenum">
              <a:rPr lang="en-US" smtClean="0"/>
              <a:t>‹N›</a:t>
            </a:fld>
            <a:endParaRPr lang="en-US"/>
          </a:p>
        </p:txBody>
      </p:sp>
    </p:spTree>
    <p:extLst>
      <p:ext uri="{BB962C8B-B14F-4D97-AF65-F5344CB8AC3E}">
        <p14:creationId xmlns:p14="http://schemas.microsoft.com/office/powerpoint/2010/main" val="297756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7B98D38-F0BB-4D05-988E-B523BBADBF29}"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C3E4EC-FE02-4D61-AC04-B92A6AAE845B}" type="slidenum">
              <a:rPr lang="en-US" smtClean="0"/>
              <a:t>‹N›</a:t>
            </a:fld>
            <a:endParaRPr lang="en-US"/>
          </a:p>
        </p:txBody>
      </p:sp>
    </p:spTree>
    <p:extLst>
      <p:ext uri="{BB962C8B-B14F-4D97-AF65-F5344CB8AC3E}">
        <p14:creationId xmlns:p14="http://schemas.microsoft.com/office/powerpoint/2010/main" val="173273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7B98D38-F0BB-4D05-988E-B523BBADBF29}" type="datetimeFigureOut">
              <a:rPr lang="en-US" smtClean="0"/>
              <a:t>7/14/2022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9C3E4EC-FE02-4D61-AC04-B92A6AAE845B}" type="slidenum">
              <a:rPr lang="en-US" smtClean="0"/>
              <a:t>‹N›</a:t>
            </a:fld>
            <a:endParaRPr lang="en-US"/>
          </a:p>
        </p:txBody>
      </p:sp>
    </p:spTree>
    <p:extLst>
      <p:ext uri="{BB962C8B-B14F-4D97-AF65-F5344CB8AC3E}">
        <p14:creationId xmlns:p14="http://schemas.microsoft.com/office/powerpoint/2010/main" val="988560677"/>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customXml" Target="../ink/ink1.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customXml" Target="../ink/ink3.xml"/><Relationship Id="rId5" Type="http://schemas.openxmlformats.org/officeDocument/2006/relationships/image" Target="../media/image27.png"/><Relationship Id="rId10" Type="http://schemas.openxmlformats.org/officeDocument/2006/relationships/image" Target="../media/image30.png"/><Relationship Id="rId4" Type="http://schemas.openxmlformats.org/officeDocument/2006/relationships/image" Target="../media/image26.png"/><Relationship Id="rId9"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F4CA8E3C-F7DA-0F76-D7B4-BAE643B8AABF}"/>
              </a:ext>
            </a:extLst>
          </p:cNvPr>
          <p:cNvSpPr>
            <a:spLocks noGrp="1"/>
          </p:cNvSpPr>
          <p:nvPr>
            <p:ph type="ctrTitle"/>
          </p:nvPr>
        </p:nvSpPr>
        <p:spPr>
          <a:xfrm>
            <a:off x="1934041" y="1006867"/>
            <a:ext cx="8871118" cy="1851916"/>
          </a:xfrm>
        </p:spPr>
        <p:txBody>
          <a:bodyPr>
            <a:normAutofit fontScale="90000"/>
          </a:bodyPr>
          <a:lstStyle/>
          <a:p>
            <a:r>
              <a:rPr lang="it-IT" dirty="0"/>
              <a:t>Bulk RNA-</a:t>
            </a:r>
            <a:r>
              <a:rPr lang="it-IT" dirty="0" err="1"/>
              <a:t>Seq</a:t>
            </a:r>
            <a:r>
              <a:rPr lang="it-IT" dirty="0"/>
              <a:t> project</a:t>
            </a:r>
            <a:endParaRPr lang="en-US" dirty="0"/>
          </a:p>
        </p:txBody>
      </p:sp>
      <p:sp>
        <p:nvSpPr>
          <p:cNvPr id="6" name="Sottotitolo 2">
            <a:extLst>
              <a:ext uri="{FF2B5EF4-FFF2-40B4-BE49-F238E27FC236}">
                <a16:creationId xmlns:a16="http://schemas.microsoft.com/office/drawing/2014/main" id="{73D3132A-6889-67F4-F71C-1C076C3A4D89}"/>
              </a:ext>
            </a:extLst>
          </p:cNvPr>
          <p:cNvSpPr>
            <a:spLocks noGrp="1"/>
          </p:cNvSpPr>
          <p:nvPr>
            <p:ph type="subTitle" idx="1"/>
          </p:nvPr>
        </p:nvSpPr>
        <p:spPr>
          <a:xfrm>
            <a:off x="1386839" y="2858783"/>
            <a:ext cx="9418320" cy="1691640"/>
          </a:xfrm>
        </p:spPr>
        <p:txBody>
          <a:bodyPr/>
          <a:lstStyle/>
          <a:p>
            <a:pPr algn="ctr"/>
            <a:r>
              <a:rPr lang="it-IT" dirty="0" err="1"/>
              <a:t>Genomics</a:t>
            </a:r>
            <a:r>
              <a:rPr lang="it-IT" dirty="0"/>
              <a:t> and </a:t>
            </a:r>
            <a:r>
              <a:rPr lang="it-IT" dirty="0" err="1"/>
              <a:t>Transcriptomics</a:t>
            </a:r>
            <a:r>
              <a:rPr lang="it-IT" dirty="0"/>
              <a:t> </a:t>
            </a:r>
            <a:r>
              <a:rPr lang="it-IT" dirty="0" err="1"/>
              <a:t>course</a:t>
            </a:r>
            <a:endParaRPr lang="it-IT" dirty="0"/>
          </a:p>
          <a:p>
            <a:pPr algn="ctr"/>
            <a:r>
              <a:rPr lang="it-IT" dirty="0"/>
              <a:t>AY  2021-2022</a:t>
            </a:r>
          </a:p>
          <a:p>
            <a:pPr algn="ctr"/>
            <a:r>
              <a:rPr lang="it-IT" sz="1600" dirty="0"/>
              <a:t>Giulia Fois</a:t>
            </a:r>
            <a:endParaRPr lang="en-US" sz="1600" dirty="0"/>
          </a:p>
        </p:txBody>
      </p:sp>
    </p:spTree>
    <p:extLst>
      <p:ext uri="{BB962C8B-B14F-4D97-AF65-F5344CB8AC3E}">
        <p14:creationId xmlns:p14="http://schemas.microsoft.com/office/powerpoint/2010/main" val="217158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ACA04-B864-4DB8-AF66-35053366A30D}"/>
              </a:ext>
            </a:extLst>
          </p:cNvPr>
          <p:cNvSpPr>
            <a:spLocks noGrp="1"/>
          </p:cNvSpPr>
          <p:nvPr>
            <p:ph type="title"/>
          </p:nvPr>
        </p:nvSpPr>
        <p:spPr>
          <a:xfrm>
            <a:off x="0" y="23884"/>
            <a:ext cx="7258035" cy="719898"/>
          </a:xfrm>
        </p:spPr>
        <p:txBody>
          <a:bodyPr>
            <a:normAutofit fontScale="90000"/>
          </a:bodyPr>
          <a:lstStyle/>
          <a:p>
            <a:r>
              <a:rPr lang="it-IT" dirty="0" err="1"/>
              <a:t>Differentially</a:t>
            </a:r>
            <a:r>
              <a:rPr lang="it-IT" dirty="0"/>
              <a:t> </a:t>
            </a:r>
            <a:r>
              <a:rPr lang="it-IT" dirty="0" err="1"/>
              <a:t>expressed</a:t>
            </a:r>
            <a:r>
              <a:rPr lang="it-IT" dirty="0"/>
              <a:t> </a:t>
            </a:r>
            <a:r>
              <a:rPr lang="it-IT" dirty="0" err="1"/>
              <a:t>genes</a:t>
            </a:r>
            <a:endParaRPr lang="en-US" dirty="0"/>
          </a:p>
        </p:txBody>
      </p:sp>
      <p:sp>
        <p:nvSpPr>
          <p:cNvPr id="3" name="CasellaDiTesto 2">
            <a:extLst>
              <a:ext uri="{FF2B5EF4-FFF2-40B4-BE49-F238E27FC236}">
                <a16:creationId xmlns:a16="http://schemas.microsoft.com/office/drawing/2014/main" id="{C2D2BCE9-3BAF-DB82-7A78-46DDCBA9A50E}"/>
              </a:ext>
            </a:extLst>
          </p:cNvPr>
          <p:cNvSpPr txBox="1"/>
          <p:nvPr/>
        </p:nvSpPr>
        <p:spPr>
          <a:xfrm>
            <a:off x="7009557" y="5801993"/>
            <a:ext cx="3908054" cy="646331"/>
          </a:xfrm>
          <a:prstGeom prst="rect">
            <a:avLst/>
          </a:prstGeom>
          <a:noFill/>
        </p:spPr>
        <p:txBody>
          <a:bodyPr wrap="square" rtlCol="0">
            <a:spAutoFit/>
          </a:bodyPr>
          <a:lstStyle/>
          <a:p>
            <a:pPr algn="r"/>
            <a:r>
              <a:rPr lang="it-IT" dirty="0" err="1"/>
              <a:t>Genes</a:t>
            </a:r>
            <a:r>
              <a:rPr lang="it-IT" dirty="0"/>
              <a:t> over-</a:t>
            </a:r>
            <a:r>
              <a:rPr lang="it-IT" dirty="0" err="1"/>
              <a:t>expressed</a:t>
            </a:r>
            <a:r>
              <a:rPr lang="it-IT" dirty="0"/>
              <a:t> in one </a:t>
            </a:r>
            <a:r>
              <a:rPr lang="it-IT" dirty="0" err="1"/>
              <a:t>tissue</a:t>
            </a:r>
            <a:r>
              <a:rPr lang="it-IT" dirty="0"/>
              <a:t> with </a:t>
            </a:r>
            <a:r>
              <a:rPr lang="it-IT" dirty="0" err="1"/>
              <a:t>respect</a:t>
            </a:r>
            <a:r>
              <a:rPr lang="it-IT" dirty="0"/>
              <a:t> to the </a:t>
            </a:r>
            <a:r>
              <a:rPr lang="it-IT" dirty="0" err="1"/>
              <a:t>other</a:t>
            </a:r>
            <a:r>
              <a:rPr lang="it-IT" dirty="0"/>
              <a:t> </a:t>
            </a:r>
            <a:r>
              <a:rPr lang="it-IT" dirty="0" err="1"/>
              <a:t>two</a:t>
            </a:r>
            <a:endParaRPr lang="en-US" dirty="0"/>
          </a:p>
        </p:txBody>
      </p:sp>
      <p:graphicFrame>
        <p:nvGraphicFramePr>
          <p:cNvPr id="4" name="Tabella 6">
            <a:extLst>
              <a:ext uri="{FF2B5EF4-FFF2-40B4-BE49-F238E27FC236}">
                <a16:creationId xmlns:a16="http://schemas.microsoft.com/office/drawing/2014/main" id="{1C6A65AB-3B1F-F3ED-A682-A3FAA499BACA}"/>
              </a:ext>
            </a:extLst>
          </p:cNvPr>
          <p:cNvGraphicFramePr>
            <a:graphicFrameLocks noGrp="1"/>
          </p:cNvGraphicFramePr>
          <p:nvPr>
            <p:extLst>
              <p:ext uri="{D42A27DB-BD31-4B8C-83A1-F6EECF244321}">
                <p14:modId xmlns:p14="http://schemas.microsoft.com/office/powerpoint/2010/main" val="1187522150"/>
              </p:ext>
            </p:extLst>
          </p:nvPr>
        </p:nvGraphicFramePr>
        <p:xfrm>
          <a:off x="218661" y="1799835"/>
          <a:ext cx="6420264" cy="997740"/>
        </p:xfrm>
        <a:graphic>
          <a:graphicData uri="http://schemas.openxmlformats.org/drawingml/2006/table">
            <a:tbl>
              <a:tblPr firstRow="1" bandRow="1">
                <a:tableStyleId>{00A15C55-8517-42AA-B614-E9B94910E393}</a:tableStyleId>
              </a:tblPr>
              <a:tblGrid>
                <a:gridCol w="4633105">
                  <a:extLst>
                    <a:ext uri="{9D8B030D-6E8A-4147-A177-3AD203B41FA5}">
                      <a16:colId xmlns:a16="http://schemas.microsoft.com/office/drawing/2014/main" val="3220459893"/>
                    </a:ext>
                  </a:extLst>
                </a:gridCol>
                <a:gridCol w="938964">
                  <a:extLst>
                    <a:ext uri="{9D8B030D-6E8A-4147-A177-3AD203B41FA5}">
                      <a16:colId xmlns:a16="http://schemas.microsoft.com/office/drawing/2014/main" val="844551622"/>
                    </a:ext>
                  </a:extLst>
                </a:gridCol>
                <a:gridCol w="848195">
                  <a:extLst>
                    <a:ext uri="{9D8B030D-6E8A-4147-A177-3AD203B41FA5}">
                      <a16:colId xmlns:a16="http://schemas.microsoft.com/office/drawing/2014/main" val="875232608"/>
                    </a:ext>
                  </a:extLst>
                </a:gridCol>
              </a:tblGrid>
              <a:tr h="498870">
                <a:tc>
                  <a:txBody>
                    <a:bodyPr/>
                    <a:lstStyle/>
                    <a:p>
                      <a:r>
                        <a:rPr lang="it-IT" dirty="0" err="1"/>
                        <a:t>Genes</a:t>
                      </a:r>
                      <a:r>
                        <a:rPr lang="it-IT" dirty="0"/>
                        <a:t> over-</a:t>
                      </a:r>
                      <a:r>
                        <a:rPr lang="it-IT" dirty="0" err="1"/>
                        <a:t>expressed</a:t>
                      </a:r>
                      <a:r>
                        <a:rPr lang="it-IT" dirty="0"/>
                        <a:t> in Brain vs</a:t>
                      </a:r>
                      <a:endParaRPr lang="en-US" dirty="0"/>
                    </a:p>
                  </a:txBody>
                  <a:tcPr/>
                </a:tc>
                <a:tc>
                  <a:txBody>
                    <a:bodyPr/>
                    <a:lstStyle/>
                    <a:p>
                      <a:r>
                        <a:rPr lang="it-IT" dirty="0" err="1"/>
                        <a:t>Liver</a:t>
                      </a:r>
                      <a:endParaRPr lang="en-US" dirty="0"/>
                    </a:p>
                  </a:txBody>
                  <a:tcPr/>
                </a:tc>
                <a:tc>
                  <a:txBody>
                    <a:bodyPr/>
                    <a:lstStyle/>
                    <a:p>
                      <a:r>
                        <a:rPr lang="it-IT" dirty="0" err="1"/>
                        <a:t>Lung</a:t>
                      </a:r>
                      <a:endParaRPr lang="en-US" dirty="0"/>
                    </a:p>
                  </a:txBody>
                  <a:tcPr/>
                </a:tc>
                <a:extLst>
                  <a:ext uri="{0D108BD9-81ED-4DB2-BD59-A6C34878D82A}">
                    <a16:rowId xmlns:a16="http://schemas.microsoft.com/office/drawing/2014/main" val="1005578629"/>
                  </a:ext>
                </a:extLst>
              </a:tr>
              <a:tr h="498870">
                <a:tc>
                  <a:txBody>
                    <a:bodyPr/>
                    <a:lstStyle/>
                    <a:p>
                      <a:endParaRPr lang="en-US" dirty="0"/>
                    </a:p>
                  </a:txBody>
                  <a:tcPr/>
                </a:tc>
                <a:tc>
                  <a:txBody>
                    <a:bodyPr/>
                    <a:lstStyle/>
                    <a:p>
                      <a:r>
                        <a:rPr lang="it-IT" dirty="0"/>
                        <a:t>2501</a:t>
                      </a:r>
                      <a:endParaRPr lang="en-US" dirty="0"/>
                    </a:p>
                  </a:txBody>
                  <a:tcPr/>
                </a:tc>
                <a:tc>
                  <a:txBody>
                    <a:bodyPr/>
                    <a:lstStyle/>
                    <a:p>
                      <a:r>
                        <a:rPr lang="it-IT" dirty="0"/>
                        <a:t>1636</a:t>
                      </a:r>
                      <a:endParaRPr lang="en-US" dirty="0"/>
                    </a:p>
                  </a:txBody>
                  <a:tcPr/>
                </a:tc>
                <a:extLst>
                  <a:ext uri="{0D108BD9-81ED-4DB2-BD59-A6C34878D82A}">
                    <a16:rowId xmlns:a16="http://schemas.microsoft.com/office/drawing/2014/main" val="3483837246"/>
                  </a:ext>
                </a:extLst>
              </a:tr>
            </a:tbl>
          </a:graphicData>
        </a:graphic>
      </p:graphicFrame>
      <p:graphicFrame>
        <p:nvGraphicFramePr>
          <p:cNvPr id="11" name="Tabella 6">
            <a:extLst>
              <a:ext uri="{FF2B5EF4-FFF2-40B4-BE49-F238E27FC236}">
                <a16:creationId xmlns:a16="http://schemas.microsoft.com/office/drawing/2014/main" id="{6EAB91B0-4D47-DE44-CB1F-E3580ADF2F07}"/>
              </a:ext>
            </a:extLst>
          </p:cNvPr>
          <p:cNvGraphicFramePr>
            <a:graphicFrameLocks noGrp="1"/>
          </p:cNvGraphicFramePr>
          <p:nvPr>
            <p:extLst>
              <p:ext uri="{D42A27DB-BD31-4B8C-83A1-F6EECF244321}">
                <p14:modId xmlns:p14="http://schemas.microsoft.com/office/powerpoint/2010/main" val="3540628275"/>
              </p:ext>
            </p:extLst>
          </p:nvPr>
        </p:nvGraphicFramePr>
        <p:xfrm>
          <a:off x="219075" y="3079820"/>
          <a:ext cx="6419850" cy="997740"/>
        </p:xfrm>
        <a:graphic>
          <a:graphicData uri="http://schemas.openxmlformats.org/drawingml/2006/table">
            <a:tbl>
              <a:tblPr firstRow="1" bandRow="1">
                <a:tableStyleId>{00A15C55-8517-42AA-B614-E9B94910E393}</a:tableStyleId>
              </a:tblPr>
              <a:tblGrid>
                <a:gridCol w="4635170">
                  <a:extLst>
                    <a:ext uri="{9D8B030D-6E8A-4147-A177-3AD203B41FA5}">
                      <a16:colId xmlns:a16="http://schemas.microsoft.com/office/drawing/2014/main" val="3220459893"/>
                    </a:ext>
                  </a:extLst>
                </a:gridCol>
                <a:gridCol w="946480">
                  <a:extLst>
                    <a:ext uri="{9D8B030D-6E8A-4147-A177-3AD203B41FA5}">
                      <a16:colId xmlns:a16="http://schemas.microsoft.com/office/drawing/2014/main" val="844551622"/>
                    </a:ext>
                  </a:extLst>
                </a:gridCol>
                <a:gridCol w="838200">
                  <a:extLst>
                    <a:ext uri="{9D8B030D-6E8A-4147-A177-3AD203B41FA5}">
                      <a16:colId xmlns:a16="http://schemas.microsoft.com/office/drawing/2014/main" val="875232608"/>
                    </a:ext>
                  </a:extLst>
                </a:gridCol>
              </a:tblGrid>
              <a:tr h="498870">
                <a:tc>
                  <a:txBody>
                    <a:bodyPr/>
                    <a:lstStyle/>
                    <a:p>
                      <a:r>
                        <a:rPr lang="it-IT" dirty="0" err="1"/>
                        <a:t>Genes</a:t>
                      </a:r>
                      <a:r>
                        <a:rPr lang="it-IT" dirty="0"/>
                        <a:t> over-</a:t>
                      </a:r>
                      <a:r>
                        <a:rPr lang="it-IT" dirty="0" err="1"/>
                        <a:t>expressed</a:t>
                      </a:r>
                      <a:r>
                        <a:rPr lang="it-IT" dirty="0"/>
                        <a:t> in </a:t>
                      </a:r>
                      <a:r>
                        <a:rPr lang="it-IT" dirty="0" err="1"/>
                        <a:t>Liver</a:t>
                      </a:r>
                      <a:r>
                        <a:rPr lang="it-IT" dirty="0"/>
                        <a:t> vs</a:t>
                      </a:r>
                      <a:endParaRPr lang="en-US" dirty="0"/>
                    </a:p>
                  </a:txBody>
                  <a:tcPr/>
                </a:tc>
                <a:tc>
                  <a:txBody>
                    <a:bodyPr/>
                    <a:lstStyle/>
                    <a:p>
                      <a:r>
                        <a:rPr lang="it-IT" dirty="0"/>
                        <a:t>Brain</a:t>
                      </a:r>
                      <a:endParaRPr lang="en-US" dirty="0"/>
                    </a:p>
                  </a:txBody>
                  <a:tcPr/>
                </a:tc>
                <a:tc>
                  <a:txBody>
                    <a:bodyPr/>
                    <a:lstStyle/>
                    <a:p>
                      <a:r>
                        <a:rPr lang="it-IT" dirty="0" err="1"/>
                        <a:t>Lung</a:t>
                      </a:r>
                      <a:endParaRPr lang="en-US" dirty="0"/>
                    </a:p>
                  </a:txBody>
                  <a:tcPr/>
                </a:tc>
                <a:extLst>
                  <a:ext uri="{0D108BD9-81ED-4DB2-BD59-A6C34878D82A}">
                    <a16:rowId xmlns:a16="http://schemas.microsoft.com/office/drawing/2014/main" val="1005578629"/>
                  </a:ext>
                </a:extLst>
              </a:tr>
              <a:tr h="498870">
                <a:tc>
                  <a:txBody>
                    <a:bodyPr/>
                    <a:lstStyle/>
                    <a:p>
                      <a:endParaRPr lang="en-US" dirty="0"/>
                    </a:p>
                  </a:txBody>
                  <a:tcPr/>
                </a:tc>
                <a:tc>
                  <a:txBody>
                    <a:bodyPr/>
                    <a:lstStyle/>
                    <a:p>
                      <a:r>
                        <a:rPr lang="it-IT" dirty="0"/>
                        <a:t>2048</a:t>
                      </a:r>
                      <a:endParaRPr lang="en-US" dirty="0"/>
                    </a:p>
                  </a:txBody>
                  <a:tcPr/>
                </a:tc>
                <a:tc>
                  <a:txBody>
                    <a:bodyPr/>
                    <a:lstStyle/>
                    <a:p>
                      <a:r>
                        <a:rPr lang="it-IT" dirty="0"/>
                        <a:t>1314</a:t>
                      </a:r>
                      <a:endParaRPr lang="en-US" dirty="0"/>
                    </a:p>
                  </a:txBody>
                  <a:tcPr/>
                </a:tc>
                <a:extLst>
                  <a:ext uri="{0D108BD9-81ED-4DB2-BD59-A6C34878D82A}">
                    <a16:rowId xmlns:a16="http://schemas.microsoft.com/office/drawing/2014/main" val="3483837246"/>
                  </a:ext>
                </a:extLst>
              </a:tr>
            </a:tbl>
          </a:graphicData>
        </a:graphic>
      </p:graphicFrame>
      <p:graphicFrame>
        <p:nvGraphicFramePr>
          <p:cNvPr id="14" name="Tabella 6">
            <a:extLst>
              <a:ext uri="{FF2B5EF4-FFF2-40B4-BE49-F238E27FC236}">
                <a16:creationId xmlns:a16="http://schemas.microsoft.com/office/drawing/2014/main" id="{657EB09F-5B44-E48A-BC29-6CD8020C5ABD}"/>
              </a:ext>
            </a:extLst>
          </p:cNvPr>
          <p:cNvGraphicFramePr>
            <a:graphicFrameLocks noGrp="1"/>
          </p:cNvGraphicFramePr>
          <p:nvPr>
            <p:extLst>
              <p:ext uri="{D42A27DB-BD31-4B8C-83A1-F6EECF244321}">
                <p14:modId xmlns:p14="http://schemas.microsoft.com/office/powerpoint/2010/main" val="266391788"/>
              </p:ext>
            </p:extLst>
          </p:nvPr>
        </p:nvGraphicFramePr>
        <p:xfrm>
          <a:off x="200184" y="4281214"/>
          <a:ext cx="6419850" cy="997740"/>
        </p:xfrm>
        <a:graphic>
          <a:graphicData uri="http://schemas.openxmlformats.org/drawingml/2006/table">
            <a:tbl>
              <a:tblPr firstRow="1" bandRow="1">
                <a:tableStyleId>{00A15C55-8517-42AA-B614-E9B94910E393}</a:tableStyleId>
              </a:tblPr>
              <a:tblGrid>
                <a:gridCol w="4635170">
                  <a:extLst>
                    <a:ext uri="{9D8B030D-6E8A-4147-A177-3AD203B41FA5}">
                      <a16:colId xmlns:a16="http://schemas.microsoft.com/office/drawing/2014/main" val="3220459893"/>
                    </a:ext>
                  </a:extLst>
                </a:gridCol>
                <a:gridCol w="946480">
                  <a:extLst>
                    <a:ext uri="{9D8B030D-6E8A-4147-A177-3AD203B41FA5}">
                      <a16:colId xmlns:a16="http://schemas.microsoft.com/office/drawing/2014/main" val="844551622"/>
                    </a:ext>
                  </a:extLst>
                </a:gridCol>
                <a:gridCol w="838200">
                  <a:extLst>
                    <a:ext uri="{9D8B030D-6E8A-4147-A177-3AD203B41FA5}">
                      <a16:colId xmlns:a16="http://schemas.microsoft.com/office/drawing/2014/main" val="875232608"/>
                    </a:ext>
                  </a:extLst>
                </a:gridCol>
              </a:tblGrid>
              <a:tr h="498870">
                <a:tc>
                  <a:txBody>
                    <a:bodyPr/>
                    <a:lstStyle/>
                    <a:p>
                      <a:r>
                        <a:rPr lang="it-IT" dirty="0" err="1"/>
                        <a:t>Genes</a:t>
                      </a:r>
                      <a:r>
                        <a:rPr lang="it-IT" dirty="0"/>
                        <a:t> over-</a:t>
                      </a:r>
                      <a:r>
                        <a:rPr lang="it-IT" dirty="0" err="1"/>
                        <a:t>expressed</a:t>
                      </a:r>
                      <a:r>
                        <a:rPr lang="it-IT" dirty="0"/>
                        <a:t> in </a:t>
                      </a:r>
                      <a:r>
                        <a:rPr lang="it-IT" dirty="0" err="1"/>
                        <a:t>Lung</a:t>
                      </a:r>
                      <a:r>
                        <a:rPr lang="it-IT" dirty="0"/>
                        <a:t> vs</a:t>
                      </a:r>
                      <a:endParaRPr lang="en-US" dirty="0"/>
                    </a:p>
                  </a:txBody>
                  <a:tcPr/>
                </a:tc>
                <a:tc>
                  <a:txBody>
                    <a:bodyPr/>
                    <a:lstStyle/>
                    <a:p>
                      <a:r>
                        <a:rPr lang="it-IT" dirty="0"/>
                        <a:t>Brain</a:t>
                      </a:r>
                      <a:endParaRPr lang="en-US" dirty="0"/>
                    </a:p>
                  </a:txBody>
                  <a:tcPr/>
                </a:tc>
                <a:tc>
                  <a:txBody>
                    <a:bodyPr/>
                    <a:lstStyle/>
                    <a:p>
                      <a:r>
                        <a:rPr lang="it-IT" dirty="0" err="1"/>
                        <a:t>Liver</a:t>
                      </a:r>
                      <a:endParaRPr lang="en-US" dirty="0"/>
                    </a:p>
                  </a:txBody>
                  <a:tcPr/>
                </a:tc>
                <a:extLst>
                  <a:ext uri="{0D108BD9-81ED-4DB2-BD59-A6C34878D82A}">
                    <a16:rowId xmlns:a16="http://schemas.microsoft.com/office/drawing/2014/main" val="1005578629"/>
                  </a:ext>
                </a:extLst>
              </a:tr>
              <a:tr h="498870">
                <a:tc>
                  <a:txBody>
                    <a:bodyPr/>
                    <a:lstStyle/>
                    <a:p>
                      <a:endParaRPr lang="en-US" dirty="0"/>
                    </a:p>
                  </a:txBody>
                  <a:tcPr/>
                </a:tc>
                <a:tc>
                  <a:txBody>
                    <a:bodyPr/>
                    <a:lstStyle/>
                    <a:p>
                      <a:r>
                        <a:rPr lang="it-IT" dirty="0"/>
                        <a:t>1408</a:t>
                      </a:r>
                      <a:endParaRPr lang="en-US" dirty="0"/>
                    </a:p>
                  </a:txBody>
                  <a:tcPr/>
                </a:tc>
                <a:tc>
                  <a:txBody>
                    <a:bodyPr/>
                    <a:lstStyle/>
                    <a:p>
                      <a:r>
                        <a:rPr lang="it-IT" dirty="0"/>
                        <a:t>825</a:t>
                      </a:r>
                      <a:endParaRPr lang="en-US" dirty="0"/>
                    </a:p>
                  </a:txBody>
                  <a:tcPr/>
                </a:tc>
                <a:extLst>
                  <a:ext uri="{0D108BD9-81ED-4DB2-BD59-A6C34878D82A}">
                    <a16:rowId xmlns:a16="http://schemas.microsoft.com/office/drawing/2014/main" val="3483837246"/>
                  </a:ext>
                </a:extLst>
              </a:tr>
            </a:tbl>
          </a:graphicData>
        </a:graphic>
      </p:graphicFrame>
      <p:sp>
        <p:nvSpPr>
          <p:cNvPr id="15" name="CasellaDiTesto 14">
            <a:extLst>
              <a:ext uri="{FF2B5EF4-FFF2-40B4-BE49-F238E27FC236}">
                <a16:creationId xmlns:a16="http://schemas.microsoft.com/office/drawing/2014/main" id="{44687DDC-207E-657F-6B1A-D29F02509D82}"/>
              </a:ext>
            </a:extLst>
          </p:cNvPr>
          <p:cNvSpPr txBox="1"/>
          <p:nvPr/>
        </p:nvSpPr>
        <p:spPr>
          <a:xfrm>
            <a:off x="200184" y="774678"/>
            <a:ext cx="9991725" cy="923330"/>
          </a:xfrm>
          <a:prstGeom prst="rect">
            <a:avLst/>
          </a:prstGeom>
          <a:noFill/>
        </p:spPr>
        <p:txBody>
          <a:bodyPr wrap="square" rtlCol="0">
            <a:spAutoFit/>
          </a:bodyPr>
          <a:lstStyle/>
          <a:p>
            <a:r>
              <a:rPr lang="it-IT" dirty="0" err="1"/>
              <a:t>This</a:t>
            </a:r>
            <a:r>
              <a:rPr lang="it-IT" dirty="0"/>
              <a:t> </a:t>
            </a:r>
            <a:r>
              <a:rPr lang="it-IT" dirty="0" err="1"/>
              <a:t>is</a:t>
            </a:r>
            <a:r>
              <a:rPr lang="it-IT" dirty="0"/>
              <a:t> an </a:t>
            </a:r>
            <a:r>
              <a:rPr lang="it-IT" dirty="0" err="1"/>
              <a:t>overview</a:t>
            </a:r>
            <a:r>
              <a:rPr lang="it-IT" dirty="0"/>
              <a:t> of the </a:t>
            </a:r>
            <a:r>
              <a:rPr lang="it-IT" dirty="0" err="1"/>
              <a:t>genes</a:t>
            </a:r>
            <a:r>
              <a:rPr lang="it-IT" dirty="0"/>
              <a:t> </a:t>
            </a:r>
            <a:r>
              <a:rPr lang="it-IT" dirty="0" err="1"/>
              <a:t>that</a:t>
            </a:r>
            <a:r>
              <a:rPr lang="it-IT" dirty="0"/>
              <a:t> are </a:t>
            </a:r>
            <a:r>
              <a:rPr lang="it-IT" dirty="0" err="1"/>
              <a:t>differentially</a:t>
            </a:r>
            <a:r>
              <a:rPr lang="it-IT" dirty="0"/>
              <a:t> </a:t>
            </a:r>
            <a:r>
              <a:rPr lang="it-IT" dirty="0" err="1"/>
              <a:t>expressed</a:t>
            </a:r>
            <a:r>
              <a:rPr lang="it-IT" dirty="0"/>
              <a:t> in </a:t>
            </a:r>
            <a:r>
              <a:rPr lang="it-IT" dirty="0" err="1"/>
              <a:t>each</a:t>
            </a:r>
            <a:r>
              <a:rPr lang="it-IT" dirty="0"/>
              <a:t> </a:t>
            </a:r>
            <a:r>
              <a:rPr lang="it-IT" dirty="0" err="1"/>
              <a:t>comparison</a:t>
            </a:r>
            <a:endParaRPr lang="it-IT" dirty="0"/>
          </a:p>
          <a:p>
            <a:r>
              <a:rPr lang="it-IT" dirty="0"/>
              <a:t>I </a:t>
            </a:r>
            <a:r>
              <a:rPr lang="it-IT" dirty="0" err="1"/>
              <a:t>filtered</a:t>
            </a:r>
            <a:r>
              <a:rPr lang="it-IT" dirty="0"/>
              <a:t> </a:t>
            </a:r>
            <a:r>
              <a:rPr lang="it-IT" dirty="0" err="1"/>
              <a:t>them</a:t>
            </a:r>
            <a:r>
              <a:rPr lang="it-IT" dirty="0"/>
              <a:t> by </a:t>
            </a:r>
            <a:r>
              <a:rPr lang="it-IT" dirty="0" err="1"/>
              <a:t>imposing</a:t>
            </a:r>
            <a:r>
              <a:rPr lang="it-IT" dirty="0"/>
              <a:t> a </a:t>
            </a:r>
            <a:r>
              <a:rPr lang="it-IT" dirty="0" err="1"/>
              <a:t>corrected</a:t>
            </a:r>
            <a:r>
              <a:rPr lang="it-IT" dirty="0"/>
              <a:t> p-</a:t>
            </a:r>
            <a:r>
              <a:rPr lang="it-IT" dirty="0" err="1"/>
              <a:t>value</a:t>
            </a:r>
            <a:r>
              <a:rPr lang="it-IT" dirty="0"/>
              <a:t> of </a:t>
            </a:r>
            <a:r>
              <a:rPr lang="it-IT" dirty="0" err="1"/>
              <a:t>at</a:t>
            </a:r>
            <a:r>
              <a:rPr lang="it-IT" dirty="0"/>
              <a:t> </a:t>
            </a:r>
            <a:r>
              <a:rPr lang="it-IT" dirty="0" err="1"/>
              <a:t>most</a:t>
            </a:r>
            <a:r>
              <a:rPr lang="it-IT" dirty="0"/>
              <a:t> 0.01, a </a:t>
            </a:r>
            <a:r>
              <a:rPr lang="it-IT" dirty="0" err="1"/>
              <a:t>logFC</a:t>
            </a:r>
            <a:r>
              <a:rPr lang="it-IT" dirty="0"/>
              <a:t> of </a:t>
            </a:r>
            <a:r>
              <a:rPr lang="it-IT" dirty="0" err="1"/>
              <a:t>at</a:t>
            </a:r>
            <a:r>
              <a:rPr lang="it-IT" dirty="0"/>
              <a:t> </a:t>
            </a:r>
            <a:r>
              <a:rPr lang="it-IT" dirty="0" err="1"/>
              <a:t>least</a:t>
            </a:r>
            <a:r>
              <a:rPr lang="it-IT" dirty="0"/>
              <a:t> 1 (in </a:t>
            </a:r>
            <a:r>
              <a:rPr lang="it-IT" dirty="0" err="1"/>
              <a:t>absolute</a:t>
            </a:r>
            <a:r>
              <a:rPr lang="it-IT" dirty="0"/>
              <a:t> </a:t>
            </a:r>
            <a:r>
              <a:rPr lang="it-IT" dirty="0" err="1"/>
              <a:t>value</a:t>
            </a:r>
            <a:r>
              <a:rPr lang="it-IT" dirty="0"/>
              <a:t>), and a </a:t>
            </a:r>
            <a:r>
              <a:rPr lang="it-IT" dirty="0" err="1"/>
              <a:t>logCPM</a:t>
            </a:r>
            <a:r>
              <a:rPr lang="it-IT" dirty="0"/>
              <a:t> of </a:t>
            </a:r>
            <a:r>
              <a:rPr lang="it-IT" dirty="0" err="1"/>
              <a:t>at</a:t>
            </a:r>
            <a:r>
              <a:rPr lang="it-IT" dirty="0"/>
              <a:t> </a:t>
            </a:r>
            <a:r>
              <a:rPr lang="it-IT" dirty="0" err="1"/>
              <a:t>least</a:t>
            </a:r>
            <a:r>
              <a:rPr lang="it-IT" dirty="0"/>
              <a:t> 0 (</a:t>
            </a:r>
            <a:r>
              <a:rPr lang="it-IT" dirty="0" err="1"/>
              <a:t>we</a:t>
            </a:r>
            <a:r>
              <a:rPr lang="it-IT" dirty="0"/>
              <a:t> </a:t>
            </a:r>
            <a:r>
              <a:rPr lang="it-IT" dirty="0" err="1"/>
              <a:t>want</a:t>
            </a:r>
            <a:r>
              <a:rPr lang="it-IT" dirty="0"/>
              <a:t> </a:t>
            </a:r>
            <a:r>
              <a:rPr lang="it-IT" dirty="0" err="1"/>
              <a:t>at</a:t>
            </a:r>
            <a:r>
              <a:rPr lang="it-IT" dirty="0"/>
              <a:t> </a:t>
            </a:r>
            <a:r>
              <a:rPr lang="it-IT" dirty="0" err="1"/>
              <a:t>least</a:t>
            </a:r>
            <a:r>
              <a:rPr lang="it-IT" dirty="0"/>
              <a:t> 1 </a:t>
            </a:r>
            <a:r>
              <a:rPr lang="it-IT" dirty="0" err="1"/>
              <a:t>count</a:t>
            </a:r>
            <a:r>
              <a:rPr lang="it-IT" dirty="0"/>
              <a:t> per </a:t>
            </a:r>
            <a:r>
              <a:rPr lang="it-IT" dirty="0" err="1"/>
              <a:t>million</a:t>
            </a:r>
            <a:r>
              <a:rPr lang="it-IT" dirty="0"/>
              <a:t>)</a:t>
            </a:r>
            <a:endParaRPr lang="en-US" dirty="0"/>
          </a:p>
        </p:txBody>
      </p:sp>
      <p:graphicFrame>
        <p:nvGraphicFramePr>
          <p:cNvPr id="16" name="Tabella 6">
            <a:extLst>
              <a:ext uri="{FF2B5EF4-FFF2-40B4-BE49-F238E27FC236}">
                <a16:creationId xmlns:a16="http://schemas.microsoft.com/office/drawing/2014/main" id="{BBD8EECF-E77D-D789-4A21-B423D76AC307}"/>
              </a:ext>
            </a:extLst>
          </p:cNvPr>
          <p:cNvGraphicFramePr>
            <a:graphicFrameLocks noGrp="1"/>
          </p:cNvGraphicFramePr>
          <p:nvPr>
            <p:extLst>
              <p:ext uri="{D42A27DB-BD31-4B8C-83A1-F6EECF244321}">
                <p14:modId xmlns:p14="http://schemas.microsoft.com/office/powerpoint/2010/main" val="1800611157"/>
              </p:ext>
            </p:extLst>
          </p:nvPr>
        </p:nvGraphicFramePr>
        <p:xfrm>
          <a:off x="4076031" y="5626288"/>
          <a:ext cx="2562894" cy="997740"/>
        </p:xfrm>
        <a:graphic>
          <a:graphicData uri="http://schemas.openxmlformats.org/drawingml/2006/table">
            <a:tbl>
              <a:tblPr firstRow="1" bandRow="1">
                <a:tableStyleId>{00A15C55-8517-42AA-B614-E9B94910E393}</a:tableStyleId>
              </a:tblPr>
              <a:tblGrid>
                <a:gridCol w="893120">
                  <a:extLst>
                    <a:ext uri="{9D8B030D-6E8A-4147-A177-3AD203B41FA5}">
                      <a16:colId xmlns:a16="http://schemas.microsoft.com/office/drawing/2014/main" val="3220459893"/>
                    </a:ext>
                  </a:extLst>
                </a:gridCol>
                <a:gridCol w="834887">
                  <a:extLst>
                    <a:ext uri="{9D8B030D-6E8A-4147-A177-3AD203B41FA5}">
                      <a16:colId xmlns:a16="http://schemas.microsoft.com/office/drawing/2014/main" val="844551622"/>
                    </a:ext>
                  </a:extLst>
                </a:gridCol>
                <a:gridCol w="834887">
                  <a:extLst>
                    <a:ext uri="{9D8B030D-6E8A-4147-A177-3AD203B41FA5}">
                      <a16:colId xmlns:a16="http://schemas.microsoft.com/office/drawing/2014/main" val="875232608"/>
                    </a:ext>
                  </a:extLst>
                </a:gridCol>
              </a:tblGrid>
              <a:tr h="498870">
                <a:tc>
                  <a:txBody>
                    <a:bodyPr/>
                    <a:lstStyle/>
                    <a:p>
                      <a:r>
                        <a:rPr lang="it-IT" dirty="0"/>
                        <a:t>Brain</a:t>
                      </a:r>
                      <a:endParaRPr lang="en-US" dirty="0"/>
                    </a:p>
                  </a:txBody>
                  <a:tcPr/>
                </a:tc>
                <a:tc>
                  <a:txBody>
                    <a:bodyPr/>
                    <a:lstStyle/>
                    <a:p>
                      <a:r>
                        <a:rPr lang="it-IT" dirty="0" err="1"/>
                        <a:t>Liver</a:t>
                      </a:r>
                      <a:endParaRPr lang="en-US" dirty="0"/>
                    </a:p>
                  </a:txBody>
                  <a:tcPr/>
                </a:tc>
                <a:tc>
                  <a:txBody>
                    <a:bodyPr/>
                    <a:lstStyle/>
                    <a:p>
                      <a:r>
                        <a:rPr lang="it-IT" dirty="0" err="1"/>
                        <a:t>Lung</a:t>
                      </a:r>
                      <a:endParaRPr lang="en-US" dirty="0"/>
                    </a:p>
                  </a:txBody>
                  <a:tcPr/>
                </a:tc>
                <a:extLst>
                  <a:ext uri="{0D108BD9-81ED-4DB2-BD59-A6C34878D82A}">
                    <a16:rowId xmlns:a16="http://schemas.microsoft.com/office/drawing/2014/main" val="1005578629"/>
                  </a:ext>
                </a:extLst>
              </a:tr>
              <a:tr h="498870">
                <a:tc>
                  <a:txBody>
                    <a:bodyPr/>
                    <a:lstStyle/>
                    <a:p>
                      <a:r>
                        <a:rPr lang="it-IT" dirty="0"/>
                        <a:t>1068</a:t>
                      </a:r>
                      <a:endParaRPr lang="en-US" dirty="0"/>
                    </a:p>
                  </a:txBody>
                  <a:tcPr/>
                </a:tc>
                <a:tc>
                  <a:txBody>
                    <a:bodyPr/>
                    <a:lstStyle/>
                    <a:p>
                      <a:r>
                        <a:rPr lang="it-IT" dirty="0"/>
                        <a:t>880</a:t>
                      </a:r>
                      <a:endParaRPr lang="en-US" dirty="0"/>
                    </a:p>
                  </a:txBody>
                  <a:tcPr/>
                </a:tc>
                <a:tc>
                  <a:txBody>
                    <a:bodyPr/>
                    <a:lstStyle/>
                    <a:p>
                      <a:r>
                        <a:rPr lang="it-IT" dirty="0"/>
                        <a:t>291</a:t>
                      </a:r>
                      <a:endParaRPr lang="en-US" dirty="0"/>
                    </a:p>
                  </a:txBody>
                  <a:tcPr/>
                </a:tc>
                <a:extLst>
                  <a:ext uri="{0D108BD9-81ED-4DB2-BD59-A6C34878D82A}">
                    <a16:rowId xmlns:a16="http://schemas.microsoft.com/office/drawing/2014/main" val="3483837246"/>
                  </a:ext>
                </a:extLst>
              </a:tr>
            </a:tbl>
          </a:graphicData>
        </a:graphic>
      </p:graphicFrame>
    </p:spTree>
    <p:extLst>
      <p:ext uri="{BB962C8B-B14F-4D97-AF65-F5344CB8AC3E}">
        <p14:creationId xmlns:p14="http://schemas.microsoft.com/office/powerpoint/2010/main" val="125036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66001D-522F-9C50-134D-9D6A7AE8F247}"/>
              </a:ext>
            </a:extLst>
          </p:cNvPr>
          <p:cNvSpPr>
            <a:spLocks noGrp="1"/>
          </p:cNvSpPr>
          <p:nvPr>
            <p:ph type="title"/>
          </p:nvPr>
        </p:nvSpPr>
        <p:spPr>
          <a:xfrm>
            <a:off x="0" y="67371"/>
            <a:ext cx="9692640" cy="737165"/>
          </a:xfrm>
        </p:spPr>
        <p:txBody>
          <a:bodyPr/>
          <a:lstStyle/>
          <a:p>
            <a:r>
              <a:rPr lang="it-IT" dirty="0" err="1"/>
              <a:t>Genome</a:t>
            </a:r>
            <a:r>
              <a:rPr lang="it-IT" dirty="0"/>
              <a:t> Browser – ITIH1</a:t>
            </a:r>
            <a:endParaRPr lang="en-US" dirty="0"/>
          </a:p>
        </p:txBody>
      </p:sp>
      <p:pic>
        <p:nvPicPr>
          <p:cNvPr id="5" name="Immagine 4">
            <a:extLst>
              <a:ext uri="{FF2B5EF4-FFF2-40B4-BE49-F238E27FC236}">
                <a16:creationId xmlns:a16="http://schemas.microsoft.com/office/drawing/2014/main" id="{1036EC23-8A86-1C98-ED4E-E47DDC0C5251}"/>
              </a:ext>
            </a:extLst>
          </p:cNvPr>
          <p:cNvPicPr>
            <a:picLocks noChangeAspect="1"/>
          </p:cNvPicPr>
          <p:nvPr/>
        </p:nvPicPr>
        <p:blipFill>
          <a:blip r:embed="rId2"/>
          <a:stretch>
            <a:fillRect/>
          </a:stretch>
        </p:blipFill>
        <p:spPr>
          <a:xfrm>
            <a:off x="81169" y="946973"/>
            <a:ext cx="11070535" cy="1150828"/>
          </a:xfrm>
          <a:prstGeom prst="rect">
            <a:avLst/>
          </a:prstGeom>
        </p:spPr>
      </p:pic>
      <p:sp>
        <p:nvSpPr>
          <p:cNvPr id="6" name="CasellaDiTesto 5">
            <a:extLst>
              <a:ext uri="{FF2B5EF4-FFF2-40B4-BE49-F238E27FC236}">
                <a16:creationId xmlns:a16="http://schemas.microsoft.com/office/drawing/2014/main" id="{8C3C7DE4-943C-D431-E8FF-B3F00DC95A6A}"/>
              </a:ext>
            </a:extLst>
          </p:cNvPr>
          <p:cNvSpPr txBox="1"/>
          <p:nvPr/>
        </p:nvSpPr>
        <p:spPr>
          <a:xfrm>
            <a:off x="162340" y="2240238"/>
            <a:ext cx="5751444" cy="923330"/>
          </a:xfrm>
          <a:prstGeom prst="rect">
            <a:avLst/>
          </a:prstGeom>
          <a:noFill/>
        </p:spPr>
        <p:txBody>
          <a:bodyPr wrap="square" rtlCol="0">
            <a:spAutoFit/>
          </a:bodyPr>
          <a:lstStyle/>
          <a:p>
            <a:r>
              <a:rPr lang="it-IT" dirty="0"/>
              <a:t>Alternative splicing events </a:t>
            </a:r>
            <a:r>
              <a:rPr lang="it-IT" dirty="0" err="1"/>
              <a:t>generated</a:t>
            </a:r>
            <a:r>
              <a:rPr lang="it-IT" dirty="0"/>
              <a:t> multiple TSS</a:t>
            </a:r>
          </a:p>
          <a:p>
            <a:endParaRPr lang="it-IT" dirty="0"/>
          </a:p>
          <a:p>
            <a:endParaRPr lang="en-US" dirty="0"/>
          </a:p>
        </p:txBody>
      </p:sp>
      <p:pic>
        <p:nvPicPr>
          <p:cNvPr id="8" name="Immagine 7">
            <a:extLst>
              <a:ext uri="{FF2B5EF4-FFF2-40B4-BE49-F238E27FC236}">
                <a16:creationId xmlns:a16="http://schemas.microsoft.com/office/drawing/2014/main" id="{14EF456E-F0BD-6DA5-50D6-530A401536F6}"/>
              </a:ext>
            </a:extLst>
          </p:cNvPr>
          <p:cNvPicPr>
            <a:picLocks noChangeAspect="1"/>
          </p:cNvPicPr>
          <p:nvPr/>
        </p:nvPicPr>
        <p:blipFill>
          <a:blip r:embed="rId3"/>
          <a:stretch>
            <a:fillRect/>
          </a:stretch>
        </p:blipFill>
        <p:spPr>
          <a:xfrm>
            <a:off x="230258" y="2881467"/>
            <a:ext cx="7094882" cy="2665273"/>
          </a:xfrm>
          <a:prstGeom prst="rect">
            <a:avLst/>
          </a:prstGeom>
        </p:spPr>
      </p:pic>
      <p:sp>
        <p:nvSpPr>
          <p:cNvPr id="9" name="CasellaDiTesto 8">
            <a:extLst>
              <a:ext uri="{FF2B5EF4-FFF2-40B4-BE49-F238E27FC236}">
                <a16:creationId xmlns:a16="http://schemas.microsoft.com/office/drawing/2014/main" id="{9A99BAF3-CA41-217E-C6A5-1FF9C6F85483}"/>
              </a:ext>
            </a:extLst>
          </p:cNvPr>
          <p:cNvSpPr txBox="1"/>
          <p:nvPr/>
        </p:nvSpPr>
        <p:spPr>
          <a:xfrm>
            <a:off x="7733804" y="2736775"/>
            <a:ext cx="3268814" cy="1477328"/>
          </a:xfrm>
          <a:prstGeom prst="rect">
            <a:avLst/>
          </a:prstGeom>
          <a:noFill/>
        </p:spPr>
        <p:txBody>
          <a:bodyPr wrap="square" rtlCol="0">
            <a:spAutoFit/>
          </a:bodyPr>
          <a:lstStyle/>
          <a:p>
            <a:r>
              <a:rPr lang="it-IT" dirty="0"/>
              <a:t>Human </a:t>
            </a:r>
            <a:r>
              <a:rPr lang="it-IT" dirty="0" err="1"/>
              <a:t>Protein</a:t>
            </a:r>
            <a:r>
              <a:rPr lang="it-IT" dirty="0"/>
              <a:t> Atlas </a:t>
            </a:r>
            <a:r>
              <a:rPr lang="it-IT" dirty="0" err="1"/>
              <a:t>gives</a:t>
            </a:r>
            <a:r>
              <a:rPr lang="it-IT" dirty="0"/>
              <a:t> </a:t>
            </a:r>
            <a:r>
              <a:rPr lang="it-IT" dirty="0" err="1"/>
              <a:t>us</a:t>
            </a:r>
            <a:r>
              <a:rPr lang="it-IT" dirty="0"/>
              <a:t> the </a:t>
            </a:r>
            <a:r>
              <a:rPr lang="it-IT" dirty="0" err="1"/>
              <a:t>confirmation</a:t>
            </a:r>
            <a:r>
              <a:rPr lang="it-IT" dirty="0"/>
              <a:t> </a:t>
            </a:r>
            <a:r>
              <a:rPr lang="it-IT" dirty="0" err="1"/>
              <a:t>that</a:t>
            </a:r>
            <a:r>
              <a:rPr lang="it-IT" dirty="0"/>
              <a:t> ITIH1 </a:t>
            </a:r>
            <a:r>
              <a:rPr lang="it-IT" dirty="0" err="1"/>
              <a:t>is</a:t>
            </a:r>
            <a:r>
              <a:rPr lang="it-IT" dirty="0"/>
              <a:t> </a:t>
            </a:r>
            <a:r>
              <a:rPr lang="it-IT" dirty="0" err="1"/>
              <a:t>indeed</a:t>
            </a:r>
            <a:r>
              <a:rPr lang="it-IT" dirty="0"/>
              <a:t> </a:t>
            </a:r>
            <a:r>
              <a:rPr lang="it-IT" dirty="0" err="1"/>
              <a:t>primarily</a:t>
            </a:r>
            <a:r>
              <a:rPr lang="it-IT" dirty="0"/>
              <a:t> </a:t>
            </a:r>
            <a:r>
              <a:rPr lang="it-IT" dirty="0" err="1"/>
              <a:t>expressed</a:t>
            </a:r>
            <a:r>
              <a:rPr lang="it-IT" dirty="0"/>
              <a:t> in </a:t>
            </a:r>
            <a:r>
              <a:rPr lang="it-IT" dirty="0" err="1"/>
              <a:t>liver</a:t>
            </a:r>
            <a:endParaRPr lang="it-IT" dirty="0"/>
          </a:p>
          <a:p>
            <a:endParaRPr lang="it-IT" dirty="0"/>
          </a:p>
        </p:txBody>
      </p:sp>
      <p:sp>
        <p:nvSpPr>
          <p:cNvPr id="10" name="CasellaDiTesto 9">
            <a:extLst>
              <a:ext uri="{FF2B5EF4-FFF2-40B4-BE49-F238E27FC236}">
                <a16:creationId xmlns:a16="http://schemas.microsoft.com/office/drawing/2014/main" id="{3F8C26F7-4665-F28E-D141-665715A60327}"/>
              </a:ext>
            </a:extLst>
          </p:cNvPr>
          <p:cNvSpPr txBox="1"/>
          <p:nvPr/>
        </p:nvSpPr>
        <p:spPr>
          <a:xfrm>
            <a:off x="230258" y="5546740"/>
            <a:ext cx="10453480" cy="1200329"/>
          </a:xfrm>
          <a:prstGeom prst="rect">
            <a:avLst/>
          </a:prstGeom>
          <a:noFill/>
        </p:spPr>
        <p:txBody>
          <a:bodyPr wrap="square">
            <a:spAutoFit/>
          </a:bodyPr>
          <a:lstStyle/>
          <a:p>
            <a:r>
              <a:rPr lang="it-IT" dirty="0" err="1"/>
              <a:t>It</a:t>
            </a:r>
            <a:r>
              <a:rPr lang="it-IT" dirty="0"/>
              <a:t> </a:t>
            </a:r>
            <a:r>
              <a:rPr lang="it-IT" dirty="0" err="1"/>
              <a:t>encodes</a:t>
            </a:r>
            <a:r>
              <a:rPr lang="it-IT" dirty="0"/>
              <a:t> a </a:t>
            </a:r>
            <a:r>
              <a:rPr lang="it-IT" dirty="0" err="1"/>
              <a:t>protein</a:t>
            </a:r>
            <a:r>
              <a:rPr lang="it-IT" dirty="0"/>
              <a:t> in the family of inter-alpha-</a:t>
            </a:r>
            <a:r>
              <a:rPr lang="it-IT" dirty="0" err="1"/>
              <a:t>trypsins</a:t>
            </a:r>
            <a:r>
              <a:rPr lang="it-IT" dirty="0"/>
              <a:t> </a:t>
            </a:r>
            <a:r>
              <a:rPr lang="it-IT" dirty="0" err="1"/>
              <a:t>inhibitors</a:t>
            </a:r>
            <a:r>
              <a:rPr lang="it-IT" dirty="0"/>
              <a:t>, </a:t>
            </a:r>
            <a:r>
              <a:rPr lang="it-IT" dirty="0" err="1"/>
              <a:t>that</a:t>
            </a:r>
            <a:r>
              <a:rPr lang="it-IT" dirty="0"/>
              <a:t> are plasma </a:t>
            </a:r>
            <a:r>
              <a:rPr lang="it-IT" dirty="0" err="1"/>
              <a:t>proteins</a:t>
            </a:r>
            <a:r>
              <a:rPr lang="it-IT" dirty="0"/>
              <a:t> with </a:t>
            </a:r>
            <a:r>
              <a:rPr lang="it-IT" dirty="0" err="1"/>
              <a:t>protease</a:t>
            </a:r>
            <a:r>
              <a:rPr lang="it-IT" dirty="0"/>
              <a:t> </a:t>
            </a:r>
            <a:r>
              <a:rPr lang="it-IT" dirty="0" err="1"/>
              <a:t>inhibitor</a:t>
            </a:r>
            <a:r>
              <a:rPr lang="it-IT" dirty="0"/>
              <a:t> </a:t>
            </a:r>
            <a:r>
              <a:rPr lang="it-IT" dirty="0" err="1"/>
              <a:t>function</a:t>
            </a:r>
            <a:r>
              <a:rPr lang="it-IT" dirty="0"/>
              <a:t>.</a:t>
            </a:r>
          </a:p>
          <a:p>
            <a:r>
              <a:rPr lang="it-IT" dirty="0" err="1"/>
              <a:t>They</a:t>
            </a:r>
            <a:r>
              <a:rPr lang="it-IT" dirty="0"/>
              <a:t> </a:t>
            </a:r>
            <a:r>
              <a:rPr lang="it-IT" dirty="0" err="1"/>
              <a:t>also</a:t>
            </a:r>
            <a:r>
              <a:rPr lang="it-IT" dirty="0"/>
              <a:t> </a:t>
            </a:r>
            <a:r>
              <a:rPr lang="it-IT" dirty="0" err="1"/>
              <a:t>often</a:t>
            </a:r>
            <a:r>
              <a:rPr lang="it-IT" dirty="0"/>
              <a:t> </a:t>
            </a:r>
            <a:r>
              <a:rPr lang="it-IT" dirty="0" err="1"/>
              <a:t>bind</a:t>
            </a:r>
            <a:r>
              <a:rPr lang="it-IT" dirty="0"/>
              <a:t> with </a:t>
            </a:r>
            <a:r>
              <a:rPr lang="it-IT" dirty="0" err="1"/>
              <a:t>hyaluronan</a:t>
            </a:r>
            <a:r>
              <a:rPr lang="it-IT" dirty="0"/>
              <a:t>, </a:t>
            </a:r>
            <a:r>
              <a:rPr lang="it-IT" dirty="0" err="1"/>
              <a:t>forming</a:t>
            </a:r>
            <a:r>
              <a:rPr lang="it-IT" dirty="0"/>
              <a:t> a </a:t>
            </a:r>
            <a:r>
              <a:rPr lang="it-IT" dirty="0" err="1"/>
              <a:t>complex</a:t>
            </a:r>
            <a:r>
              <a:rPr lang="it-IT" dirty="0"/>
              <a:t> </a:t>
            </a:r>
            <a:r>
              <a:rPr lang="it-IT" dirty="0" err="1"/>
              <a:t>found</a:t>
            </a:r>
            <a:r>
              <a:rPr lang="it-IT" dirty="0"/>
              <a:t> in </a:t>
            </a:r>
            <a:r>
              <a:rPr lang="it-IT" dirty="0" err="1"/>
              <a:t>very</a:t>
            </a:r>
            <a:r>
              <a:rPr lang="it-IT" dirty="0"/>
              <a:t> high </a:t>
            </a:r>
            <a:r>
              <a:rPr lang="it-IT" dirty="0" err="1"/>
              <a:t>concentration</a:t>
            </a:r>
            <a:r>
              <a:rPr lang="it-IT" dirty="0"/>
              <a:t> in </a:t>
            </a:r>
            <a:r>
              <a:rPr lang="it-IT" dirty="0" err="1"/>
              <a:t>rheumatoid</a:t>
            </a:r>
            <a:r>
              <a:rPr lang="it-IT" dirty="0"/>
              <a:t> </a:t>
            </a:r>
            <a:r>
              <a:rPr lang="it-IT" dirty="0" err="1"/>
              <a:t>arthritic</a:t>
            </a:r>
            <a:r>
              <a:rPr lang="it-IT" dirty="0"/>
              <a:t> </a:t>
            </a:r>
            <a:r>
              <a:rPr lang="it-IT" dirty="0" err="1"/>
              <a:t>synovial</a:t>
            </a:r>
            <a:r>
              <a:rPr lang="it-IT" dirty="0"/>
              <a:t> </a:t>
            </a:r>
            <a:r>
              <a:rPr lang="it-IT" dirty="0" err="1"/>
              <a:t>fluid</a:t>
            </a:r>
            <a:r>
              <a:rPr lang="it-IT" dirty="0"/>
              <a:t>.</a:t>
            </a:r>
            <a:endParaRPr lang="en-US" dirty="0"/>
          </a:p>
        </p:txBody>
      </p:sp>
    </p:spTree>
    <p:extLst>
      <p:ext uri="{BB962C8B-B14F-4D97-AF65-F5344CB8AC3E}">
        <p14:creationId xmlns:p14="http://schemas.microsoft.com/office/powerpoint/2010/main" val="19436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C6FA08-048D-0725-CBBC-8E93BB7D1A63}"/>
              </a:ext>
            </a:extLst>
          </p:cNvPr>
          <p:cNvSpPr>
            <a:spLocks noGrp="1"/>
          </p:cNvSpPr>
          <p:nvPr>
            <p:ph type="title"/>
          </p:nvPr>
        </p:nvSpPr>
        <p:spPr>
          <a:xfrm>
            <a:off x="128397" y="123825"/>
            <a:ext cx="11101578" cy="757872"/>
          </a:xfrm>
        </p:spPr>
        <p:txBody>
          <a:bodyPr>
            <a:normAutofit/>
          </a:bodyPr>
          <a:lstStyle/>
          <a:p>
            <a:r>
              <a:rPr lang="it-IT" dirty="0"/>
              <a:t>ITIH1 – </a:t>
            </a:r>
            <a:r>
              <a:rPr lang="it-IT" dirty="0" err="1"/>
              <a:t>Tissue</a:t>
            </a:r>
            <a:r>
              <a:rPr lang="it-IT" dirty="0"/>
              <a:t> </a:t>
            </a:r>
            <a:r>
              <a:rPr lang="it-IT" dirty="0" err="1"/>
              <a:t>expression</a:t>
            </a:r>
            <a:r>
              <a:rPr lang="it-IT" dirty="0"/>
              <a:t> </a:t>
            </a:r>
            <a:r>
              <a:rPr lang="it-IT" dirty="0" err="1"/>
              <a:t>comparison</a:t>
            </a:r>
            <a:endParaRPr lang="en-US" dirty="0"/>
          </a:p>
        </p:txBody>
      </p:sp>
      <p:sp>
        <p:nvSpPr>
          <p:cNvPr id="6" name="CasellaDiTesto 5">
            <a:extLst>
              <a:ext uri="{FF2B5EF4-FFF2-40B4-BE49-F238E27FC236}">
                <a16:creationId xmlns:a16="http://schemas.microsoft.com/office/drawing/2014/main" id="{7EA82F91-7A8E-A5C3-EA80-F2BFF6F708CC}"/>
              </a:ext>
            </a:extLst>
          </p:cNvPr>
          <p:cNvSpPr txBox="1"/>
          <p:nvPr/>
        </p:nvSpPr>
        <p:spPr>
          <a:xfrm>
            <a:off x="7924800" y="1847744"/>
            <a:ext cx="3029122" cy="2308324"/>
          </a:xfrm>
          <a:prstGeom prst="rect">
            <a:avLst/>
          </a:prstGeom>
          <a:noFill/>
        </p:spPr>
        <p:txBody>
          <a:bodyPr wrap="square" rtlCol="0">
            <a:spAutoFit/>
          </a:bodyPr>
          <a:lstStyle/>
          <a:p>
            <a:r>
              <a:rPr lang="it-IT" dirty="0" err="1"/>
              <a:t>This</a:t>
            </a:r>
            <a:r>
              <a:rPr lang="it-IT" dirty="0"/>
              <a:t> </a:t>
            </a:r>
            <a:r>
              <a:rPr lang="it-IT" dirty="0" err="1"/>
              <a:t>is</a:t>
            </a:r>
            <a:r>
              <a:rPr lang="it-IT" dirty="0"/>
              <a:t> the TPM </a:t>
            </a:r>
            <a:r>
              <a:rPr lang="it-IT" dirty="0" err="1"/>
              <a:t>distribution</a:t>
            </a:r>
            <a:r>
              <a:rPr lang="it-IT" dirty="0"/>
              <a:t> for gene ITIH1 </a:t>
            </a:r>
            <a:r>
              <a:rPr lang="it-IT" dirty="0" err="1"/>
              <a:t>across</a:t>
            </a:r>
            <a:r>
              <a:rPr lang="it-IT" dirty="0"/>
              <a:t> </a:t>
            </a:r>
            <a:r>
              <a:rPr lang="it-IT" b="1" dirty="0" err="1"/>
              <a:t>all</a:t>
            </a:r>
            <a:r>
              <a:rPr lang="it-IT" b="1" dirty="0"/>
              <a:t> samples </a:t>
            </a:r>
            <a:r>
              <a:rPr lang="it-IT" dirty="0"/>
              <a:t>of the </a:t>
            </a:r>
            <a:r>
              <a:rPr lang="it-IT" dirty="0" err="1"/>
              <a:t>three</a:t>
            </a:r>
            <a:r>
              <a:rPr lang="it-IT" dirty="0"/>
              <a:t> </a:t>
            </a:r>
            <a:r>
              <a:rPr lang="it-IT" dirty="0" err="1"/>
              <a:t>tissues</a:t>
            </a:r>
            <a:r>
              <a:rPr lang="it-IT" dirty="0"/>
              <a:t>. </a:t>
            </a:r>
            <a:r>
              <a:rPr lang="it-IT" dirty="0" err="1"/>
              <a:t>We</a:t>
            </a:r>
            <a:r>
              <a:rPr lang="it-IT" dirty="0"/>
              <a:t> can </a:t>
            </a:r>
            <a:r>
              <a:rPr lang="it-IT" dirty="0" err="1"/>
              <a:t>see</a:t>
            </a:r>
            <a:r>
              <a:rPr lang="it-IT" dirty="0"/>
              <a:t> </a:t>
            </a:r>
            <a:r>
              <a:rPr lang="it-IT" dirty="0" err="1"/>
              <a:t>that</a:t>
            </a:r>
            <a:r>
              <a:rPr lang="it-IT" dirty="0"/>
              <a:t> </a:t>
            </a:r>
            <a:r>
              <a:rPr lang="it-IT" dirty="0" err="1"/>
              <a:t>it</a:t>
            </a:r>
            <a:r>
              <a:rPr lang="it-IT" dirty="0"/>
              <a:t> </a:t>
            </a:r>
            <a:r>
              <a:rPr lang="it-IT" dirty="0" err="1"/>
              <a:t>is</a:t>
            </a:r>
            <a:r>
              <a:rPr lang="it-IT" dirty="0"/>
              <a:t> </a:t>
            </a:r>
            <a:r>
              <a:rPr lang="it-IT" dirty="0" err="1"/>
              <a:t>indeed</a:t>
            </a:r>
            <a:r>
              <a:rPr lang="it-IT" dirty="0"/>
              <a:t> over-</a:t>
            </a:r>
            <a:r>
              <a:rPr lang="it-IT" dirty="0" err="1"/>
              <a:t>expressed</a:t>
            </a:r>
            <a:r>
              <a:rPr lang="it-IT" dirty="0"/>
              <a:t> in </a:t>
            </a:r>
            <a:r>
              <a:rPr lang="it-IT" dirty="0" err="1"/>
              <a:t>liver</a:t>
            </a:r>
            <a:r>
              <a:rPr lang="it-IT" dirty="0"/>
              <a:t> with </a:t>
            </a:r>
            <a:r>
              <a:rPr lang="it-IT" dirty="0" err="1"/>
              <a:t>respect</a:t>
            </a:r>
            <a:r>
              <a:rPr lang="it-IT" dirty="0"/>
              <a:t> to brain and </a:t>
            </a:r>
            <a:r>
              <a:rPr lang="it-IT" dirty="0" err="1"/>
              <a:t>lung</a:t>
            </a:r>
            <a:endParaRPr lang="en-US" dirty="0"/>
          </a:p>
        </p:txBody>
      </p:sp>
      <p:pic>
        <p:nvPicPr>
          <p:cNvPr id="4" name="Immagine 3">
            <a:extLst>
              <a:ext uri="{FF2B5EF4-FFF2-40B4-BE49-F238E27FC236}">
                <a16:creationId xmlns:a16="http://schemas.microsoft.com/office/drawing/2014/main" id="{F11E94D3-04CE-8F34-78A1-2CA02151E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68" y="1360462"/>
            <a:ext cx="6689513" cy="4137076"/>
          </a:xfrm>
          <a:prstGeom prst="rect">
            <a:avLst/>
          </a:prstGeom>
        </p:spPr>
      </p:pic>
      <p:sp>
        <p:nvSpPr>
          <p:cNvPr id="3" name="CasellaDiTesto 2">
            <a:extLst>
              <a:ext uri="{FF2B5EF4-FFF2-40B4-BE49-F238E27FC236}">
                <a16:creationId xmlns:a16="http://schemas.microsoft.com/office/drawing/2014/main" id="{F3A1F2EB-A8EA-3AF6-EA8C-96531B6F4B78}"/>
              </a:ext>
            </a:extLst>
          </p:cNvPr>
          <p:cNvSpPr txBox="1"/>
          <p:nvPr/>
        </p:nvSpPr>
        <p:spPr>
          <a:xfrm>
            <a:off x="7126181" y="4762500"/>
            <a:ext cx="3694219" cy="1477328"/>
          </a:xfrm>
          <a:prstGeom prst="rect">
            <a:avLst/>
          </a:prstGeom>
          <a:noFill/>
        </p:spPr>
        <p:txBody>
          <a:bodyPr wrap="square" rtlCol="0">
            <a:spAutoFit/>
          </a:bodyPr>
          <a:lstStyle/>
          <a:p>
            <a:r>
              <a:rPr lang="it-IT" dirty="0"/>
              <a:t>By </a:t>
            </a:r>
            <a:r>
              <a:rPr lang="it-IT" dirty="0" err="1"/>
              <a:t>performing</a:t>
            </a:r>
            <a:r>
              <a:rPr lang="it-IT" dirty="0"/>
              <a:t> a </a:t>
            </a:r>
            <a:r>
              <a:rPr lang="it-IT" dirty="0" err="1"/>
              <a:t>Wilcoxon</a:t>
            </a:r>
            <a:r>
              <a:rPr lang="it-IT" dirty="0"/>
              <a:t> test, I </a:t>
            </a:r>
            <a:r>
              <a:rPr lang="it-IT" dirty="0" err="1"/>
              <a:t>confirmed</a:t>
            </a:r>
            <a:r>
              <a:rPr lang="it-IT" dirty="0"/>
              <a:t> the </a:t>
            </a:r>
            <a:r>
              <a:rPr lang="it-IT" dirty="0" err="1"/>
              <a:t>significance</a:t>
            </a:r>
            <a:r>
              <a:rPr lang="it-IT" dirty="0"/>
              <a:t> of </a:t>
            </a:r>
            <a:r>
              <a:rPr lang="it-IT" dirty="0" err="1"/>
              <a:t>this</a:t>
            </a:r>
            <a:r>
              <a:rPr lang="it-IT" dirty="0"/>
              <a:t> </a:t>
            </a:r>
            <a:r>
              <a:rPr lang="it-IT" dirty="0" err="1"/>
              <a:t>result</a:t>
            </a:r>
            <a:r>
              <a:rPr lang="it-IT" dirty="0"/>
              <a:t>: for </a:t>
            </a:r>
            <a:r>
              <a:rPr lang="it-IT" dirty="0" err="1"/>
              <a:t>both</a:t>
            </a:r>
            <a:r>
              <a:rPr lang="it-IT" dirty="0"/>
              <a:t> </a:t>
            </a:r>
            <a:r>
              <a:rPr lang="it-IT" dirty="0" err="1"/>
              <a:t>comparisons</a:t>
            </a:r>
            <a:r>
              <a:rPr lang="it-IT" dirty="0"/>
              <a:t> </a:t>
            </a:r>
            <a:r>
              <a:rPr lang="it-IT" dirty="0" err="1"/>
              <a:t>Liver</a:t>
            </a:r>
            <a:r>
              <a:rPr lang="it-IT" dirty="0"/>
              <a:t>-Brain and </a:t>
            </a:r>
            <a:r>
              <a:rPr lang="it-IT" dirty="0" err="1"/>
              <a:t>Liver-Lung</a:t>
            </a:r>
            <a:r>
              <a:rPr lang="it-IT" dirty="0"/>
              <a:t> I </a:t>
            </a:r>
            <a:r>
              <a:rPr lang="it-IT" dirty="0" err="1"/>
              <a:t>obtained</a:t>
            </a:r>
            <a:r>
              <a:rPr lang="it-IT" dirty="0"/>
              <a:t> a p-</a:t>
            </a:r>
            <a:r>
              <a:rPr lang="it-IT" dirty="0" err="1"/>
              <a:t>value</a:t>
            </a:r>
            <a:r>
              <a:rPr lang="it-IT" dirty="0"/>
              <a:t> of 2e-16</a:t>
            </a:r>
            <a:endParaRPr lang="en-US" dirty="0"/>
          </a:p>
        </p:txBody>
      </p:sp>
    </p:spTree>
    <p:extLst>
      <p:ext uri="{BB962C8B-B14F-4D97-AF65-F5344CB8AC3E}">
        <p14:creationId xmlns:p14="http://schemas.microsoft.com/office/powerpoint/2010/main" val="1826986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17440-16B4-BFC8-9AAE-237443890452}"/>
              </a:ext>
            </a:extLst>
          </p:cNvPr>
          <p:cNvSpPr>
            <a:spLocks noGrp="1"/>
          </p:cNvSpPr>
          <p:nvPr>
            <p:ph type="title"/>
          </p:nvPr>
        </p:nvSpPr>
        <p:spPr>
          <a:xfrm>
            <a:off x="109347" y="104774"/>
            <a:ext cx="9692640" cy="709613"/>
          </a:xfrm>
        </p:spPr>
        <p:txBody>
          <a:bodyPr/>
          <a:lstStyle/>
          <a:p>
            <a:r>
              <a:rPr lang="it-IT" dirty="0"/>
              <a:t>ENRICHR - Brain</a:t>
            </a:r>
            <a:endParaRPr lang="en-US" dirty="0"/>
          </a:p>
        </p:txBody>
      </p:sp>
      <p:sp>
        <p:nvSpPr>
          <p:cNvPr id="4" name="CasellaDiTesto 3">
            <a:extLst>
              <a:ext uri="{FF2B5EF4-FFF2-40B4-BE49-F238E27FC236}">
                <a16:creationId xmlns:a16="http://schemas.microsoft.com/office/drawing/2014/main" id="{A6B8FAFC-D53C-BFE5-4789-945E2AB77575}"/>
              </a:ext>
            </a:extLst>
          </p:cNvPr>
          <p:cNvSpPr txBox="1"/>
          <p:nvPr/>
        </p:nvSpPr>
        <p:spPr>
          <a:xfrm>
            <a:off x="109347" y="835977"/>
            <a:ext cx="1962150" cy="369332"/>
          </a:xfrm>
          <a:prstGeom prst="rect">
            <a:avLst/>
          </a:prstGeom>
          <a:noFill/>
        </p:spPr>
        <p:txBody>
          <a:bodyPr wrap="square" rtlCol="0">
            <a:spAutoFit/>
          </a:bodyPr>
          <a:lstStyle/>
          <a:p>
            <a:r>
              <a:rPr lang="it-IT" dirty="0"/>
              <a:t>Pathways</a:t>
            </a:r>
            <a:endParaRPr lang="en-US" dirty="0"/>
          </a:p>
        </p:txBody>
      </p:sp>
      <p:pic>
        <p:nvPicPr>
          <p:cNvPr id="6" name="Immagine 5">
            <a:extLst>
              <a:ext uri="{FF2B5EF4-FFF2-40B4-BE49-F238E27FC236}">
                <a16:creationId xmlns:a16="http://schemas.microsoft.com/office/drawing/2014/main" id="{BCCC5D2E-5A38-0BFE-5DFC-38FB6AC7263D}"/>
              </a:ext>
            </a:extLst>
          </p:cNvPr>
          <p:cNvPicPr>
            <a:picLocks noChangeAspect="1"/>
          </p:cNvPicPr>
          <p:nvPr/>
        </p:nvPicPr>
        <p:blipFill>
          <a:blip r:embed="rId2"/>
          <a:stretch>
            <a:fillRect/>
          </a:stretch>
        </p:blipFill>
        <p:spPr>
          <a:xfrm>
            <a:off x="109347" y="1226899"/>
            <a:ext cx="3105583" cy="1324160"/>
          </a:xfrm>
          <a:prstGeom prst="rect">
            <a:avLst/>
          </a:prstGeom>
        </p:spPr>
      </p:pic>
      <p:sp>
        <p:nvSpPr>
          <p:cNvPr id="8" name="CasellaDiTesto 7">
            <a:extLst>
              <a:ext uri="{FF2B5EF4-FFF2-40B4-BE49-F238E27FC236}">
                <a16:creationId xmlns:a16="http://schemas.microsoft.com/office/drawing/2014/main" id="{9C7E54F6-57F4-F4D4-418B-9D393023F35D}"/>
              </a:ext>
            </a:extLst>
          </p:cNvPr>
          <p:cNvSpPr txBox="1"/>
          <p:nvPr/>
        </p:nvSpPr>
        <p:spPr>
          <a:xfrm>
            <a:off x="0" y="4753938"/>
            <a:ext cx="6096000" cy="1754326"/>
          </a:xfrm>
          <a:prstGeom prst="rect">
            <a:avLst/>
          </a:prstGeom>
          <a:noFill/>
        </p:spPr>
        <p:txBody>
          <a:bodyPr wrap="square">
            <a:spAutoFit/>
          </a:bodyPr>
          <a:lstStyle/>
          <a:p>
            <a:r>
              <a:rPr lang="en-US" b="1" i="0" dirty="0">
                <a:solidFill>
                  <a:srgbClr val="333333"/>
                </a:solidFill>
                <a:effectLst/>
                <a:latin typeface="+mj-lt"/>
                <a:ea typeface="microsoft yahei" panose="020B0503020204020204" pitchFamily="34" charset="-122"/>
              </a:rPr>
              <a:t>Glutamatergic synapses </a:t>
            </a:r>
            <a:r>
              <a:rPr lang="en-US" b="0" i="0" dirty="0">
                <a:solidFill>
                  <a:srgbClr val="333333"/>
                </a:solidFill>
                <a:effectLst/>
                <a:latin typeface="+mj-lt"/>
                <a:ea typeface="microsoft yahei" panose="020B0503020204020204" pitchFamily="34" charset="-122"/>
              </a:rPr>
              <a:t>are the main excitatory synapses in the brain</a:t>
            </a:r>
            <a:br>
              <a:rPr lang="en-US" b="0" i="0" dirty="0">
                <a:solidFill>
                  <a:srgbClr val="333333"/>
                </a:solidFill>
                <a:effectLst/>
                <a:latin typeface="+mj-lt"/>
                <a:ea typeface="microsoft yahei" panose="020B0503020204020204" pitchFamily="34" charset="-122"/>
              </a:rPr>
            </a:br>
            <a:br>
              <a:rPr lang="en-US" b="0" i="0" dirty="0">
                <a:solidFill>
                  <a:srgbClr val="333333"/>
                </a:solidFill>
                <a:effectLst/>
                <a:latin typeface="+mj-lt"/>
                <a:ea typeface="microsoft yahei" panose="020B0503020204020204" pitchFamily="34" charset="-122"/>
              </a:rPr>
            </a:br>
            <a:r>
              <a:rPr lang="en-US" b="1" i="0" dirty="0">
                <a:solidFill>
                  <a:srgbClr val="333333"/>
                </a:solidFill>
                <a:effectLst/>
                <a:latin typeface="+mj-lt"/>
                <a:ea typeface="microsoft yahei" panose="020B0503020204020204" pitchFamily="34" charset="-122"/>
              </a:rPr>
              <a:t>Nicotine addiction </a:t>
            </a:r>
            <a:r>
              <a:rPr lang="en-US" b="0" i="0" dirty="0">
                <a:solidFill>
                  <a:srgbClr val="333333"/>
                </a:solidFill>
                <a:effectLst/>
                <a:latin typeface="+mj-lt"/>
                <a:ea typeface="microsoft yahei" panose="020B0503020204020204" pitchFamily="34" charset="-122"/>
              </a:rPr>
              <a:t>pathway </a:t>
            </a:r>
            <a:r>
              <a:rPr lang="en-US" dirty="0">
                <a:solidFill>
                  <a:srgbClr val="333333"/>
                </a:solidFill>
                <a:latin typeface="+mj-lt"/>
                <a:ea typeface="microsoft yahei" panose="020B0503020204020204" pitchFamily="34" charset="-122"/>
              </a:rPr>
              <a:t>is brain-characteristic</a:t>
            </a:r>
            <a:endParaRPr lang="en-US" b="0" i="0" dirty="0">
              <a:solidFill>
                <a:srgbClr val="333333"/>
              </a:solidFill>
              <a:effectLst/>
              <a:latin typeface="+mj-lt"/>
              <a:ea typeface="microsoft yahei" panose="020B0503020204020204" pitchFamily="34" charset="-122"/>
            </a:endParaRPr>
          </a:p>
          <a:p>
            <a:r>
              <a:rPr lang="en-US" dirty="0">
                <a:latin typeface="+mj-lt"/>
                <a:ea typeface="Microsoft YaHei" panose="020B0503020204020204" pitchFamily="34" charset="-122"/>
              </a:rPr>
              <a:t>GABAergic neurons, that are cortical neurons, are involved in GABAergic synapses</a:t>
            </a:r>
          </a:p>
        </p:txBody>
      </p:sp>
      <p:pic>
        <p:nvPicPr>
          <p:cNvPr id="10" name="Immagine 9">
            <a:extLst>
              <a:ext uri="{FF2B5EF4-FFF2-40B4-BE49-F238E27FC236}">
                <a16:creationId xmlns:a16="http://schemas.microsoft.com/office/drawing/2014/main" id="{2A74F404-5D3D-9454-4918-B06F8629F350}"/>
              </a:ext>
            </a:extLst>
          </p:cNvPr>
          <p:cNvPicPr>
            <a:picLocks noChangeAspect="1"/>
          </p:cNvPicPr>
          <p:nvPr/>
        </p:nvPicPr>
        <p:blipFill>
          <a:blip r:embed="rId3"/>
          <a:stretch>
            <a:fillRect/>
          </a:stretch>
        </p:blipFill>
        <p:spPr>
          <a:xfrm>
            <a:off x="47244" y="2684503"/>
            <a:ext cx="3353268" cy="1667108"/>
          </a:xfrm>
          <a:prstGeom prst="rect">
            <a:avLst/>
          </a:prstGeom>
        </p:spPr>
      </p:pic>
      <p:sp>
        <p:nvSpPr>
          <p:cNvPr id="11" name="CasellaDiTesto 10">
            <a:extLst>
              <a:ext uri="{FF2B5EF4-FFF2-40B4-BE49-F238E27FC236}">
                <a16:creationId xmlns:a16="http://schemas.microsoft.com/office/drawing/2014/main" id="{2A95D712-071C-8D88-57EE-35A7AD976D3A}"/>
              </a:ext>
            </a:extLst>
          </p:cNvPr>
          <p:cNvSpPr txBox="1"/>
          <p:nvPr/>
        </p:nvSpPr>
        <p:spPr>
          <a:xfrm>
            <a:off x="9910984" y="840926"/>
            <a:ext cx="1962150" cy="369332"/>
          </a:xfrm>
          <a:prstGeom prst="rect">
            <a:avLst/>
          </a:prstGeom>
          <a:noFill/>
        </p:spPr>
        <p:txBody>
          <a:bodyPr wrap="square" rtlCol="0">
            <a:spAutoFit/>
          </a:bodyPr>
          <a:lstStyle/>
          <a:p>
            <a:r>
              <a:rPr lang="it-IT" dirty="0" err="1"/>
              <a:t>Ontologies</a:t>
            </a:r>
            <a:endParaRPr lang="en-US" dirty="0"/>
          </a:p>
        </p:txBody>
      </p:sp>
      <p:pic>
        <p:nvPicPr>
          <p:cNvPr id="13" name="Immagine 12">
            <a:extLst>
              <a:ext uri="{FF2B5EF4-FFF2-40B4-BE49-F238E27FC236}">
                <a16:creationId xmlns:a16="http://schemas.microsoft.com/office/drawing/2014/main" id="{1EFE296A-FCF8-1D91-CE9F-319FDC5C3149}"/>
              </a:ext>
            </a:extLst>
          </p:cNvPr>
          <p:cNvPicPr>
            <a:picLocks noChangeAspect="1"/>
          </p:cNvPicPr>
          <p:nvPr/>
        </p:nvPicPr>
        <p:blipFill>
          <a:blip r:embed="rId4"/>
          <a:stretch>
            <a:fillRect/>
          </a:stretch>
        </p:blipFill>
        <p:spPr>
          <a:xfrm>
            <a:off x="8025357" y="1312412"/>
            <a:ext cx="3172268" cy="924054"/>
          </a:xfrm>
          <a:prstGeom prst="rect">
            <a:avLst/>
          </a:prstGeom>
        </p:spPr>
      </p:pic>
      <p:pic>
        <p:nvPicPr>
          <p:cNvPr id="15" name="Immagine 14">
            <a:extLst>
              <a:ext uri="{FF2B5EF4-FFF2-40B4-BE49-F238E27FC236}">
                <a16:creationId xmlns:a16="http://schemas.microsoft.com/office/drawing/2014/main" id="{1F575EF3-B186-85BA-B02A-AE38A6E3F9DC}"/>
              </a:ext>
            </a:extLst>
          </p:cNvPr>
          <p:cNvPicPr>
            <a:picLocks noChangeAspect="1"/>
          </p:cNvPicPr>
          <p:nvPr/>
        </p:nvPicPr>
        <p:blipFill>
          <a:blip r:embed="rId5"/>
          <a:stretch>
            <a:fillRect/>
          </a:stretch>
        </p:blipFill>
        <p:spPr>
          <a:xfrm>
            <a:off x="8039646" y="2390630"/>
            <a:ext cx="3143689" cy="1038370"/>
          </a:xfrm>
          <a:prstGeom prst="rect">
            <a:avLst/>
          </a:prstGeom>
        </p:spPr>
      </p:pic>
      <p:sp>
        <p:nvSpPr>
          <p:cNvPr id="16" name="CasellaDiTesto 15">
            <a:extLst>
              <a:ext uri="{FF2B5EF4-FFF2-40B4-BE49-F238E27FC236}">
                <a16:creationId xmlns:a16="http://schemas.microsoft.com/office/drawing/2014/main" id="{1E4EDC23-3BE3-8CBA-7535-7A63B2BC71AF}"/>
              </a:ext>
            </a:extLst>
          </p:cNvPr>
          <p:cNvSpPr txBox="1"/>
          <p:nvPr/>
        </p:nvSpPr>
        <p:spPr>
          <a:xfrm>
            <a:off x="6225893" y="4708963"/>
            <a:ext cx="5047489" cy="2031325"/>
          </a:xfrm>
          <a:prstGeom prst="rect">
            <a:avLst/>
          </a:prstGeom>
          <a:noFill/>
        </p:spPr>
        <p:txBody>
          <a:bodyPr wrap="square" rtlCol="0">
            <a:spAutoFit/>
          </a:bodyPr>
          <a:lstStyle/>
          <a:p>
            <a:pPr algn="r"/>
            <a:r>
              <a:rPr lang="it-IT" b="1" dirty="0" err="1">
                <a:latin typeface="+mj-lt"/>
              </a:rPr>
              <a:t>Microtubules</a:t>
            </a:r>
            <a:r>
              <a:rPr lang="it-IT" dirty="0">
                <a:latin typeface="+mj-lt"/>
              </a:rPr>
              <a:t> are </a:t>
            </a:r>
            <a:r>
              <a:rPr lang="it-IT" dirty="0" err="1">
                <a:latin typeface="+mj-lt"/>
              </a:rPr>
              <a:t>composed</a:t>
            </a:r>
            <a:r>
              <a:rPr lang="it-IT" dirty="0">
                <a:latin typeface="+mj-lt"/>
              </a:rPr>
              <a:t> of </a:t>
            </a:r>
            <a:r>
              <a:rPr lang="it-IT" dirty="0" err="1">
                <a:latin typeface="+mj-lt"/>
              </a:rPr>
              <a:t>tubulin</a:t>
            </a:r>
            <a:r>
              <a:rPr lang="it-IT" dirty="0">
                <a:latin typeface="+mj-lt"/>
              </a:rPr>
              <a:t> </a:t>
            </a:r>
            <a:r>
              <a:rPr lang="it-IT" dirty="0" err="1">
                <a:latin typeface="+mj-lt"/>
              </a:rPr>
              <a:t>proteins</a:t>
            </a:r>
            <a:r>
              <a:rPr lang="it-IT" dirty="0">
                <a:latin typeface="+mj-lt"/>
              </a:rPr>
              <a:t>, </a:t>
            </a:r>
            <a:r>
              <a:rPr lang="it-IT" dirty="0" err="1">
                <a:latin typeface="+mj-lt"/>
              </a:rPr>
              <a:t>essential</a:t>
            </a:r>
            <a:r>
              <a:rPr lang="it-IT" dirty="0">
                <a:latin typeface="+mj-lt"/>
              </a:rPr>
              <a:t> for generation and </a:t>
            </a:r>
            <a:r>
              <a:rPr lang="it-IT" dirty="0" err="1">
                <a:latin typeface="+mj-lt"/>
              </a:rPr>
              <a:t>development</a:t>
            </a:r>
            <a:r>
              <a:rPr lang="it-IT" dirty="0">
                <a:latin typeface="+mj-lt"/>
              </a:rPr>
              <a:t> of </a:t>
            </a:r>
            <a:r>
              <a:rPr lang="it-IT" dirty="0" err="1">
                <a:latin typeface="+mj-lt"/>
              </a:rPr>
              <a:t>neurons</a:t>
            </a:r>
            <a:br>
              <a:rPr lang="it-IT" dirty="0">
                <a:latin typeface="+mj-lt"/>
              </a:rPr>
            </a:br>
            <a:endParaRPr lang="it-IT" dirty="0">
              <a:latin typeface="+mj-lt"/>
            </a:endParaRPr>
          </a:p>
          <a:p>
            <a:pPr algn="r"/>
            <a:r>
              <a:rPr lang="en-US" b="1" i="0" dirty="0">
                <a:solidFill>
                  <a:srgbClr val="0A0A0A"/>
                </a:solidFill>
                <a:effectLst/>
                <a:latin typeface="+mj-lt"/>
                <a:ea typeface="Microsoft YaHei" panose="020B0503020204020204" pitchFamily="34" charset="-122"/>
              </a:rPr>
              <a:t>Neuron projections </a:t>
            </a:r>
            <a:r>
              <a:rPr lang="en-US" b="0" i="0" dirty="0">
                <a:solidFill>
                  <a:srgbClr val="0A0A0A"/>
                </a:solidFill>
                <a:effectLst/>
                <a:latin typeface="+mj-lt"/>
                <a:ea typeface="Microsoft YaHei" panose="020B0503020204020204" pitchFamily="34" charset="-122"/>
              </a:rPr>
              <a:t>are</a:t>
            </a:r>
            <a:r>
              <a:rPr lang="en-US" dirty="0">
                <a:solidFill>
                  <a:srgbClr val="0A0A0A"/>
                </a:solidFill>
                <a:latin typeface="+mj-lt"/>
                <a:ea typeface="Microsoft YaHei" panose="020B0503020204020204" pitchFamily="34" charset="-122"/>
              </a:rPr>
              <a:t> prolongations</a:t>
            </a:r>
            <a:r>
              <a:rPr lang="en-US" b="0" i="0" dirty="0">
                <a:solidFill>
                  <a:srgbClr val="0A0A0A"/>
                </a:solidFill>
                <a:effectLst/>
                <a:latin typeface="+mj-lt"/>
                <a:ea typeface="Microsoft YaHei" panose="020B0503020204020204" pitchFamily="34" charset="-122"/>
              </a:rPr>
              <a:t> extending from nerve cells, such as axons or  dendrites</a:t>
            </a:r>
            <a:endParaRPr lang="en-US" dirty="0">
              <a:latin typeface="+mj-lt"/>
              <a:ea typeface="Microsoft YaHei" panose="020B0503020204020204" pitchFamily="34" charset="-122"/>
            </a:endParaRPr>
          </a:p>
        </p:txBody>
      </p:sp>
      <p:pic>
        <p:nvPicPr>
          <p:cNvPr id="19" name="Immagine 18">
            <a:extLst>
              <a:ext uri="{FF2B5EF4-FFF2-40B4-BE49-F238E27FC236}">
                <a16:creationId xmlns:a16="http://schemas.microsoft.com/office/drawing/2014/main" id="{52F35B8F-ECF4-2C88-3B1C-393E8E1DD72E}"/>
              </a:ext>
            </a:extLst>
          </p:cNvPr>
          <p:cNvPicPr>
            <a:picLocks noChangeAspect="1"/>
          </p:cNvPicPr>
          <p:nvPr/>
        </p:nvPicPr>
        <p:blipFill>
          <a:blip r:embed="rId6"/>
          <a:stretch>
            <a:fillRect/>
          </a:stretch>
        </p:blipFill>
        <p:spPr>
          <a:xfrm>
            <a:off x="8058454" y="3599629"/>
            <a:ext cx="3115110" cy="952633"/>
          </a:xfrm>
          <a:prstGeom prst="rect">
            <a:avLst/>
          </a:prstGeom>
        </p:spPr>
      </p:pic>
    </p:spTree>
    <p:extLst>
      <p:ext uri="{BB962C8B-B14F-4D97-AF65-F5344CB8AC3E}">
        <p14:creationId xmlns:p14="http://schemas.microsoft.com/office/powerpoint/2010/main" val="399607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17440-16B4-BFC8-9AAE-237443890452}"/>
              </a:ext>
            </a:extLst>
          </p:cNvPr>
          <p:cNvSpPr>
            <a:spLocks noGrp="1"/>
          </p:cNvSpPr>
          <p:nvPr>
            <p:ph type="title"/>
          </p:nvPr>
        </p:nvSpPr>
        <p:spPr>
          <a:xfrm>
            <a:off x="14097" y="69146"/>
            <a:ext cx="9692640" cy="916595"/>
          </a:xfrm>
        </p:spPr>
        <p:txBody>
          <a:bodyPr/>
          <a:lstStyle/>
          <a:p>
            <a:r>
              <a:rPr lang="it-IT" dirty="0"/>
              <a:t>ENRICHR - </a:t>
            </a:r>
            <a:r>
              <a:rPr lang="it-IT" dirty="0" err="1"/>
              <a:t>Liver</a:t>
            </a:r>
            <a:endParaRPr lang="en-US" dirty="0"/>
          </a:p>
        </p:txBody>
      </p:sp>
      <p:sp>
        <p:nvSpPr>
          <p:cNvPr id="4" name="CasellaDiTesto 3">
            <a:extLst>
              <a:ext uri="{FF2B5EF4-FFF2-40B4-BE49-F238E27FC236}">
                <a16:creationId xmlns:a16="http://schemas.microsoft.com/office/drawing/2014/main" id="{A6B8FAFC-D53C-BFE5-4789-945E2AB77575}"/>
              </a:ext>
            </a:extLst>
          </p:cNvPr>
          <p:cNvSpPr txBox="1"/>
          <p:nvPr/>
        </p:nvSpPr>
        <p:spPr>
          <a:xfrm>
            <a:off x="80748" y="1208161"/>
            <a:ext cx="1962150" cy="369332"/>
          </a:xfrm>
          <a:prstGeom prst="rect">
            <a:avLst/>
          </a:prstGeom>
          <a:noFill/>
        </p:spPr>
        <p:txBody>
          <a:bodyPr wrap="square" rtlCol="0">
            <a:spAutoFit/>
          </a:bodyPr>
          <a:lstStyle/>
          <a:p>
            <a:r>
              <a:rPr lang="it-IT" dirty="0"/>
              <a:t>Pathways</a:t>
            </a:r>
            <a:endParaRPr lang="en-US" dirty="0"/>
          </a:p>
        </p:txBody>
      </p:sp>
      <p:sp>
        <p:nvSpPr>
          <p:cNvPr id="8" name="CasellaDiTesto 7">
            <a:extLst>
              <a:ext uri="{FF2B5EF4-FFF2-40B4-BE49-F238E27FC236}">
                <a16:creationId xmlns:a16="http://schemas.microsoft.com/office/drawing/2014/main" id="{9C7E54F6-57F4-F4D4-418B-9D393023F35D}"/>
              </a:ext>
            </a:extLst>
          </p:cNvPr>
          <p:cNvSpPr txBox="1"/>
          <p:nvPr/>
        </p:nvSpPr>
        <p:spPr>
          <a:xfrm>
            <a:off x="224059" y="3372534"/>
            <a:ext cx="6096000" cy="3416320"/>
          </a:xfrm>
          <a:prstGeom prst="rect">
            <a:avLst/>
          </a:prstGeom>
          <a:noFill/>
        </p:spPr>
        <p:txBody>
          <a:bodyPr wrap="square">
            <a:spAutoFit/>
          </a:bodyPr>
          <a:lstStyle/>
          <a:p>
            <a:r>
              <a:rPr lang="en-US" b="0" i="0" dirty="0">
                <a:solidFill>
                  <a:srgbClr val="333333"/>
                </a:solidFill>
                <a:effectLst/>
                <a:latin typeface="+mj-lt"/>
                <a:ea typeface="microsoft yahei" panose="020B0503020204020204" pitchFamily="34" charset="-122"/>
              </a:rPr>
              <a:t>Many </a:t>
            </a:r>
            <a:r>
              <a:rPr lang="en-US" b="1" i="0" dirty="0">
                <a:solidFill>
                  <a:srgbClr val="333333"/>
                </a:solidFill>
                <a:effectLst/>
                <a:latin typeface="+mj-lt"/>
                <a:ea typeface="microsoft yahei" panose="020B0503020204020204" pitchFamily="34" charset="-122"/>
              </a:rPr>
              <a:t>metabolism pathways</a:t>
            </a:r>
            <a:r>
              <a:rPr lang="en-US" b="0" i="0" dirty="0">
                <a:solidFill>
                  <a:srgbClr val="333333"/>
                </a:solidFill>
                <a:effectLst/>
                <a:latin typeface="+mj-lt"/>
                <a:ea typeface="microsoft yahei" panose="020B0503020204020204" pitchFamily="34" charset="-122"/>
              </a:rPr>
              <a:t>, such as the ones for glucose, fatty acids and cholesterol, are in the liver</a:t>
            </a:r>
            <a:br>
              <a:rPr lang="en-US" b="0" i="0" dirty="0">
                <a:solidFill>
                  <a:srgbClr val="333333"/>
                </a:solidFill>
                <a:effectLst/>
                <a:latin typeface="+mj-lt"/>
                <a:ea typeface="microsoft yahei" panose="020B0503020204020204" pitchFamily="34" charset="-122"/>
              </a:rPr>
            </a:br>
            <a:br>
              <a:rPr lang="en-US" b="0" i="0" dirty="0">
                <a:solidFill>
                  <a:srgbClr val="333333"/>
                </a:solidFill>
                <a:effectLst/>
                <a:latin typeface="+mj-lt"/>
                <a:ea typeface="microsoft yahei" panose="020B0503020204020204" pitchFamily="34" charset="-122"/>
              </a:rPr>
            </a:br>
            <a:r>
              <a:rPr lang="en-US" dirty="0">
                <a:latin typeface="+mj-lt"/>
              </a:rPr>
              <a:t>The </a:t>
            </a:r>
            <a:r>
              <a:rPr lang="en-US" b="1" dirty="0">
                <a:latin typeface="+mj-lt"/>
              </a:rPr>
              <a:t>complement system </a:t>
            </a:r>
            <a:r>
              <a:rPr lang="en-US" dirty="0">
                <a:latin typeface="+mj-lt"/>
              </a:rPr>
              <a:t>plays an important role in mediating both acquired and innate responses to defend against microbial infection, and in disposing immunoglobins and apoptotic cells. The liver is responsible for biosynthesis of about 80-90% of plasma complement components and expresses a variety of complement receptors.</a:t>
            </a:r>
          </a:p>
          <a:p>
            <a:r>
              <a:rPr lang="en-US" b="0" i="1" dirty="0">
                <a:solidFill>
                  <a:srgbClr val="222222"/>
                </a:solidFill>
                <a:effectLst/>
                <a:latin typeface="+mj-lt"/>
              </a:rPr>
              <a:t>Qin, </a:t>
            </a:r>
            <a:r>
              <a:rPr lang="en-US" b="0" i="1" dirty="0" err="1">
                <a:solidFill>
                  <a:srgbClr val="222222"/>
                </a:solidFill>
                <a:effectLst/>
                <a:latin typeface="+mj-lt"/>
              </a:rPr>
              <a:t>Xuebin</a:t>
            </a:r>
            <a:r>
              <a:rPr lang="en-US" b="0" i="1" dirty="0">
                <a:solidFill>
                  <a:srgbClr val="222222"/>
                </a:solidFill>
                <a:effectLst/>
                <a:latin typeface="+mj-lt"/>
              </a:rPr>
              <a:t>, and Bin Gao. "The complement system in liver diseases." Cell Mol Immunol 3.5 (2006): 333-340.</a:t>
            </a:r>
            <a:endParaRPr lang="en-US" i="1" dirty="0">
              <a:latin typeface="+mj-lt"/>
              <a:ea typeface="Microsoft YaHei" panose="020B0503020204020204" pitchFamily="34" charset="-122"/>
            </a:endParaRPr>
          </a:p>
        </p:txBody>
      </p:sp>
      <p:pic>
        <p:nvPicPr>
          <p:cNvPr id="7" name="Immagine 6">
            <a:extLst>
              <a:ext uri="{FF2B5EF4-FFF2-40B4-BE49-F238E27FC236}">
                <a16:creationId xmlns:a16="http://schemas.microsoft.com/office/drawing/2014/main" id="{778FE196-4846-D4DB-F586-23149562E10C}"/>
              </a:ext>
            </a:extLst>
          </p:cNvPr>
          <p:cNvPicPr>
            <a:picLocks noChangeAspect="1"/>
          </p:cNvPicPr>
          <p:nvPr/>
        </p:nvPicPr>
        <p:blipFill>
          <a:blip r:embed="rId2"/>
          <a:stretch>
            <a:fillRect/>
          </a:stretch>
        </p:blipFill>
        <p:spPr>
          <a:xfrm>
            <a:off x="80748" y="1600478"/>
            <a:ext cx="3172268" cy="1019317"/>
          </a:xfrm>
          <a:prstGeom prst="rect">
            <a:avLst/>
          </a:prstGeom>
        </p:spPr>
      </p:pic>
      <p:pic>
        <p:nvPicPr>
          <p:cNvPr id="12" name="Immagine 11">
            <a:extLst>
              <a:ext uri="{FF2B5EF4-FFF2-40B4-BE49-F238E27FC236}">
                <a16:creationId xmlns:a16="http://schemas.microsoft.com/office/drawing/2014/main" id="{1BFB04BC-129D-99A3-F924-2ED24DE0D36E}"/>
              </a:ext>
            </a:extLst>
          </p:cNvPr>
          <p:cNvPicPr>
            <a:picLocks noChangeAspect="1"/>
          </p:cNvPicPr>
          <p:nvPr/>
        </p:nvPicPr>
        <p:blipFill>
          <a:blip r:embed="rId3"/>
          <a:stretch>
            <a:fillRect/>
          </a:stretch>
        </p:blipFill>
        <p:spPr>
          <a:xfrm>
            <a:off x="3243055" y="1477559"/>
            <a:ext cx="3077004" cy="1076475"/>
          </a:xfrm>
          <a:prstGeom prst="rect">
            <a:avLst/>
          </a:prstGeom>
        </p:spPr>
      </p:pic>
      <p:pic>
        <p:nvPicPr>
          <p:cNvPr id="17" name="Immagine 16">
            <a:extLst>
              <a:ext uri="{FF2B5EF4-FFF2-40B4-BE49-F238E27FC236}">
                <a16:creationId xmlns:a16="http://schemas.microsoft.com/office/drawing/2014/main" id="{62397271-A630-9FB4-0F70-521205F2D003}"/>
              </a:ext>
            </a:extLst>
          </p:cNvPr>
          <p:cNvPicPr>
            <a:picLocks noChangeAspect="1"/>
          </p:cNvPicPr>
          <p:nvPr/>
        </p:nvPicPr>
        <p:blipFill>
          <a:blip r:embed="rId4"/>
          <a:stretch>
            <a:fillRect/>
          </a:stretch>
        </p:blipFill>
        <p:spPr>
          <a:xfrm>
            <a:off x="7829549" y="1424851"/>
            <a:ext cx="3419709" cy="1205227"/>
          </a:xfrm>
          <a:prstGeom prst="rect">
            <a:avLst/>
          </a:prstGeom>
        </p:spPr>
      </p:pic>
      <p:pic>
        <p:nvPicPr>
          <p:cNvPr id="20" name="Immagine 19">
            <a:extLst>
              <a:ext uri="{FF2B5EF4-FFF2-40B4-BE49-F238E27FC236}">
                <a16:creationId xmlns:a16="http://schemas.microsoft.com/office/drawing/2014/main" id="{5633BC8A-75AC-2248-1842-744B70577EA6}"/>
              </a:ext>
            </a:extLst>
          </p:cNvPr>
          <p:cNvPicPr>
            <a:picLocks noChangeAspect="1"/>
          </p:cNvPicPr>
          <p:nvPr/>
        </p:nvPicPr>
        <p:blipFill>
          <a:blip r:embed="rId5"/>
          <a:stretch>
            <a:fillRect/>
          </a:stretch>
        </p:blipFill>
        <p:spPr>
          <a:xfrm>
            <a:off x="3309643" y="2619795"/>
            <a:ext cx="1376658" cy="463175"/>
          </a:xfrm>
          <a:prstGeom prst="rect">
            <a:avLst/>
          </a:prstGeom>
        </p:spPr>
      </p:pic>
      <p:pic>
        <p:nvPicPr>
          <p:cNvPr id="21" name="Immagine 20">
            <a:extLst>
              <a:ext uri="{FF2B5EF4-FFF2-40B4-BE49-F238E27FC236}">
                <a16:creationId xmlns:a16="http://schemas.microsoft.com/office/drawing/2014/main" id="{51F5CEBC-F5F9-CE44-5F98-2ECE43E04E97}"/>
              </a:ext>
            </a:extLst>
          </p:cNvPr>
          <p:cNvPicPr>
            <a:picLocks noChangeAspect="1"/>
          </p:cNvPicPr>
          <p:nvPr/>
        </p:nvPicPr>
        <p:blipFill>
          <a:blip r:embed="rId6"/>
          <a:stretch>
            <a:fillRect/>
          </a:stretch>
        </p:blipFill>
        <p:spPr>
          <a:xfrm>
            <a:off x="8058265" y="3021744"/>
            <a:ext cx="3190993" cy="310140"/>
          </a:xfrm>
          <a:prstGeom prst="rect">
            <a:avLst/>
          </a:prstGeom>
        </p:spPr>
      </p:pic>
      <p:pic>
        <p:nvPicPr>
          <p:cNvPr id="23" name="Immagine 22">
            <a:extLst>
              <a:ext uri="{FF2B5EF4-FFF2-40B4-BE49-F238E27FC236}">
                <a16:creationId xmlns:a16="http://schemas.microsoft.com/office/drawing/2014/main" id="{108390CD-4B28-5AE7-F095-1976D13891C0}"/>
              </a:ext>
            </a:extLst>
          </p:cNvPr>
          <p:cNvPicPr>
            <a:picLocks noChangeAspect="1"/>
          </p:cNvPicPr>
          <p:nvPr/>
        </p:nvPicPr>
        <p:blipFill>
          <a:blip r:embed="rId7"/>
          <a:stretch>
            <a:fillRect/>
          </a:stretch>
        </p:blipFill>
        <p:spPr>
          <a:xfrm>
            <a:off x="8058265" y="2638129"/>
            <a:ext cx="2962275" cy="383614"/>
          </a:xfrm>
          <a:prstGeom prst="rect">
            <a:avLst/>
          </a:prstGeom>
        </p:spPr>
      </p:pic>
      <p:sp>
        <p:nvSpPr>
          <p:cNvPr id="24" name="CasellaDiTesto 23">
            <a:extLst>
              <a:ext uri="{FF2B5EF4-FFF2-40B4-BE49-F238E27FC236}">
                <a16:creationId xmlns:a16="http://schemas.microsoft.com/office/drawing/2014/main" id="{DE8B6937-A3E3-8ED6-0D79-1CFDA81681FC}"/>
              </a:ext>
            </a:extLst>
          </p:cNvPr>
          <p:cNvSpPr txBox="1"/>
          <p:nvPr/>
        </p:nvSpPr>
        <p:spPr>
          <a:xfrm>
            <a:off x="6753458" y="4228607"/>
            <a:ext cx="4495800" cy="646331"/>
          </a:xfrm>
          <a:prstGeom prst="rect">
            <a:avLst/>
          </a:prstGeom>
          <a:noFill/>
        </p:spPr>
        <p:txBody>
          <a:bodyPr wrap="square" rtlCol="0">
            <a:spAutoFit/>
          </a:bodyPr>
          <a:lstStyle/>
          <a:p>
            <a:pPr algn="r"/>
            <a:r>
              <a:rPr lang="it-IT" b="1" dirty="0" err="1"/>
              <a:t>Glucuronosyltransferase</a:t>
            </a:r>
            <a:r>
              <a:rPr lang="it-IT" dirty="0"/>
              <a:t> </a:t>
            </a:r>
            <a:r>
              <a:rPr lang="it-IT" dirty="0" err="1"/>
              <a:t>is</a:t>
            </a:r>
            <a:r>
              <a:rPr lang="it-IT" dirty="0"/>
              <a:t> a </a:t>
            </a:r>
            <a:r>
              <a:rPr lang="it-IT" dirty="0" err="1"/>
              <a:t>metabolic</a:t>
            </a:r>
            <a:r>
              <a:rPr lang="it-IT" dirty="0"/>
              <a:t> </a:t>
            </a:r>
            <a:r>
              <a:rPr lang="it-IT" dirty="0" err="1"/>
              <a:t>liver</a:t>
            </a:r>
            <a:r>
              <a:rPr lang="it-IT" dirty="0"/>
              <a:t> </a:t>
            </a:r>
            <a:r>
              <a:rPr lang="it-IT" dirty="0" err="1"/>
              <a:t>enzyme</a:t>
            </a:r>
            <a:endParaRPr lang="en-US" dirty="0"/>
          </a:p>
        </p:txBody>
      </p:sp>
      <p:sp>
        <p:nvSpPr>
          <p:cNvPr id="16" name="CasellaDiTesto 15">
            <a:extLst>
              <a:ext uri="{FF2B5EF4-FFF2-40B4-BE49-F238E27FC236}">
                <a16:creationId xmlns:a16="http://schemas.microsoft.com/office/drawing/2014/main" id="{944AD481-A169-37AC-F739-1D86ED4611E7}"/>
              </a:ext>
            </a:extLst>
          </p:cNvPr>
          <p:cNvSpPr txBox="1"/>
          <p:nvPr/>
        </p:nvSpPr>
        <p:spPr>
          <a:xfrm>
            <a:off x="9915517" y="1292893"/>
            <a:ext cx="1962150" cy="369332"/>
          </a:xfrm>
          <a:prstGeom prst="rect">
            <a:avLst/>
          </a:prstGeom>
          <a:noFill/>
        </p:spPr>
        <p:txBody>
          <a:bodyPr wrap="square" rtlCol="0">
            <a:spAutoFit/>
          </a:bodyPr>
          <a:lstStyle/>
          <a:p>
            <a:r>
              <a:rPr lang="it-IT" dirty="0" err="1"/>
              <a:t>Ontologies</a:t>
            </a:r>
            <a:endParaRPr lang="en-US" dirty="0"/>
          </a:p>
        </p:txBody>
      </p:sp>
    </p:spTree>
    <p:extLst>
      <p:ext uri="{BB962C8B-B14F-4D97-AF65-F5344CB8AC3E}">
        <p14:creationId xmlns:p14="http://schemas.microsoft.com/office/powerpoint/2010/main" val="355042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17440-16B4-BFC8-9AAE-237443890452}"/>
              </a:ext>
            </a:extLst>
          </p:cNvPr>
          <p:cNvSpPr>
            <a:spLocks noGrp="1"/>
          </p:cNvSpPr>
          <p:nvPr>
            <p:ph type="title"/>
          </p:nvPr>
        </p:nvSpPr>
        <p:spPr>
          <a:xfrm>
            <a:off x="0" y="61558"/>
            <a:ext cx="9692640" cy="757872"/>
          </a:xfrm>
        </p:spPr>
        <p:txBody>
          <a:bodyPr/>
          <a:lstStyle/>
          <a:p>
            <a:r>
              <a:rPr lang="it-IT" dirty="0"/>
              <a:t>ENRICHR - </a:t>
            </a:r>
            <a:r>
              <a:rPr lang="it-IT" dirty="0" err="1"/>
              <a:t>Lung</a:t>
            </a:r>
            <a:endParaRPr lang="en-US" dirty="0"/>
          </a:p>
        </p:txBody>
      </p:sp>
      <p:sp>
        <p:nvSpPr>
          <p:cNvPr id="4" name="CasellaDiTesto 3">
            <a:extLst>
              <a:ext uri="{FF2B5EF4-FFF2-40B4-BE49-F238E27FC236}">
                <a16:creationId xmlns:a16="http://schemas.microsoft.com/office/drawing/2014/main" id="{A6B8FAFC-D53C-BFE5-4789-945E2AB77575}"/>
              </a:ext>
            </a:extLst>
          </p:cNvPr>
          <p:cNvSpPr txBox="1"/>
          <p:nvPr/>
        </p:nvSpPr>
        <p:spPr>
          <a:xfrm>
            <a:off x="133350" y="1064136"/>
            <a:ext cx="1962150" cy="369332"/>
          </a:xfrm>
          <a:prstGeom prst="rect">
            <a:avLst/>
          </a:prstGeom>
          <a:noFill/>
        </p:spPr>
        <p:txBody>
          <a:bodyPr wrap="square" rtlCol="0">
            <a:spAutoFit/>
          </a:bodyPr>
          <a:lstStyle/>
          <a:p>
            <a:r>
              <a:rPr lang="it-IT" dirty="0"/>
              <a:t>Pathways</a:t>
            </a:r>
            <a:endParaRPr lang="en-US" dirty="0"/>
          </a:p>
        </p:txBody>
      </p:sp>
      <p:pic>
        <p:nvPicPr>
          <p:cNvPr id="7" name="Immagine 6">
            <a:extLst>
              <a:ext uri="{FF2B5EF4-FFF2-40B4-BE49-F238E27FC236}">
                <a16:creationId xmlns:a16="http://schemas.microsoft.com/office/drawing/2014/main" id="{E0F74D70-96F6-58FF-9592-0610C4B76A43}"/>
              </a:ext>
            </a:extLst>
          </p:cNvPr>
          <p:cNvPicPr>
            <a:picLocks noChangeAspect="1"/>
          </p:cNvPicPr>
          <p:nvPr/>
        </p:nvPicPr>
        <p:blipFill>
          <a:blip r:embed="rId2"/>
          <a:stretch>
            <a:fillRect/>
          </a:stretch>
        </p:blipFill>
        <p:spPr>
          <a:xfrm>
            <a:off x="200025" y="1954423"/>
            <a:ext cx="3715268" cy="400106"/>
          </a:xfrm>
          <a:prstGeom prst="rect">
            <a:avLst/>
          </a:prstGeom>
        </p:spPr>
      </p:pic>
      <p:pic>
        <p:nvPicPr>
          <p:cNvPr id="12" name="Immagine 11">
            <a:extLst>
              <a:ext uri="{FF2B5EF4-FFF2-40B4-BE49-F238E27FC236}">
                <a16:creationId xmlns:a16="http://schemas.microsoft.com/office/drawing/2014/main" id="{17715A1A-7924-A6AF-0933-9CA2C274EFBF}"/>
              </a:ext>
            </a:extLst>
          </p:cNvPr>
          <p:cNvPicPr>
            <a:picLocks noChangeAspect="1"/>
          </p:cNvPicPr>
          <p:nvPr/>
        </p:nvPicPr>
        <p:blipFill>
          <a:blip r:embed="rId3"/>
          <a:stretch>
            <a:fillRect/>
          </a:stretch>
        </p:blipFill>
        <p:spPr>
          <a:xfrm>
            <a:off x="200025" y="1387621"/>
            <a:ext cx="2657846" cy="581106"/>
          </a:xfrm>
          <a:prstGeom prst="rect">
            <a:avLst/>
          </a:prstGeom>
        </p:spPr>
      </p:pic>
      <p:pic>
        <p:nvPicPr>
          <p:cNvPr id="17" name="Immagine 16">
            <a:extLst>
              <a:ext uri="{FF2B5EF4-FFF2-40B4-BE49-F238E27FC236}">
                <a16:creationId xmlns:a16="http://schemas.microsoft.com/office/drawing/2014/main" id="{728B0491-8B5A-B313-317A-0144447DCCDB}"/>
              </a:ext>
            </a:extLst>
          </p:cNvPr>
          <p:cNvPicPr>
            <a:picLocks noChangeAspect="1"/>
          </p:cNvPicPr>
          <p:nvPr/>
        </p:nvPicPr>
        <p:blipFill>
          <a:blip r:embed="rId4"/>
          <a:stretch>
            <a:fillRect/>
          </a:stretch>
        </p:blipFill>
        <p:spPr>
          <a:xfrm>
            <a:off x="7816476" y="1812007"/>
            <a:ext cx="3264941" cy="805635"/>
          </a:xfrm>
          <a:prstGeom prst="rect">
            <a:avLst/>
          </a:prstGeom>
        </p:spPr>
      </p:pic>
      <p:pic>
        <p:nvPicPr>
          <p:cNvPr id="20" name="Immagine 19">
            <a:extLst>
              <a:ext uri="{FF2B5EF4-FFF2-40B4-BE49-F238E27FC236}">
                <a16:creationId xmlns:a16="http://schemas.microsoft.com/office/drawing/2014/main" id="{C02F409D-3C48-F5F9-3A04-FB6BAD7838B6}"/>
              </a:ext>
            </a:extLst>
          </p:cNvPr>
          <p:cNvPicPr>
            <a:picLocks noChangeAspect="1"/>
          </p:cNvPicPr>
          <p:nvPr/>
        </p:nvPicPr>
        <p:blipFill>
          <a:blip r:embed="rId5"/>
          <a:stretch>
            <a:fillRect/>
          </a:stretch>
        </p:blipFill>
        <p:spPr>
          <a:xfrm>
            <a:off x="7629154" y="1248802"/>
            <a:ext cx="3590870" cy="591536"/>
          </a:xfrm>
          <a:prstGeom prst="rect">
            <a:avLst/>
          </a:prstGeom>
        </p:spPr>
      </p:pic>
      <p:sp>
        <p:nvSpPr>
          <p:cNvPr id="21" name="CasellaDiTesto 20">
            <a:extLst>
              <a:ext uri="{FF2B5EF4-FFF2-40B4-BE49-F238E27FC236}">
                <a16:creationId xmlns:a16="http://schemas.microsoft.com/office/drawing/2014/main" id="{F14D54B8-2881-4AC0-6011-D00C98776513}"/>
              </a:ext>
            </a:extLst>
          </p:cNvPr>
          <p:cNvSpPr txBox="1"/>
          <p:nvPr/>
        </p:nvSpPr>
        <p:spPr>
          <a:xfrm>
            <a:off x="6962349" y="2822542"/>
            <a:ext cx="4257675" cy="923330"/>
          </a:xfrm>
          <a:prstGeom prst="rect">
            <a:avLst/>
          </a:prstGeom>
          <a:noFill/>
        </p:spPr>
        <p:txBody>
          <a:bodyPr wrap="square" rtlCol="0">
            <a:spAutoFit/>
          </a:bodyPr>
          <a:lstStyle/>
          <a:p>
            <a:pPr algn="r"/>
            <a:r>
              <a:rPr lang="en-US" b="1" dirty="0">
                <a:latin typeface="+mj-lt"/>
              </a:rPr>
              <a:t>L</a:t>
            </a:r>
            <a:r>
              <a:rPr lang="en-US" b="1" i="0" dirty="0">
                <a:effectLst/>
                <a:latin typeface="+mj-lt"/>
              </a:rPr>
              <a:t>amellar bodies</a:t>
            </a:r>
            <a:r>
              <a:rPr lang="en-US" b="0" i="0" dirty="0">
                <a:effectLst/>
                <a:latin typeface="+mj-lt"/>
              </a:rPr>
              <a:t> are secretory organelles found in type II alveolar cells in the lungs</a:t>
            </a:r>
            <a:endParaRPr lang="en-US" dirty="0">
              <a:latin typeface="+mj-lt"/>
            </a:endParaRPr>
          </a:p>
        </p:txBody>
      </p:sp>
      <p:pic>
        <p:nvPicPr>
          <p:cNvPr id="27" name="Immagine 26">
            <a:extLst>
              <a:ext uri="{FF2B5EF4-FFF2-40B4-BE49-F238E27FC236}">
                <a16:creationId xmlns:a16="http://schemas.microsoft.com/office/drawing/2014/main" id="{8855B92C-DC4C-B536-32A9-12E9AEA78D95}"/>
              </a:ext>
            </a:extLst>
          </p:cNvPr>
          <p:cNvPicPr>
            <a:picLocks noChangeAspect="1"/>
          </p:cNvPicPr>
          <p:nvPr/>
        </p:nvPicPr>
        <p:blipFill>
          <a:blip r:embed="rId6"/>
          <a:stretch>
            <a:fillRect/>
          </a:stretch>
        </p:blipFill>
        <p:spPr>
          <a:xfrm>
            <a:off x="200025" y="2663414"/>
            <a:ext cx="6439670" cy="2030390"/>
          </a:xfrm>
          <a:prstGeom prst="rect">
            <a:avLst/>
          </a:prstGeom>
        </p:spPr>
      </p:pic>
      <p:sp>
        <p:nvSpPr>
          <p:cNvPr id="14" name="CasellaDiTesto 13">
            <a:extLst>
              <a:ext uri="{FF2B5EF4-FFF2-40B4-BE49-F238E27FC236}">
                <a16:creationId xmlns:a16="http://schemas.microsoft.com/office/drawing/2014/main" id="{507743D3-3AC2-4BDE-34E7-E439D003EE49}"/>
              </a:ext>
            </a:extLst>
          </p:cNvPr>
          <p:cNvSpPr txBox="1"/>
          <p:nvPr/>
        </p:nvSpPr>
        <p:spPr>
          <a:xfrm>
            <a:off x="10029825" y="1064136"/>
            <a:ext cx="1962150" cy="369332"/>
          </a:xfrm>
          <a:prstGeom prst="rect">
            <a:avLst/>
          </a:prstGeom>
          <a:noFill/>
        </p:spPr>
        <p:txBody>
          <a:bodyPr wrap="square" rtlCol="0">
            <a:spAutoFit/>
          </a:bodyPr>
          <a:lstStyle/>
          <a:p>
            <a:r>
              <a:rPr lang="it-IT" dirty="0" err="1"/>
              <a:t>Ontologies</a:t>
            </a:r>
            <a:endParaRPr lang="en-US" dirty="0"/>
          </a:p>
        </p:txBody>
      </p:sp>
      <mc:AlternateContent xmlns:mc="http://schemas.openxmlformats.org/markup-compatibility/2006" xmlns:p14="http://schemas.microsoft.com/office/powerpoint/2010/main">
        <mc:Choice Requires="p14">
          <p:contentPart p14:bwMode="auto" r:id="rId7">
            <p14:nvContentPartPr>
              <p14:cNvPr id="8" name="Input penna 7">
                <a:extLst>
                  <a:ext uri="{FF2B5EF4-FFF2-40B4-BE49-F238E27FC236}">
                    <a16:creationId xmlns:a16="http://schemas.microsoft.com/office/drawing/2014/main" id="{2C488973-E246-93F9-806B-4DFA9D52665B}"/>
                  </a:ext>
                </a:extLst>
              </p14:cNvPr>
              <p14:cNvContentPartPr/>
              <p14:nvPr/>
            </p14:nvContentPartPr>
            <p14:xfrm>
              <a:off x="5962755" y="3619095"/>
              <a:ext cx="360" cy="360"/>
            </p14:xfrm>
          </p:contentPart>
        </mc:Choice>
        <mc:Fallback xmlns="">
          <p:pic>
            <p:nvPicPr>
              <p:cNvPr id="8" name="Input penna 7">
                <a:extLst>
                  <a:ext uri="{FF2B5EF4-FFF2-40B4-BE49-F238E27FC236}">
                    <a16:creationId xmlns:a16="http://schemas.microsoft.com/office/drawing/2014/main" id="{2C488973-E246-93F9-806B-4DFA9D52665B}"/>
                  </a:ext>
                </a:extLst>
              </p:cNvPr>
              <p:cNvPicPr/>
              <p:nvPr/>
            </p:nvPicPr>
            <p:blipFill>
              <a:blip r:embed="rId8"/>
              <a:stretch>
                <a:fillRect/>
              </a:stretch>
            </p:blipFill>
            <p:spPr>
              <a:xfrm>
                <a:off x="5899755" y="355609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put penna 8">
                <a:extLst>
                  <a:ext uri="{FF2B5EF4-FFF2-40B4-BE49-F238E27FC236}">
                    <a16:creationId xmlns:a16="http://schemas.microsoft.com/office/drawing/2014/main" id="{589CF8BB-7B9E-86B7-A943-50DE58813024}"/>
                  </a:ext>
                </a:extLst>
              </p14:cNvPr>
              <p14:cNvContentPartPr/>
              <p14:nvPr/>
            </p14:nvContentPartPr>
            <p14:xfrm>
              <a:off x="5924235" y="3445215"/>
              <a:ext cx="764640" cy="209520"/>
            </p14:xfrm>
          </p:contentPart>
        </mc:Choice>
        <mc:Fallback xmlns="">
          <p:pic>
            <p:nvPicPr>
              <p:cNvPr id="9" name="Input penna 8">
                <a:extLst>
                  <a:ext uri="{FF2B5EF4-FFF2-40B4-BE49-F238E27FC236}">
                    <a16:creationId xmlns:a16="http://schemas.microsoft.com/office/drawing/2014/main" id="{589CF8BB-7B9E-86B7-A943-50DE58813024}"/>
                  </a:ext>
                </a:extLst>
              </p:cNvPr>
              <p:cNvPicPr/>
              <p:nvPr/>
            </p:nvPicPr>
            <p:blipFill>
              <a:blip r:embed="rId10"/>
              <a:stretch>
                <a:fillRect/>
              </a:stretch>
            </p:blipFill>
            <p:spPr>
              <a:xfrm>
                <a:off x="5861595" y="3382215"/>
                <a:ext cx="89028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put penna 9">
                <a:extLst>
                  <a:ext uri="{FF2B5EF4-FFF2-40B4-BE49-F238E27FC236}">
                    <a16:creationId xmlns:a16="http://schemas.microsoft.com/office/drawing/2014/main" id="{42D01D27-9601-FA01-6474-6E62CA97D601}"/>
                  </a:ext>
                </a:extLst>
              </p14:cNvPr>
              <p14:cNvContentPartPr/>
              <p14:nvPr/>
            </p14:nvContentPartPr>
            <p14:xfrm>
              <a:off x="5542995" y="5648055"/>
              <a:ext cx="360" cy="360"/>
            </p14:xfrm>
          </p:contentPart>
        </mc:Choice>
        <mc:Fallback xmlns="">
          <p:pic>
            <p:nvPicPr>
              <p:cNvPr id="10" name="Input penna 9">
                <a:extLst>
                  <a:ext uri="{FF2B5EF4-FFF2-40B4-BE49-F238E27FC236}">
                    <a16:creationId xmlns:a16="http://schemas.microsoft.com/office/drawing/2014/main" id="{42D01D27-9601-FA01-6474-6E62CA97D601}"/>
                  </a:ext>
                </a:extLst>
              </p:cNvPr>
              <p:cNvPicPr/>
              <p:nvPr/>
            </p:nvPicPr>
            <p:blipFill>
              <a:blip r:embed="rId8"/>
              <a:stretch>
                <a:fillRect/>
              </a:stretch>
            </p:blipFill>
            <p:spPr>
              <a:xfrm>
                <a:off x="5480355" y="5585055"/>
                <a:ext cx="126000" cy="126000"/>
              </a:xfrm>
              <a:prstGeom prst="rect">
                <a:avLst/>
              </a:prstGeom>
            </p:spPr>
          </p:pic>
        </mc:Fallback>
      </mc:AlternateContent>
    </p:spTree>
    <p:extLst>
      <p:ext uri="{BB962C8B-B14F-4D97-AF65-F5344CB8AC3E}">
        <p14:creationId xmlns:p14="http://schemas.microsoft.com/office/powerpoint/2010/main" val="145807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D14B37-9B97-80CE-0A47-3EB159368E69}"/>
              </a:ext>
            </a:extLst>
          </p:cNvPr>
          <p:cNvSpPr>
            <a:spLocks noGrp="1"/>
          </p:cNvSpPr>
          <p:nvPr>
            <p:ph type="title"/>
          </p:nvPr>
        </p:nvSpPr>
        <p:spPr>
          <a:xfrm>
            <a:off x="282702" y="85724"/>
            <a:ext cx="4014978" cy="805497"/>
          </a:xfrm>
        </p:spPr>
        <p:txBody>
          <a:bodyPr/>
          <a:lstStyle/>
          <a:p>
            <a:r>
              <a:rPr lang="it-IT" dirty="0" err="1"/>
              <a:t>Introduction</a:t>
            </a:r>
            <a:endParaRPr lang="en-US" dirty="0"/>
          </a:p>
        </p:txBody>
      </p:sp>
      <p:sp>
        <p:nvSpPr>
          <p:cNvPr id="3" name="Segnaposto contenuto 2">
            <a:extLst>
              <a:ext uri="{FF2B5EF4-FFF2-40B4-BE49-F238E27FC236}">
                <a16:creationId xmlns:a16="http://schemas.microsoft.com/office/drawing/2014/main" id="{6B222CC1-F341-BAE0-3165-E5A55788FD8B}"/>
              </a:ext>
            </a:extLst>
          </p:cNvPr>
          <p:cNvSpPr>
            <a:spLocks noGrp="1"/>
          </p:cNvSpPr>
          <p:nvPr>
            <p:ph idx="1"/>
          </p:nvPr>
        </p:nvSpPr>
        <p:spPr>
          <a:xfrm>
            <a:off x="282702" y="891221"/>
            <a:ext cx="8595360" cy="1956753"/>
          </a:xfrm>
        </p:spPr>
        <p:txBody>
          <a:bodyPr>
            <a:normAutofit/>
          </a:bodyPr>
          <a:lstStyle/>
          <a:p>
            <a:pPr marL="0" indent="0">
              <a:buNone/>
            </a:pPr>
            <a:r>
              <a:rPr lang="it-IT" dirty="0"/>
              <a:t>The </a:t>
            </a:r>
            <a:r>
              <a:rPr lang="it-IT" dirty="0" err="1"/>
              <a:t>three</a:t>
            </a:r>
            <a:r>
              <a:rPr lang="it-IT" dirty="0"/>
              <a:t> </a:t>
            </a:r>
            <a:r>
              <a:rPr lang="it-IT" dirty="0" err="1"/>
              <a:t>tissues</a:t>
            </a:r>
            <a:r>
              <a:rPr lang="it-IT" dirty="0"/>
              <a:t> </a:t>
            </a:r>
            <a:r>
              <a:rPr lang="it-IT" dirty="0" err="1"/>
              <a:t>my</a:t>
            </a:r>
            <a:r>
              <a:rPr lang="it-IT" dirty="0"/>
              <a:t> </a:t>
            </a:r>
            <a:r>
              <a:rPr lang="it-IT" dirty="0" err="1"/>
              <a:t>analysis</a:t>
            </a:r>
            <a:r>
              <a:rPr lang="it-IT" dirty="0"/>
              <a:t> </a:t>
            </a:r>
            <a:r>
              <a:rPr lang="it-IT" dirty="0" err="1"/>
              <a:t>was</a:t>
            </a:r>
            <a:r>
              <a:rPr lang="it-IT" dirty="0"/>
              <a:t> </a:t>
            </a:r>
            <a:r>
              <a:rPr lang="it-IT" dirty="0" err="1"/>
              <a:t>based</a:t>
            </a:r>
            <a:r>
              <a:rPr lang="it-IT" dirty="0"/>
              <a:t> on are Brain, </a:t>
            </a:r>
            <a:r>
              <a:rPr lang="it-IT" dirty="0" err="1"/>
              <a:t>Liver</a:t>
            </a:r>
            <a:r>
              <a:rPr lang="it-IT" dirty="0"/>
              <a:t> and </a:t>
            </a:r>
            <a:r>
              <a:rPr lang="it-IT" dirty="0" err="1"/>
              <a:t>Lung</a:t>
            </a:r>
            <a:r>
              <a:rPr lang="it-IT" dirty="0"/>
              <a:t>.</a:t>
            </a:r>
            <a:br>
              <a:rPr lang="it-IT" dirty="0"/>
            </a:br>
            <a:br>
              <a:rPr lang="it-IT" dirty="0"/>
            </a:br>
            <a:r>
              <a:rPr lang="it-IT" dirty="0"/>
              <a:t>The first sample I </a:t>
            </a:r>
            <a:r>
              <a:rPr lang="it-IT" dirty="0" err="1"/>
              <a:t>evaluated</a:t>
            </a:r>
            <a:r>
              <a:rPr lang="it-IT" dirty="0"/>
              <a:t> the </a:t>
            </a:r>
            <a:r>
              <a:rPr lang="it-IT" dirty="0" err="1"/>
              <a:t>quality</a:t>
            </a:r>
            <a:r>
              <a:rPr lang="it-IT" dirty="0"/>
              <a:t> of </a:t>
            </a:r>
            <a:r>
              <a:rPr lang="it-IT" dirty="0" err="1"/>
              <a:t>was</a:t>
            </a:r>
            <a:r>
              <a:rPr lang="it-IT" dirty="0"/>
              <a:t> the 11th, and I </a:t>
            </a:r>
            <a:r>
              <a:rPr lang="it-IT" dirty="0" err="1"/>
              <a:t>iterated</a:t>
            </a:r>
            <a:r>
              <a:rPr lang="it-IT" dirty="0"/>
              <a:t> the procedure </a:t>
            </a:r>
            <a:r>
              <a:rPr lang="it-IT" dirty="0" err="1"/>
              <a:t>until</a:t>
            </a:r>
            <a:r>
              <a:rPr lang="it-IT" dirty="0"/>
              <a:t> I </a:t>
            </a:r>
            <a:r>
              <a:rPr lang="it-IT" dirty="0" err="1"/>
              <a:t>found</a:t>
            </a:r>
            <a:r>
              <a:rPr lang="it-IT" dirty="0"/>
              <a:t> </a:t>
            </a:r>
            <a:r>
              <a:rPr lang="it-IT" dirty="0" err="1"/>
              <a:t>three</a:t>
            </a:r>
            <a:r>
              <a:rPr lang="it-IT" dirty="0"/>
              <a:t> «good </a:t>
            </a:r>
            <a:r>
              <a:rPr lang="it-IT" dirty="0" err="1"/>
              <a:t>enough</a:t>
            </a:r>
            <a:r>
              <a:rPr lang="it-IT" dirty="0"/>
              <a:t>» samples to be </a:t>
            </a:r>
            <a:r>
              <a:rPr lang="it-IT" dirty="0" err="1"/>
              <a:t>my</a:t>
            </a:r>
            <a:r>
              <a:rPr lang="it-IT" dirty="0"/>
              <a:t> </a:t>
            </a:r>
            <a:r>
              <a:rPr lang="it-IT" dirty="0" err="1"/>
              <a:t>replicates</a:t>
            </a:r>
            <a:r>
              <a:rPr lang="it-IT" dirty="0"/>
              <a:t> for the </a:t>
            </a:r>
            <a:r>
              <a:rPr lang="it-IT" dirty="0" err="1"/>
              <a:t>three</a:t>
            </a:r>
            <a:r>
              <a:rPr lang="it-IT" dirty="0"/>
              <a:t> </a:t>
            </a:r>
            <a:r>
              <a:rPr lang="it-IT" dirty="0" err="1"/>
              <a:t>tissues</a:t>
            </a:r>
            <a:r>
              <a:rPr lang="it-IT" dirty="0"/>
              <a:t>.</a:t>
            </a:r>
          </a:p>
          <a:p>
            <a:pPr marL="0" indent="0">
              <a:buNone/>
            </a:pPr>
            <a:r>
              <a:rPr lang="it-IT" dirty="0"/>
              <a:t>Some </a:t>
            </a:r>
            <a:r>
              <a:rPr lang="it-IT" dirty="0" err="1"/>
              <a:t>statistics</a:t>
            </a:r>
            <a:r>
              <a:rPr lang="it-IT" dirty="0"/>
              <a:t> </a:t>
            </a:r>
            <a:r>
              <a:rPr lang="it-IT" dirty="0" err="1"/>
              <a:t>about</a:t>
            </a:r>
            <a:r>
              <a:rPr lang="it-IT" dirty="0"/>
              <a:t> </a:t>
            </a:r>
            <a:r>
              <a:rPr lang="it-IT" dirty="0" err="1"/>
              <a:t>my</a:t>
            </a:r>
            <a:r>
              <a:rPr lang="it-IT" dirty="0"/>
              <a:t> datasets:</a:t>
            </a:r>
          </a:p>
        </p:txBody>
      </p:sp>
      <p:graphicFrame>
        <p:nvGraphicFramePr>
          <p:cNvPr id="4" name="Tabella 4">
            <a:extLst>
              <a:ext uri="{FF2B5EF4-FFF2-40B4-BE49-F238E27FC236}">
                <a16:creationId xmlns:a16="http://schemas.microsoft.com/office/drawing/2014/main" id="{FF11AA18-E556-5723-10FD-8EE8E22C0D53}"/>
              </a:ext>
            </a:extLst>
          </p:cNvPr>
          <p:cNvGraphicFramePr>
            <a:graphicFrameLocks noGrp="1"/>
          </p:cNvGraphicFramePr>
          <p:nvPr>
            <p:extLst>
              <p:ext uri="{D42A27DB-BD31-4B8C-83A1-F6EECF244321}">
                <p14:modId xmlns:p14="http://schemas.microsoft.com/office/powerpoint/2010/main" val="5699354"/>
              </p:ext>
            </p:extLst>
          </p:nvPr>
        </p:nvGraphicFramePr>
        <p:xfrm>
          <a:off x="282702" y="2994252"/>
          <a:ext cx="3489198" cy="1737360"/>
        </p:xfrm>
        <a:graphic>
          <a:graphicData uri="http://schemas.openxmlformats.org/drawingml/2006/table">
            <a:tbl>
              <a:tblPr firstRow="1" bandRow="1">
                <a:tableStyleId>{00A15C55-8517-42AA-B614-E9B94910E393}</a:tableStyleId>
              </a:tblPr>
              <a:tblGrid>
                <a:gridCol w="1082674">
                  <a:extLst>
                    <a:ext uri="{9D8B030D-6E8A-4147-A177-3AD203B41FA5}">
                      <a16:colId xmlns:a16="http://schemas.microsoft.com/office/drawing/2014/main" val="3894616203"/>
                    </a:ext>
                  </a:extLst>
                </a:gridCol>
                <a:gridCol w="1177799">
                  <a:extLst>
                    <a:ext uri="{9D8B030D-6E8A-4147-A177-3AD203B41FA5}">
                      <a16:colId xmlns:a16="http://schemas.microsoft.com/office/drawing/2014/main" val="1038845971"/>
                    </a:ext>
                  </a:extLst>
                </a:gridCol>
                <a:gridCol w="1228725">
                  <a:extLst>
                    <a:ext uri="{9D8B030D-6E8A-4147-A177-3AD203B41FA5}">
                      <a16:colId xmlns:a16="http://schemas.microsoft.com/office/drawing/2014/main" val="3402375380"/>
                    </a:ext>
                  </a:extLst>
                </a:gridCol>
              </a:tblGrid>
              <a:tr h="305859">
                <a:tc>
                  <a:txBody>
                    <a:bodyPr/>
                    <a:lstStyle/>
                    <a:p>
                      <a:r>
                        <a:rPr lang="it-IT" dirty="0" err="1"/>
                        <a:t>Tissue</a:t>
                      </a:r>
                      <a:endParaRPr lang="en-US" dirty="0"/>
                    </a:p>
                  </a:txBody>
                  <a:tcPr/>
                </a:tc>
                <a:tc>
                  <a:txBody>
                    <a:bodyPr/>
                    <a:lstStyle/>
                    <a:p>
                      <a:r>
                        <a:rPr lang="it-IT" dirty="0"/>
                        <a:t>Male</a:t>
                      </a:r>
                    </a:p>
                    <a:p>
                      <a:r>
                        <a:rPr lang="it-IT" dirty="0"/>
                        <a:t>samples</a:t>
                      </a:r>
                      <a:endParaRPr lang="en-US" dirty="0"/>
                    </a:p>
                  </a:txBody>
                  <a:tcPr/>
                </a:tc>
                <a:tc>
                  <a:txBody>
                    <a:bodyPr/>
                    <a:lstStyle/>
                    <a:p>
                      <a:r>
                        <a:rPr lang="it-IT" dirty="0" err="1"/>
                        <a:t>Female</a:t>
                      </a:r>
                      <a:endParaRPr lang="it-IT" dirty="0"/>
                    </a:p>
                    <a:p>
                      <a:r>
                        <a:rPr lang="it-IT" dirty="0"/>
                        <a:t>samples</a:t>
                      </a:r>
                      <a:endParaRPr lang="en-US" dirty="0"/>
                    </a:p>
                  </a:txBody>
                  <a:tcPr/>
                </a:tc>
                <a:extLst>
                  <a:ext uri="{0D108BD9-81ED-4DB2-BD59-A6C34878D82A}">
                    <a16:rowId xmlns:a16="http://schemas.microsoft.com/office/drawing/2014/main" val="426405419"/>
                  </a:ext>
                </a:extLst>
              </a:tr>
              <a:tr h="305859">
                <a:tc>
                  <a:txBody>
                    <a:bodyPr/>
                    <a:lstStyle/>
                    <a:p>
                      <a:r>
                        <a:rPr lang="it-IT" dirty="0"/>
                        <a:t>Brain</a:t>
                      </a:r>
                      <a:endParaRPr lang="en-US" dirty="0"/>
                    </a:p>
                  </a:txBody>
                  <a:tcPr/>
                </a:tc>
                <a:tc>
                  <a:txBody>
                    <a:bodyPr/>
                    <a:lstStyle/>
                    <a:p>
                      <a:r>
                        <a:rPr lang="it-IT" dirty="0"/>
                        <a:t>2095</a:t>
                      </a:r>
                      <a:endParaRPr lang="en-US" dirty="0"/>
                    </a:p>
                  </a:txBody>
                  <a:tcPr/>
                </a:tc>
                <a:tc>
                  <a:txBody>
                    <a:bodyPr/>
                    <a:lstStyle/>
                    <a:p>
                      <a:r>
                        <a:rPr lang="it-IT" dirty="0"/>
                        <a:t>836</a:t>
                      </a:r>
                      <a:endParaRPr lang="en-US" dirty="0"/>
                    </a:p>
                  </a:txBody>
                  <a:tcPr/>
                </a:tc>
                <a:extLst>
                  <a:ext uri="{0D108BD9-81ED-4DB2-BD59-A6C34878D82A}">
                    <a16:rowId xmlns:a16="http://schemas.microsoft.com/office/drawing/2014/main" val="367416663"/>
                  </a:ext>
                </a:extLst>
              </a:tr>
              <a:tr h="305859">
                <a:tc>
                  <a:txBody>
                    <a:bodyPr/>
                    <a:lstStyle/>
                    <a:p>
                      <a:r>
                        <a:rPr lang="it-IT" dirty="0" err="1"/>
                        <a:t>Liver</a:t>
                      </a:r>
                      <a:endParaRPr lang="en-US" dirty="0"/>
                    </a:p>
                  </a:txBody>
                  <a:tcPr/>
                </a:tc>
                <a:tc>
                  <a:txBody>
                    <a:bodyPr/>
                    <a:lstStyle/>
                    <a:p>
                      <a:r>
                        <a:rPr lang="it-IT" dirty="0"/>
                        <a:t>176</a:t>
                      </a:r>
                      <a:endParaRPr lang="en-US" dirty="0"/>
                    </a:p>
                  </a:txBody>
                  <a:tcPr/>
                </a:tc>
                <a:tc>
                  <a:txBody>
                    <a:bodyPr/>
                    <a:lstStyle/>
                    <a:p>
                      <a:r>
                        <a:rPr lang="it-IT" dirty="0"/>
                        <a:t>75</a:t>
                      </a:r>
                      <a:endParaRPr lang="en-US" dirty="0"/>
                    </a:p>
                  </a:txBody>
                  <a:tcPr/>
                </a:tc>
                <a:extLst>
                  <a:ext uri="{0D108BD9-81ED-4DB2-BD59-A6C34878D82A}">
                    <a16:rowId xmlns:a16="http://schemas.microsoft.com/office/drawing/2014/main" val="840831145"/>
                  </a:ext>
                </a:extLst>
              </a:tr>
              <a:tr h="305859">
                <a:tc>
                  <a:txBody>
                    <a:bodyPr/>
                    <a:lstStyle/>
                    <a:p>
                      <a:r>
                        <a:rPr lang="it-IT" dirty="0" err="1"/>
                        <a:t>Lung</a:t>
                      </a:r>
                      <a:endParaRPr lang="en-US" dirty="0"/>
                    </a:p>
                  </a:txBody>
                  <a:tcPr/>
                </a:tc>
                <a:tc>
                  <a:txBody>
                    <a:bodyPr/>
                    <a:lstStyle/>
                    <a:p>
                      <a:r>
                        <a:rPr lang="it-IT" dirty="0"/>
                        <a:t>442</a:t>
                      </a:r>
                      <a:endParaRPr lang="en-US" dirty="0"/>
                    </a:p>
                  </a:txBody>
                  <a:tcPr/>
                </a:tc>
                <a:tc>
                  <a:txBody>
                    <a:bodyPr/>
                    <a:lstStyle/>
                    <a:p>
                      <a:r>
                        <a:rPr lang="it-IT" dirty="0"/>
                        <a:t>213</a:t>
                      </a:r>
                      <a:endParaRPr lang="en-US" dirty="0"/>
                    </a:p>
                  </a:txBody>
                  <a:tcPr/>
                </a:tc>
                <a:extLst>
                  <a:ext uri="{0D108BD9-81ED-4DB2-BD59-A6C34878D82A}">
                    <a16:rowId xmlns:a16="http://schemas.microsoft.com/office/drawing/2014/main" val="1018644849"/>
                  </a:ext>
                </a:extLst>
              </a:tr>
            </a:tbl>
          </a:graphicData>
        </a:graphic>
      </p:graphicFrame>
      <p:graphicFrame>
        <p:nvGraphicFramePr>
          <p:cNvPr id="8" name="Tabella 8">
            <a:extLst>
              <a:ext uri="{FF2B5EF4-FFF2-40B4-BE49-F238E27FC236}">
                <a16:creationId xmlns:a16="http://schemas.microsoft.com/office/drawing/2014/main" id="{50BCF918-9F85-E05B-CBB7-EBE4C0D135DE}"/>
              </a:ext>
            </a:extLst>
          </p:cNvPr>
          <p:cNvGraphicFramePr>
            <a:graphicFrameLocks noGrp="1"/>
          </p:cNvGraphicFramePr>
          <p:nvPr>
            <p:extLst>
              <p:ext uri="{D42A27DB-BD31-4B8C-83A1-F6EECF244321}">
                <p14:modId xmlns:p14="http://schemas.microsoft.com/office/powerpoint/2010/main" val="2867609460"/>
              </p:ext>
            </p:extLst>
          </p:nvPr>
        </p:nvGraphicFramePr>
        <p:xfrm>
          <a:off x="4580382" y="3429000"/>
          <a:ext cx="6197600" cy="3044010"/>
        </p:xfrm>
        <a:graphic>
          <a:graphicData uri="http://schemas.openxmlformats.org/drawingml/2006/table">
            <a:tbl>
              <a:tblPr firstRow="1" bandRow="1">
                <a:tableStyleId>{00A15C55-8517-42AA-B614-E9B94910E393}</a:tableStyleId>
              </a:tblPr>
              <a:tblGrid>
                <a:gridCol w="1549400">
                  <a:extLst>
                    <a:ext uri="{9D8B030D-6E8A-4147-A177-3AD203B41FA5}">
                      <a16:colId xmlns:a16="http://schemas.microsoft.com/office/drawing/2014/main" val="1689443260"/>
                    </a:ext>
                  </a:extLst>
                </a:gridCol>
                <a:gridCol w="1549400">
                  <a:extLst>
                    <a:ext uri="{9D8B030D-6E8A-4147-A177-3AD203B41FA5}">
                      <a16:colId xmlns:a16="http://schemas.microsoft.com/office/drawing/2014/main" val="2291900206"/>
                    </a:ext>
                  </a:extLst>
                </a:gridCol>
                <a:gridCol w="1549400">
                  <a:extLst>
                    <a:ext uri="{9D8B030D-6E8A-4147-A177-3AD203B41FA5}">
                      <a16:colId xmlns:a16="http://schemas.microsoft.com/office/drawing/2014/main" val="3642186200"/>
                    </a:ext>
                  </a:extLst>
                </a:gridCol>
                <a:gridCol w="1549400">
                  <a:extLst>
                    <a:ext uri="{9D8B030D-6E8A-4147-A177-3AD203B41FA5}">
                      <a16:colId xmlns:a16="http://schemas.microsoft.com/office/drawing/2014/main" val="2363439831"/>
                    </a:ext>
                  </a:extLst>
                </a:gridCol>
              </a:tblGrid>
              <a:tr h="400655">
                <a:tc>
                  <a:txBody>
                    <a:bodyPr/>
                    <a:lstStyle/>
                    <a:p>
                      <a:r>
                        <a:rPr lang="it-IT" dirty="0"/>
                        <a:t>Age / </a:t>
                      </a:r>
                      <a:r>
                        <a:rPr lang="it-IT" dirty="0" err="1"/>
                        <a:t>Tissue</a:t>
                      </a:r>
                      <a:endParaRPr lang="en-US" dirty="0"/>
                    </a:p>
                  </a:txBody>
                  <a:tcPr/>
                </a:tc>
                <a:tc>
                  <a:txBody>
                    <a:bodyPr/>
                    <a:lstStyle/>
                    <a:p>
                      <a:r>
                        <a:rPr lang="it-IT" dirty="0"/>
                        <a:t>Brain</a:t>
                      </a:r>
                      <a:endParaRPr lang="en-US" dirty="0"/>
                    </a:p>
                  </a:txBody>
                  <a:tcPr/>
                </a:tc>
                <a:tc>
                  <a:txBody>
                    <a:bodyPr/>
                    <a:lstStyle/>
                    <a:p>
                      <a:r>
                        <a:rPr lang="it-IT" dirty="0" err="1"/>
                        <a:t>Liver</a:t>
                      </a:r>
                      <a:endParaRPr lang="en-US" dirty="0"/>
                    </a:p>
                  </a:txBody>
                  <a:tcPr/>
                </a:tc>
                <a:tc>
                  <a:txBody>
                    <a:bodyPr/>
                    <a:lstStyle/>
                    <a:p>
                      <a:r>
                        <a:rPr lang="it-IT" dirty="0" err="1"/>
                        <a:t>Lung</a:t>
                      </a:r>
                      <a:endParaRPr lang="en-US" dirty="0"/>
                    </a:p>
                  </a:txBody>
                  <a:tcPr/>
                </a:tc>
                <a:extLst>
                  <a:ext uri="{0D108BD9-81ED-4DB2-BD59-A6C34878D82A}">
                    <a16:rowId xmlns:a16="http://schemas.microsoft.com/office/drawing/2014/main" val="832523257"/>
                  </a:ext>
                </a:extLst>
              </a:tr>
              <a:tr h="400655">
                <a:tc>
                  <a:txBody>
                    <a:bodyPr/>
                    <a:lstStyle/>
                    <a:p>
                      <a:r>
                        <a:rPr lang="it-IT" dirty="0"/>
                        <a:t>20-29</a:t>
                      </a:r>
                      <a:endParaRPr lang="en-US" dirty="0"/>
                    </a:p>
                  </a:txBody>
                  <a:tcPr/>
                </a:tc>
                <a:tc>
                  <a:txBody>
                    <a:bodyPr/>
                    <a:lstStyle/>
                    <a:p>
                      <a:r>
                        <a:rPr lang="it-IT" dirty="0"/>
                        <a:t>93</a:t>
                      </a:r>
                      <a:endParaRPr lang="en-US" dirty="0"/>
                    </a:p>
                  </a:txBody>
                  <a:tcPr/>
                </a:tc>
                <a:tc>
                  <a:txBody>
                    <a:bodyPr/>
                    <a:lstStyle/>
                    <a:p>
                      <a:r>
                        <a:rPr lang="it-IT" dirty="0"/>
                        <a:t>8</a:t>
                      </a:r>
                      <a:endParaRPr lang="en-US" dirty="0"/>
                    </a:p>
                  </a:txBody>
                  <a:tcPr/>
                </a:tc>
                <a:tc>
                  <a:txBody>
                    <a:bodyPr/>
                    <a:lstStyle/>
                    <a:p>
                      <a:r>
                        <a:rPr lang="it-IT" dirty="0"/>
                        <a:t>40</a:t>
                      </a:r>
                      <a:endParaRPr lang="en-US" dirty="0"/>
                    </a:p>
                  </a:txBody>
                  <a:tcPr/>
                </a:tc>
                <a:extLst>
                  <a:ext uri="{0D108BD9-81ED-4DB2-BD59-A6C34878D82A}">
                    <a16:rowId xmlns:a16="http://schemas.microsoft.com/office/drawing/2014/main" val="717954075"/>
                  </a:ext>
                </a:extLst>
              </a:tr>
              <a:tr h="400655">
                <a:tc>
                  <a:txBody>
                    <a:bodyPr/>
                    <a:lstStyle/>
                    <a:p>
                      <a:r>
                        <a:rPr lang="it-IT" dirty="0"/>
                        <a:t>30-39</a:t>
                      </a:r>
                      <a:endParaRPr lang="en-US" dirty="0"/>
                    </a:p>
                  </a:txBody>
                  <a:tcPr/>
                </a:tc>
                <a:tc>
                  <a:txBody>
                    <a:bodyPr/>
                    <a:lstStyle/>
                    <a:p>
                      <a:r>
                        <a:rPr lang="it-IT" dirty="0"/>
                        <a:t>71</a:t>
                      </a:r>
                      <a:endParaRPr lang="en-US" dirty="0"/>
                    </a:p>
                  </a:txBody>
                  <a:tcPr/>
                </a:tc>
                <a:tc>
                  <a:txBody>
                    <a:bodyPr/>
                    <a:lstStyle/>
                    <a:p>
                      <a:r>
                        <a:rPr lang="it-IT" dirty="0"/>
                        <a:t>19</a:t>
                      </a:r>
                      <a:endParaRPr lang="en-US" dirty="0"/>
                    </a:p>
                  </a:txBody>
                  <a:tcPr/>
                </a:tc>
                <a:tc>
                  <a:txBody>
                    <a:bodyPr/>
                    <a:lstStyle/>
                    <a:p>
                      <a:r>
                        <a:rPr lang="it-IT" dirty="0"/>
                        <a:t>44</a:t>
                      </a:r>
                      <a:endParaRPr lang="en-US" dirty="0"/>
                    </a:p>
                  </a:txBody>
                  <a:tcPr/>
                </a:tc>
                <a:extLst>
                  <a:ext uri="{0D108BD9-81ED-4DB2-BD59-A6C34878D82A}">
                    <a16:rowId xmlns:a16="http://schemas.microsoft.com/office/drawing/2014/main" val="2796237189"/>
                  </a:ext>
                </a:extLst>
              </a:tr>
              <a:tr h="400655">
                <a:tc>
                  <a:txBody>
                    <a:bodyPr/>
                    <a:lstStyle/>
                    <a:p>
                      <a:r>
                        <a:rPr lang="it-IT" dirty="0"/>
                        <a:t>40-49</a:t>
                      </a:r>
                      <a:endParaRPr lang="en-US" dirty="0"/>
                    </a:p>
                  </a:txBody>
                  <a:tcPr/>
                </a:tc>
                <a:tc>
                  <a:txBody>
                    <a:bodyPr/>
                    <a:lstStyle/>
                    <a:p>
                      <a:r>
                        <a:rPr lang="it-IT" dirty="0"/>
                        <a:t>274</a:t>
                      </a:r>
                      <a:endParaRPr lang="en-US" dirty="0"/>
                    </a:p>
                  </a:txBody>
                  <a:tcPr/>
                </a:tc>
                <a:tc>
                  <a:txBody>
                    <a:bodyPr/>
                    <a:lstStyle/>
                    <a:p>
                      <a:r>
                        <a:rPr lang="it-IT" dirty="0"/>
                        <a:t>44</a:t>
                      </a:r>
                      <a:endParaRPr lang="en-US" dirty="0"/>
                    </a:p>
                  </a:txBody>
                  <a:tcPr/>
                </a:tc>
                <a:tc>
                  <a:txBody>
                    <a:bodyPr/>
                    <a:lstStyle/>
                    <a:p>
                      <a:r>
                        <a:rPr lang="it-IT" dirty="0"/>
                        <a:t>113</a:t>
                      </a:r>
                      <a:endParaRPr lang="en-US" dirty="0"/>
                    </a:p>
                  </a:txBody>
                  <a:tcPr/>
                </a:tc>
                <a:extLst>
                  <a:ext uri="{0D108BD9-81ED-4DB2-BD59-A6C34878D82A}">
                    <a16:rowId xmlns:a16="http://schemas.microsoft.com/office/drawing/2014/main" val="3739640196"/>
                  </a:ext>
                </a:extLst>
              </a:tr>
              <a:tr h="400655">
                <a:tc>
                  <a:txBody>
                    <a:bodyPr/>
                    <a:lstStyle/>
                    <a:p>
                      <a:r>
                        <a:rPr lang="it-IT" dirty="0"/>
                        <a:t>50-59</a:t>
                      </a:r>
                      <a:endParaRPr lang="en-US" dirty="0"/>
                    </a:p>
                  </a:txBody>
                  <a:tcPr/>
                </a:tc>
                <a:tc>
                  <a:txBody>
                    <a:bodyPr/>
                    <a:lstStyle/>
                    <a:p>
                      <a:r>
                        <a:rPr lang="it-IT" dirty="0"/>
                        <a:t>863</a:t>
                      </a:r>
                      <a:endParaRPr lang="en-US" dirty="0"/>
                    </a:p>
                  </a:txBody>
                  <a:tcPr/>
                </a:tc>
                <a:tc>
                  <a:txBody>
                    <a:bodyPr/>
                    <a:lstStyle/>
                    <a:p>
                      <a:r>
                        <a:rPr lang="it-IT" dirty="0"/>
                        <a:t>89</a:t>
                      </a:r>
                      <a:endParaRPr lang="en-US" dirty="0"/>
                    </a:p>
                  </a:txBody>
                  <a:tcPr/>
                </a:tc>
                <a:tc>
                  <a:txBody>
                    <a:bodyPr/>
                    <a:lstStyle/>
                    <a:p>
                      <a:r>
                        <a:rPr lang="it-IT" dirty="0"/>
                        <a:t>219</a:t>
                      </a:r>
                      <a:endParaRPr lang="en-US" dirty="0"/>
                    </a:p>
                  </a:txBody>
                  <a:tcPr/>
                </a:tc>
                <a:extLst>
                  <a:ext uri="{0D108BD9-81ED-4DB2-BD59-A6C34878D82A}">
                    <a16:rowId xmlns:a16="http://schemas.microsoft.com/office/drawing/2014/main" val="1714718932"/>
                  </a:ext>
                </a:extLst>
              </a:tr>
              <a:tr h="400655">
                <a:tc>
                  <a:txBody>
                    <a:bodyPr/>
                    <a:lstStyle/>
                    <a:p>
                      <a:r>
                        <a:rPr lang="it-IT" dirty="0"/>
                        <a:t>60-69</a:t>
                      </a:r>
                      <a:endParaRPr lang="en-US" dirty="0"/>
                    </a:p>
                  </a:txBody>
                  <a:tcPr/>
                </a:tc>
                <a:tc>
                  <a:txBody>
                    <a:bodyPr/>
                    <a:lstStyle/>
                    <a:p>
                      <a:r>
                        <a:rPr lang="it-IT" dirty="0"/>
                        <a:t>1456</a:t>
                      </a:r>
                      <a:endParaRPr lang="en-US" dirty="0"/>
                    </a:p>
                  </a:txBody>
                  <a:tcPr/>
                </a:tc>
                <a:tc>
                  <a:txBody>
                    <a:bodyPr/>
                    <a:lstStyle/>
                    <a:p>
                      <a:r>
                        <a:rPr lang="it-IT" dirty="0"/>
                        <a:t>85</a:t>
                      </a:r>
                      <a:endParaRPr lang="en-US" dirty="0"/>
                    </a:p>
                  </a:txBody>
                  <a:tcPr/>
                </a:tc>
                <a:tc>
                  <a:txBody>
                    <a:bodyPr/>
                    <a:lstStyle/>
                    <a:p>
                      <a:r>
                        <a:rPr lang="it-IT" dirty="0"/>
                        <a:t>217</a:t>
                      </a:r>
                      <a:endParaRPr lang="en-US" dirty="0"/>
                    </a:p>
                  </a:txBody>
                  <a:tcPr/>
                </a:tc>
                <a:extLst>
                  <a:ext uri="{0D108BD9-81ED-4DB2-BD59-A6C34878D82A}">
                    <a16:rowId xmlns:a16="http://schemas.microsoft.com/office/drawing/2014/main" val="3883114817"/>
                  </a:ext>
                </a:extLst>
              </a:tr>
              <a:tr h="400655">
                <a:tc>
                  <a:txBody>
                    <a:bodyPr/>
                    <a:lstStyle/>
                    <a:p>
                      <a:r>
                        <a:rPr lang="it-IT" dirty="0"/>
                        <a:t>70-79</a:t>
                      </a:r>
                      <a:endParaRPr lang="en-US" dirty="0"/>
                    </a:p>
                  </a:txBody>
                  <a:tcPr/>
                </a:tc>
                <a:tc>
                  <a:txBody>
                    <a:bodyPr/>
                    <a:lstStyle/>
                    <a:p>
                      <a:r>
                        <a:rPr lang="it-IT" dirty="0"/>
                        <a:t>174</a:t>
                      </a:r>
                      <a:endParaRPr lang="en-US" dirty="0"/>
                    </a:p>
                  </a:txBody>
                  <a:tcPr/>
                </a:tc>
                <a:tc>
                  <a:txBody>
                    <a:bodyPr/>
                    <a:lstStyle/>
                    <a:p>
                      <a:r>
                        <a:rPr lang="it-IT" dirty="0"/>
                        <a:t>6</a:t>
                      </a:r>
                      <a:endParaRPr lang="en-US" dirty="0"/>
                    </a:p>
                  </a:txBody>
                  <a:tcPr/>
                </a:tc>
                <a:tc>
                  <a:txBody>
                    <a:bodyPr/>
                    <a:lstStyle/>
                    <a:p>
                      <a:r>
                        <a:rPr lang="it-IT" dirty="0"/>
                        <a:t>22</a:t>
                      </a:r>
                      <a:endParaRPr lang="en-US" dirty="0"/>
                    </a:p>
                  </a:txBody>
                  <a:tcPr/>
                </a:tc>
                <a:extLst>
                  <a:ext uri="{0D108BD9-81ED-4DB2-BD59-A6C34878D82A}">
                    <a16:rowId xmlns:a16="http://schemas.microsoft.com/office/drawing/2014/main" val="905833193"/>
                  </a:ext>
                </a:extLst>
              </a:tr>
            </a:tbl>
          </a:graphicData>
        </a:graphic>
      </p:graphicFrame>
      <p:graphicFrame>
        <p:nvGraphicFramePr>
          <p:cNvPr id="12" name="Tabella 4">
            <a:extLst>
              <a:ext uri="{FF2B5EF4-FFF2-40B4-BE49-F238E27FC236}">
                <a16:creationId xmlns:a16="http://schemas.microsoft.com/office/drawing/2014/main" id="{CBC4A19A-F89F-AD4B-FF19-80642AD4B97B}"/>
              </a:ext>
            </a:extLst>
          </p:cNvPr>
          <p:cNvGraphicFramePr>
            <a:graphicFrameLocks noGrp="1"/>
          </p:cNvGraphicFramePr>
          <p:nvPr>
            <p:extLst>
              <p:ext uri="{D42A27DB-BD31-4B8C-83A1-F6EECF244321}">
                <p14:modId xmlns:p14="http://schemas.microsoft.com/office/powerpoint/2010/main" val="526277707"/>
              </p:ext>
            </p:extLst>
          </p:nvPr>
        </p:nvGraphicFramePr>
        <p:xfrm>
          <a:off x="501777" y="4951005"/>
          <a:ext cx="3051048" cy="1737360"/>
        </p:xfrm>
        <a:graphic>
          <a:graphicData uri="http://schemas.openxmlformats.org/drawingml/2006/table">
            <a:tbl>
              <a:tblPr firstRow="1" bandRow="1">
                <a:tableStyleId>{00A15C55-8517-42AA-B614-E9B94910E393}</a:tableStyleId>
              </a:tblPr>
              <a:tblGrid>
                <a:gridCol w="1461327">
                  <a:extLst>
                    <a:ext uri="{9D8B030D-6E8A-4147-A177-3AD203B41FA5}">
                      <a16:colId xmlns:a16="http://schemas.microsoft.com/office/drawing/2014/main" val="3894616203"/>
                    </a:ext>
                  </a:extLst>
                </a:gridCol>
                <a:gridCol w="1589721">
                  <a:extLst>
                    <a:ext uri="{9D8B030D-6E8A-4147-A177-3AD203B41FA5}">
                      <a16:colId xmlns:a16="http://schemas.microsoft.com/office/drawing/2014/main" val="1038845971"/>
                    </a:ext>
                  </a:extLst>
                </a:gridCol>
              </a:tblGrid>
              <a:tr h="305859">
                <a:tc>
                  <a:txBody>
                    <a:bodyPr/>
                    <a:lstStyle/>
                    <a:p>
                      <a:r>
                        <a:rPr lang="it-IT" dirty="0" err="1"/>
                        <a:t>Tissue</a:t>
                      </a:r>
                      <a:endParaRPr lang="en-US" dirty="0"/>
                    </a:p>
                  </a:txBody>
                  <a:tcPr/>
                </a:tc>
                <a:tc>
                  <a:txBody>
                    <a:bodyPr/>
                    <a:lstStyle/>
                    <a:p>
                      <a:r>
                        <a:rPr lang="it-IT" dirty="0" err="1"/>
                        <a:t>Number</a:t>
                      </a:r>
                      <a:r>
                        <a:rPr lang="it-IT" dirty="0"/>
                        <a:t> of samples</a:t>
                      </a:r>
                      <a:endParaRPr lang="en-US" dirty="0"/>
                    </a:p>
                  </a:txBody>
                  <a:tcPr/>
                </a:tc>
                <a:extLst>
                  <a:ext uri="{0D108BD9-81ED-4DB2-BD59-A6C34878D82A}">
                    <a16:rowId xmlns:a16="http://schemas.microsoft.com/office/drawing/2014/main" val="426405419"/>
                  </a:ext>
                </a:extLst>
              </a:tr>
              <a:tr h="305859">
                <a:tc>
                  <a:txBody>
                    <a:bodyPr/>
                    <a:lstStyle/>
                    <a:p>
                      <a:r>
                        <a:rPr lang="it-IT" dirty="0"/>
                        <a:t>Brain</a:t>
                      </a:r>
                      <a:endParaRPr lang="en-US" dirty="0"/>
                    </a:p>
                  </a:txBody>
                  <a:tcPr/>
                </a:tc>
                <a:tc>
                  <a:txBody>
                    <a:bodyPr/>
                    <a:lstStyle/>
                    <a:p>
                      <a:r>
                        <a:rPr lang="it-IT" dirty="0"/>
                        <a:t>2931</a:t>
                      </a:r>
                      <a:endParaRPr lang="en-US" dirty="0"/>
                    </a:p>
                  </a:txBody>
                  <a:tcPr/>
                </a:tc>
                <a:extLst>
                  <a:ext uri="{0D108BD9-81ED-4DB2-BD59-A6C34878D82A}">
                    <a16:rowId xmlns:a16="http://schemas.microsoft.com/office/drawing/2014/main" val="367416663"/>
                  </a:ext>
                </a:extLst>
              </a:tr>
              <a:tr h="305859">
                <a:tc>
                  <a:txBody>
                    <a:bodyPr/>
                    <a:lstStyle/>
                    <a:p>
                      <a:r>
                        <a:rPr lang="it-IT" dirty="0" err="1"/>
                        <a:t>Liver</a:t>
                      </a:r>
                      <a:endParaRPr lang="en-US" dirty="0"/>
                    </a:p>
                  </a:txBody>
                  <a:tcPr/>
                </a:tc>
                <a:tc>
                  <a:txBody>
                    <a:bodyPr/>
                    <a:lstStyle/>
                    <a:p>
                      <a:r>
                        <a:rPr lang="it-IT" dirty="0"/>
                        <a:t>251</a:t>
                      </a:r>
                      <a:endParaRPr lang="en-US" dirty="0"/>
                    </a:p>
                  </a:txBody>
                  <a:tcPr/>
                </a:tc>
                <a:extLst>
                  <a:ext uri="{0D108BD9-81ED-4DB2-BD59-A6C34878D82A}">
                    <a16:rowId xmlns:a16="http://schemas.microsoft.com/office/drawing/2014/main" val="840831145"/>
                  </a:ext>
                </a:extLst>
              </a:tr>
              <a:tr h="305859">
                <a:tc>
                  <a:txBody>
                    <a:bodyPr/>
                    <a:lstStyle/>
                    <a:p>
                      <a:r>
                        <a:rPr lang="it-IT" dirty="0" err="1"/>
                        <a:t>Lung</a:t>
                      </a:r>
                      <a:endParaRPr lang="en-US" dirty="0"/>
                    </a:p>
                  </a:txBody>
                  <a:tcPr/>
                </a:tc>
                <a:tc>
                  <a:txBody>
                    <a:bodyPr/>
                    <a:lstStyle/>
                    <a:p>
                      <a:r>
                        <a:rPr lang="it-IT" dirty="0"/>
                        <a:t>655</a:t>
                      </a:r>
                      <a:endParaRPr lang="en-US" dirty="0"/>
                    </a:p>
                  </a:txBody>
                  <a:tcPr/>
                </a:tc>
                <a:extLst>
                  <a:ext uri="{0D108BD9-81ED-4DB2-BD59-A6C34878D82A}">
                    <a16:rowId xmlns:a16="http://schemas.microsoft.com/office/drawing/2014/main" val="1018644849"/>
                  </a:ext>
                </a:extLst>
              </a:tr>
            </a:tbl>
          </a:graphicData>
        </a:graphic>
      </p:graphicFrame>
    </p:spTree>
    <p:extLst>
      <p:ext uri="{BB962C8B-B14F-4D97-AF65-F5344CB8AC3E}">
        <p14:creationId xmlns:p14="http://schemas.microsoft.com/office/powerpoint/2010/main" val="143519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18E3A9-AF86-5947-8CA2-31286F2059F4}"/>
              </a:ext>
            </a:extLst>
          </p:cNvPr>
          <p:cNvSpPr>
            <a:spLocks noGrp="1"/>
          </p:cNvSpPr>
          <p:nvPr>
            <p:ph type="title"/>
          </p:nvPr>
        </p:nvSpPr>
        <p:spPr>
          <a:xfrm>
            <a:off x="76201" y="19050"/>
            <a:ext cx="6419850" cy="1190625"/>
          </a:xfrm>
        </p:spPr>
        <p:txBody>
          <a:bodyPr>
            <a:normAutofit/>
          </a:bodyPr>
          <a:lstStyle/>
          <a:p>
            <a:r>
              <a:rPr lang="it-IT" dirty="0"/>
              <a:t>Quality control</a:t>
            </a:r>
            <a:br>
              <a:rPr lang="it-IT" dirty="0"/>
            </a:br>
            <a:r>
              <a:rPr lang="it-IT" sz="2700" dirty="0"/>
              <a:t>RIN</a:t>
            </a:r>
            <a:endParaRPr lang="en-US" sz="2700" dirty="0"/>
          </a:p>
        </p:txBody>
      </p:sp>
      <p:pic>
        <p:nvPicPr>
          <p:cNvPr id="4" name="Immagine 3">
            <a:extLst>
              <a:ext uri="{FF2B5EF4-FFF2-40B4-BE49-F238E27FC236}">
                <a16:creationId xmlns:a16="http://schemas.microsoft.com/office/drawing/2014/main" id="{6A710F51-2972-1367-4DC1-24625D9F3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6" y="1190625"/>
            <a:ext cx="7917658" cy="4886325"/>
          </a:xfrm>
          <a:prstGeom prst="rect">
            <a:avLst/>
          </a:prstGeom>
        </p:spPr>
      </p:pic>
      <p:sp>
        <p:nvSpPr>
          <p:cNvPr id="8" name="CasellaDiTesto 7">
            <a:extLst>
              <a:ext uri="{FF2B5EF4-FFF2-40B4-BE49-F238E27FC236}">
                <a16:creationId xmlns:a16="http://schemas.microsoft.com/office/drawing/2014/main" id="{BA283E4D-C25E-72A1-170B-8C4AEB62909B}"/>
              </a:ext>
            </a:extLst>
          </p:cNvPr>
          <p:cNvSpPr txBox="1"/>
          <p:nvPr/>
        </p:nvSpPr>
        <p:spPr>
          <a:xfrm>
            <a:off x="2990850" y="6038850"/>
            <a:ext cx="4610100" cy="369332"/>
          </a:xfrm>
          <a:prstGeom prst="rect">
            <a:avLst/>
          </a:prstGeom>
          <a:noFill/>
        </p:spPr>
        <p:txBody>
          <a:bodyPr wrap="square" rtlCol="0">
            <a:spAutoFit/>
          </a:bodyPr>
          <a:lstStyle/>
          <a:p>
            <a:r>
              <a:rPr lang="it-IT" dirty="0"/>
              <a:t>I </a:t>
            </a:r>
            <a:r>
              <a:rPr lang="it-IT" dirty="0" err="1"/>
              <a:t>discarded</a:t>
            </a:r>
            <a:r>
              <a:rPr lang="it-IT" dirty="0"/>
              <a:t> samples </a:t>
            </a:r>
            <a:r>
              <a:rPr lang="it-IT" dirty="0" err="1"/>
              <a:t>having</a:t>
            </a:r>
            <a:r>
              <a:rPr lang="it-IT" dirty="0"/>
              <a:t> RIN score &lt; 7</a:t>
            </a:r>
            <a:endParaRPr lang="en-US" dirty="0"/>
          </a:p>
        </p:txBody>
      </p:sp>
    </p:spTree>
    <p:extLst>
      <p:ext uri="{BB962C8B-B14F-4D97-AF65-F5344CB8AC3E}">
        <p14:creationId xmlns:p14="http://schemas.microsoft.com/office/powerpoint/2010/main" val="347529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18E3A9-AF86-5947-8CA2-31286F2059F4}"/>
              </a:ext>
            </a:extLst>
          </p:cNvPr>
          <p:cNvSpPr>
            <a:spLocks noGrp="1"/>
          </p:cNvSpPr>
          <p:nvPr>
            <p:ph type="title"/>
          </p:nvPr>
        </p:nvSpPr>
        <p:spPr>
          <a:xfrm>
            <a:off x="0" y="104775"/>
            <a:ext cx="10696574" cy="999966"/>
          </a:xfrm>
        </p:spPr>
        <p:txBody>
          <a:bodyPr>
            <a:normAutofit fontScale="90000"/>
          </a:bodyPr>
          <a:lstStyle/>
          <a:p>
            <a:r>
              <a:rPr lang="it-IT" dirty="0"/>
              <a:t>Quality control</a:t>
            </a:r>
            <a:br>
              <a:rPr lang="it-IT" dirty="0"/>
            </a:br>
            <a:r>
              <a:rPr lang="it-IT" sz="2400" dirty="0" err="1"/>
              <a:t>Reads</a:t>
            </a:r>
            <a:r>
              <a:rPr lang="it-IT" sz="2400" dirty="0"/>
              <a:t> </a:t>
            </a:r>
            <a:r>
              <a:rPr lang="it-IT" sz="2400" dirty="0" err="1"/>
              <a:t>mapped</a:t>
            </a:r>
            <a:r>
              <a:rPr lang="it-IT" sz="2400" dirty="0"/>
              <a:t> </a:t>
            </a:r>
            <a:r>
              <a:rPr lang="it-IT" sz="2400" dirty="0" err="1"/>
              <a:t>unambiguously</a:t>
            </a:r>
            <a:r>
              <a:rPr lang="it-IT" sz="2400" dirty="0"/>
              <a:t> on </a:t>
            </a:r>
            <a:r>
              <a:rPr lang="it-IT" sz="2400" dirty="0" err="1"/>
              <a:t>both</a:t>
            </a:r>
            <a:r>
              <a:rPr lang="it-IT" sz="2400" dirty="0"/>
              <a:t> </a:t>
            </a:r>
            <a:r>
              <a:rPr lang="it-IT" sz="2400" dirty="0" err="1"/>
              <a:t>strands</a:t>
            </a:r>
            <a:r>
              <a:rPr lang="it-IT" sz="2400" dirty="0"/>
              <a:t> and </a:t>
            </a:r>
            <a:r>
              <a:rPr lang="it-IT" sz="2400" dirty="0" err="1"/>
              <a:t>reads</a:t>
            </a:r>
            <a:r>
              <a:rPr lang="it-IT" sz="2400" dirty="0"/>
              <a:t> </a:t>
            </a:r>
            <a:r>
              <a:rPr lang="it-IT" sz="2400" dirty="0" err="1"/>
              <a:t>mapped</a:t>
            </a:r>
            <a:r>
              <a:rPr lang="it-IT" sz="2400" dirty="0"/>
              <a:t> on rRNA</a:t>
            </a:r>
            <a:endParaRPr lang="en-US" sz="2400" dirty="0"/>
          </a:p>
        </p:txBody>
      </p:sp>
      <p:pic>
        <p:nvPicPr>
          <p:cNvPr id="5" name="Immagine 4">
            <a:extLst>
              <a:ext uri="{FF2B5EF4-FFF2-40B4-BE49-F238E27FC236}">
                <a16:creationId xmlns:a16="http://schemas.microsoft.com/office/drawing/2014/main" id="{F63B8AEE-E888-5981-FE05-3A49AAAF8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37" y="1276510"/>
            <a:ext cx="5972711" cy="3686015"/>
          </a:xfrm>
          <a:prstGeom prst="rect">
            <a:avLst/>
          </a:prstGeom>
        </p:spPr>
      </p:pic>
      <p:sp>
        <p:nvSpPr>
          <p:cNvPr id="6" name="CasellaDiTesto 5">
            <a:extLst>
              <a:ext uri="{FF2B5EF4-FFF2-40B4-BE49-F238E27FC236}">
                <a16:creationId xmlns:a16="http://schemas.microsoft.com/office/drawing/2014/main" id="{8E4BC947-4E9A-F3F9-1D2B-B5AEC6F82326}"/>
              </a:ext>
            </a:extLst>
          </p:cNvPr>
          <p:cNvSpPr txBox="1"/>
          <p:nvPr/>
        </p:nvSpPr>
        <p:spPr>
          <a:xfrm>
            <a:off x="1391447" y="4962525"/>
            <a:ext cx="3609444" cy="923330"/>
          </a:xfrm>
          <a:prstGeom prst="rect">
            <a:avLst/>
          </a:prstGeom>
          <a:noFill/>
        </p:spPr>
        <p:txBody>
          <a:bodyPr wrap="square" rtlCol="0">
            <a:spAutoFit/>
          </a:bodyPr>
          <a:lstStyle/>
          <a:p>
            <a:r>
              <a:rPr lang="it-IT" dirty="0"/>
              <a:t>I </a:t>
            </a:r>
            <a:r>
              <a:rPr lang="it-IT" dirty="0" err="1"/>
              <a:t>discarded</a:t>
            </a:r>
            <a:r>
              <a:rPr lang="it-IT" dirty="0"/>
              <a:t> samples </a:t>
            </a:r>
            <a:r>
              <a:rPr lang="it-IT" dirty="0" err="1"/>
              <a:t>having</a:t>
            </a:r>
            <a:r>
              <a:rPr lang="it-IT" dirty="0"/>
              <a:t> </a:t>
            </a:r>
          </a:p>
          <a:p>
            <a:r>
              <a:rPr lang="it-IT" dirty="0"/>
              <a:t>% </a:t>
            </a:r>
            <a:r>
              <a:rPr lang="it-IT" dirty="0" err="1"/>
              <a:t>reads</a:t>
            </a:r>
            <a:r>
              <a:rPr lang="it-IT" dirty="0"/>
              <a:t> </a:t>
            </a:r>
            <a:r>
              <a:rPr lang="it-IT" dirty="0" err="1"/>
              <a:t>mapped</a:t>
            </a:r>
            <a:r>
              <a:rPr lang="it-IT" dirty="0"/>
              <a:t> </a:t>
            </a:r>
            <a:r>
              <a:rPr lang="it-IT" dirty="0" err="1"/>
              <a:t>unambiguously</a:t>
            </a:r>
            <a:r>
              <a:rPr lang="it-IT" dirty="0"/>
              <a:t> </a:t>
            </a:r>
          </a:p>
          <a:p>
            <a:r>
              <a:rPr lang="it-IT" dirty="0"/>
              <a:t>on </a:t>
            </a:r>
            <a:r>
              <a:rPr lang="it-IT" dirty="0" err="1"/>
              <a:t>both</a:t>
            </a:r>
            <a:r>
              <a:rPr lang="it-IT" dirty="0"/>
              <a:t> </a:t>
            </a:r>
            <a:r>
              <a:rPr lang="it-IT" dirty="0" err="1"/>
              <a:t>strands</a:t>
            </a:r>
            <a:r>
              <a:rPr lang="it-IT" dirty="0"/>
              <a:t> &lt; 85%</a:t>
            </a:r>
            <a:endParaRPr lang="en-US" dirty="0"/>
          </a:p>
        </p:txBody>
      </p:sp>
      <p:pic>
        <p:nvPicPr>
          <p:cNvPr id="7" name="Immagine 6">
            <a:extLst>
              <a:ext uri="{FF2B5EF4-FFF2-40B4-BE49-F238E27FC236}">
                <a16:creationId xmlns:a16="http://schemas.microsoft.com/office/drawing/2014/main" id="{3E30F7DC-01AF-88A3-CD47-64540F598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57425"/>
            <a:ext cx="5524500" cy="3409405"/>
          </a:xfrm>
          <a:prstGeom prst="rect">
            <a:avLst/>
          </a:prstGeom>
        </p:spPr>
      </p:pic>
      <p:sp>
        <p:nvSpPr>
          <p:cNvPr id="8" name="CasellaDiTesto 7">
            <a:extLst>
              <a:ext uri="{FF2B5EF4-FFF2-40B4-BE49-F238E27FC236}">
                <a16:creationId xmlns:a16="http://schemas.microsoft.com/office/drawing/2014/main" id="{69CA0E0E-CB76-AB39-C166-B6795275C633}"/>
              </a:ext>
            </a:extLst>
          </p:cNvPr>
          <p:cNvSpPr txBox="1"/>
          <p:nvPr/>
        </p:nvSpPr>
        <p:spPr>
          <a:xfrm>
            <a:off x="7324988" y="5562689"/>
            <a:ext cx="3676386" cy="646331"/>
          </a:xfrm>
          <a:prstGeom prst="rect">
            <a:avLst/>
          </a:prstGeom>
          <a:noFill/>
        </p:spPr>
        <p:txBody>
          <a:bodyPr wrap="square" rtlCol="0">
            <a:spAutoFit/>
          </a:bodyPr>
          <a:lstStyle/>
          <a:p>
            <a:r>
              <a:rPr lang="it-IT" dirty="0"/>
              <a:t>I </a:t>
            </a:r>
            <a:r>
              <a:rPr lang="it-IT" dirty="0" err="1"/>
              <a:t>discarded</a:t>
            </a:r>
            <a:r>
              <a:rPr lang="it-IT" dirty="0"/>
              <a:t> samples </a:t>
            </a:r>
            <a:r>
              <a:rPr lang="it-IT" dirty="0" err="1"/>
              <a:t>having</a:t>
            </a:r>
            <a:r>
              <a:rPr lang="it-IT" dirty="0"/>
              <a:t> % </a:t>
            </a:r>
            <a:r>
              <a:rPr lang="it-IT" dirty="0" err="1"/>
              <a:t>reads</a:t>
            </a:r>
            <a:r>
              <a:rPr lang="it-IT" dirty="0"/>
              <a:t> </a:t>
            </a:r>
            <a:r>
              <a:rPr lang="it-IT" dirty="0" err="1"/>
              <a:t>mapped</a:t>
            </a:r>
            <a:r>
              <a:rPr lang="it-IT" dirty="0"/>
              <a:t> on rRNA &gt; 10%</a:t>
            </a:r>
            <a:endParaRPr lang="en-US" dirty="0"/>
          </a:p>
        </p:txBody>
      </p:sp>
    </p:spTree>
    <p:extLst>
      <p:ext uri="{BB962C8B-B14F-4D97-AF65-F5344CB8AC3E}">
        <p14:creationId xmlns:p14="http://schemas.microsoft.com/office/powerpoint/2010/main" val="355484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C9E607-0AFF-E4F6-0227-5AEC956BE628}"/>
              </a:ext>
            </a:extLst>
          </p:cNvPr>
          <p:cNvSpPr>
            <a:spLocks noGrp="1"/>
          </p:cNvSpPr>
          <p:nvPr>
            <p:ph type="title"/>
          </p:nvPr>
        </p:nvSpPr>
        <p:spPr>
          <a:xfrm>
            <a:off x="133350" y="133034"/>
            <a:ext cx="10515600" cy="796925"/>
          </a:xfrm>
        </p:spPr>
        <p:txBody>
          <a:bodyPr/>
          <a:lstStyle/>
          <a:p>
            <a:r>
              <a:rPr lang="it-IT" dirty="0"/>
              <a:t>Sample </a:t>
            </a:r>
            <a:r>
              <a:rPr lang="it-IT" dirty="0" err="1"/>
              <a:t>selection</a:t>
            </a:r>
            <a:r>
              <a:rPr lang="it-IT" dirty="0"/>
              <a:t> and filtering</a:t>
            </a:r>
            <a:endParaRPr lang="en-US" dirty="0"/>
          </a:p>
        </p:txBody>
      </p:sp>
      <p:sp>
        <p:nvSpPr>
          <p:cNvPr id="3" name="Segnaposto contenuto 2">
            <a:extLst>
              <a:ext uri="{FF2B5EF4-FFF2-40B4-BE49-F238E27FC236}">
                <a16:creationId xmlns:a16="http://schemas.microsoft.com/office/drawing/2014/main" id="{9842B33B-4AE8-E705-3DE7-7DDF936922E2}"/>
              </a:ext>
            </a:extLst>
          </p:cNvPr>
          <p:cNvSpPr>
            <a:spLocks noGrp="1"/>
          </p:cNvSpPr>
          <p:nvPr>
            <p:ph idx="1"/>
          </p:nvPr>
        </p:nvSpPr>
        <p:spPr>
          <a:xfrm>
            <a:off x="133350" y="971233"/>
            <a:ext cx="10515600" cy="1619568"/>
          </a:xfrm>
        </p:spPr>
        <p:txBody>
          <a:bodyPr>
            <a:normAutofit/>
          </a:bodyPr>
          <a:lstStyle/>
          <a:p>
            <a:pPr marL="0" indent="0">
              <a:buNone/>
            </a:pPr>
            <a:r>
              <a:rPr lang="it-IT" dirty="0"/>
              <a:t>I  </a:t>
            </a:r>
            <a:r>
              <a:rPr lang="it-IT" dirty="0" err="1"/>
              <a:t>chose</a:t>
            </a:r>
            <a:r>
              <a:rPr lang="it-IT" dirty="0"/>
              <a:t> the samples by </a:t>
            </a:r>
            <a:r>
              <a:rPr lang="it-IT" dirty="0" err="1"/>
              <a:t>applying</a:t>
            </a:r>
            <a:r>
              <a:rPr lang="it-IT" dirty="0"/>
              <a:t> the </a:t>
            </a:r>
            <a:r>
              <a:rPr lang="it-IT" dirty="0" err="1"/>
              <a:t>quality</a:t>
            </a:r>
            <a:r>
              <a:rPr lang="it-IT" dirty="0"/>
              <a:t> control </a:t>
            </a:r>
            <a:r>
              <a:rPr lang="it-IT" dirty="0" err="1"/>
              <a:t>parameters</a:t>
            </a:r>
            <a:r>
              <a:rPr lang="it-IT" dirty="0"/>
              <a:t> </a:t>
            </a:r>
            <a:r>
              <a:rPr lang="it-IT" dirty="0" err="1"/>
              <a:t>explained</a:t>
            </a:r>
            <a:r>
              <a:rPr lang="it-IT" dirty="0"/>
              <a:t> in the </a:t>
            </a:r>
            <a:r>
              <a:rPr lang="it-IT" dirty="0" err="1"/>
              <a:t>previous</a:t>
            </a:r>
            <a:r>
              <a:rPr lang="it-IT" dirty="0"/>
              <a:t> slides</a:t>
            </a:r>
          </a:p>
          <a:p>
            <a:pPr marL="0" indent="0">
              <a:buNone/>
            </a:pPr>
            <a:r>
              <a:rPr lang="it-IT" dirty="0"/>
              <a:t>I </a:t>
            </a:r>
            <a:r>
              <a:rPr lang="it-IT" dirty="0" err="1"/>
              <a:t>also</a:t>
            </a:r>
            <a:r>
              <a:rPr lang="it-IT" dirty="0"/>
              <a:t> </a:t>
            </a:r>
            <a:r>
              <a:rPr lang="it-IT" dirty="0" err="1"/>
              <a:t>filtered</a:t>
            </a:r>
            <a:r>
              <a:rPr lang="it-IT" dirty="0"/>
              <a:t> out </a:t>
            </a:r>
            <a:r>
              <a:rPr lang="it-IT" dirty="0" err="1"/>
              <a:t>genes</a:t>
            </a:r>
            <a:r>
              <a:rPr lang="it-IT" dirty="0"/>
              <a:t> </a:t>
            </a:r>
            <a:r>
              <a:rPr lang="it-IT" dirty="0" err="1"/>
              <a:t>located</a:t>
            </a:r>
            <a:r>
              <a:rPr lang="it-IT" dirty="0"/>
              <a:t> </a:t>
            </a:r>
            <a:r>
              <a:rPr lang="it-IT" dirty="0" err="1"/>
              <a:t>outside</a:t>
            </a:r>
            <a:r>
              <a:rPr lang="it-IT" dirty="0"/>
              <a:t> of </a:t>
            </a:r>
            <a:r>
              <a:rPr lang="it-IT" dirty="0" err="1"/>
              <a:t>canonical</a:t>
            </a:r>
            <a:r>
              <a:rPr lang="it-IT" dirty="0"/>
              <a:t> </a:t>
            </a:r>
            <a:r>
              <a:rPr lang="it-IT" dirty="0" err="1"/>
              <a:t>chromosomes</a:t>
            </a:r>
            <a:r>
              <a:rPr lang="it-IT" dirty="0"/>
              <a:t>, and </a:t>
            </a:r>
            <a:r>
              <a:rPr lang="it-IT" dirty="0" err="1"/>
              <a:t>genes</a:t>
            </a:r>
            <a:r>
              <a:rPr lang="it-IT" dirty="0"/>
              <a:t> </a:t>
            </a:r>
            <a:r>
              <a:rPr lang="it-IT" dirty="0" err="1"/>
              <a:t>having</a:t>
            </a:r>
            <a:r>
              <a:rPr lang="it-IT" dirty="0"/>
              <a:t> 0 </a:t>
            </a:r>
            <a:r>
              <a:rPr lang="it-IT" dirty="0" err="1"/>
              <a:t>counts</a:t>
            </a:r>
            <a:r>
              <a:rPr lang="it-IT" dirty="0"/>
              <a:t> in </a:t>
            </a:r>
            <a:r>
              <a:rPr lang="it-IT" dirty="0" err="1"/>
              <a:t>all</a:t>
            </a:r>
            <a:r>
              <a:rPr lang="it-IT" dirty="0"/>
              <a:t> the 9 </a:t>
            </a:r>
            <a:r>
              <a:rPr lang="it-IT" dirty="0" err="1"/>
              <a:t>columns</a:t>
            </a:r>
            <a:r>
              <a:rPr lang="it-IT" dirty="0"/>
              <a:t>, and </a:t>
            </a:r>
            <a:r>
              <a:rPr lang="it-IT" dirty="0" err="1"/>
              <a:t>genes</a:t>
            </a:r>
            <a:r>
              <a:rPr lang="it-IT" dirty="0"/>
              <a:t> </a:t>
            </a:r>
            <a:r>
              <a:rPr lang="it-IT" dirty="0" err="1"/>
              <a:t>having</a:t>
            </a:r>
            <a:r>
              <a:rPr lang="it-IT" dirty="0"/>
              <a:t> </a:t>
            </a:r>
            <a:r>
              <a:rPr lang="it-IT" dirty="0" err="1"/>
              <a:t>really</a:t>
            </a:r>
            <a:r>
              <a:rPr lang="it-IT" dirty="0"/>
              <a:t> low </a:t>
            </a:r>
            <a:r>
              <a:rPr lang="it-IT" dirty="0" err="1"/>
              <a:t>count</a:t>
            </a:r>
            <a:r>
              <a:rPr lang="it-IT" dirty="0"/>
              <a:t> </a:t>
            </a:r>
            <a:r>
              <a:rPr lang="it-IT" dirty="0" err="1"/>
              <a:t>values</a:t>
            </a:r>
            <a:endParaRPr lang="it-IT" dirty="0"/>
          </a:p>
          <a:p>
            <a:pPr marL="0" indent="0">
              <a:buNone/>
            </a:pPr>
            <a:r>
              <a:rPr lang="it-IT" dirty="0"/>
              <a:t>The following </a:t>
            </a:r>
            <a:r>
              <a:rPr lang="it-IT" dirty="0" err="1"/>
              <a:t>table</a:t>
            </a:r>
            <a:r>
              <a:rPr lang="it-IT" dirty="0"/>
              <a:t> </a:t>
            </a:r>
            <a:r>
              <a:rPr lang="it-IT" dirty="0" err="1"/>
              <a:t>summarizes</a:t>
            </a:r>
            <a:r>
              <a:rPr lang="it-IT" dirty="0"/>
              <a:t> the </a:t>
            </a:r>
            <a:r>
              <a:rPr lang="it-IT" dirty="0" err="1"/>
              <a:t>three</a:t>
            </a:r>
            <a:r>
              <a:rPr lang="it-IT" dirty="0"/>
              <a:t> </a:t>
            </a:r>
            <a:r>
              <a:rPr lang="it-IT" dirty="0" err="1"/>
              <a:t>replicates</a:t>
            </a:r>
            <a:r>
              <a:rPr lang="it-IT" dirty="0"/>
              <a:t> </a:t>
            </a:r>
            <a:r>
              <a:rPr lang="it-IT" dirty="0" err="1"/>
              <a:t>retrieved</a:t>
            </a:r>
            <a:r>
              <a:rPr lang="it-IT" dirty="0"/>
              <a:t> for </a:t>
            </a:r>
            <a:r>
              <a:rPr lang="it-IT" dirty="0" err="1"/>
              <a:t>each</a:t>
            </a:r>
            <a:r>
              <a:rPr lang="it-IT" dirty="0"/>
              <a:t> </a:t>
            </a:r>
            <a:r>
              <a:rPr lang="it-IT" dirty="0" err="1"/>
              <a:t>tissue</a:t>
            </a:r>
            <a:endParaRPr lang="it-IT" dirty="0"/>
          </a:p>
          <a:p>
            <a:pPr marL="0" indent="0">
              <a:buNone/>
            </a:pPr>
            <a:endParaRPr lang="it-IT" dirty="0"/>
          </a:p>
          <a:p>
            <a:pPr marL="0" indent="0">
              <a:buNone/>
            </a:pPr>
            <a:endParaRPr lang="en-US" dirty="0"/>
          </a:p>
        </p:txBody>
      </p:sp>
      <p:graphicFrame>
        <p:nvGraphicFramePr>
          <p:cNvPr id="5" name="Tabella 5">
            <a:extLst>
              <a:ext uri="{FF2B5EF4-FFF2-40B4-BE49-F238E27FC236}">
                <a16:creationId xmlns:a16="http://schemas.microsoft.com/office/drawing/2014/main" id="{6EC731F7-3CC0-EAE4-0B6C-C149B204902A}"/>
              </a:ext>
            </a:extLst>
          </p:cNvPr>
          <p:cNvGraphicFramePr>
            <a:graphicFrameLocks noGrp="1"/>
          </p:cNvGraphicFramePr>
          <p:nvPr>
            <p:extLst>
              <p:ext uri="{D42A27DB-BD31-4B8C-83A1-F6EECF244321}">
                <p14:modId xmlns:p14="http://schemas.microsoft.com/office/powerpoint/2010/main" val="2933696313"/>
              </p:ext>
            </p:extLst>
          </p:nvPr>
        </p:nvGraphicFramePr>
        <p:xfrm>
          <a:off x="590550" y="3429000"/>
          <a:ext cx="9675946" cy="2457768"/>
        </p:xfrm>
        <a:graphic>
          <a:graphicData uri="http://schemas.openxmlformats.org/drawingml/2006/table">
            <a:tbl>
              <a:tblPr firstRow="1" bandRow="1">
                <a:tableStyleId>{00A15C55-8517-42AA-B614-E9B94910E393}</a:tableStyleId>
              </a:tblPr>
              <a:tblGrid>
                <a:gridCol w="1695450">
                  <a:extLst>
                    <a:ext uri="{9D8B030D-6E8A-4147-A177-3AD203B41FA5}">
                      <a16:colId xmlns:a16="http://schemas.microsoft.com/office/drawing/2014/main" val="2207622921"/>
                    </a:ext>
                  </a:extLst>
                </a:gridCol>
                <a:gridCol w="819150">
                  <a:extLst>
                    <a:ext uri="{9D8B030D-6E8A-4147-A177-3AD203B41FA5}">
                      <a16:colId xmlns:a16="http://schemas.microsoft.com/office/drawing/2014/main" val="1311453530"/>
                    </a:ext>
                  </a:extLst>
                </a:gridCol>
                <a:gridCol w="971550">
                  <a:extLst>
                    <a:ext uri="{9D8B030D-6E8A-4147-A177-3AD203B41FA5}">
                      <a16:colId xmlns:a16="http://schemas.microsoft.com/office/drawing/2014/main" val="3520664442"/>
                    </a:ext>
                  </a:extLst>
                </a:gridCol>
                <a:gridCol w="885825">
                  <a:extLst>
                    <a:ext uri="{9D8B030D-6E8A-4147-A177-3AD203B41FA5}">
                      <a16:colId xmlns:a16="http://schemas.microsoft.com/office/drawing/2014/main" val="3648388336"/>
                    </a:ext>
                  </a:extLst>
                </a:gridCol>
                <a:gridCol w="942975">
                  <a:extLst>
                    <a:ext uri="{9D8B030D-6E8A-4147-A177-3AD203B41FA5}">
                      <a16:colId xmlns:a16="http://schemas.microsoft.com/office/drawing/2014/main" val="1739830561"/>
                    </a:ext>
                  </a:extLst>
                </a:gridCol>
                <a:gridCol w="893401">
                  <a:extLst>
                    <a:ext uri="{9D8B030D-6E8A-4147-A177-3AD203B41FA5}">
                      <a16:colId xmlns:a16="http://schemas.microsoft.com/office/drawing/2014/main" val="1647304105"/>
                    </a:ext>
                  </a:extLst>
                </a:gridCol>
                <a:gridCol w="819397">
                  <a:extLst>
                    <a:ext uri="{9D8B030D-6E8A-4147-A177-3AD203B41FA5}">
                      <a16:colId xmlns:a16="http://schemas.microsoft.com/office/drawing/2014/main" val="500467417"/>
                    </a:ext>
                  </a:extLst>
                </a:gridCol>
                <a:gridCol w="843148">
                  <a:extLst>
                    <a:ext uri="{9D8B030D-6E8A-4147-A177-3AD203B41FA5}">
                      <a16:colId xmlns:a16="http://schemas.microsoft.com/office/drawing/2014/main" val="1856733304"/>
                    </a:ext>
                  </a:extLst>
                </a:gridCol>
                <a:gridCol w="866899">
                  <a:extLst>
                    <a:ext uri="{9D8B030D-6E8A-4147-A177-3AD203B41FA5}">
                      <a16:colId xmlns:a16="http://schemas.microsoft.com/office/drawing/2014/main" val="2354922875"/>
                    </a:ext>
                  </a:extLst>
                </a:gridCol>
                <a:gridCol w="938151">
                  <a:extLst>
                    <a:ext uri="{9D8B030D-6E8A-4147-A177-3AD203B41FA5}">
                      <a16:colId xmlns:a16="http://schemas.microsoft.com/office/drawing/2014/main" val="2877930631"/>
                    </a:ext>
                  </a:extLst>
                </a:gridCol>
              </a:tblGrid>
              <a:tr h="380928">
                <a:tc>
                  <a:txBody>
                    <a:bodyPr/>
                    <a:lstStyle/>
                    <a:p>
                      <a:pPr algn="ctr"/>
                      <a:endParaRPr lang="en-US" b="1" dirty="0"/>
                    </a:p>
                  </a:txBody>
                  <a:tcPr anchor="ctr"/>
                </a:tc>
                <a:tc gridSpan="3">
                  <a:txBody>
                    <a:bodyPr/>
                    <a:lstStyle/>
                    <a:p>
                      <a:pPr algn="ctr"/>
                      <a:r>
                        <a:rPr lang="it-IT" b="1" dirty="0"/>
                        <a:t>Brain</a:t>
                      </a:r>
                      <a:endParaRPr lang="en-US" b="1" dirty="0"/>
                    </a:p>
                  </a:txBody>
                  <a:tcPr anchor="ctr"/>
                </a:tc>
                <a:tc hMerge="1">
                  <a:txBody>
                    <a:bodyPr/>
                    <a:lstStyle/>
                    <a:p>
                      <a:endParaRPr lang="en-US" dirty="0"/>
                    </a:p>
                  </a:txBody>
                  <a:tcPr/>
                </a:tc>
                <a:tc hMerge="1">
                  <a:txBody>
                    <a:bodyPr/>
                    <a:lstStyle/>
                    <a:p>
                      <a:endParaRPr lang="en-US" dirty="0"/>
                    </a:p>
                  </a:txBody>
                  <a:tcPr/>
                </a:tc>
                <a:tc gridSpan="3">
                  <a:txBody>
                    <a:bodyPr/>
                    <a:lstStyle/>
                    <a:p>
                      <a:pPr algn="ctr"/>
                      <a:r>
                        <a:rPr lang="it-IT" b="1" dirty="0" err="1"/>
                        <a:t>Liver</a:t>
                      </a:r>
                      <a:endParaRPr lang="en-US" b="1" dirty="0"/>
                    </a:p>
                  </a:txBody>
                  <a:tcPr anchor="ctr"/>
                </a:tc>
                <a:tc hMerge="1">
                  <a:txBody>
                    <a:bodyPr/>
                    <a:lstStyle/>
                    <a:p>
                      <a:endParaRPr lang="en-US" dirty="0"/>
                    </a:p>
                  </a:txBody>
                  <a:tcPr/>
                </a:tc>
                <a:tc hMerge="1">
                  <a:txBody>
                    <a:bodyPr/>
                    <a:lstStyle/>
                    <a:p>
                      <a:endParaRPr lang="en-US" dirty="0"/>
                    </a:p>
                  </a:txBody>
                  <a:tcPr/>
                </a:tc>
                <a:tc gridSpan="3">
                  <a:txBody>
                    <a:bodyPr/>
                    <a:lstStyle/>
                    <a:p>
                      <a:pPr algn="ctr"/>
                      <a:r>
                        <a:rPr lang="it-IT" b="1" dirty="0" err="1"/>
                        <a:t>Lung</a:t>
                      </a:r>
                      <a:endParaRPr lang="en-US" b="1"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664369964"/>
                  </a:ext>
                </a:extLst>
              </a:tr>
              <a:tr h="380928">
                <a:tc>
                  <a:txBody>
                    <a:bodyPr/>
                    <a:lstStyle/>
                    <a:p>
                      <a:pPr algn="ctr"/>
                      <a:r>
                        <a:rPr lang="it-IT" b="1" dirty="0"/>
                        <a:t>Sample n°</a:t>
                      </a:r>
                      <a:endParaRPr lang="en-US" b="1" dirty="0"/>
                    </a:p>
                  </a:txBody>
                  <a:tcPr anchor="ctr"/>
                </a:tc>
                <a:tc>
                  <a:txBody>
                    <a:bodyPr/>
                    <a:lstStyle/>
                    <a:p>
                      <a:pPr algn="ctr"/>
                      <a:r>
                        <a:rPr lang="it-IT" dirty="0"/>
                        <a:t>12</a:t>
                      </a:r>
                      <a:endParaRPr lang="en-US" dirty="0"/>
                    </a:p>
                  </a:txBody>
                  <a:tcPr anchor="ctr"/>
                </a:tc>
                <a:tc>
                  <a:txBody>
                    <a:bodyPr/>
                    <a:lstStyle/>
                    <a:p>
                      <a:pPr algn="ctr"/>
                      <a:r>
                        <a:rPr lang="it-IT" dirty="0"/>
                        <a:t>13</a:t>
                      </a:r>
                      <a:endParaRPr lang="en-US" dirty="0"/>
                    </a:p>
                  </a:txBody>
                  <a:tcPr anchor="ctr"/>
                </a:tc>
                <a:tc>
                  <a:txBody>
                    <a:bodyPr/>
                    <a:lstStyle/>
                    <a:p>
                      <a:pPr algn="ctr"/>
                      <a:r>
                        <a:rPr lang="it-IT" dirty="0"/>
                        <a:t>15</a:t>
                      </a:r>
                      <a:endParaRPr lang="en-US" dirty="0"/>
                    </a:p>
                  </a:txBody>
                  <a:tcPr anchor="ctr"/>
                </a:tc>
                <a:tc>
                  <a:txBody>
                    <a:bodyPr/>
                    <a:lstStyle/>
                    <a:p>
                      <a:pPr algn="ctr"/>
                      <a:r>
                        <a:rPr lang="it-IT" dirty="0"/>
                        <a:t>11</a:t>
                      </a:r>
                      <a:endParaRPr lang="en-US" dirty="0"/>
                    </a:p>
                  </a:txBody>
                  <a:tcPr anchor="ctr"/>
                </a:tc>
                <a:tc>
                  <a:txBody>
                    <a:bodyPr/>
                    <a:lstStyle/>
                    <a:p>
                      <a:pPr algn="ctr"/>
                      <a:r>
                        <a:rPr lang="it-IT" dirty="0"/>
                        <a:t>12</a:t>
                      </a:r>
                      <a:endParaRPr lang="en-US" dirty="0"/>
                    </a:p>
                  </a:txBody>
                  <a:tcPr anchor="ctr"/>
                </a:tc>
                <a:tc>
                  <a:txBody>
                    <a:bodyPr/>
                    <a:lstStyle/>
                    <a:p>
                      <a:pPr algn="ctr"/>
                      <a:r>
                        <a:rPr lang="it-IT" dirty="0"/>
                        <a:t>14</a:t>
                      </a:r>
                      <a:endParaRPr lang="en-US" dirty="0"/>
                    </a:p>
                  </a:txBody>
                  <a:tcPr anchor="ctr"/>
                </a:tc>
                <a:tc>
                  <a:txBody>
                    <a:bodyPr/>
                    <a:lstStyle/>
                    <a:p>
                      <a:pPr algn="ctr"/>
                      <a:r>
                        <a:rPr lang="it-IT" dirty="0"/>
                        <a:t>11</a:t>
                      </a:r>
                      <a:endParaRPr lang="en-US" dirty="0"/>
                    </a:p>
                  </a:txBody>
                  <a:tcPr anchor="ctr"/>
                </a:tc>
                <a:tc>
                  <a:txBody>
                    <a:bodyPr/>
                    <a:lstStyle/>
                    <a:p>
                      <a:pPr algn="ctr"/>
                      <a:r>
                        <a:rPr lang="it-IT" dirty="0"/>
                        <a:t>14</a:t>
                      </a:r>
                      <a:endParaRPr lang="en-US" dirty="0"/>
                    </a:p>
                  </a:txBody>
                  <a:tcPr anchor="ctr"/>
                </a:tc>
                <a:tc>
                  <a:txBody>
                    <a:bodyPr/>
                    <a:lstStyle/>
                    <a:p>
                      <a:pPr algn="ctr"/>
                      <a:r>
                        <a:rPr lang="it-IT" dirty="0"/>
                        <a:t>15</a:t>
                      </a:r>
                      <a:endParaRPr lang="en-US" dirty="0"/>
                    </a:p>
                  </a:txBody>
                  <a:tcPr anchor="ctr"/>
                </a:tc>
                <a:extLst>
                  <a:ext uri="{0D108BD9-81ED-4DB2-BD59-A6C34878D82A}">
                    <a16:rowId xmlns:a16="http://schemas.microsoft.com/office/drawing/2014/main" val="3804415700"/>
                  </a:ext>
                </a:extLst>
              </a:tr>
              <a:tr h="380928">
                <a:tc>
                  <a:txBody>
                    <a:bodyPr/>
                    <a:lstStyle/>
                    <a:p>
                      <a:pPr algn="ctr"/>
                      <a:r>
                        <a:rPr lang="it-IT" b="1" dirty="0"/>
                        <a:t>RIN</a:t>
                      </a:r>
                      <a:endParaRPr lang="en-US" b="1" dirty="0"/>
                    </a:p>
                  </a:txBody>
                  <a:tcPr anchor="ctr"/>
                </a:tc>
                <a:tc>
                  <a:txBody>
                    <a:bodyPr/>
                    <a:lstStyle/>
                    <a:p>
                      <a:pPr algn="ctr"/>
                      <a:r>
                        <a:rPr lang="it-IT" dirty="0"/>
                        <a:t>7.5</a:t>
                      </a:r>
                      <a:endParaRPr lang="en-US" dirty="0"/>
                    </a:p>
                  </a:txBody>
                  <a:tcPr anchor="ctr"/>
                </a:tc>
                <a:tc>
                  <a:txBody>
                    <a:bodyPr/>
                    <a:lstStyle/>
                    <a:p>
                      <a:pPr algn="ctr"/>
                      <a:r>
                        <a:rPr lang="it-IT" dirty="0"/>
                        <a:t>7.1</a:t>
                      </a:r>
                      <a:endParaRPr lang="en-US" dirty="0"/>
                    </a:p>
                  </a:txBody>
                  <a:tcPr anchor="ctr"/>
                </a:tc>
                <a:tc>
                  <a:txBody>
                    <a:bodyPr/>
                    <a:lstStyle/>
                    <a:p>
                      <a:pPr algn="ctr"/>
                      <a:r>
                        <a:rPr lang="it-IT" dirty="0"/>
                        <a:t>8.1</a:t>
                      </a:r>
                      <a:endParaRPr lang="en-US" dirty="0"/>
                    </a:p>
                  </a:txBody>
                  <a:tcPr anchor="ctr"/>
                </a:tc>
                <a:tc>
                  <a:txBody>
                    <a:bodyPr/>
                    <a:lstStyle/>
                    <a:p>
                      <a:pPr algn="ctr"/>
                      <a:r>
                        <a:rPr lang="it-IT" dirty="0"/>
                        <a:t>8.2</a:t>
                      </a:r>
                      <a:endParaRPr lang="en-US" dirty="0"/>
                    </a:p>
                  </a:txBody>
                  <a:tcPr anchor="ctr"/>
                </a:tc>
                <a:tc>
                  <a:txBody>
                    <a:bodyPr/>
                    <a:lstStyle/>
                    <a:p>
                      <a:pPr algn="ctr"/>
                      <a:r>
                        <a:rPr lang="it-IT" dirty="0"/>
                        <a:t>8.5</a:t>
                      </a:r>
                      <a:endParaRPr lang="en-US" dirty="0"/>
                    </a:p>
                  </a:txBody>
                  <a:tcPr anchor="ctr"/>
                </a:tc>
                <a:tc>
                  <a:txBody>
                    <a:bodyPr/>
                    <a:lstStyle/>
                    <a:p>
                      <a:pPr algn="ctr"/>
                      <a:r>
                        <a:rPr lang="it-IT" dirty="0"/>
                        <a:t>7.3</a:t>
                      </a:r>
                      <a:endParaRPr lang="en-US" dirty="0"/>
                    </a:p>
                  </a:txBody>
                  <a:tcPr anchor="ctr"/>
                </a:tc>
                <a:tc>
                  <a:txBody>
                    <a:bodyPr/>
                    <a:lstStyle/>
                    <a:p>
                      <a:pPr algn="ctr"/>
                      <a:r>
                        <a:rPr lang="it-IT" dirty="0"/>
                        <a:t>7.7</a:t>
                      </a:r>
                      <a:endParaRPr lang="en-US" dirty="0"/>
                    </a:p>
                  </a:txBody>
                  <a:tcPr anchor="ctr"/>
                </a:tc>
                <a:tc>
                  <a:txBody>
                    <a:bodyPr/>
                    <a:lstStyle/>
                    <a:p>
                      <a:pPr algn="ctr"/>
                      <a:r>
                        <a:rPr lang="it-IT" dirty="0"/>
                        <a:t>7.9</a:t>
                      </a:r>
                      <a:endParaRPr lang="en-US" dirty="0"/>
                    </a:p>
                  </a:txBody>
                  <a:tcPr anchor="ctr"/>
                </a:tc>
                <a:tc>
                  <a:txBody>
                    <a:bodyPr/>
                    <a:lstStyle/>
                    <a:p>
                      <a:pPr algn="ctr"/>
                      <a:r>
                        <a:rPr lang="it-IT" dirty="0"/>
                        <a:t>7.2</a:t>
                      </a:r>
                      <a:endParaRPr lang="en-US" dirty="0"/>
                    </a:p>
                  </a:txBody>
                  <a:tcPr anchor="ctr"/>
                </a:tc>
                <a:extLst>
                  <a:ext uri="{0D108BD9-81ED-4DB2-BD59-A6C34878D82A}">
                    <a16:rowId xmlns:a16="http://schemas.microsoft.com/office/drawing/2014/main" val="2516486003"/>
                  </a:ext>
                </a:extLst>
              </a:tr>
              <a:tr h="657492">
                <a:tc>
                  <a:txBody>
                    <a:bodyPr/>
                    <a:lstStyle/>
                    <a:p>
                      <a:pPr algn="ctr"/>
                      <a:r>
                        <a:rPr lang="it-IT" b="1" dirty="0"/>
                        <a:t>% </a:t>
                      </a:r>
                      <a:r>
                        <a:rPr lang="it-IT" b="1" dirty="0" err="1"/>
                        <a:t>mapped</a:t>
                      </a:r>
                      <a:r>
                        <a:rPr lang="it-IT" b="1" dirty="0"/>
                        <a:t> </a:t>
                      </a:r>
                      <a:r>
                        <a:rPr lang="it-IT" b="1" dirty="0" err="1"/>
                        <a:t>reads</a:t>
                      </a:r>
                      <a:endParaRPr lang="en-US" b="1" dirty="0"/>
                    </a:p>
                  </a:txBody>
                  <a:tcPr anchor="ctr"/>
                </a:tc>
                <a:tc>
                  <a:txBody>
                    <a:bodyPr/>
                    <a:lstStyle/>
                    <a:p>
                      <a:pPr algn="ctr"/>
                      <a:r>
                        <a:rPr lang="it-IT" dirty="0"/>
                        <a:t>91.3%</a:t>
                      </a:r>
                      <a:endParaRPr lang="en-US" dirty="0"/>
                    </a:p>
                  </a:txBody>
                  <a:tcPr anchor="ctr"/>
                </a:tc>
                <a:tc>
                  <a:txBody>
                    <a:bodyPr/>
                    <a:lstStyle/>
                    <a:p>
                      <a:pPr algn="ctr"/>
                      <a:r>
                        <a:rPr lang="it-IT" dirty="0"/>
                        <a:t>89.8%</a:t>
                      </a:r>
                      <a:endParaRPr lang="en-US" dirty="0"/>
                    </a:p>
                  </a:txBody>
                  <a:tcPr anchor="ctr"/>
                </a:tc>
                <a:tc>
                  <a:txBody>
                    <a:bodyPr/>
                    <a:lstStyle/>
                    <a:p>
                      <a:pPr algn="ctr"/>
                      <a:r>
                        <a:rPr lang="it-IT" dirty="0"/>
                        <a:t>92.1%</a:t>
                      </a:r>
                      <a:endParaRPr lang="en-US" dirty="0"/>
                    </a:p>
                  </a:txBody>
                  <a:tcPr anchor="ctr"/>
                </a:tc>
                <a:tc>
                  <a:txBody>
                    <a:bodyPr/>
                    <a:lstStyle/>
                    <a:p>
                      <a:pPr algn="ctr"/>
                      <a:r>
                        <a:rPr lang="it-IT" dirty="0"/>
                        <a:t>89.1%</a:t>
                      </a:r>
                      <a:endParaRPr lang="en-US" dirty="0"/>
                    </a:p>
                  </a:txBody>
                  <a:tcPr anchor="ctr"/>
                </a:tc>
                <a:tc>
                  <a:txBody>
                    <a:bodyPr/>
                    <a:lstStyle/>
                    <a:p>
                      <a:pPr algn="ctr"/>
                      <a:r>
                        <a:rPr lang="it-IT" dirty="0"/>
                        <a:t>90.7%</a:t>
                      </a:r>
                      <a:endParaRPr lang="en-US" dirty="0"/>
                    </a:p>
                  </a:txBody>
                  <a:tcPr anchor="ctr"/>
                </a:tc>
                <a:tc>
                  <a:txBody>
                    <a:bodyPr/>
                    <a:lstStyle/>
                    <a:p>
                      <a:pPr algn="ctr"/>
                      <a:r>
                        <a:rPr lang="it-IT" dirty="0"/>
                        <a:t>89.2%</a:t>
                      </a:r>
                      <a:endParaRPr lang="en-US" dirty="0"/>
                    </a:p>
                  </a:txBody>
                  <a:tcPr anchor="ctr"/>
                </a:tc>
                <a:tc>
                  <a:txBody>
                    <a:bodyPr/>
                    <a:lstStyle/>
                    <a:p>
                      <a:pPr algn="ctr"/>
                      <a:r>
                        <a:rPr lang="it-IT" dirty="0"/>
                        <a:t>90.6%</a:t>
                      </a:r>
                      <a:endParaRPr lang="en-US" dirty="0"/>
                    </a:p>
                  </a:txBody>
                  <a:tcPr anchor="ctr"/>
                </a:tc>
                <a:tc>
                  <a:txBody>
                    <a:bodyPr/>
                    <a:lstStyle/>
                    <a:p>
                      <a:pPr algn="ctr"/>
                      <a:r>
                        <a:rPr lang="it-IT" dirty="0"/>
                        <a:t>91.6%</a:t>
                      </a:r>
                      <a:endParaRPr lang="en-US" dirty="0"/>
                    </a:p>
                  </a:txBody>
                  <a:tcPr anchor="ctr"/>
                </a:tc>
                <a:tc>
                  <a:txBody>
                    <a:bodyPr/>
                    <a:lstStyle/>
                    <a:p>
                      <a:pPr algn="ctr"/>
                      <a:r>
                        <a:rPr lang="it-IT" dirty="0"/>
                        <a:t>92.2%</a:t>
                      </a:r>
                      <a:endParaRPr lang="en-US" dirty="0"/>
                    </a:p>
                  </a:txBody>
                  <a:tcPr anchor="ctr"/>
                </a:tc>
                <a:extLst>
                  <a:ext uri="{0D108BD9-81ED-4DB2-BD59-A6C34878D82A}">
                    <a16:rowId xmlns:a16="http://schemas.microsoft.com/office/drawing/2014/main" val="1650969777"/>
                  </a:ext>
                </a:extLst>
              </a:tr>
              <a:tr h="657492">
                <a:tc>
                  <a:txBody>
                    <a:bodyPr/>
                    <a:lstStyle/>
                    <a:p>
                      <a:pPr algn="ctr"/>
                      <a:r>
                        <a:rPr lang="it-IT" b="1" dirty="0"/>
                        <a:t>% </a:t>
                      </a:r>
                      <a:r>
                        <a:rPr lang="it-IT" b="1" dirty="0" err="1"/>
                        <a:t>reads</a:t>
                      </a:r>
                      <a:r>
                        <a:rPr lang="it-IT" b="1" dirty="0"/>
                        <a:t> on rRNA</a:t>
                      </a:r>
                      <a:endParaRPr lang="en-US" b="1" dirty="0"/>
                    </a:p>
                  </a:txBody>
                  <a:tcPr anchor="ctr"/>
                </a:tc>
                <a:tc>
                  <a:txBody>
                    <a:bodyPr/>
                    <a:lstStyle/>
                    <a:p>
                      <a:pPr algn="ctr"/>
                      <a:r>
                        <a:rPr lang="it-IT" dirty="0"/>
                        <a:t>1%</a:t>
                      </a:r>
                      <a:endParaRPr lang="en-US" dirty="0"/>
                    </a:p>
                  </a:txBody>
                  <a:tcPr anchor="ctr"/>
                </a:tc>
                <a:tc>
                  <a:txBody>
                    <a:bodyPr/>
                    <a:lstStyle/>
                    <a:p>
                      <a:pPr algn="ctr"/>
                      <a:r>
                        <a:rPr lang="it-IT" dirty="0"/>
                        <a:t>5%</a:t>
                      </a:r>
                      <a:endParaRPr lang="en-US" dirty="0"/>
                    </a:p>
                  </a:txBody>
                  <a:tcPr anchor="ctr"/>
                </a:tc>
                <a:tc>
                  <a:txBody>
                    <a:bodyPr/>
                    <a:lstStyle/>
                    <a:p>
                      <a:pPr algn="ctr"/>
                      <a:r>
                        <a:rPr lang="it-IT" dirty="0"/>
                        <a:t>2%</a:t>
                      </a:r>
                      <a:endParaRPr lang="en-US" dirty="0"/>
                    </a:p>
                  </a:txBody>
                  <a:tcPr anchor="ctr"/>
                </a:tc>
                <a:tc>
                  <a:txBody>
                    <a:bodyPr/>
                    <a:lstStyle/>
                    <a:p>
                      <a:pPr algn="ctr"/>
                      <a:r>
                        <a:rPr lang="it-IT" dirty="0"/>
                        <a:t>0.9%</a:t>
                      </a:r>
                      <a:endParaRPr lang="en-US" dirty="0"/>
                    </a:p>
                  </a:txBody>
                  <a:tcPr anchor="ctr"/>
                </a:tc>
                <a:tc>
                  <a:txBody>
                    <a:bodyPr/>
                    <a:lstStyle/>
                    <a:p>
                      <a:pPr algn="ctr"/>
                      <a:r>
                        <a:rPr lang="it-IT" dirty="0"/>
                        <a:t>0.9%</a:t>
                      </a:r>
                      <a:endParaRPr lang="en-US" dirty="0"/>
                    </a:p>
                  </a:txBody>
                  <a:tcPr anchor="ctr"/>
                </a:tc>
                <a:tc>
                  <a:txBody>
                    <a:bodyPr/>
                    <a:lstStyle/>
                    <a:p>
                      <a:pPr algn="ctr"/>
                      <a:r>
                        <a:rPr lang="it-IT" dirty="0"/>
                        <a:t>0.7%</a:t>
                      </a:r>
                      <a:endParaRPr lang="en-US" dirty="0"/>
                    </a:p>
                  </a:txBody>
                  <a:tcPr anchor="ctr"/>
                </a:tc>
                <a:tc>
                  <a:txBody>
                    <a:bodyPr/>
                    <a:lstStyle/>
                    <a:p>
                      <a:pPr algn="ctr"/>
                      <a:r>
                        <a:rPr lang="it-IT" dirty="0"/>
                        <a:t>0.3%</a:t>
                      </a:r>
                      <a:endParaRPr lang="en-US" dirty="0"/>
                    </a:p>
                  </a:txBody>
                  <a:tcPr anchor="ctr"/>
                </a:tc>
                <a:tc>
                  <a:txBody>
                    <a:bodyPr/>
                    <a:lstStyle/>
                    <a:p>
                      <a:pPr algn="ctr"/>
                      <a:r>
                        <a:rPr lang="it-IT" dirty="0"/>
                        <a:t>0.2%</a:t>
                      </a:r>
                      <a:endParaRPr lang="en-US" dirty="0"/>
                    </a:p>
                  </a:txBody>
                  <a:tcPr anchor="ctr"/>
                </a:tc>
                <a:tc>
                  <a:txBody>
                    <a:bodyPr/>
                    <a:lstStyle/>
                    <a:p>
                      <a:pPr algn="ctr"/>
                      <a:r>
                        <a:rPr lang="it-IT" dirty="0"/>
                        <a:t>0.3%</a:t>
                      </a:r>
                      <a:endParaRPr lang="en-US" dirty="0"/>
                    </a:p>
                  </a:txBody>
                  <a:tcPr anchor="ctr"/>
                </a:tc>
                <a:extLst>
                  <a:ext uri="{0D108BD9-81ED-4DB2-BD59-A6C34878D82A}">
                    <a16:rowId xmlns:a16="http://schemas.microsoft.com/office/drawing/2014/main" val="3123818890"/>
                  </a:ext>
                </a:extLst>
              </a:tr>
            </a:tbl>
          </a:graphicData>
        </a:graphic>
      </p:graphicFrame>
    </p:spTree>
    <p:extLst>
      <p:ext uri="{BB962C8B-B14F-4D97-AF65-F5344CB8AC3E}">
        <p14:creationId xmlns:p14="http://schemas.microsoft.com/office/powerpoint/2010/main" val="97069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F88701-BB38-7B0B-0F22-DD9C29B0AE5D}"/>
              </a:ext>
            </a:extLst>
          </p:cNvPr>
          <p:cNvSpPr>
            <a:spLocks noGrp="1"/>
          </p:cNvSpPr>
          <p:nvPr>
            <p:ph type="title"/>
          </p:nvPr>
        </p:nvSpPr>
        <p:spPr>
          <a:xfrm>
            <a:off x="0" y="180975"/>
            <a:ext cx="10515600" cy="715963"/>
          </a:xfrm>
        </p:spPr>
        <p:txBody>
          <a:bodyPr/>
          <a:lstStyle/>
          <a:p>
            <a:r>
              <a:rPr lang="it-IT" dirty="0" err="1"/>
              <a:t>Normalization</a:t>
            </a:r>
            <a:endParaRPr lang="en-US" dirty="0"/>
          </a:p>
        </p:txBody>
      </p:sp>
      <p:pic>
        <p:nvPicPr>
          <p:cNvPr id="7" name="Immagine 6">
            <a:extLst>
              <a:ext uri="{FF2B5EF4-FFF2-40B4-BE49-F238E27FC236}">
                <a16:creationId xmlns:a16="http://schemas.microsoft.com/office/drawing/2014/main" id="{CB1DCE5F-BE87-6321-3DAE-423ABB1F4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9991"/>
            <a:ext cx="5629275" cy="3474066"/>
          </a:xfrm>
          <a:prstGeom prst="rect">
            <a:avLst/>
          </a:prstGeom>
        </p:spPr>
      </p:pic>
      <p:pic>
        <p:nvPicPr>
          <p:cNvPr id="9" name="Immagine 8">
            <a:extLst>
              <a:ext uri="{FF2B5EF4-FFF2-40B4-BE49-F238E27FC236}">
                <a16:creationId xmlns:a16="http://schemas.microsoft.com/office/drawing/2014/main" id="{752E6B2C-4EC2-6516-3D6C-B776CCC5F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274" y="2937024"/>
            <a:ext cx="5629275" cy="3474066"/>
          </a:xfrm>
          <a:prstGeom prst="rect">
            <a:avLst/>
          </a:prstGeom>
        </p:spPr>
      </p:pic>
      <p:sp>
        <p:nvSpPr>
          <p:cNvPr id="3" name="CasellaDiTesto 2">
            <a:extLst>
              <a:ext uri="{FF2B5EF4-FFF2-40B4-BE49-F238E27FC236}">
                <a16:creationId xmlns:a16="http://schemas.microsoft.com/office/drawing/2014/main" id="{7B8D0368-CB5E-6E59-8EFC-77776F2AFBBB}"/>
              </a:ext>
            </a:extLst>
          </p:cNvPr>
          <p:cNvSpPr txBox="1"/>
          <p:nvPr/>
        </p:nvSpPr>
        <p:spPr>
          <a:xfrm>
            <a:off x="514350" y="4924425"/>
            <a:ext cx="4657725" cy="646331"/>
          </a:xfrm>
          <a:prstGeom prst="rect">
            <a:avLst/>
          </a:prstGeom>
          <a:noFill/>
        </p:spPr>
        <p:txBody>
          <a:bodyPr wrap="square" rtlCol="0">
            <a:spAutoFit/>
          </a:bodyPr>
          <a:lstStyle/>
          <a:p>
            <a:r>
              <a:rPr lang="it-IT" dirty="0"/>
              <a:t>The </a:t>
            </a:r>
            <a:r>
              <a:rPr lang="it-IT" dirty="0" err="1"/>
              <a:t>mean</a:t>
            </a:r>
            <a:r>
              <a:rPr lang="it-IT" dirty="0"/>
              <a:t> </a:t>
            </a:r>
            <a:r>
              <a:rPr lang="it-IT" dirty="0" err="1"/>
              <a:t>expression</a:t>
            </a:r>
            <a:r>
              <a:rPr lang="it-IT" dirty="0"/>
              <a:t> </a:t>
            </a:r>
            <a:r>
              <a:rPr lang="it-IT" dirty="0" err="1"/>
              <a:t>values</a:t>
            </a:r>
            <a:r>
              <a:rPr lang="it-IT" dirty="0"/>
              <a:t> of the samples are </a:t>
            </a:r>
            <a:r>
              <a:rPr lang="it-IT" dirty="0" err="1"/>
              <a:t>shifted</a:t>
            </a:r>
            <a:r>
              <a:rPr lang="it-IT" dirty="0"/>
              <a:t> </a:t>
            </a:r>
            <a:r>
              <a:rPr lang="it-IT" dirty="0" err="1"/>
              <a:t>towards</a:t>
            </a:r>
            <a:r>
              <a:rPr lang="it-IT" dirty="0"/>
              <a:t> </a:t>
            </a:r>
            <a:r>
              <a:rPr lang="it-IT" dirty="0" err="1"/>
              <a:t>each</a:t>
            </a:r>
            <a:r>
              <a:rPr lang="it-IT" dirty="0"/>
              <a:t> </a:t>
            </a:r>
            <a:r>
              <a:rPr lang="it-IT" dirty="0" err="1"/>
              <a:t>others</a:t>
            </a:r>
            <a:endParaRPr lang="en-US" dirty="0"/>
          </a:p>
        </p:txBody>
      </p:sp>
    </p:spTree>
    <p:extLst>
      <p:ext uri="{BB962C8B-B14F-4D97-AF65-F5344CB8AC3E}">
        <p14:creationId xmlns:p14="http://schemas.microsoft.com/office/powerpoint/2010/main" val="117659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C95024-5235-7E71-9014-5AA5FACC512A}"/>
              </a:ext>
            </a:extLst>
          </p:cNvPr>
          <p:cNvSpPr>
            <a:spLocks noGrp="1"/>
          </p:cNvSpPr>
          <p:nvPr>
            <p:ph type="title"/>
          </p:nvPr>
        </p:nvSpPr>
        <p:spPr>
          <a:xfrm>
            <a:off x="0" y="76200"/>
            <a:ext cx="8620125" cy="790575"/>
          </a:xfrm>
        </p:spPr>
        <p:txBody>
          <a:bodyPr/>
          <a:lstStyle/>
          <a:p>
            <a:r>
              <a:rPr lang="it-IT" dirty="0" err="1"/>
              <a:t>Normalization</a:t>
            </a:r>
            <a:r>
              <a:rPr lang="it-IT" dirty="0"/>
              <a:t> </a:t>
            </a:r>
            <a:r>
              <a:rPr lang="it-IT" dirty="0" err="1"/>
              <a:t>factors</a:t>
            </a:r>
            <a:r>
              <a:rPr lang="it-IT" dirty="0"/>
              <a:t> after TMM</a:t>
            </a:r>
            <a:endParaRPr lang="en-US" dirty="0"/>
          </a:p>
        </p:txBody>
      </p:sp>
      <p:graphicFrame>
        <p:nvGraphicFramePr>
          <p:cNvPr id="3" name="Tabella 3">
            <a:extLst>
              <a:ext uri="{FF2B5EF4-FFF2-40B4-BE49-F238E27FC236}">
                <a16:creationId xmlns:a16="http://schemas.microsoft.com/office/drawing/2014/main" id="{34BA5062-97B8-F399-2E74-3EFA201A9E4C}"/>
              </a:ext>
            </a:extLst>
          </p:cNvPr>
          <p:cNvGraphicFramePr>
            <a:graphicFrameLocks noGrp="1"/>
          </p:cNvGraphicFramePr>
          <p:nvPr>
            <p:extLst>
              <p:ext uri="{D42A27DB-BD31-4B8C-83A1-F6EECF244321}">
                <p14:modId xmlns:p14="http://schemas.microsoft.com/office/powerpoint/2010/main" val="1748416540"/>
              </p:ext>
            </p:extLst>
          </p:nvPr>
        </p:nvGraphicFramePr>
        <p:xfrm>
          <a:off x="412750" y="1405466"/>
          <a:ext cx="5797550" cy="3708400"/>
        </p:xfrm>
        <a:graphic>
          <a:graphicData uri="http://schemas.openxmlformats.org/drawingml/2006/table">
            <a:tbl>
              <a:tblPr firstRow="1" bandRow="1">
                <a:tableStyleId>{00A15C55-8517-42AA-B614-E9B94910E393}</a:tableStyleId>
              </a:tblPr>
              <a:tblGrid>
                <a:gridCol w="1431160">
                  <a:extLst>
                    <a:ext uri="{9D8B030D-6E8A-4147-A177-3AD203B41FA5}">
                      <a16:colId xmlns:a16="http://schemas.microsoft.com/office/drawing/2014/main" val="2454766190"/>
                    </a:ext>
                  </a:extLst>
                </a:gridCol>
                <a:gridCol w="4366390">
                  <a:extLst>
                    <a:ext uri="{9D8B030D-6E8A-4147-A177-3AD203B41FA5}">
                      <a16:colId xmlns:a16="http://schemas.microsoft.com/office/drawing/2014/main" val="84410185"/>
                    </a:ext>
                  </a:extLst>
                </a:gridCol>
              </a:tblGrid>
              <a:tr h="370840">
                <a:tc>
                  <a:txBody>
                    <a:bodyPr/>
                    <a:lstStyle/>
                    <a:p>
                      <a:r>
                        <a:rPr lang="it-IT" dirty="0"/>
                        <a:t>Sample</a:t>
                      </a:r>
                      <a:endParaRPr lang="en-US" dirty="0"/>
                    </a:p>
                  </a:txBody>
                  <a:tcPr/>
                </a:tc>
                <a:tc>
                  <a:txBody>
                    <a:bodyPr/>
                    <a:lstStyle/>
                    <a:p>
                      <a:r>
                        <a:rPr lang="it-IT" dirty="0" err="1"/>
                        <a:t>Normalization</a:t>
                      </a:r>
                      <a:r>
                        <a:rPr lang="it-IT" dirty="0"/>
                        <a:t> </a:t>
                      </a:r>
                      <a:r>
                        <a:rPr lang="it-IT" dirty="0" err="1"/>
                        <a:t>factor</a:t>
                      </a:r>
                      <a:endParaRPr lang="en-US" dirty="0"/>
                    </a:p>
                  </a:txBody>
                  <a:tcPr/>
                </a:tc>
                <a:extLst>
                  <a:ext uri="{0D108BD9-81ED-4DB2-BD59-A6C34878D82A}">
                    <a16:rowId xmlns:a16="http://schemas.microsoft.com/office/drawing/2014/main" val="3205493125"/>
                  </a:ext>
                </a:extLst>
              </a:tr>
              <a:tr h="370840">
                <a:tc>
                  <a:txBody>
                    <a:bodyPr/>
                    <a:lstStyle/>
                    <a:p>
                      <a:r>
                        <a:rPr lang="it-IT" dirty="0"/>
                        <a:t>Brain – 12</a:t>
                      </a:r>
                      <a:endParaRPr lang="en-US" dirty="0"/>
                    </a:p>
                  </a:txBody>
                  <a:tcPr/>
                </a:tc>
                <a:tc>
                  <a:txBody>
                    <a:bodyPr/>
                    <a:lstStyle/>
                    <a:p>
                      <a:r>
                        <a:rPr lang="it-IT" dirty="0"/>
                        <a:t>1.0684309</a:t>
                      </a:r>
                      <a:endParaRPr lang="en-US" dirty="0"/>
                    </a:p>
                  </a:txBody>
                  <a:tcPr/>
                </a:tc>
                <a:extLst>
                  <a:ext uri="{0D108BD9-81ED-4DB2-BD59-A6C34878D82A}">
                    <a16:rowId xmlns:a16="http://schemas.microsoft.com/office/drawing/2014/main" val="4094616252"/>
                  </a:ext>
                </a:extLst>
              </a:tr>
              <a:tr h="370840">
                <a:tc>
                  <a:txBody>
                    <a:bodyPr/>
                    <a:lstStyle/>
                    <a:p>
                      <a:r>
                        <a:rPr lang="it-IT" dirty="0"/>
                        <a:t>Brain – 13</a:t>
                      </a:r>
                      <a:endParaRPr lang="en-US" dirty="0"/>
                    </a:p>
                  </a:txBody>
                  <a:tcPr/>
                </a:tc>
                <a:tc>
                  <a:txBody>
                    <a:bodyPr/>
                    <a:lstStyle/>
                    <a:p>
                      <a:r>
                        <a:rPr lang="it-IT" dirty="0"/>
                        <a:t>1.2632176</a:t>
                      </a:r>
                      <a:endParaRPr lang="en-US" dirty="0"/>
                    </a:p>
                  </a:txBody>
                  <a:tcPr/>
                </a:tc>
                <a:extLst>
                  <a:ext uri="{0D108BD9-81ED-4DB2-BD59-A6C34878D82A}">
                    <a16:rowId xmlns:a16="http://schemas.microsoft.com/office/drawing/2014/main" val="962598455"/>
                  </a:ext>
                </a:extLst>
              </a:tr>
              <a:tr h="370840">
                <a:tc>
                  <a:txBody>
                    <a:bodyPr/>
                    <a:lstStyle/>
                    <a:p>
                      <a:r>
                        <a:rPr lang="it-IT" dirty="0"/>
                        <a:t>Brain – 15</a:t>
                      </a:r>
                      <a:endParaRPr lang="en-US" dirty="0"/>
                    </a:p>
                  </a:txBody>
                  <a:tcPr/>
                </a:tc>
                <a:tc>
                  <a:txBody>
                    <a:bodyPr/>
                    <a:lstStyle/>
                    <a:p>
                      <a:r>
                        <a:rPr lang="it-IT" dirty="0"/>
                        <a:t>1.1537478</a:t>
                      </a:r>
                      <a:endParaRPr lang="en-US" dirty="0"/>
                    </a:p>
                  </a:txBody>
                  <a:tcPr/>
                </a:tc>
                <a:extLst>
                  <a:ext uri="{0D108BD9-81ED-4DB2-BD59-A6C34878D82A}">
                    <a16:rowId xmlns:a16="http://schemas.microsoft.com/office/drawing/2014/main" val="3591315318"/>
                  </a:ext>
                </a:extLst>
              </a:tr>
              <a:tr h="370840">
                <a:tc>
                  <a:txBody>
                    <a:bodyPr/>
                    <a:lstStyle/>
                    <a:p>
                      <a:r>
                        <a:rPr lang="it-IT" dirty="0" err="1"/>
                        <a:t>Liver</a:t>
                      </a:r>
                      <a:r>
                        <a:rPr lang="it-IT" dirty="0"/>
                        <a:t> – 11</a:t>
                      </a:r>
                      <a:endParaRPr lang="en-US" dirty="0"/>
                    </a:p>
                  </a:txBody>
                  <a:tcPr/>
                </a:tc>
                <a:tc>
                  <a:txBody>
                    <a:bodyPr/>
                    <a:lstStyle/>
                    <a:p>
                      <a:r>
                        <a:rPr lang="it-IT" dirty="0"/>
                        <a:t>0.7959404</a:t>
                      </a:r>
                      <a:endParaRPr lang="en-US" dirty="0"/>
                    </a:p>
                  </a:txBody>
                  <a:tcPr/>
                </a:tc>
                <a:extLst>
                  <a:ext uri="{0D108BD9-81ED-4DB2-BD59-A6C34878D82A}">
                    <a16:rowId xmlns:a16="http://schemas.microsoft.com/office/drawing/2014/main" val="3999837123"/>
                  </a:ext>
                </a:extLst>
              </a:tr>
              <a:tr h="370840">
                <a:tc>
                  <a:txBody>
                    <a:bodyPr/>
                    <a:lstStyle/>
                    <a:p>
                      <a:r>
                        <a:rPr lang="it-IT" dirty="0" err="1"/>
                        <a:t>Liver</a:t>
                      </a:r>
                      <a:r>
                        <a:rPr lang="it-IT" dirty="0"/>
                        <a:t> – 12</a:t>
                      </a:r>
                      <a:endParaRPr lang="en-US" dirty="0"/>
                    </a:p>
                  </a:txBody>
                  <a:tcPr/>
                </a:tc>
                <a:tc>
                  <a:txBody>
                    <a:bodyPr/>
                    <a:lstStyle/>
                    <a:p>
                      <a:r>
                        <a:rPr lang="it-IT" dirty="0"/>
                        <a:t>0.6049420</a:t>
                      </a:r>
                      <a:endParaRPr lang="en-US" dirty="0"/>
                    </a:p>
                  </a:txBody>
                  <a:tcPr/>
                </a:tc>
                <a:extLst>
                  <a:ext uri="{0D108BD9-81ED-4DB2-BD59-A6C34878D82A}">
                    <a16:rowId xmlns:a16="http://schemas.microsoft.com/office/drawing/2014/main" val="685357442"/>
                  </a:ext>
                </a:extLst>
              </a:tr>
              <a:tr h="370840">
                <a:tc>
                  <a:txBody>
                    <a:bodyPr/>
                    <a:lstStyle/>
                    <a:p>
                      <a:r>
                        <a:rPr lang="it-IT" dirty="0" err="1"/>
                        <a:t>Liver</a:t>
                      </a:r>
                      <a:r>
                        <a:rPr lang="it-IT" dirty="0"/>
                        <a:t> – 14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0.5505837</a:t>
                      </a:r>
                      <a:endParaRPr lang="en-US" dirty="0"/>
                    </a:p>
                  </a:txBody>
                  <a:tcPr/>
                </a:tc>
                <a:extLst>
                  <a:ext uri="{0D108BD9-81ED-4DB2-BD59-A6C34878D82A}">
                    <a16:rowId xmlns:a16="http://schemas.microsoft.com/office/drawing/2014/main" val="3148346830"/>
                  </a:ext>
                </a:extLst>
              </a:tr>
              <a:tr h="370840">
                <a:tc>
                  <a:txBody>
                    <a:bodyPr/>
                    <a:lstStyle/>
                    <a:p>
                      <a:r>
                        <a:rPr lang="it-IT" dirty="0" err="1"/>
                        <a:t>Lung</a:t>
                      </a:r>
                      <a:r>
                        <a:rPr lang="it-IT" dirty="0"/>
                        <a:t> – 11</a:t>
                      </a:r>
                      <a:endParaRPr lang="en-US" dirty="0"/>
                    </a:p>
                  </a:txBody>
                  <a:tcPr/>
                </a:tc>
                <a:tc>
                  <a:txBody>
                    <a:bodyPr/>
                    <a:lstStyle/>
                    <a:p>
                      <a:r>
                        <a:rPr lang="it-IT" dirty="0"/>
                        <a:t>1.4822744</a:t>
                      </a:r>
                      <a:endParaRPr lang="en-US" dirty="0"/>
                    </a:p>
                  </a:txBody>
                  <a:tcPr/>
                </a:tc>
                <a:extLst>
                  <a:ext uri="{0D108BD9-81ED-4DB2-BD59-A6C34878D82A}">
                    <a16:rowId xmlns:a16="http://schemas.microsoft.com/office/drawing/2014/main" val="2132245296"/>
                  </a:ext>
                </a:extLst>
              </a:tr>
              <a:tr h="370840">
                <a:tc>
                  <a:txBody>
                    <a:bodyPr/>
                    <a:lstStyle/>
                    <a:p>
                      <a:r>
                        <a:rPr lang="it-IT" dirty="0" err="1"/>
                        <a:t>Lung</a:t>
                      </a:r>
                      <a:r>
                        <a:rPr lang="it-IT" dirty="0"/>
                        <a:t> – 14</a:t>
                      </a:r>
                      <a:endParaRPr lang="en-US" dirty="0"/>
                    </a:p>
                  </a:txBody>
                  <a:tcPr/>
                </a:tc>
                <a:tc>
                  <a:txBody>
                    <a:bodyPr/>
                    <a:lstStyle/>
                    <a:p>
                      <a:r>
                        <a:rPr lang="it-IT" dirty="0"/>
                        <a:t>1.4576542</a:t>
                      </a:r>
                      <a:endParaRPr lang="en-US" dirty="0"/>
                    </a:p>
                  </a:txBody>
                  <a:tcPr/>
                </a:tc>
                <a:extLst>
                  <a:ext uri="{0D108BD9-81ED-4DB2-BD59-A6C34878D82A}">
                    <a16:rowId xmlns:a16="http://schemas.microsoft.com/office/drawing/2014/main" val="2012420654"/>
                  </a:ext>
                </a:extLst>
              </a:tr>
              <a:tr h="370840">
                <a:tc>
                  <a:txBody>
                    <a:bodyPr/>
                    <a:lstStyle/>
                    <a:p>
                      <a:r>
                        <a:rPr lang="it-IT" dirty="0" err="1"/>
                        <a:t>Lung</a:t>
                      </a:r>
                      <a:r>
                        <a:rPr lang="it-IT" dirty="0"/>
                        <a:t> – 15</a:t>
                      </a:r>
                      <a:endParaRPr lang="en-US" dirty="0"/>
                    </a:p>
                  </a:txBody>
                  <a:tcPr/>
                </a:tc>
                <a:tc>
                  <a:txBody>
                    <a:bodyPr/>
                    <a:lstStyle/>
                    <a:p>
                      <a:r>
                        <a:rPr lang="it-IT" dirty="0"/>
                        <a:t>1.1211501</a:t>
                      </a:r>
                      <a:endParaRPr lang="en-US" dirty="0"/>
                    </a:p>
                  </a:txBody>
                  <a:tcPr/>
                </a:tc>
                <a:extLst>
                  <a:ext uri="{0D108BD9-81ED-4DB2-BD59-A6C34878D82A}">
                    <a16:rowId xmlns:a16="http://schemas.microsoft.com/office/drawing/2014/main" val="2235002232"/>
                  </a:ext>
                </a:extLst>
              </a:tr>
            </a:tbl>
          </a:graphicData>
        </a:graphic>
      </p:graphicFrame>
    </p:spTree>
    <p:extLst>
      <p:ext uri="{BB962C8B-B14F-4D97-AF65-F5344CB8AC3E}">
        <p14:creationId xmlns:p14="http://schemas.microsoft.com/office/powerpoint/2010/main" val="215221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8DE683A-97C3-9176-E7CD-8537F84AD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3697"/>
            <a:ext cx="5605652" cy="3459488"/>
          </a:xfrm>
          <a:prstGeom prst="rect">
            <a:avLst/>
          </a:prstGeom>
        </p:spPr>
      </p:pic>
      <p:sp>
        <p:nvSpPr>
          <p:cNvPr id="6" name="CasellaDiTesto 5">
            <a:extLst>
              <a:ext uri="{FF2B5EF4-FFF2-40B4-BE49-F238E27FC236}">
                <a16:creationId xmlns:a16="http://schemas.microsoft.com/office/drawing/2014/main" id="{FC9C535B-51C3-39AB-2A51-5D969E16B866}"/>
              </a:ext>
            </a:extLst>
          </p:cNvPr>
          <p:cNvSpPr txBox="1"/>
          <p:nvPr/>
        </p:nvSpPr>
        <p:spPr>
          <a:xfrm>
            <a:off x="6792545" y="1090613"/>
            <a:ext cx="3619500" cy="1200329"/>
          </a:xfrm>
          <a:prstGeom prst="rect">
            <a:avLst/>
          </a:prstGeom>
          <a:noFill/>
        </p:spPr>
        <p:txBody>
          <a:bodyPr wrap="square" rtlCol="0">
            <a:spAutoFit/>
          </a:bodyPr>
          <a:lstStyle/>
          <a:p>
            <a:r>
              <a:rPr lang="it-IT" dirty="0" err="1"/>
              <a:t>There</a:t>
            </a:r>
            <a:r>
              <a:rPr lang="it-IT" dirty="0"/>
              <a:t> </a:t>
            </a:r>
            <a:r>
              <a:rPr lang="it-IT" dirty="0" err="1"/>
              <a:t>is</a:t>
            </a:r>
            <a:r>
              <a:rPr lang="it-IT" dirty="0"/>
              <a:t> no </a:t>
            </a:r>
            <a:r>
              <a:rPr lang="it-IT" dirty="0" err="1"/>
              <a:t>evidence</a:t>
            </a:r>
            <a:r>
              <a:rPr lang="it-IT" dirty="0"/>
              <a:t> of </a:t>
            </a:r>
            <a:r>
              <a:rPr lang="it-IT" dirty="0" err="1"/>
              <a:t>any</a:t>
            </a:r>
            <a:r>
              <a:rPr lang="it-IT" dirty="0"/>
              <a:t> </a:t>
            </a:r>
            <a:r>
              <a:rPr lang="it-IT" dirty="0" err="1"/>
              <a:t>factors</a:t>
            </a:r>
            <a:r>
              <a:rPr lang="it-IT" dirty="0"/>
              <a:t> </a:t>
            </a:r>
            <a:r>
              <a:rPr lang="it-IT" dirty="0" err="1"/>
              <a:t>grouping</a:t>
            </a:r>
            <a:r>
              <a:rPr lang="it-IT" dirty="0"/>
              <a:t> </a:t>
            </a:r>
            <a:r>
              <a:rPr lang="it-IT" dirty="0" err="1"/>
              <a:t>replicates</a:t>
            </a:r>
            <a:r>
              <a:rPr lang="it-IT" dirty="0"/>
              <a:t> in </a:t>
            </a:r>
            <a:r>
              <a:rPr lang="it-IT" dirty="0" err="1"/>
              <a:t>other</a:t>
            </a:r>
            <a:r>
              <a:rPr lang="it-IT" dirty="0"/>
              <a:t> ways </a:t>
            </a:r>
            <a:r>
              <a:rPr lang="it-IT" dirty="0" err="1"/>
              <a:t>that</a:t>
            </a:r>
            <a:r>
              <a:rPr lang="it-IT" dirty="0"/>
              <a:t> are </a:t>
            </a:r>
            <a:r>
              <a:rPr lang="it-IT" dirty="0" err="1"/>
              <a:t>different</a:t>
            </a:r>
            <a:r>
              <a:rPr lang="it-IT" dirty="0"/>
              <a:t> </a:t>
            </a:r>
            <a:r>
              <a:rPr lang="it-IT" dirty="0" err="1"/>
              <a:t>than</a:t>
            </a:r>
            <a:r>
              <a:rPr lang="it-IT" dirty="0"/>
              <a:t> the </a:t>
            </a:r>
            <a:r>
              <a:rPr lang="it-IT" dirty="0" err="1"/>
              <a:t>grouping</a:t>
            </a:r>
            <a:r>
              <a:rPr lang="it-IT" dirty="0"/>
              <a:t> by </a:t>
            </a:r>
            <a:r>
              <a:rPr lang="it-IT" dirty="0" err="1"/>
              <a:t>tissue</a:t>
            </a:r>
            <a:endParaRPr lang="it-IT" dirty="0"/>
          </a:p>
        </p:txBody>
      </p:sp>
      <p:pic>
        <p:nvPicPr>
          <p:cNvPr id="4" name="Immagine 3">
            <a:extLst>
              <a:ext uri="{FF2B5EF4-FFF2-40B4-BE49-F238E27FC236}">
                <a16:creationId xmlns:a16="http://schemas.microsoft.com/office/drawing/2014/main" id="{4FE5A54C-AD9E-C7FE-B3C1-177EB45CC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350" y="3075589"/>
            <a:ext cx="5069739" cy="3135339"/>
          </a:xfrm>
          <a:prstGeom prst="rect">
            <a:avLst/>
          </a:prstGeom>
        </p:spPr>
      </p:pic>
      <p:pic>
        <p:nvPicPr>
          <p:cNvPr id="8" name="Immagine 7">
            <a:extLst>
              <a:ext uri="{FF2B5EF4-FFF2-40B4-BE49-F238E27FC236}">
                <a16:creationId xmlns:a16="http://schemas.microsoft.com/office/drawing/2014/main" id="{64CF64E9-B51D-A372-E8AF-AF973035A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445" y="3699267"/>
            <a:ext cx="4875256" cy="3015064"/>
          </a:xfrm>
          <a:prstGeom prst="rect">
            <a:avLst/>
          </a:prstGeom>
        </p:spPr>
      </p:pic>
      <p:sp>
        <p:nvSpPr>
          <p:cNvPr id="11" name="Titolo 1">
            <a:extLst>
              <a:ext uri="{FF2B5EF4-FFF2-40B4-BE49-F238E27FC236}">
                <a16:creationId xmlns:a16="http://schemas.microsoft.com/office/drawing/2014/main" id="{5A4E89F2-F84A-28BD-26A8-21BB017F1762}"/>
              </a:ext>
            </a:extLst>
          </p:cNvPr>
          <p:cNvSpPr>
            <a:spLocks noGrp="1"/>
          </p:cNvSpPr>
          <p:nvPr>
            <p:ph type="title"/>
          </p:nvPr>
        </p:nvSpPr>
        <p:spPr>
          <a:xfrm>
            <a:off x="5116987" y="-19678"/>
            <a:ext cx="6481953" cy="666750"/>
          </a:xfrm>
        </p:spPr>
        <p:txBody>
          <a:bodyPr>
            <a:normAutofit fontScale="90000"/>
          </a:bodyPr>
          <a:lstStyle/>
          <a:p>
            <a:r>
              <a:rPr lang="it-IT" dirty="0" err="1"/>
              <a:t>Replicates</a:t>
            </a:r>
            <a:r>
              <a:rPr lang="it-IT" dirty="0"/>
              <a:t> MDS </a:t>
            </a:r>
            <a:r>
              <a:rPr lang="it-IT" dirty="0" err="1"/>
              <a:t>projection</a:t>
            </a:r>
            <a:endParaRPr lang="en-US" dirty="0"/>
          </a:p>
        </p:txBody>
      </p:sp>
    </p:spTree>
    <p:extLst>
      <p:ext uri="{BB962C8B-B14F-4D97-AF65-F5344CB8AC3E}">
        <p14:creationId xmlns:p14="http://schemas.microsoft.com/office/powerpoint/2010/main" val="35444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9EF62-711C-00FF-AF43-503F9A225D4D}"/>
              </a:ext>
            </a:extLst>
          </p:cNvPr>
          <p:cNvSpPr>
            <a:spLocks noGrp="1"/>
          </p:cNvSpPr>
          <p:nvPr>
            <p:ph type="title"/>
          </p:nvPr>
        </p:nvSpPr>
        <p:spPr>
          <a:xfrm>
            <a:off x="114299" y="285750"/>
            <a:ext cx="8772525" cy="447676"/>
          </a:xfrm>
        </p:spPr>
        <p:txBody>
          <a:bodyPr>
            <a:normAutofit fontScale="90000"/>
          </a:bodyPr>
          <a:lstStyle/>
          <a:p>
            <a:r>
              <a:rPr lang="it-IT" dirty="0" err="1"/>
              <a:t>Estimation</a:t>
            </a:r>
            <a:r>
              <a:rPr lang="it-IT" dirty="0"/>
              <a:t> of </a:t>
            </a:r>
            <a:r>
              <a:rPr lang="it-IT" dirty="0" err="1"/>
              <a:t>dispersion</a:t>
            </a:r>
            <a:r>
              <a:rPr lang="it-IT" dirty="0"/>
              <a:t> – BCV plot</a:t>
            </a:r>
            <a:endParaRPr lang="en-US" dirty="0"/>
          </a:p>
        </p:txBody>
      </p:sp>
      <p:pic>
        <p:nvPicPr>
          <p:cNvPr id="5" name="Immagine 4">
            <a:extLst>
              <a:ext uri="{FF2B5EF4-FFF2-40B4-BE49-F238E27FC236}">
                <a16:creationId xmlns:a16="http://schemas.microsoft.com/office/drawing/2014/main" id="{50C51993-4300-EECE-2030-B846B60A0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 y="1409594"/>
            <a:ext cx="7334250" cy="4526279"/>
          </a:xfrm>
          <a:prstGeom prst="rect">
            <a:avLst/>
          </a:prstGeom>
        </p:spPr>
      </p:pic>
      <p:sp>
        <p:nvSpPr>
          <p:cNvPr id="3" name="CasellaDiTesto 2">
            <a:extLst>
              <a:ext uri="{FF2B5EF4-FFF2-40B4-BE49-F238E27FC236}">
                <a16:creationId xmlns:a16="http://schemas.microsoft.com/office/drawing/2014/main" id="{0F102978-CF0B-E4C3-3A64-C52E60622FEC}"/>
              </a:ext>
            </a:extLst>
          </p:cNvPr>
          <p:cNvSpPr txBox="1"/>
          <p:nvPr/>
        </p:nvSpPr>
        <p:spPr>
          <a:xfrm>
            <a:off x="7858125" y="2514005"/>
            <a:ext cx="2743200" cy="923330"/>
          </a:xfrm>
          <a:prstGeom prst="rect">
            <a:avLst/>
          </a:prstGeom>
          <a:noFill/>
        </p:spPr>
        <p:txBody>
          <a:bodyPr wrap="square" rtlCol="0">
            <a:spAutoFit/>
          </a:bodyPr>
          <a:lstStyle/>
          <a:p>
            <a:r>
              <a:rPr lang="it-IT" dirty="0" err="1"/>
              <a:t>Dispersion</a:t>
            </a:r>
            <a:r>
              <a:rPr lang="it-IT" dirty="0"/>
              <a:t> of </a:t>
            </a:r>
            <a:r>
              <a:rPr lang="it-IT" dirty="0" err="1"/>
              <a:t>each</a:t>
            </a:r>
            <a:r>
              <a:rPr lang="it-IT" dirty="0"/>
              <a:t> gene </a:t>
            </a:r>
            <a:r>
              <a:rPr lang="it-IT" dirty="0" err="1"/>
              <a:t>is</a:t>
            </a:r>
            <a:r>
              <a:rPr lang="it-IT" dirty="0"/>
              <a:t> </a:t>
            </a:r>
            <a:r>
              <a:rPr lang="it-IT" dirty="0" err="1"/>
              <a:t>shrinked</a:t>
            </a:r>
            <a:r>
              <a:rPr lang="it-IT" dirty="0"/>
              <a:t> </a:t>
            </a:r>
            <a:r>
              <a:rPr lang="it-IT" dirty="0" err="1"/>
              <a:t>towards</a:t>
            </a:r>
            <a:r>
              <a:rPr lang="it-IT" dirty="0"/>
              <a:t> the blue trend line</a:t>
            </a:r>
            <a:endParaRPr lang="en-US" dirty="0"/>
          </a:p>
        </p:txBody>
      </p:sp>
    </p:spTree>
    <p:extLst>
      <p:ext uri="{BB962C8B-B14F-4D97-AF65-F5344CB8AC3E}">
        <p14:creationId xmlns:p14="http://schemas.microsoft.com/office/powerpoint/2010/main" val="2872316222"/>
      </p:ext>
    </p:extLst>
  </p:cSld>
  <p:clrMapOvr>
    <a:masterClrMapping/>
  </p:clrMapOvr>
</p:sld>
</file>

<file path=ppt/theme/theme1.xml><?xml version="1.0" encoding="utf-8"?>
<a:theme xmlns:a="http://schemas.openxmlformats.org/drawingml/2006/main" name="Vista">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Vista</Template>
  <TotalTime>0</TotalTime>
  <Words>821</Words>
  <Application>Microsoft Office PowerPoint</Application>
  <PresentationFormat>Widescreen</PresentationFormat>
  <Paragraphs>188</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Century Schoolbook</vt:lpstr>
      <vt:lpstr>Wingdings 2</vt:lpstr>
      <vt:lpstr>Vista</vt:lpstr>
      <vt:lpstr>Bulk RNA-Seq project</vt:lpstr>
      <vt:lpstr>Introduction</vt:lpstr>
      <vt:lpstr>Quality control RIN</vt:lpstr>
      <vt:lpstr>Quality control Reads mapped unambiguously on both strands and reads mapped on rRNA</vt:lpstr>
      <vt:lpstr>Sample selection and filtering</vt:lpstr>
      <vt:lpstr>Normalization</vt:lpstr>
      <vt:lpstr>Normalization factors after TMM</vt:lpstr>
      <vt:lpstr>Replicates MDS projection</vt:lpstr>
      <vt:lpstr>Estimation of dispersion – BCV plot</vt:lpstr>
      <vt:lpstr>Differentially expressed genes</vt:lpstr>
      <vt:lpstr>Genome Browser – ITIH1</vt:lpstr>
      <vt:lpstr>ITIH1 – Tissue expression comparison</vt:lpstr>
      <vt:lpstr>ENRICHR - Brain</vt:lpstr>
      <vt:lpstr>ENRICHR - Liver</vt:lpstr>
      <vt:lpstr>ENRICHR - Lung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RNA-Seq</dc:title>
  <dc:creator>Giulia Fois</dc:creator>
  <cp:lastModifiedBy>Giulia Fois</cp:lastModifiedBy>
  <cp:revision>19</cp:revision>
  <dcterms:created xsi:type="dcterms:W3CDTF">2022-07-03T04:59:36Z</dcterms:created>
  <dcterms:modified xsi:type="dcterms:W3CDTF">2022-07-14T04:46:14Z</dcterms:modified>
</cp:coreProperties>
</file>