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8" r:id="rId5"/>
    <p:sldId id="260" r:id="rId6"/>
    <p:sldId id="263" r:id="rId7"/>
    <p:sldId id="264" r:id="rId8"/>
    <p:sldId id="265" r:id="rId9"/>
    <p:sldId id="269" r:id="rId10"/>
    <p:sldId id="281" r:id="rId11"/>
    <p:sldId id="279" r:id="rId12"/>
    <p:sldId id="267" r:id="rId13"/>
    <p:sldId id="268" r:id="rId14"/>
    <p:sldId id="271" r:id="rId15"/>
    <p:sldId id="280" r:id="rId16"/>
    <p:sldId id="284" r:id="rId17"/>
    <p:sldId id="285" r:id="rId18"/>
    <p:sldId id="286" r:id="rId19"/>
    <p:sldId id="289" r:id="rId20"/>
    <p:sldId id="288" r:id="rId21"/>
    <p:sldId id="287" r:id="rId22"/>
    <p:sldId id="275" r:id="rId23"/>
    <p:sldId id="277" r:id="rId24"/>
    <p:sldId id="276" r:id="rId25"/>
    <p:sldId id="290" r:id="rId26"/>
    <p:sldId id="291" r:id="rId27"/>
    <p:sldId id="292" r:id="rId28"/>
    <p:sldId id="293" r:id="rId29"/>
    <p:sldId id="294" r:id="rId30"/>
    <p:sldId id="295" r:id="rId31"/>
    <p:sldId id="296" r:id="rId32"/>
    <p:sldId id="29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245942A-95DC-49D1-83B0-9697239F1484}" type="datetimeFigureOut">
              <a:rPr lang="en-US" smtClean="0"/>
              <a:t>7/13/2022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F65DAC5-6941-4CFD-938A-1F27F64D2E04}"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06209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45942A-95DC-49D1-83B0-9697239F1484}"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156664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45942A-95DC-49D1-83B0-9697239F1484}"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315941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45942A-95DC-49D1-83B0-9697239F1484}"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28252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245942A-95DC-49D1-83B0-9697239F1484}"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5DAC5-6941-4CFD-938A-1F27F64D2E04}"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716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245942A-95DC-49D1-83B0-9697239F1484}"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17786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245942A-95DC-49D1-83B0-9697239F1484}"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9245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245942A-95DC-49D1-83B0-9697239F1484}"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19004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5942A-95DC-49D1-83B0-9697239F1484}"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285574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245942A-95DC-49D1-83B0-9697239F1484}"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337603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245942A-95DC-49D1-83B0-9697239F1484}"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5DAC5-6941-4CFD-938A-1F27F64D2E04}" type="slidenum">
              <a:rPr lang="en-US" smtClean="0"/>
              <a:t>‹N›</a:t>
            </a:fld>
            <a:endParaRPr lang="en-US"/>
          </a:p>
        </p:txBody>
      </p:sp>
    </p:spTree>
    <p:extLst>
      <p:ext uri="{BB962C8B-B14F-4D97-AF65-F5344CB8AC3E}">
        <p14:creationId xmlns:p14="http://schemas.microsoft.com/office/powerpoint/2010/main" val="20372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245942A-95DC-49D1-83B0-9697239F1484}" type="datetimeFigureOut">
              <a:rPr lang="en-US" smtClean="0"/>
              <a:t>7/13/2022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F65DAC5-6941-4CFD-938A-1F27F64D2E04}" type="slidenum">
              <a:rPr lang="en-US" smtClean="0"/>
              <a:t>‹N›</a:t>
            </a:fld>
            <a:endParaRPr lang="en-US"/>
          </a:p>
        </p:txBody>
      </p:sp>
    </p:spTree>
    <p:extLst>
      <p:ext uri="{BB962C8B-B14F-4D97-AF65-F5344CB8AC3E}">
        <p14:creationId xmlns:p14="http://schemas.microsoft.com/office/powerpoint/2010/main" val="2413935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371EF3-BC22-A769-EC74-D9C5627FBA92}"/>
              </a:ext>
            </a:extLst>
          </p:cNvPr>
          <p:cNvSpPr>
            <a:spLocks noGrp="1"/>
          </p:cNvSpPr>
          <p:nvPr>
            <p:ph type="ctrTitle"/>
          </p:nvPr>
        </p:nvSpPr>
        <p:spPr>
          <a:xfrm>
            <a:off x="1934041" y="1006867"/>
            <a:ext cx="8323917" cy="1851916"/>
          </a:xfrm>
        </p:spPr>
        <p:txBody>
          <a:bodyPr>
            <a:normAutofit/>
          </a:bodyPr>
          <a:lstStyle/>
          <a:p>
            <a:r>
              <a:rPr lang="it-IT" dirty="0" err="1"/>
              <a:t>scRNA-Seq</a:t>
            </a:r>
            <a:r>
              <a:rPr lang="it-IT" dirty="0"/>
              <a:t> project</a:t>
            </a:r>
            <a:endParaRPr lang="en-US" dirty="0"/>
          </a:p>
        </p:txBody>
      </p:sp>
      <p:sp>
        <p:nvSpPr>
          <p:cNvPr id="3" name="Sottotitolo 2">
            <a:extLst>
              <a:ext uri="{FF2B5EF4-FFF2-40B4-BE49-F238E27FC236}">
                <a16:creationId xmlns:a16="http://schemas.microsoft.com/office/drawing/2014/main" id="{2050489D-2B0E-1DC2-5716-C7EFEE55F5D8}"/>
              </a:ext>
            </a:extLst>
          </p:cNvPr>
          <p:cNvSpPr>
            <a:spLocks noGrp="1"/>
          </p:cNvSpPr>
          <p:nvPr>
            <p:ph type="subTitle" idx="1"/>
          </p:nvPr>
        </p:nvSpPr>
        <p:spPr>
          <a:xfrm>
            <a:off x="1386839" y="2858783"/>
            <a:ext cx="9418320" cy="1691640"/>
          </a:xfrm>
        </p:spPr>
        <p:txBody>
          <a:bodyPr/>
          <a:lstStyle/>
          <a:p>
            <a:pPr algn="ctr"/>
            <a:r>
              <a:rPr lang="it-IT" dirty="0" err="1"/>
              <a:t>Genomics</a:t>
            </a:r>
            <a:r>
              <a:rPr lang="it-IT" dirty="0"/>
              <a:t> and </a:t>
            </a:r>
            <a:r>
              <a:rPr lang="it-IT" dirty="0" err="1"/>
              <a:t>Transcriptomics</a:t>
            </a:r>
            <a:r>
              <a:rPr lang="it-IT" dirty="0"/>
              <a:t> </a:t>
            </a:r>
            <a:r>
              <a:rPr lang="it-IT" dirty="0" err="1"/>
              <a:t>course</a:t>
            </a:r>
            <a:endParaRPr lang="it-IT" dirty="0"/>
          </a:p>
          <a:p>
            <a:pPr algn="ctr"/>
            <a:r>
              <a:rPr lang="it-IT" dirty="0"/>
              <a:t>AY  2021-2022</a:t>
            </a:r>
          </a:p>
          <a:p>
            <a:pPr algn="ctr"/>
            <a:r>
              <a:rPr lang="it-IT" sz="1600" dirty="0"/>
              <a:t>Giulia Fois</a:t>
            </a:r>
            <a:endParaRPr lang="en-US" sz="1600" dirty="0"/>
          </a:p>
        </p:txBody>
      </p:sp>
    </p:spTree>
    <p:extLst>
      <p:ext uri="{BB962C8B-B14F-4D97-AF65-F5344CB8AC3E}">
        <p14:creationId xmlns:p14="http://schemas.microsoft.com/office/powerpoint/2010/main" val="162541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28127B2-5332-8889-750C-045084C6C2ED}"/>
              </a:ext>
            </a:extLst>
          </p:cNvPr>
          <p:cNvSpPr txBox="1"/>
          <p:nvPr/>
        </p:nvSpPr>
        <p:spPr>
          <a:xfrm>
            <a:off x="0" y="45863"/>
            <a:ext cx="9380306" cy="769441"/>
          </a:xfrm>
          <a:prstGeom prst="rect">
            <a:avLst/>
          </a:prstGeom>
          <a:noFill/>
        </p:spPr>
        <p:txBody>
          <a:bodyPr wrap="square">
            <a:spAutoFit/>
          </a:bodyPr>
          <a:lstStyle/>
          <a:p>
            <a:r>
              <a:rPr lang="it-IT" sz="4400" dirty="0"/>
              <a:t>Clustering – </a:t>
            </a:r>
            <a:r>
              <a:rPr lang="it-IT" sz="4400" dirty="0" err="1"/>
              <a:t>reads</a:t>
            </a:r>
            <a:r>
              <a:rPr lang="it-IT" sz="4400" dirty="0"/>
              <a:t> on mtDNA</a:t>
            </a:r>
            <a:endParaRPr lang="en-US" sz="4400" dirty="0"/>
          </a:p>
        </p:txBody>
      </p:sp>
      <p:pic>
        <p:nvPicPr>
          <p:cNvPr id="5" name="Immagine 4">
            <a:extLst>
              <a:ext uri="{FF2B5EF4-FFF2-40B4-BE49-F238E27FC236}">
                <a16:creationId xmlns:a16="http://schemas.microsoft.com/office/drawing/2014/main" id="{5B090957-AC69-FB72-ED2F-48BE6BE9D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75" y="918673"/>
            <a:ext cx="5451812" cy="3366278"/>
          </a:xfrm>
          <a:prstGeom prst="rect">
            <a:avLst/>
          </a:prstGeom>
        </p:spPr>
      </p:pic>
      <p:pic>
        <p:nvPicPr>
          <p:cNvPr id="11" name="Immagine 10">
            <a:extLst>
              <a:ext uri="{FF2B5EF4-FFF2-40B4-BE49-F238E27FC236}">
                <a16:creationId xmlns:a16="http://schemas.microsoft.com/office/drawing/2014/main" id="{D479D1C5-AEB5-2F38-A4F3-87E4C273F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86" y="1378524"/>
            <a:ext cx="5910893" cy="3649742"/>
          </a:xfrm>
          <a:prstGeom prst="rect">
            <a:avLst/>
          </a:prstGeom>
        </p:spPr>
      </p:pic>
      <p:sp>
        <p:nvSpPr>
          <p:cNvPr id="12" name="CasellaDiTesto 11">
            <a:extLst>
              <a:ext uri="{FF2B5EF4-FFF2-40B4-BE49-F238E27FC236}">
                <a16:creationId xmlns:a16="http://schemas.microsoft.com/office/drawing/2014/main" id="{78CC23CA-F1F0-9AA7-3654-649A60091F1C}"/>
              </a:ext>
            </a:extLst>
          </p:cNvPr>
          <p:cNvSpPr txBox="1"/>
          <p:nvPr/>
        </p:nvSpPr>
        <p:spPr>
          <a:xfrm>
            <a:off x="2238569" y="4274216"/>
            <a:ext cx="1306015" cy="369332"/>
          </a:xfrm>
          <a:prstGeom prst="rect">
            <a:avLst/>
          </a:prstGeom>
          <a:noFill/>
        </p:spPr>
        <p:txBody>
          <a:bodyPr wrap="square" rtlCol="0">
            <a:spAutoFit/>
          </a:bodyPr>
          <a:lstStyle/>
          <a:p>
            <a:r>
              <a:rPr lang="it-IT" b="1" dirty="0">
                <a:solidFill>
                  <a:srgbClr val="FF0000"/>
                </a:solidFill>
              </a:rPr>
              <a:t>BEFORE</a:t>
            </a:r>
            <a:endParaRPr lang="en-US" b="1" dirty="0">
              <a:solidFill>
                <a:srgbClr val="FF0000"/>
              </a:solidFill>
            </a:endParaRPr>
          </a:p>
        </p:txBody>
      </p:sp>
      <p:sp>
        <p:nvSpPr>
          <p:cNvPr id="13" name="CasellaDiTesto 12">
            <a:extLst>
              <a:ext uri="{FF2B5EF4-FFF2-40B4-BE49-F238E27FC236}">
                <a16:creationId xmlns:a16="http://schemas.microsoft.com/office/drawing/2014/main" id="{559F1885-8675-E508-9CF0-D536614EF631}"/>
              </a:ext>
            </a:extLst>
          </p:cNvPr>
          <p:cNvSpPr txBox="1"/>
          <p:nvPr/>
        </p:nvSpPr>
        <p:spPr>
          <a:xfrm>
            <a:off x="7903226" y="964655"/>
            <a:ext cx="1306015" cy="369332"/>
          </a:xfrm>
          <a:prstGeom prst="rect">
            <a:avLst/>
          </a:prstGeom>
          <a:noFill/>
        </p:spPr>
        <p:txBody>
          <a:bodyPr wrap="square" rtlCol="0">
            <a:spAutoFit/>
          </a:bodyPr>
          <a:lstStyle/>
          <a:p>
            <a:r>
              <a:rPr lang="it-IT" b="1" dirty="0">
                <a:solidFill>
                  <a:srgbClr val="FF0000"/>
                </a:solidFill>
              </a:rPr>
              <a:t>AFTER</a:t>
            </a:r>
            <a:endParaRPr lang="en-US" b="1" dirty="0">
              <a:solidFill>
                <a:srgbClr val="FF0000"/>
              </a:solidFill>
            </a:endParaRPr>
          </a:p>
        </p:txBody>
      </p:sp>
      <p:sp>
        <p:nvSpPr>
          <p:cNvPr id="14" name="CasellaDiTesto 13">
            <a:extLst>
              <a:ext uri="{FF2B5EF4-FFF2-40B4-BE49-F238E27FC236}">
                <a16:creationId xmlns:a16="http://schemas.microsoft.com/office/drawing/2014/main" id="{EFE94D86-A0B9-7F00-72AE-64FA28F65704}"/>
              </a:ext>
            </a:extLst>
          </p:cNvPr>
          <p:cNvSpPr txBox="1"/>
          <p:nvPr/>
        </p:nvSpPr>
        <p:spPr>
          <a:xfrm>
            <a:off x="410367" y="4673957"/>
            <a:ext cx="4962418" cy="1200329"/>
          </a:xfrm>
          <a:prstGeom prst="rect">
            <a:avLst/>
          </a:prstGeom>
          <a:noFill/>
        </p:spPr>
        <p:txBody>
          <a:bodyPr wrap="square" rtlCol="0">
            <a:spAutoFit/>
          </a:bodyPr>
          <a:lstStyle/>
          <a:p>
            <a:r>
              <a:rPr lang="it-IT" dirty="0"/>
              <a:t>Cluster 5 and 11 </a:t>
            </a:r>
            <a:r>
              <a:rPr lang="it-IT" dirty="0" err="1"/>
              <a:t>seem</a:t>
            </a:r>
            <a:r>
              <a:rPr lang="it-IT" dirty="0"/>
              <a:t> to </a:t>
            </a:r>
            <a:r>
              <a:rPr lang="it-IT" dirty="0" err="1"/>
              <a:t>have</a:t>
            </a:r>
            <a:r>
              <a:rPr lang="it-IT" dirty="0"/>
              <a:t> a non-</a:t>
            </a:r>
            <a:r>
              <a:rPr lang="it-IT" dirty="0" err="1"/>
              <a:t>negligible</a:t>
            </a:r>
            <a:r>
              <a:rPr lang="it-IT" dirty="0"/>
              <a:t> </a:t>
            </a:r>
            <a:r>
              <a:rPr lang="it-IT" dirty="0" err="1"/>
              <a:t>amount</a:t>
            </a:r>
            <a:r>
              <a:rPr lang="it-IT" dirty="0"/>
              <a:t> of </a:t>
            </a:r>
            <a:r>
              <a:rPr lang="it-IT" dirty="0" err="1"/>
              <a:t>cells</a:t>
            </a:r>
            <a:r>
              <a:rPr lang="it-IT" dirty="0"/>
              <a:t> </a:t>
            </a:r>
            <a:r>
              <a:rPr lang="it-IT" dirty="0" err="1"/>
              <a:t>having</a:t>
            </a:r>
            <a:r>
              <a:rPr lang="it-IT" dirty="0"/>
              <a:t> </a:t>
            </a:r>
            <a:r>
              <a:rPr lang="it-IT" dirty="0" err="1"/>
              <a:t>higher</a:t>
            </a:r>
            <a:r>
              <a:rPr lang="it-IT" dirty="0"/>
              <a:t> % of </a:t>
            </a:r>
            <a:r>
              <a:rPr lang="it-IT" dirty="0" err="1"/>
              <a:t>reads</a:t>
            </a:r>
            <a:r>
              <a:rPr lang="it-IT" dirty="0"/>
              <a:t> coming from mtDNA</a:t>
            </a:r>
          </a:p>
          <a:p>
            <a:endParaRPr lang="en-US" dirty="0"/>
          </a:p>
        </p:txBody>
      </p:sp>
      <p:sp>
        <p:nvSpPr>
          <p:cNvPr id="16" name="CasellaDiTesto 15">
            <a:extLst>
              <a:ext uri="{FF2B5EF4-FFF2-40B4-BE49-F238E27FC236}">
                <a16:creationId xmlns:a16="http://schemas.microsoft.com/office/drawing/2014/main" id="{93517CCC-FA8A-EDE1-C446-D34AC1A60089}"/>
              </a:ext>
            </a:extLst>
          </p:cNvPr>
          <p:cNvSpPr txBox="1"/>
          <p:nvPr/>
        </p:nvSpPr>
        <p:spPr>
          <a:xfrm>
            <a:off x="6193006" y="5154681"/>
            <a:ext cx="4962418" cy="1477328"/>
          </a:xfrm>
          <a:prstGeom prst="rect">
            <a:avLst/>
          </a:prstGeom>
          <a:noFill/>
        </p:spPr>
        <p:txBody>
          <a:bodyPr wrap="square" rtlCol="0">
            <a:spAutoFit/>
          </a:bodyPr>
          <a:lstStyle/>
          <a:p>
            <a:r>
              <a:rPr lang="it-IT" dirty="0"/>
              <a:t>I </a:t>
            </a:r>
            <a:r>
              <a:rPr lang="it-IT" dirty="0" err="1"/>
              <a:t>tried</a:t>
            </a:r>
            <a:r>
              <a:rPr lang="it-IT" dirty="0"/>
              <a:t> re-scaling the </a:t>
            </a:r>
            <a:r>
              <a:rPr lang="it-IT" dirty="0" err="1"/>
              <a:t>original</a:t>
            </a:r>
            <a:r>
              <a:rPr lang="it-IT" dirty="0"/>
              <a:t> </a:t>
            </a:r>
            <a:r>
              <a:rPr lang="it-IT" dirty="0" err="1"/>
              <a:t>object</a:t>
            </a:r>
            <a:r>
              <a:rPr lang="it-IT" dirty="0"/>
              <a:t> </a:t>
            </a:r>
            <a:r>
              <a:rPr lang="it-IT" dirty="0" err="1"/>
              <a:t>regressing</a:t>
            </a:r>
            <a:r>
              <a:rPr lang="it-IT" dirty="0"/>
              <a:t> by percent.mt and </a:t>
            </a:r>
            <a:r>
              <a:rPr lang="it-IT" dirty="0" err="1"/>
              <a:t>indeed</a:t>
            </a:r>
            <a:r>
              <a:rPr lang="it-IT" dirty="0"/>
              <a:t> cluster 11 </a:t>
            </a:r>
            <a:r>
              <a:rPr lang="it-IT" dirty="0" err="1"/>
              <a:t>was</a:t>
            </a:r>
            <a:r>
              <a:rPr lang="it-IT" dirty="0"/>
              <a:t> </a:t>
            </a:r>
            <a:r>
              <a:rPr lang="it-IT" dirty="0" err="1"/>
              <a:t>eliminated</a:t>
            </a:r>
            <a:r>
              <a:rPr lang="it-IT" dirty="0"/>
              <a:t> </a:t>
            </a:r>
            <a:r>
              <a:rPr lang="it-IT" dirty="0">
                <a:sym typeface="Wingdings" panose="05000000000000000000" pitchFamily="2" charset="2"/>
              </a:rPr>
              <a:t> </a:t>
            </a:r>
            <a:r>
              <a:rPr lang="it-IT" dirty="0" err="1">
                <a:sym typeface="Wingdings" panose="05000000000000000000" pitchFamily="2" charset="2"/>
              </a:rPr>
              <a:t>cells</a:t>
            </a:r>
            <a:r>
              <a:rPr lang="it-IT" dirty="0">
                <a:sym typeface="Wingdings" panose="05000000000000000000" pitchFamily="2" charset="2"/>
              </a:rPr>
              <a:t> </a:t>
            </a:r>
            <a:r>
              <a:rPr lang="it-IT" dirty="0" err="1">
                <a:sym typeface="Wingdings" panose="05000000000000000000" pitchFamily="2" charset="2"/>
              </a:rPr>
              <a:t>were</a:t>
            </a:r>
            <a:r>
              <a:rPr lang="it-IT" dirty="0">
                <a:sym typeface="Wingdings" panose="05000000000000000000" pitchFamily="2" charset="2"/>
              </a:rPr>
              <a:t> </a:t>
            </a:r>
            <a:r>
              <a:rPr lang="it-IT" dirty="0" err="1">
                <a:sym typeface="Wingdings" panose="05000000000000000000" pitchFamily="2" charset="2"/>
              </a:rPr>
              <a:t>grouped</a:t>
            </a:r>
            <a:r>
              <a:rPr lang="it-IT" dirty="0">
                <a:sym typeface="Wingdings" panose="05000000000000000000" pitchFamily="2" charset="2"/>
              </a:rPr>
              <a:t> in cluster 11 </a:t>
            </a:r>
            <a:r>
              <a:rPr lang="it-IT" dirty="0" err="1">
                <a:sym typeface="Wingdings" panose="05000000000000000000" pitchFamily="2" charset="2"/>
              </a:rPr>
              <a:t>because</a:t>
            </a:r>
            <a:r>
              <a:rPr lang="it-IT" dirty="0">
                <a:sym typeface="Wingdings" panose="05000000000000000000" pitchFamily="2" charset="2"/>
              </a:rPr>
              <a:t> </a:t>
            </a:r>
            <a:r>
              <a:rPr lang="it-IT" dirty="0" err="1">
                <a:sym typeface="Wingdings" panose="05000000000000000000" pitchFamily="2" charset="2"/>
              </a:rPr>
              <a:t>they</a:t>
            </a:r>
            <a:r>
              <a:rPr lang="it-IT" dirty="0">
                <a:sym typeface="Wingdings" panose="05000000000000000000" pitchFamily="2" charset="2"/>
              </a:rPr>
              <a:t> </a:t>
            </a:r>
            <a:r>
              <a:rPr lang="it-IT" dirty="0" err="1">
                <a:sym typeface="Wingdings" panose="05000000000000000000" pitchFamily="2" charset="2"/>
              </a:rPr>
              <a:t>shared</a:t>
            </a:r>
            <a:r>
              <a:rPr lang="it-IT" dirty="0">
                <a:sym typeface="Wingdings" panose="05000000000000000000" pitchFamily="2" charset="2"/>
              </a:rPr>
              <a:t> </a:t>
            </a:r>
            <a:r>
              <a:rPr lang="it-IT" dirty="0" err="1">
                <a:sym typeface="Wingdings" panose="05000000000000000000" pitchFamily="2" charset="2"/>
              </a:rPr>
              <a:t>variability</a:t>
            </a:r>
            <a:r>
              <a:rPr lang="it-IT" dirty="0">
                <a:sym typeface="Wingdings" panose="05000000000000000000" pitchFamily="2" charset="2"/>
              </a:rPr>
              <a:t> on mtDNA </a:t>
            </a:r>
            <a:r>
              <a:rPr lang="it-IT" dirty="0" err="1">
                <a:sym typeface="Wingdings" panose="05000000000000000000" pitchFamily="2" charset="2"/>
              </a:rPr>
              <a:t>percentage</a:t>
            </a:r>
            <a:endParaRPr lang="en-US" dirty="0"/>
          </a:p>
        </p:txBody>
      </p:sp>
    </p:spTree>
    <p:extLst>
      <p:ext uri="{BB962C8B-B14F-4D97-AF65-F5344CB8AC3E}">
        <p14:creationId xmlns:p14="http://schemas.microsoft.com/office/powerpoint/2010/main" val="139508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C8CAE8F-CD78-50E6-FDF9-7B7BC7B16F8C}"/>
              </a:ext>
            </a:extLst>
          </p:cNvPr>
          <p:cNvSpPr>
            <a:spLocks noGrp="1"/>
          </p:cNvSpPr>
          <p:nvPr>
            <p:ph type="title"/>
          </p:nvPr>
        </p:nvSpPr>
        <p:spPr>
          <a:xfrm>
            <a:off x="111167" y="129455"/>
            <a:ext cx="7758838" cy="754123"/>
          </a:xfrm>
        </p:spPr>
        <p:txBody>
          <a:bodyPr/>
          <a:lstStyle/>
          <a:p>
            <a:r>
              <a:rPr lang="it-IT" dirty="0"/>
              <a:t>Clustering – the </a:t>
            </a:r>
            <a:r>
              <a:rPr lang="it-IT" dirty="0" err="1"/>
              <a:t>final</a:t>
            </a:r>
            <a:r>
              <a:rPr lang="it-IT" dirty="0"/>
              <a:t> </a:t>
            </a:r>
            <a:r>
              <a:rPr lang="it-IT" dirty="0" err="1"/>
              <a:t>choice</a:t>
            </a:r>
            <a:endParaRPr lang="en-US" dirty="0"/>
          </a:p>
        </p:txBody>
      </p:sp>
      <p:pic>
        <p:nvPicPr>
          <p:cNvPr id="6" name="Immagine 5">
            <a:extLst>
              <a:ext uri="{FF2B5EF4-FFF2-40B4-BE49-F238E27FC236}">
                <a16:creationId xmlns:a16="http://schemas.microsoft.com/office/drawing/2014/main" id="{1CD93910-D2EE-2F7D-2518-E32D22E43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6" y="1062511"/>
            <a:ext cx="7014897" cy="4331421"/>
          </a:xfrm>
          <a:prstGeom prst="rect">
            <a:avLst/>
          </a:prstGeom>
        </p:spPr>
      </p:pic>
      <p:graphicFrame>
        <p:nvGraphicFramePr>
          <p:cNvPr id="7" name="Tabella 7">
            <a:extLst>
              <a:ext uri="{FF2B5EF4-FFF2-40B4-BE49-F238E27FC236}">
                <a16:creationId xmlns:a16="http://schemas.microsoft.com/office/drawing/2014/main" id="{6BD53D90-302C-8594-8231-5E66CC39A26A}"/>
              </a:ext>
            </a:extLst>
          </p:cNvPr>
          <p:cNvGraphicFramePr>
            <a:graphicFrameLocks noGrp="1"/>
          </p:cNvGraphicFramePr>
          <p:nvPr>
            <p:extLst>
              <p:ext uri="{D42A27DB-BD31-4B8C-83A1-F6EECF244321}">
                <p14:modId xmlns:p14="http://schemas.microsoft.com/office/powerpoint/2010/main" val="820696335"/>
              </p:ext>
            </p:extLst>
          </p:nvPr>
        </p:nvGraphicFramePr>
        <p:xfrm>
          <a:off x="7685069" y="1062511"/>
          <a:ext cx="2958958" cy="5191760"/>
        </p:xfrm>
        <a:graphic>
          <a:graphicData uri="http://schemas.openxmlformats.org/drawingml/2006/table">
            <a:tbl>
              <a:tblPr firstRow="1" bandRow="1">
                <a:tableStyleId>{93296810-A885-4BE3-A3E7-6D5BEEA58F35}</a:tableStyleId>
              </a:tblPr>
              <a:tblGrid>
                <a:gridCol w="1479479">
                  <a:extLst>
                    <a:ext uri="{9D8B030D-6E8A-4147-A177-3AD203B41FA5}">
                      <a16:colId xmlns:a16="http://schemas.microsoft.com/office/drawing/2014/main" val="1472892869"/>
                    </a:ext>
                  </a:extLst>
                </a:gridCol>
                <a:gridCol w="1479479">
                  <a:extLst>
                    <a:ext uri="{9D8B030D-6E8A-4147-A177-3AD203B41FA5}">
                      <a16:colId xmlns:a16="http://schemas.microsoft.com/office/drawing/2014/main" val="1109684905"/>
                    </a:ext>
                  </a:extLst>
                </a:gridCol>
              </a:tblGrid>
              <a:tr h="370840">
                <a:tc>
                  <a:txBody>
                    <a:bodyPr/>
                    <a:lstStyle/>
                    <a:p>
                      <a:r>
                        <a:rPr lang="it-IT" dirty="0"/>
                        <a:t>Cluster</a:t>
                      </a:r>
                      <a:endParaRPr lang="en-US" dirty="0"/>
                    </a:p>
                  </a:txBody>
                  <a:tcPr/>
                </a:tc>
                <a:tc>
                  <a:txBody>
                    <a:bodyPr/>
                    <a:lstStyle/>
                    <a:p>
                      <a:r>
                        <a:rPr lang="it-IT" dirty="0"/>
                        <a:t>N° </a:t>
                      </a:r>
                      <a:r>
                        <a:rPr lang="it-IT" dirty="0" err="1"/>
                        <a:t>cells</a:t>
                      </a:r>
                      <a:endParaRPr lang="en-US" dirty="0"/>
                    </a:p>
                  </a:txBody>
                  <a:tcPr/>
                </a:tc>
                <a:extLst>
                  <a:ext uri="{0D108BD9-81ED-4DB2-BD59-A6C34878D82A}">
                    <a16:rowId xmlns:a16="http://schemas.microsoft.com/office/drawing/2014/main" val="2403155781"/>
                  </a:ext>
                </a:extLst>
              </a:tr>
              <a:tr h="370840">
                <a:tc>
                  <a:txBody>
                    <a:bodyPr/>
                    <a:lstStyle/>
                    <a:p>
                      <a:r>
                        <a:rPr lang="it-IT" dirty="0"/>
                        <a:t>0</a:t>
                      </a:r>
                      <a:endParaRPr lang="en-US" dirty="0"/>
                    </a:p>
                  </a:txBody>
                  <a:tcPr/>
                </a:tc>
                <a:tc>
                  <a:txBody>
                    <a:bodyPr/>
                    <a:lstStyle/>
                    <a:p>
                      <a:r>
                        <a:rPr lang="it-IT" dirty="0"/>
                        <a:t>993</a:t>
                      </a:r>
                      <a:endParaRPr lang="en-US" dirty="0"/>
                    </a:p>
                  </a:txBody>
                  <a:tcPr/>
                </a:tc>
                <a:extLst>
                  <a:ext uri="{0D108BD9-81ED-4DB2-BD59-A6C34878D82A}">
                    <a16:rowId xmlns:a16="http://schemas.microsoft.com/office/drawing/2014/main" val="4263330732"/>
                  </a:ext>
                </a:extLst>
              </a:tr>
              <a:tr h="370840">
                <a:tc>
                  <a:txBody>
                    <a:bodyPr/>
                    <a:lstStyle/>
                    <a:p>
                      <a:r>
                        <a:rPr lang="it-IT" dirty="0"/>
                        <a:t>1</a:t>
                      </a:r>
                      <a:endParaRPr lang="en-US" dirty="0"/>
                    </a:p>
                  </a:txBody>
                  <a:tcPr/>
                </a:tc>
                <a:tc>
                  <a:txBody>
                    <a:bodyPr/>
                    <a:lstStyle/>
                    <a:p>
                      <a:r>
                        <a:rPr lang="it-IT" dirty="0"/>
                        <a:t>893</a:t>
                      </a:r>
                      <a:endParaRPr lang="en-US" dirty="0"/>
                    </a:p>
                  </a:txBody>
                  <a:tcPr/>
                </a:tc>
                <a:extLst>
                  <a:ext uri="{0D108BD9-81ED-4DB2-BD59-A6C34878D82A}">
                    <a16:rowId xmlns:a16="http://schemas.microsoft.com/office/drawing/2014/main" val="2427987005"/>
                  </a:ext>
                </a:extLst>
              </a:tr>
              <a:tr h="370840">
                <a:tc>
                  <a:txBody>
                    <a:bodyPr/>
                    <a:lstStyle/>
                    <a:p>
                      <a:r>
                        <a:rPr lang="it-IT" dirty="0"/>
                        <a:t>2</a:t>
                      </a:r>
                      <a:endParaRPr lang="en-US" dirty="0"/>
                    </a:p>
                  </a:txBody>
                  <a:tcPr/>
                </a:tc>
                <a:tc>
                  <a:txBody>
                    <a:bodyPr/>
                    <a:lstStyle/>
                    <a:p>
                      <a:r>
                        <a:rPr lang="it-IT" dirty="0"/>
                        <a:t>657</a:t>
                      </a:r>
                      <a:endParaRPr lang="en-US" dirty="0"/>
                    </a:p>
                  </a:txBody>
                  <a:tcPr/>
                </a:tc>
                <a:extLst>
                  <a:ext uri="{0D108BD9-81ED-4DB2-BD59-A6C34878D82A}">
                    <a16:rowId xmlns:a16="http://schemas.microsoft.com/office/drawing/2014/main" val="3014176069"/>
                  </a:ext>
                </a:extLst>
              </a:tr>
              <a:tr h="370840">
                <a:tc>
                  <a:txBody>
                    <a:bodyPr/>
                    <a:lstStyle/>
                    <a:p>
                      <a:r>
                        <a:rPr lang="it-IT" dirty="0"/>
                        <a:t>3</a:t>
                      </a:r>
                      <a:endParaRPr lang="en-US" dirty="0"/>
                    </a:p>
                  </a:txBody>
                  <a:tcPr/>
                </a:tc>
                <a:tc>
                  <a:txBody>
                    <a:bodyPr/>
                    <a:lstStyle/>
                    <a:p>
                      <a:r>
                        <a:rPr lang="it-IT" dirty="0"/>
                        <a:t>584</a:t>
                      </a:r>
                      <a:endParaRPr lang="en-US" dirty="0"/>
                    </a:p>
                  </a:txBody>
                  <a:tcPr/>
                </a:tc>
                <a:extLst>
                  <a:ext uri="{0D108BD9-81ED-4DB2-BD59-A6C34878D82A}">
                    <a16:rowId xmlns:a16="http://schemas.microsoft.com/office/drawing/2014/main" val="1823607603"/>
                  </a:ext>
                </a:extLst>
              </a:tr>
              <a:tr h="370840">
                <a:tc>
                  <a:txBody>
                    <a:bodyPr/>
                    <a:lstStyle/>
                    <a:p>
                      <a:r>
                        <a:rPr lang="it-IT" dirty="0"/>
                        <a:t>4</a:t>
                      </a:r>
                      <a:endParaRPr lang="en-US" dirty="0"/>
                    </a:p>
                  </a:txBody>
                  <a:tcPr/>
                </a:tc>
                <a:tc>
                  <a:txBody>
                    <a:bodyPr/>
                    <a:lstStyle/>
                    <a:p>
                      <a:r>
                        <a:rPr lang="it-IT" dirty="0"/>
                        <a:t>544</a:t>
                      </a:r>
                      <a:endParaRPr lang="en-US" dirty="0"/>
                    </a:p>
                  </a:txBody>
                  <a:tcPr/>
                </a:tc>
                <a:extLst>
                  <a:ext uri="{0D108BD9-81ED-4DB2-BD59-A6C34878D82A}">
                    <a16:rowId xmlns:a16="http://schemas.microsoft.com/office/drawing/2014/main" val="1394904217"/>
                  </a:ext>
                </a:extLst>
              </a:tr>
              <a:tr h="370840">
                <a:tc>
                  <a:txBody>
                    <a:bodyPr/>
                    <a:lstStyle/>
                    <a:p>
                      <a:r>
                        <a:rPr lang="it-IT" dirty="0"/>
                        <a:t>5</a:t>
                      </a:r>
                      <a:endParaRPr lang="en-US" dirty="0"/>
                    </a:p>
                  </a:txBody>
                  <a:tcPr/>
                </a:tc>
                <a:tc>
                  <a:txBody>
                    <a:bodyPr/>
                    <a:lstStyle/>
                    <a:p>
                      <a:r>
                        <a:rPr lang="it-IT" dirty="0"/>
                        <a:t>538</a:t>
                      </a:r>
                      <a:endParaRPr lang="en-US" dirty="0"/>
                    </a:p>
                  </a:txBody>
                  <a:tcPr/>
                </a:tc>
                <a:extLst>
                  <a:ext uri="{0D108BD9-81ED-4DB2-BD59-A6C34878D82A}">
                    <a16:rowId xmlns:a16="http://schemas.microsoft.com/office/drawing/2014/main" val="1584215162"/>
                  </a:ext>
                </a:extLst>
              </a:tr>
              <a:tr h="370840">
                <a:tc>
                  <a:txBody>
                    <a:bodyPr/>
                    <a:lstStyle/>
                    <a:p>
                      <a:r>
                        <a:rPr lang="it-IT" dirty="0"/>
                        <a:t>6</a:t>
                      </a:r>
                      <a:endParaRPr lang="en-US" dirty="0"/>
                    </a:p>
                  </a:txBody>
                  <a:tcPr/>
                </a:tc>
                <a:tc>
                  <a:txBody>
                    <a:bodyPr/>
                    <a:lstStyle/>
                    <a:p>
                      <a:r>
                        <a:rPr lang="it-IT" dirty="0"/>
                        <a:t>472</a:t>
                      </a:r>
                      <a:endParaRPr lang="en-US" dirty="0"/>
                    </a:p>
                  </a:txBody>
                  <a:tcPr/>
                </a:tc>
                <a:extLst>
                  <a:ext uri="{0D108BD9-81ED-4DB2-BD59-A6C34878D82A}">
                    <a16:rowId xmlns:a16="http://schemas.microsoft.com/office/drawing/2014/main" val="2603555863"/>
                  </a:ext>
                </a:extLst>
              </a:tr>
              <a:tr h="370840">
                <a:tc>
                  <a:txBody>
                    <a:bodyPr/>
                    <a:lstStyle/>
                    <a:p>
                      <a:r>
                        <a:rPr lang="it-IT" dirty="0"/>
                        <a:t>7</a:t>
                      </a:r>
                      <a:endParaRPr lang="en-US" dirty="0"/>
                    </a:p>
                  </a:txBody>
                  <a:tcPr/>
                </a:tc>
                <a:tc>
                  <a:txBody>
                    <a:bodyPr/>
                    <a:lstStyle/>
                    <a:p>
                      <a:r>
                        <a:rPr lang="it-IT" dirty="0"/>
                        <a:t>454</a:t>
                      </a:r>
                      <a:endParaRPr lang="en-US" dirty="0"/>
                    </a:p>
                  </a:txBody>
                  <a:tcPr/>
                </a:tc>
                <a:extLst>
                  <a:ext uri="{0D108BD9-81ED-4DB2-BD59-A6C34878D82A}">
                    <a16:rowId xmlns:a16="http://schemas.microsoft.com/office/drawing/2014/main" val="1530519260"/>
                  </a:ext>
                </a:extLst>
              </a:tr>
              <a:tr h="370840">
                <a:tc>
                  <a:txBody>
                    <a:bodyPr/>
                    <a:lstStyle/>
                    <a:p>
                      <a:r>
                        <a:rPr lang="it-IT" dirty="0"/>
                        <a:t>8</a:t>
                      </a:r>
                      <a:endParaRPr lang="en-US" dirty="0"/>
                    </a:p>
                  </a:txBody>
                  <a:tcPr/>
                </a:tc>
                <a:tc>
                  <a:txBody>
                    <a:bodyPr/>
                    <a:lstStyle/>
                    <a:p>
                      <a:r>
                        <a:rPr lang="it-IT" dirty="0"/>
                        <a:t>426</a:t>
                      </a:r>
                      <a:endParaRPr lang="en-US" dirty="0"/>
                    </a:p>
                  </a:txBody>
                  <a:tcPr/>
                </a:tc>
                <a:extLst>
                  <a:ext uri="{0D108BD9-81ED-4DB2-BD59-A6C34878D82A}">
                    <a16:rowId xmlns:a16="http://schemas.microsoft.com/office/drawing/2014/main" val="963879008"/>
                  </a:ext>
                </a:extLst>
              </a:tr>
              <a:tr h="370840">
                <a:tc>
                  <a:txBody>
                    <a:bodyPr/>
                    <a:lstStyle/>
                    <a:p>
                      <a:r>
                        <a:rPr lang="it-IT" dirty="0"/>
                        <a:t>9</a:t>
                      </a:r>
                      <a:endParaRPr lang="en-US" dirty="0"/>
                    </a:p>
                  </a:txBody>
                  <a:tcPr/>
                </a:tc>
                <a:tc>
                  <a:txBody>
                    <a:bodyPr/>
                    <a:lstStyle/>
                    <a:p>
                      <a:r>
                        <a:rPr lang="it-IT" dirty="0"/>
                        <a:t>423</a:t>
                      </a:r>
                      <a:endParaRPr lang="en-US" dirty="0"/>
                    </a:p>
                  </a:txBody>
                  <a:tcPr/>
                </a:tc>
                <a:extLst>
                  <a:ext uri="{0D108BD9-81ED-4DB2-BD59-A6C34878D82A}">
                    <a16:rowId xmlns:a16="http://schemas.microsoft.com/office/drawing/2014/main" val="3121911459"/>
                  </a:ext>
                </a:extLst>
              </a:tr>
              <a:tr h="370840">
                <a:tc>
                  <a:txBody>
                    <a:bodyPr/>
                    <a:lstStyle/>
                    <a:p>
                      <a:r>
                        <a:rPr lang="it-IT" dirty="0"/>
                        <a:t>10</a:t>
                      </a:r>
                      <a:endParaRPr lang="en-US" dirty="0"/>
                    </a:p>
                  </a:txBody>
                  <a:tcPr/>
                </a:tc>
                <a:tc>
                  <a:txBody>
                    <a:bodyPr/>
                    <a:lstStyle/>
                    <a:p>
                      <a:r>
                        <a:rPr lang="it-IT" dirty="0"/>
                        <a:t>411</a:t>
                      </a:r>
                      <a:endParaRPr lang="en-US" dirty="0"/>
                    </a:p>
                  </a:txBody>
                  <a:tcPr/>
                </a:tc>
                <a:extLst>
                  <a:ext uri="{0D108BD9-81ED-4DB2-BD59-A6C34878D82A}">
                    <a16:rowId xmlns:a16="http://schemas.microsoft.com/office/drawing/2014/main" val="122617342"/>
                  </a:ext>
                </a:extLst>
              </a:tr>
              <a:tr h="370840">
                <a:tc>
                  <a:txBody>
                    <a:bodyPr/>
                    <a:lstStyle/>
                    <a:p>
                      <a:r>
                        <a:rPr lang="it-IT" dirty="0"/>
                        <a:t>11</a:t>
                      </a:r>
                      <a:endParaRPr lang="en-US" dirty="0"/>
                    </a:p>
                  </a:txBody>
                  <a:tcPr/>
                </a:tc>
                <a:tc>
                  <a:txBody>
                    <a:bodyPr/>
                    <a:lstStyle/>
                    <a:p>
                      <a:r>
                        <a:rPr lang="it-IT" dirty="0"/>
                        <a:t>155</a:t>
                      </a:r>
                      <a:endParaRPr lang="en-US" dirty="0"/>
                    </a:p>
                  </a:txBody>
                  <a:tcPr/>
                </a:tc>
                <a:extLst>
                  <a:ext uri="{0D108BD9-81ED-4DB2-BD59-A6C34878D82A}">
                    <a16:rowId xmlns:a16="http://schemas.microsoft.com/office/drawing/2014/main" val="2767404392"/>
                  </a:ext>
                </a:extLst>
              </a:tr>
              <a:tr h="370840">
                <a:tc>
                  <a:txBody>
                    <a:bodyPr/>
                    <a:lstStyle/>
                    <a:p>
                      <a:r>
                        <a:rPr lang="it-IT" dirty="0"/>
                        <a:t>12</a:t>
                      </a:r>
                      <a:endParaRPr lang="en-US" dirty="0"/>
                    </a:p>
                  </a:txBody>
                  <a:tcPr/>
                </a:tc>
                <a:tc>
                  <a:txBody>
                    <a:bodyPr/>
                    <a:lstStyle/>
                    <a:p>
                      <a:r>
                        <a:rPr lang="it-IT" dirty="0"/>
                        <a:t>36</a:t>
                      </a:r>
                      <a:endParaRPr lang="en-US" dirty="0"/>
                    </a:p>
                  </a:txBody>
                  <a:tcPr/>
                </a:tc>
                <a:extLst>
                  <a:ext uri="{0D108BD9-81ED-4DB2-BD59-A6C34878D82A}">
                    <a16:rowId xmlns:a16="http://schemas.microsoft.com/office/drawing/2014/main" val="3100129585"/>
                  </a:ext>
                </a:extLst>
              </a:tr>
            </a:tbl>
          </a:graphicData>
        </a:graphic>
      </p:graphicFrame>
    </p:spTree>
    <p:extLst>
      <p:ext uri="{BB962C8B-B14F-4D97-AF65-F5344CB8AC3E}">
        <p14:creationId xmlns:p14="http://schemas.microsoft.com/office/powerpoint/2010/main" val="329742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EF4B6-E8DF-46A8-2BFA-03D34B95D23D}"/>
              </a:ext>
            </a:extLst>
          </p:cNvPr>
          <p:cNvSpPr>
            <a:spLocks noGrp="1"/>
          </p:cNvSpPr>
          <p:nvPr>
            <p:ph type="title"/>
          </p:nvPr>
        </p:nvSpPr>
        <p:spPr>
          <a:xfrm>
            <a:off x="82193" y="139634"/>
            <a:ext cx="7726167" cy="1333774"/>
          </a:xfrm>
        </p:spPr>
        <p:txBody>
          <a:bodyPr>
            <a:normAutofit/>
          </a:bodyPr>
          <a:lstStyle/>
          <a:p>
            <a:r>
              <a:rPr lang="it-IT" dirty="0"/>
              <a:t>Some features in the clusters</a:t>
            </a:r>
            <a:br>
              <a:rPr lang="it-IT" dirty="0"/>
            </a:br>
            <a:endParaRPr lang="en-US" dirty="0"/>
          </a:p>
        </p:txBody>
      </p:sp>
      <p:pic>
        <p:nvPicPr>
          <p:cNvPr id="6" name="Immagine 5">
            <a:extLst>
              <a:ext uri="{FF2B5EF4-FFF2-40B4-BE49-F238E27FC236}">
                <a16:creationId xmlns:a16="http://schemas.microsoft.com/office/drawing/2014/main" id="{34EE41AE-0199-B6EA-C14E-5A8C4A63E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2786"/>
            <a:ext cx="6016533" cy="3714971"/>
          </a:xfrm>
          <a:prstGeom prst="rect">
            <a:avLst/>
          </a:prstGeom>
        </p:spPr>
      </p:pic>
      <p:pic>
        <p:nvPicPr>
          <p:cNvPr id="8" name="Immagine 7">
            <a:extLst>
              <a:ext uri="{FF2B5EF4-FFF2-40B4-BE49-F238E27FC236}">
                <a16:creationId xmlns:a16="http://schemas.microsoft.com/office/drawing/2014/main" id="{20372340-0AB9-784A-B924-B0BC1248A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38372"/>
            <a:ext cx="5863817" cy="3620675"/>
          </a:xfrm>
          <a:prstGeom prst="rect">
            <a:avLst/>
          </a:prstGeom>
        </p:spPr>
      </p:pic>
      <p:sp>
        <p:nvSpPr>
          <p:cNvPr id="9" name="CasellaDiTesto 8">
            <a:extLst>
              <a:ext uri="{FF2B5EF4-FFF2-40B4-BE49-F238E27FC236}">
                <a16:creationId xmlns:a16="http://schemas.microsoft.com/office/drawing/2014/main" id="{804BC235-DD35-54C2-FAAA-DA16A276BDD1}"/>
              </a:ext>
            </a:extLst>
          </p:cNvPr>
          <p:cNvSpPr txBox="1"/>
          <p:nvPr/>
        </p:nvSpPr>
        <p:spPr>
          <a:xfrm>
            <a:off x="554804" y="4787757"/>
            <a:ext cx="4941870" cy="1200329"/>
          </a:xfrm>
          <a:prstGeom prst="rect">
            <a:avLst/>
          </a:prstGeom>
          <a:noFill/>
        </p:spPr>
        <p:txBody>
          <a:bodyPr wrap="square" rtlCol="0">
            <a:spAutoFit/>
          </a:bodyPr>
          <a:lstStyle/>
          <a:p>
            <a:r>
              <a:rPr lang="it-IT" dirty="0"/>
              <a:t>Clusters 4, 6, 7 are the </a:t>
            </a:r>
            <a:r>
              <a:rPr lang="it-IT" dirty="0" err="1"/>
              <a:t>ones</a:t>
            </a:r>
            <a:r>
              <a:rPr lang="it-IT" dirty="0"/>
              <a:t> </a:t>
            </a:r>
            <a:r>
              <a:rPr lang="it-IT" dirty="0" err="1"/>
              <a:t>that</a:t>
            </a:r>
            <a:r>
              <a:rPr lang="it-IT" dirty="0"/>
              <a:t> </a:t>
            </a:r>
            <a:r>
              <a:rPr lang="it-IT" dirty="0" err="1"/>
              <a:t>seem</a:t>
            </a:r>
            <a:r>
              <a:rPr lang="it-IT" dirty="0"/>
              <a:t> to </a:t>
            </a:r>
            <a:r>
              <a:rPr lang="it-IT" dirty="0" err="1"/>
              <a:t>have</a:t>
            </a:r>
            <a:r>
              <a:rPr lang="it-IT" dirty="0"/>
              <a:t> a </a:t>
            </a:r>
            <a:r>
              <a:rPr lang="it-IT" dirty="0" err="1"/>
              <a:t>greater</a:t>
            </a:r>
            <a:r>
              <a:rPr lang="it-IT" dirty="0"/>
              <a:t> library size (and in turn, </a:t>
            </a:r>
            <a:r>
              <a:rPr lang="it-IT" dirty="0" err="1"/>
              <a:t>as</a:t>
            </a:r>
            <a:r>
              <a:rPr lang="it-IT" dirty="0"/>
              <a:t> </a:t>
            </a:r>
            <a:r>
              <a:rPr lang="it-IT" dirty="0" err="1"/>
              <a:t>expected</a:t>
            </a:r>
            <a:r>
              <a:rPr lang="it-IT" dirty="0"/>
              <a:t>, a </a:t>
            </a:r>
            <a:r>
              <a:rPr lang="it-IT" dirty="0" err="1"/>
              <a:t>greater</a:t>
            </a:r>
            <a:r>
              <a:rPr lang="it-IT" dirty="0"/>
              <a:t> </a:t>
            </a:r>
            <a:r>
              <a:rPr lang="it-IT" dirty="0" err="1"/>
              <a:t>number</a:t>
            </a:r>
            <a:r>
              <a:rPr lang="it-IT" dirty="0"/>
              <a:t> of </a:t>
            </a:r>
            <a:r>
              <a:rPr lang="it-IT" dirty="0" err="1"/>
              <a:t>expressed</a:t>
            </a:r>
            <a:r>
              <a:rPr lang="it-IT" dirty="0"/>
              <a:t> </a:t>
            </a:r>
            <a:r>
              <a:rPr lang="it-IT" dirty="0" err="1"/>
              <a:t>genes</a:t>
            </a:r>
            <a:r>
              <a:rPr lang="it-IT" dirty="0"/>
              <a:t>)</a:t>
            </a:r>
            <a:endParaRPr lang="en-US" dirty="0"/>
          </a:p>
        </p:txBody>
      </p:sp>
    </p:spTree>
    <p:extLst>
      <p:ext uri="{BB962C8B-B14F-4D97-AF65-F5344CB8AC3E}">
        <p14:creationId xmlns:p14="http://schemas.microsoft.com/office/powerpoint/2010/main" val="56589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D81D1C-AF7A-B55E-E651-C5CA9A568C3C}"/>
              </a:ext>
            </a:extLst>
          </p:cNvPr>
          <p:cNvSpPr>
            <a:spLocks noGrp="1"/>
          </p:cNvSpPr>
          <p:nvPr>
            <p:ph type="title"/>
          </p:nvPr>
        </p:nvSpPr>
        <p:spPr>
          <a:xfrm>
            <a:off x="149830" y="118546"/>
            <a:ext cx="7977027" cy="621194"/>
          </a:xfrm>
        </p:spPr>
        <p:txBody>
          <a:bodyPr>
            <a:normAutofit fontScale="90000"/>
          </a:bodyPr>
          <a:lstStyle/>
          <a:p>
            <a:r>
              <a:rPr lang="it-IT" dirty="0"/>
              <a:t>Some features in the clusters - 2</a:t>
            </a:r>
            <a:endParaRPr lang="en-US" dirty="0"/>
          </a:p>
        </p:txBody>
      </p:sp>
      <p:sp>
        <p:nvSpPr>
          <p:cNvPr id="8" name="CasellaDiTesto 7">
            <a:extLst>
              <a:ext uri="{FF2B5EF4-FFF2-40B4-BE49-F238E27FC236}">
                <a16:creationId xmlns:a16="http://schemas.microsoft.com/office/drawing/2014/main" id="{D46585FF-5693-5768-554B-5B0970C7C8F5}"/>
              </a:ext>
            </a:extLst>
          </p:cNvPr>
          <p:cNvSpPr txBox="1"/>
          <p:nvPr/>
        </p:nvSpPr>
        <p:spPr>
          <a:xfrm>
            <a:off x="606175" y="4966630"/>
            <a:ext cx="4541178" cy="923330"/>
          </a:xfrm>
          <a:prstGeom prst="rect">
            <a:avLst/>
          </a:prstGeom>
          <a:noFill/>
        </p:spPr>
        <p:txBody>
          <a:bodyPr wrap="square" rtlCol="0">
            <a:spAutoFit/>
          </a:bodyPr>
          <a:lstStyle/>
          <a:p>
            <a:r>
              <a:rPr lang="it-IT" dirty="0"/>
              <a:t>Cluster 3, 4 and 12 </a:t>
            </a:r>
            <a:r>
              <a:rPr lang="it-IT" dirty="0" err="1"/>
              <a:t>seem</a:t>
            </a:r>
            <a:r>
              <a:rPr lang="it-IT" dirty="0"/>
              <a:t> to </a:t>
            </a:r>
            <a:r>
              <a:rPr lang="it-IT" dirty="0" err="1"/>
              <a:t>have</a:t>
            </a:r>
            <a:r>
              <a:rPr lang="it-IT" dirty="0"/>
              <a:t> </a:t>
            </a:r>
            <a:r>
              <a:rPr lang="it-IT" dirty="0" err="1"/>
              <a:t>cells</a:t>
            </a:r>
            <a:r>
              <a:rPr lang="it-IT" dirty="0"/>
              <a:t> with a </a:t>
            </a:r>
            <a:r>
              <a:rPr lang="it-IT" dirty="0" err="1"/>
              <a:t>higher</a:t>
            </a:r>
            <a:r>
              <a:rPr lang="it-IT" dirty="0"/>
              <a:t> % of </a:t>
            </a:r>
            <a:r>
              <a:rPr lang="it-IT" dirty="0" err="1"/>
              <a:t>reads</a:t>
            </a:r>
            <a:r>
              <a:rPr lang="it-IT" dirty="0"/>
              <a:t> </a:t>
            </a:r>
            <a:r>
              <a:rPr lang="it-IT" dirty="0" err="1"/>
              <a:t>mapped</a:t>
            </a:r>
            <a:r>
              <a:rPr lang="it-IT" dirty="0"/>
              <a:t> on </a:t>
            </a:r>
            <a:r>
              <a:rPr lang="it-IT" dirty="0" err="1"/>
              <a:t>rbRNA</a:t>
            </a:r>
            <a:endParaRPr lang="en-US" dirty="0"/>
          </a:p>
        </p:txBody>
      </p:sp>
      <p:sp>
        <p:nvSpPr>
          <p:cNvPr id="18" name="CasellaDiTesto 17">
            <a:extLst>
              <a:ext uri="{FF2B5EF4-FFF2-40B4-BE49-F238E27FC236}">
                <a16:creationId xmlns:a16="http://schemas.microsoft.com/office/drawing/2014/main" id="{E509979C-B865-0BFB-BDFC-5947EB5E43A6}"/>
              </a:ext>
            </a:extLst>
          </p:cNvPr>
          <p:cNvSpPr txBox="1"/>
          <p:nvPr/>
        </p:nvSpPr>
        <p:spPr>
          <a:xfrm>
            <a:off x="7325474" y="1258854"/>
            <a:ext cx="2953662" cy="923330"/>
          </a:xfrm>
          <a:prstGeom prst="rect">
            <a:avLst/>
          </a:prstGeom>
          <a:noFill/>
        </p:spPr>
        <p:txBody>
          <a:bodyPr wrap="square" rtlCol="0">
            <a:spAutoFit/>
          </a:bodyPr>
          <a:lstStyle/>
          <a:p>
            <a:r>
              <a:rPr lang="it-IT" dirty="0" err="1"/>
              <a:t>There</a:t>
            </a:r>
            <a:r>
              <a:rPr lang="it-IT" dirty="0"/>
              <a:t> </a:t>
            </a:r>
            <a:r>
              <a:rPr lang="it-IT" dirty="0" err="1"/>
              <a:t>is</a:t>
            </a:r>
            <a:r>
              <a:rPr lang="it-IT" dirty="0"/>
              <a:t> a </a:t>
            </a:r>
            <a:r>
              <a:rPr lang="it-IT" dirty="0" err="1"/>
              <a:t>quite</a:t>
            </a:r>
            <a:r>
              <a:rPr lang="it-IT" dirty="0"/>
              <a:t> </a:t>
            </a:r>
            <a:r>
              <a:rPr lang="it-IT" dirty="0" err="1"/>
              <a:t>uniform</a:t>
            </a:r>
            <a:r>
              <a:rPr lang="it-IT" dirty="0"/>
              <a:t> </a:t>
            </a:r>
            <a:r>
              <a:rPr lang="it-IT" dirty="0" err="1"/>
              <a:t>distribution</a:t>
            </a:r>
            <a:r>
              <a:rPr lang="it-IT" dirty="0"/>
              <a:t> of </a:t>
            </a:r>
            <a:r>
              <a:rPr lang="it-IT" dirty="0" err="1"/>
              <a:t>cell</a:t>
            </a:r>
            <a:r>
              <a:rPr lang="it-IT" dirty="0"/>
              <a:t> </a:t>
            </a:r>
            <a:r>
              <a:rPr lang="it-IT" dirty="0" err="1"/>
              <a:t>cycles</a:t>
            </a:r>
            <a:r>
              <a:rPr lang="it-IT" dirty="0"/>
              <a:t> in the </a:t>
            </a:r>
            <a:r>
              <a:rPr lang="it-IT" dirty="0" err="1"/>
              <a:t>various</a:t>
            </a:r>
            <a:r>
              <a:rPr lang="it-IT" dirty="0"/>
              <a:t> clusters</a:t>
            </a:r>
            <a:endParaRPr lang="en-US" dirty="0"/>
          </a:p>
        </p:txBody>
      </p:sp>
      <p:pic>
        <p:nvPicPr>
          <p:cNvPr id="4" name="Immagine 3">
            <a:extLst>
              <a:ext uri="{FF2B5EF4-FFF2-40B4-BE49-F238E27FC236}">
                <a16:creationId xmlns:a16="http://schemas.microsoft.com/office/drawing/2014/main" id="{6C172977-C189-2CE7-BEE3-C70C12D92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30" y="1245039"/>
            <a:ext cx="5887318" cy="3635186"/>
          </a:xfrm>
          <a:prstGeom prst="rect">
            <a:avLst/>
          </a:prstGeom>
        </p:spPr>
      </p:pic>
      <p:pic>
        <p:nvPicPr>
          <p:cNvPr id="6" name="Immagine 5">
            <a:extLst>
              <a:ext uri="{FF2B5EF4-FFF2-40B4-BE49-F238E27FC236}">
                <a16:creationId xmlns:a16="http://schemas.microsoft.com/office/drawing/2014/main" id="{7B0D9EFB-E9EB-6DA1-27A3-9D027E158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348" y="2603635"/>
            <a:ext cx="5474477" cy="3380273"/>
          </a:xfrm>
          <a:prstGeom prst="rect">
            <a:avLst/>
          </a:prstGeom>
        </p:spPr>
      </p:pic>
    </p:spTree>
    <p:extLst>
      <p:ext uri="{BB962C8B-B14F-4D97-AF65-F5344CB8AC3E}">
        <p14:creationId xmlns:p14="http://schemas.microsoft.com/office/powerpoint/2010/main" val="356701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0EE257E-DB0E-6FC6-5089-C230BA3C4169}"/>
              </a:ext>
            </a:extLst>
          </p:cNvPr>
          <p:cNvSpPr txBox="1"/>
          <p:nvPr/>
        </p:nvSpPr>
        <p:spPr>
          <a:xfrm>
            <a:off x="164387" y="133564"/>
            <a:ext cx="9606337" cy="769441"/>
          </a:xfrm>
          <a:prstGeom prst="rect">
            <a:avLst/>
          </a:prstGeom>
          <a:noFill/>
        </p:spPr>
        <p:txBody>
          <a:bodyPr wrap="square" rtlCol="0">
            <a:spAutoFit/>
          </a:bodyPr>
          <a:lstStyle/>
          <a:p>
            <a:r>
              <a:rPr lang="it-IT" sz="4400" dirty="0"/>
              <a:t>Top </a:t>
            </a:r>
            <a:r>
              <a:rPr lang="it-IT" sz="4400" dirty="0" err="1"/>
              <a:t>genes</a:t>
            </a:r>
            <a:r>
              <a:rPr lang="it-IT" sz="4400" dirty="0"/>
              <a:t> in the clusters - </a:t>
            </a:r>
            <a:r>
              <a:rPr lang="it-IT" sz="4400" dirty="0" err="1"/>
              <a:t>Heatmap</a:t>
            </a:r>
            <a:endParaRPr lang="en-US" sz="4400" dirty="0"/>
          </a:p>
        </p:txBody>
      </p:sp>
      <p:pic>
        <p:nvPicPr>
          <p:cNvPr id="6" name="Immagine 5" descr="Immagine che contiene testo, tabellonesegnapunti&#10;&#10;Descrizione generata automaticamente">
            <a:extLst>
              <a:ext uri="{FF2B5EF4-FFF2-40B4-BE49-F238E27FC236}">
                <a16:creationId xmlns:a16="http://schemas.microsoft.com/office/drawing/2014/main" id="{991D0B29-D56C-956D-7C30-C4BB5EF93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643" y="996593"/>
            <a:ext cx="8179342" cy="5054886"/>
          </a:xfrm>
          <a:prstGeom prst="rect">
            <a:avLst/>
          </a:prstGeom>
        </p:spPr>
      </p:pic>
      <p:sp>
        <p:nvSpPr>
          <p:cNvPr id="7" name="CasellaDiTesto 6">
            <a:extLst>
              <a:ext uri="{FF2B5EF4-FFF2-40B4-BE49-F238E27FC236}">
                <a16:creationId xmlns:a16="http://schemas.microsoft.com/office/drawing/2014/main" id="{17E8805C-58F9-C037-FC40-70AA87D1C073}"/>
              </a:ext>
            </a:extLst>
          </p:cNvPr>
          <p:cNvSpPr txBox="1"/>
          <p:nvPr/>
        </p:nvSpPr>
        <p:spPr>
          <a:xfrm>
            <a:off x="312606" y="1674674"/>
            <a:ext cx="2558265" cy="1754326"/>
          </a:xfrm>
          <a:prstGeom prst="rect">
            <a:avLst/>
          </a:prstGeom>
          <a:noFill/>
        </p:spPr>
        <p:txBody>
          <a:bodyPr wrap="square" rtlCol="0">
            <a:spAutoFit/>
          </a:bodyPr>
          <a:lstStyle/>
          <a:p>
            <a:r>
              <a:rPr lang="it-IT" dirty="0" err="1"/>
              <a:t>According</a:t>
            </a:r>
            <a:r>
              <a:rPr lang="it-IT" dirty="0"/>
              <a:t> to </a:t>
            </a:r>
            <a:r>
              <a:rPr lang="it-IT" dirty="0" err="1"/>
              <a:t>this</a:t>
            </a:r>
            <a:r>
              <a:rPr lang="it-IT" dirty="0"/>
              <a:t> </a:t>
            </a:r>
            <a:r>
              <a:rPr lang="it-IT" dirty="0" err="1"/>
              <a:t>heatmap</a:t>
            </a:r>
            <a:r>
              <a:rPr lang="it-IT" dirty="0"/>
              <a:t>, </a:t>
            </a:r>
            <a:r>
              <a:rPr lang="it-IT" dirty="0" err="1"/>
              <a:t>there</a:t>
            </a:r>
            <a:r>
              <a:rPr lang="it-IT" dirty="0"/>
              <a:t> </a:t>
            </a:r>
            <a:r>
              <a:rPr lang="it-IT" dirty="0" err="1"/>
              <a:t>seem</a:t>
            </a:r>
            <a:r>
              <a:rPr lang="it-IT" dirty="0"/>
              <a:t> to be a non-</a:t>
            </a:r>
            <a:r>
              <a:rPr lang="it-IT" dirty="0" err="1"/>
              <a:t>negligible</a:t>
            </a:r>
            <a:r>
              <a:rPr lang="it-IT" dirty="0"/>
              <a:t> </a:t>
            </a:r>
            <a:r>
              <a:rPr lang="it-IT" dirty="0" err="1"/>
              <a:t>similarity</a:t>
            </a:r>
            <a:r>
              <a:rPr lang="it-IT" dirty="0"/>
              <a:t> (in </a:t>
            </a:r>
            <a:r>
              <a:rPr lang="it-IT" dirty="0" err="1"/>
              <a:t>terms</a:t>
            </a:r>
            <a:r>
              <a:rPr lang="it-IT" dirty="0"/>
              <a:t> of top </a:t>
            </a:r>
            <a:r>
              <a:rPr lang="it-IT" dirty="0" err="1"/>
              <a:t>genes</a:t>
            </a:r>
            <a:r>
              <a:rPr lang="it-IT" dirty="0"/>
              <a:t>) </a:t>
            </a:r>
            <a:r>
              <a:rPr lang="it-IT" dirty="0" err="1"/>
              <a:t>among</a:t>
            </a:r>
            <a:r>
              <a:rPr lang="it-IT" dirty="0"/>
              <a:t> clusters 4-5-6-7-8</a:t>
            </a:r>
            <a:endParaRPr lang="en-US" dirty="0"/>
          </a:p>
        </p:txBody>
      </p:sp>
    </p:spTree>
    <p:extLst>
      <p:ext uri="{BB962C8B-B14F-4D97-AF65-F5344CB8AC3E}">
        <p14:creationId xmlns:p14="http://schemas.microsoft.com/office/powerpoint/2010/main" val="392896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447831-702F-3F0B-2EF2-41775C8A1866}"/>
              </a:ext>
            </a:extLst>
          </p:cNvPr>
          <p:cNvSpPr>
            <a:spLocks noGrp="1"/>
          </p:cNvSpPr>
          <p:nvPr>
            <p:ph type="title"/>
          </p:nvPr>
        </p:nvSpPr>
        <p:spPr>
          <a:xfrm>
            <a:off x="0" y="0"/>
            <a:ext cx="7337598" cy="795220"/>
          </a:xfrm>
        </p:spPr>
        <p:txBody>
          <a:bodyPr/>
          <a:lstStyle/>
          <a:p>
            <a:r>
              <a:rPr lang="it-IT" dirty="0" err="1"/>
              <a:t>Comparison</a:t>
            </a:r>
            <a:r>
              <a:rPr lang="it-IT" dirty="0"/>
              <a:t>: 4-5-6-7-8 vs </a:t>
            </a:r>
            <a:r>
              <a:rPr lang="it-IT" dirty="0" err="1"/>
              <a:t>all</a:t>
            </a:r>
            <a:endParaRPr lang="en-US" dirty="0"/>
          </a:p>
        </p:txBody>
      </p:sp>
      <p:pic>
        <p:nvPicPr>
          <p:cNvPr id="6" name="Immagine 5">
            <a:extLst>
              <a:ext uri="{FF2B5EF4-FFF2-40B4-BE49-F238E27FC236}">
                <a16:creationId xmlns:a16="http://schemas.microsoft.com/office/drawing/2014/main" id="{21A01DAD-F2A2-94D1-E0BF-5231928E0DF4}"/>
              </a:ext>
            </a:extLst>
          </p:cNvPr>
          <p:cNvPicPr>
            <a:picLocks noChangeAspect="1"/>
          </p:cNvPicPr>
          <p:nvPr/>
        </p:nvPicPr>
        <p:blipFill>
          <a:blip r:embed="rId2"/>
          <a:stretch>
            <a:fillRect/>
          </a:stretch>
        </p:blipFill>
        <p:spPr>
          <a:xfrm>
            <a:off x="433011" y="1148316"/>
            <a:ext cx="2243440" cy="1289048"/>
          </a:xfrm>
          <a:prstGeom prst="rect">
            <a:avLst/>
          </a:prstGeom>
        </p:spPr>
      </p:pic>
      <p:sp>
        <p:nvSpPr>
          <p:cNvPr id="7" name="CasellaDiTesto 6">
            <a:extLst>
              <a:ext uri="{FF2B5EF4-FFF2-40B4-BE49-F238E27FC236}">
                <a16:creationId xmlns:a16="http://schemas.microsoft.com/office/drawing/2014/main" id="{3F166BD3-21E4-E942-EDE7-7ABE517178B9}"/>
              </a:ext>
            </a:extLst>
          </p:cNvPr>
          <p:cNvSpPr txBox="1"/>
          <p:nvPr/>
        </p:nvSpPr>
        <p:spPr>
          <a:xfrm>
            <a:off x="2950180" y="1387012"/>
            <a:ext cx="2330737" cy="1200329"/>
          </a:xfrm>
          <a:prstGeom prst="rect">
            <a:avLst/>
          </a:prstGeom>
          <a:noFill/>
        </p:spPr>
        <p:txBody>
          <a:bodyPr wrap="square" rtlCol="0">
            <a:spAutoFit/>
          </a:bodyPr>
          <a:lstStyle/>
          <a:p>
            <a:r>
              <a:rPr lang="it-IT" dirty="0" err="1"/>
              <a:t>They</a:t>
            </a:r>
            <a:r>
              <a:rPr lang="it-IT" dirty="0"/>
              <a:t> are </a:t>
            </a:r>
            <a:r>
              <a:rPr lang="it-IT" dirty="0" err="1"/>
              <a:t>also</a:t>
            </a:r>
            <a:r>
              <a:rPr lang="it-IT" dirty="0"/>
              <a:t> close to </a:t>
            </a:r>
            <a:r>
              <a:rPr lang="it-IT" dirty="0" err="1"/>
              <a:t>each</a:t>
            </a:r>
            <a:r>
              <a:rPr lang="it-IT" dirty="0"/>
              <a:t> </a:t>
            </a:r>
            <a:r>
              <a:rPr lang="it-IT" dirty="0" err="1"/>
              <a:t>other</a:t>
            </a:r>
            <a:r>
              <a:rPr lang="it-IT" dirty="0"/>
              <a:t> in the UMAP plot: </a:t>
            </a:r>
            <a:r>
              <a:rPr lang="it-IT" dirty="0" err="1"/>
              <a:t>could</a:t>
            </a:r>
            <a:r>
              <a:rPr lang="it-IT" dirty="0"/>
              <a:t> </a:t>
            </a:r>
            <a:r>
              <a:rPr lang="it-IT" dirty="0" err="1"/>
              <a:t>they</a:t>
            </a:r>
            <a:r>
              <a:rPr lang="it-IT" dirty="0"/>
              <a:t> be </a:t>
            </a:r>
            <a:r>
              <a:rPr lang="it-IT" dirty="0" err="1"/>
              <a:t>merged</a:t>
            </a:r>
            <a:r>
              <a:rPr lang="it-IT" dirty="0"/>
              <a:t>?</a:t>
            </a:r>
            <a:endParaRPr lang="en-US" dirty="0"/>
          </a:p>
        </p:txBody>
      </p:sp>
      <p:sp>
        <p:nvSpPr>
          <p:cNvPr id="8" name="CasellaDiTesto 7">
            <a:extLst>
              <a:ext uri="{FF2B5EF4-FFF2-40B4-BE49-F238E27FC236}">
                <a16:creationId xmlns:a16="http://schemas.microsoft.com/office/drawing/2014/main" id="{FB487D3D-B5C0-9590-27BF-3BA5C9C904CC}"/>
              </a:ext>
            </a:extLst>
          </p:cNvPr>
          <p:cNvSpPr txBox="1"/>
          <p:nvPr/>
        </p:nvSpPr>
        <p:spPr>
          <a:xfrm>
            <a:off x="3903963" y="3179133"/>
            <a:ext cx="7151029" cy="646331"/>
          </a:xfrm>
          <a:prstGeom prst="rect">
            <a:avLst/>
          </a:prstGeom>
          <a:noFill/>
        </p:spPr>
        <p:txBody>
          <a:bodyPr wrap="square" rtlCol="0">
            <a:spAutoFit/>
          </a:bodyPr>
          <a:lstStyle/>
          <a:p>
            <a:r>
              <a:rPr lang="it-IT" dirty="0"/>
              <a:t>The top 5 </a:t>
            </a:r>
            <a:r>
              <a:rPr lang="it-IT" dirty="0" err="1"/>
              <a:t>genes</a:t>
            </a:r>
            <a:r>
              <a:rPr lang="it-IT" dirty="0"/>
              <a:t> </a:t>
            </a:r>
            <a:r>
              <a:rPr lang="it-IT" dirty="0" err="1"/>
              <a:t>obtained</a:t>
            </a:r>
            <a:r>
              <a:rPr lang="it-IT" dirty="0"/>
              <a:t> by </a:t>
            </a:r>
            <a:r>
              <a:rPr lang="it-IT" dirty="0" err="1"/>
              <a:t>comparing</a:t>
            </a:r>
            <a:r>
              <a:rPr lang="it-IT" dirty="0"/>
              <a:t> </a:t>
            </a:r>
            <a:r>
              <a:rPr lang="it-IT" dirty="0" err="1"/>
              <a:t>these</a:t>
            </a:r>
            <a:r>
              <a:rPr lang="it-IT" dirty="0"/>
              <a:t> clusters </a:t>
            </a:r>
            <a:r>
              <a:rPr lang="it-IT" dirty="0" err="1"/>
              <a:t>against</a:t>
            </a:r>
            <a:r>
              <a:rPr lang="it-IT" dirty="0"/>
              <a:t> </a:t>
            </a:r>
            <a:r>
              <a:rPr lang="it-IT" dirty="0" err="1"/>
              <a:t>all</a:t>
            </a:r>
            <a:r>
              <a:rPr lang="it-IT" dirty="0"/>
              <a:t> the </a:t>
            </a:r>
            <a:r>
              <a:rPr lang="it-IT" dirty="0" err="1"/>
              <a:t>others</a:t>
            </a:r>
            <a:r>
              <a:rPr lang="it-IT" dirty="0"/>
              <a:t> are </a:t>
            </a:r>
            <a:r>
              <a:rPr lang="it-IT" b="1" dirty="0"/>
              <a:t>Slc17a7</a:t>
            </a:r>
            <a:r>
              <a:rPr lang="it-IT" dirty="0"/>
              <a:t>, </a:t>
            </a:r>
            <a:r>
              <a:rPr lang="it-IT" b="1" dirty="0"/>
              <a:t>Meg3</a:t>
            </a:r>
            <a:r>
              <a:rPr lang="it-IT" dirty="0"/>
              <a:t>, </a:t>
            </a:r>
            <a:r>
              <a:rPr lang="it-IT" b="1" dirty="0"/>
              <a:t>Grin2b</a:t>
            </a:r>
            <a:r>
              <a:rPr lang="it-IT" dirty="0"/>
              <a:t>, </a:t>
            </a:r>
            <a:r>
              <a:rPr lang="it-IT" b="1" dirty="0"/>
              <a:t>Olfm1</a:t>
            </a:r>
            <a:r>
              <a:rPr lang="it-IT" dirty="0"/>
              <a:t>, </a:t>
            </a:r>
            <a:r>
              <a:rPr lang="it-IT" b="1" dirty="0"/>
              <a:t>Atp2b2</a:t>
            </a:r>
            <a:endParaRPr lang="en-US" b="1" dirty="0"/>
          </a:p>
        </p:txBody>
      </p:sp>
      <p:sp>
        <p:nvSpPr>
          <p:cNvPr id="9" name="CasellaDiTesto 8">
            <a:extLst>
              <a:ext uri="{FF2B5EF4-FFF2-40B4-BE49-F238E27FC236}">
                <a16:creationId xmlns:a16="http://schemas.microsoft.com/office/drawing/2014/main" id="{2416FE3D-7F26-87F4-3427-807CF583F939}"/>
              </a:ext>
            </a:extLst>
          </p:cNvPr>
          <p:cNvSpPr txBox="1"/>
          <p:nvPr/>
        </p:nvSpPr>
        <p:spPr>
          <a:xfrm>
            <a:off x="328448" y="4574200"/>
            <a:ext cx="7151029" cy="1477328"/>
          </a:xfrm>
          <a:prstGeom prst="rect">
            <a:avLst/>
          </a:prstGeom>
          <a:noFill/>
        </p:spPr>
        <p:txBody>
          <a:bodyPr wrap="square" rtlCol="0">
            <a:spAutoFit/>
          </a:bodyPr>
          <a:lstStyle/>
          <a:p>
            <a:r>
              <a:rPr lang="it-IT" dirty="0"/>
              <a:t>By </a:t>
            </a:r>
            <a:r>
              <a:rPr lang="it-IT" dirty="0" err="1"/>
              <a:t>looking</a:t>
            </a:r>
            <a:r>
              <a:rPr lang="it-IT" dirty="0"/>
              <a:t> on </a:t>
            </a:r>
            <a:r>
              <a:rPr lang="it-IT" b="1" dirty="0"/>
              <a:t>Tabula Muris</a:t>
            </a:r>
            <a:r>
              <a:rPr lang="it-IT" dirty="0"/>
              <a:t>, </a:t>
            </a:r>
            <a:r>
              <a:rPr lang="it-IT" dirty="0" err="1"/>
              <a:t>we</a:t>
            </a:r>
            <a:r>
              <a:rPr lang="it-IT" dirty="0"/>
              <a:t> </a:t>
            </a:r>
            <a:r>
              <a:rPr lang="it-IT" dirty="0" err="1"/>
              <a:t>see</a:t>
            </a:r>
            <a:r>
              <a:rPr lang="it-IT" dirty="0"/>
              <a:t> </a:t>
            </a:r>
            <a:r>
              <a:rPr lang="it-IT" dirty="0" err="1"/>
              <a:t>that</a:t>
            </a:r>
            <a:r>
              <a:rPr lang="it-IT" dirty="0"/>
              <a:t> </a:t>
            </a:r>
            <a:r>
              <a:rPr lang="it-IT" dirty="0" err="1"/>
              <a:t>they</a:t>
            </a:r>
            <a:r>
              <a:rPr lang="it-IT" dirty="0"/>
              <a:t> are </a:t>
            </a:r>
            <a:r>
              <a:rPr lang="it-IT" dirty="0" err="1"/>
              <a:t>all</a:t>
            </a:r>
            <a:r>
              <a:rPr lang="it-IT" dirty="0"/>
              <a:t> </a:t>
            </a:r>
            <a:r>
              <a:rPr lang="it-IT" dirty="0" err="1"/>
              <a:t>usually</a:t>
            </a:r>
            <a:r>
              <a:rPr lang="it-IT" dirty="0"/>
              <a:t> </a:t>
            </a:r>
            <a:r>
              <a:rPr lang="it-IT" dirty="0" err="1"/>
              <a:t>overexpressed</a:t>
            </a:r>
            <a:r>
              <a:rPr lang="it-IT" dirty="0"/>
              <a:t> in </a:t>
            </a:r>
            <a:r>
              <a:rPr lang="it-IT" dirty="0" err="1"/>
              <a:t>neurons</a:t>
            </a:r>
            <a:endParaRPr lang="it-IT" dirty="0"/>
          </a:p>
          <a:p>
            <a:r>
              <a:rPr lang="it-IT" dirty="0" err="1"/>
              <a:t>Let’s</a:t>
            </a:r>
            <a:r>
              <a:rPr lang="it-IT" dirty="0"/>
              <a:t> </a:t>
            </a:r>
            <a:r>
              <a:rPr lang="it-IT" dirty="0" err="1"/>
              <a:t>see</a:t>
            </a:r>
            <a:r>
              <a:rPr lang="it-IT" dirty="0"/>
              <a:t> </a:t>
            </a:r>
            <a:r>
              <a:rPr lang="it-IT" dirty="0" err="1"/>
              <a:t>if</a:t>
            </a:r>
            <a:r>
              <a:rPr lang="it-IT" dirty="0"/>
              <a:t>, by </a:t>
            </a:r>
            <a:r>
              <a:rPr lang="it-IT" dirty="0" err="1"/>
              <a:t>comparing</a:t>
            </a:r>
            <a:r>
              <a:rPr lang="it-IT" dirty="0"/>
              <a:t> </a:t>
            </a:r>
            <a:r>
              <a:rPr lang="it-IT" dirty="0" err="1"/>
              <a:t>each</a:t>
            </a:r>
            <a:r>
              <a:rPr lang="it-IT" dirty="0"/>
              <a:t> single cluster </a:t>
            </a:r>
            <a:r>
              <a:rPr lang="it-IT" dirty="0" err="1"/>
              <a:t>against</a:t>
            </a:r>
            <a:r>
              <a:rPr lang="it-IT" dirty="0"/>
              <a:t> the </a:t>
            </a:r>
            <a:r>
              <a:rPr lang="it-IT" dirty="0" err="1"/>
              <a:t>others</a:t>
            </a:r>
            <a:r>
              <a:rPr lang="it-IT" dirty="0"/>
              <a:t> in </a:t>
            </a:r>
            <a:r>
              <a:rPr lang="it-IT" dirty="0" err="1"/>
              <a:t>this</a:t>
            </a:r>
            <a:r>
              <a:rPr lang="it-IT" dirty="0"/>
              <a:t> subset, </a:t>
            </a:r>
            <a:r>
              <a:rPr lang="it-IT" dirty="0" err="1"/>
              <a:t>we</a:t>
            </a:r>
            <a:r>
              <a:rPr lang="it-IT" dirty="0"/>
              <a:t> </a:t>
            </a:r>
            <a:r>
              <a:rPr lang="it-IT" dirty="0" err="1"/>
              <a:t>find</a:t>
            </a:r>
            <a:r>
              <a:rPr lang="it-IT" dirty="0"/>
              <a:t> some </a:t>
            </a:r>
            <a:r>
              <a:rPr lang="it-IT" dirty="0" err="1"/>
              <a:t>interesting</a:t>
            </a:r>
            <a:r>
              <a:rPr lang="it-IT" dirty="0"/>
              <a:t> </a:t>
            </a:r>
            <a:r>
              <a:rPr lang="it-IT" dirty="0" err="1"/>
              <a:t>genes</a:t>
            </a:r>
            <a:r>
              <a:rPr lang="it-IT" dirty="0"/>
              <a:t> </a:t>
            </a:r>
            <a:r>
              <a:rPr lang="it-IT" dirty="0" err="1"/>
              <a:t>that</a:t>
            </a:r>
            <a:r>
              <a:rPr lang="it-IT" dirty="0"/>
              <a:t> </a:t>
            </a:r>
            <a:r>
              <a:rPr lang="it-IT" dirty="0" err="1"/>
              <a:t>could</a:t>
            </a:r>
            <a:r>
              <a:rPr lang="it-IT" dirty="0"/>
              <a:t> </a:t>
            </a:r>
            <a:r>
              <a:rPr lang="it-IT" dirty="0" err="1"/>
              <a:t>identify</a:t>
            </a:r>
            <a:r>
              <a:rPr lang="it-IT" dirty="0"/>
              <a:t> a </a:t>
            </a:r>
            <a:r>
              <a:rPr lang="it-IT" dirty="0" err="1"/>
              <a:t>neuron</a:t>
            </a:r>
            <a:r>
              <a:rPr lang="it-IT" dirty="0"/>
              <a:t> </a:t>
            </a:r>
            <a:r>
              <a:rPr lang="it-IT" dirty="0" err="1"/>
              <a:t>subtype</a:t>
            </a:r>
            <a:endParaRPr lang="en-US" dirty="0"/>
          </a:p>
        </p:txBody>
      </p:sp>
    </p:spTree>
    <p:extLst>
      <p:ext uri="{BB962C8B-B14F-4D97-AF65-F5344CB8AC3E}">
        <p14:creationId xmlns:p14="http://schemas.microsoft.com/office/powerpoint/2010/main" val="23760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D52A6CF-E90A-1E74-4CB3-0C044222D284}"/>
              </a:ext>
            </a:extLst>
          </p:cNvPr>
          <p:cNvSpPr>
            <a:spLocks noGrp="1"/>
          </p:cNvSpPr>
          <p:nvPr>
            <p:ph type="title"/>
          </p:nvPr>
        </p:nvSpPr>
        <p:spPr>
          <a:xfrm>
            <a:off x="164387" y="143838"/>
            <a:ext cx="5301465" cy="657546"/>
          </a:xfrm>
        </p:spPr>
        <p:txBody>
          <a:bodyPr>
            <a:normAutofit/>
          </a:bodyPr>
          <a:lstStyle/>
          <a:p>
            <a:r>
              <a:rPr lang="it-IT" sz="3200" dirty="0" err="1"/>
              <a:t>Comparison</a:t>
            </a:r>
            <a:r>
              <a:rPr lang="it-IT" sz="3200" dirty="0"/>
              <a:t>: 4 vs 5-6-7-8</a:t>
            </a:r>
            <a:endParaRPr lang="en-US" sz="3200" dirty="0"/>
          </a:p>
        </p:txBody>
      </p:sp>
      <p:sp>
        <p:nvSpPr>
          <p:cNvPr id="8" name="CasellaDiTesto 7">
            <a:extLst>
              <a:ext uri="{FF2B5EF4-FFF2-40B4-BE49-F238E27FC236}">
                <a16:creationId xmlns:a16="http://schemas.microsoft.com/office/drawing/2014/main" id="{5679E472-259C-11CF-59DD-3810BC8F2100}"/>
              </a:ext>
            </a:extLst>
          </p:cNvPr>
          <p:cNvSpPr txBox="1"/>
          <p:nvPr/>
        </p:nvSpPr>
        <p:spPr>
          <a:xfrm>
            <a:off x="164387" y="801384"/>
            <a:ext cx="8044665" cy="2585323"/>
          </a:xfrm>
          <a:prstGeom prst="rect">
            <a:avLst/>
          </a:prstGeom>
          <a:noFill/>
        </p:spPr>
        <p:txBody>
          <a:bodyPr wrap="square" rtlCol="0">
            <a:spAutoFit/>
          </a:bodyPr>
          <a:lstStyle/>
          <a:p>
            <a:r>
              <a:rPr lang="it-IT" dirty="0"/>
              <a:t>The top gene in </a:t>
            </a:r>
            <a:r>
              <a:rPr lang="it-IT" dirty="0" err="1"/>
              <a:t>this</a:t>
            </a:r>
            <a:r>
              <a:rPr lang="it-IT" dirty="0"/>
              <a:t> </a:t>
            </a:r>
            <a:r>
              <a:rPr lang="it-IT" dirty="0" err="1"/>
              <a:t>comparison</a:t>
            </a:r>
            <a:r>
              <a:rPr lang="it-IT" dirty="0"/>
              <a:t> </a:t>
            </a:r>
            <a:r>
              <a:rPr lang="it-IT" dirty="0" err="1"/>
              <a:t>appears</a:t>
            </a:r>
            <a:r>
              <a:rPr lang="it-IT" dirty="0"/>
              <a:t> to be </a:t>
            </a:r>
            <a:r>
              <a:rPr lang="it-IT" b="1" dirty="0" err="1"/>
              <a:t>Rorb</a:t>
            </a:r>
            <a:r>
              <a:rPr lang="it-IT" dirty="0"/>
              <a:t>. </a:t>
            </a:r>
          </a:p>
          <a:p>
            <a:r>
              <a:rPr lang="it-IT" dirty="0" err="1"/>
              <a:t>According</a:t>
            </a:r>
            <a:r>
              <a:rPr lang="it-IT" dirty="0"/>
              <a:t> to </a:t>
            </a:r>
          </a:p>
          <a:p>
            <a:r>
              <a:rPr lang="en-US" i="1" dirty="0"/>
              <a:t>Weed, Natalie, et al. "Identification of genetic markers for cortical areas using a Random Forest classification routine and the Allen Mouse Brain Atlas." </a:t>
            </a:r>
            <a:r>
              <a:rPr lang="en-US" i="1" dirty="0" err="1"/>
              <a:t>PloS</a:t>
            </a:r>
            <a:r>
              <a:rPr lang="en-US" i="1" dirty="0"/>
              <a:t> one 14.9 (2019): e0212898.</a:t>
            </a:r>
          </a:p>
          <a:p>
            <a:endParaRPr lang="en-US" i="1" dirty="0"/>
          </a:p>
          <a:p>
            <a:r>
              <a:rPr lang="en-US" dirty="0" err="1"/>
              <a:t>Rorb</a:t>
            </a:r>
            <a:r>
              <a:rPr lang="en-US" dirty="0"/>
              <a:t> “</a:t>
            </a:r>
            <a:r>
              <a:rPr lang="en-US" i="1" dirty="0"/>
              <a:t>was also identified as a potential marker, specifically for primary sensory cortices</a:t>
            </a:r>
            <a:r>
              <a:rPr lang="en-US" dirty="0"/>
              <a:t>”. So, we can infer that cluster 4 is specialized in </a:t>
            </a:r>
            <a:r>
              <a:rPr lang="en-US" b="1" dirty="0"/>
              <a:t>Sensory Neurons</a:t>
            </a:r>
            <a:r>
              <a:rPr lang="en-US" dirty="0"/>
              <a:t>. </a:t>
            </a:r>
          </a:p>
        </p:txBody>
      </p:sp>
      <p:pic>
        <p:nvPicPr>
          <p:cNvPr id="10" name="Immagine 9">
            <a:extLst>
              <a:ext uri="{FF2B5EF4-FFF2-40B4-BE49-F238E27FC236}">
                <a16:creationId xmlns:a16="http://schemas.microsoft.com/office/drawing/2014/main" id="{B1C67666-23FF-0A1F-7477-B991AE568143}"/>
              </a:ext>
            </a:extLst>
          </p:cNvPr>
          <p:cNvPicPr>
            <a:picLocks noChangeAspect="1"/>
          </p:cNvPicPr>
          <p:nvPr/>
        </p:nvPicPr>
        <p:blipFill>
          <a:blip r:embed="rId2"/>
          <a:stretch>
            <a:fillRect/>
          </a:stretch>
        </p:blipFill>
        <p:spPr>
          <a:xfrm>
            <a:off x="8458325" y="657546"/>
            <a:ext cx="2172003" cy="2353003"/>
          </a:xfrm>
          <a:prstGeom prst="rect">
            <a:avLst/>
          </a:prstGeom>
        </p:spPr>
      </p:pic>
      <p:sp>
        <p:nvSpPr>
          <p:cNvPr id="13" name="Titolo 1">
            <a:extLst>
              <a:ext uri="{FF2B5EF4-FFF2-40B4-BE49-F238E27FC236}">
                <a16:creationId xmlns:a16="http://schemas.microsoft.com/office/drawing/2014/main" id="{DAAA59EA-5860-BBF9-B774-7891ABC9EE3B}"/>
              </a:ext>
            </a:extLst>
          </p:cNvPr>
          <p:cNvSpPr txBox="1">
            <a:spLocks/>
          </p:cNvSpPr>
          <p:nvPr/>
        </p:nvSpPr>
        <p:spPr>
          <a:xfrm>
            <a:off x="138702" y="3664110"/>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5 vs 4-6-7-8</a:t>
            </a:r>
            <a:endParaRPr lang="en-US" sz="3200" dirty="0"/>
          </a:p>
        </p:txBody>
      </p:sp>
      <p:sp>
        <p:nvSpPr>
          <p:cNvPr id="15" name="CasellaDiTesto 14">
            <a:extLst>
              <a:ext uri="{FF2B5EF4-FFF2-40B4-BE49-F238E27FC236}">
                <a16:creationId xmlns:a16="http://schemas.microsoft.com/office/drawing/2014/main" id="{28062B74-D100-4626-5C8B-437999E97F38}"/>
              </a:ext>
            </a:extLst>
          </p:cNvPr>
          <p:cNvSpPr txBox="1"/>
          <p:nvPr/>
        </p:nvSpPr>
        <p:spPr>
          <a:xfrm>
            <a:off x="164387" y="4321656"/>
            <a:ext cx="6179904" cy="2031325"/>
          </a:xfrm>
          <a:prstGeom prst="rect">
            <a:avLst/>
          </a:prstGeom>
          <a:noFill/>
        </p:spPr>
        <p:txBody>
          <a:bodyPr wrap="square">
            <a:spAutoFit/>
          </a:bodyPr>
          <a:lstStyle/>
          <a:p>
            <a:r>
              <a:rPr lang="en-US" dirty="0"/>
              <a:t>We don't find particular differences in expression between cluster 5 and the others: the values in pct.1 and pct.2 are really close for all the top genes.</a:t>
            </a:r>
          </a:p>
          <a:p>
            <a:r>
              <a:rPr lang="en-US" dirty="0"/>
              <a:t>Therefore, since its top genes in the 5-vs-all comparison are also largely expressed in neurons, I assigned </a:t>
            </a:r>
            <a:r>
              <a:rPr lang="en-US" b="1" dirty="0"/>
              <a:t>Neuron</a:t>
            </a:r>
            <a:r>
              <a:rPr lang="en-US" dirty="0"/>
              <a:t> as putative cell type.</a:t>
            </a:r>
          </a:p>
          <a:p>
            <a:endParaRPr lang="en-US" dirty="0"/>
          </a:p>
        </p:txBody>
      </p:sp>
      <p:graphicFrame>
        <p:nvGraphicFramePr>
          <p:cNvPr id="16" name="Tabella 7">
            <a:extLst>
              <a:ext uri="{FF2B5EF4-FFF2-40B4-BE49-F238E27FC236}">
                <a16:creationId xmlns:a16="http://schemas.microsoft.com/office/drawing/2014/main" id="{BD707309-FD16-9FAF-8776-F0F51C547EE2}"/>
              </a:ext>
            </a:extLst>
          </p:cNvPr>
          <p:cNvGraphicFramePr>
            <a:graphicFrameLocks noGrp="1"/>
          </p:cNvGraphicFramePr>
          <p:nvPr>
            <p:extLst>
              <p:ext uri="{D42A27DB-BD31-4B8C-83A1-F6EECF244321}">
                <p14:modId xmlns:p14="http://schemas.microsoft.com/office/powerpoint/2010/main" val="268234712"/>
              </p:ext>
            </p:extLst>
          </p:nvPr>
        </p:nvGraphicFramePr>
        <p:xfrm>
          <a:off x="6813480" y="3847452"/>
          <a:ext cx="3736366" cy="2225040"/>
        </p:xfrm>
        <a:graphic>
          <a:graphicData uri="http://schemas.openxmlformats.org/drawingml/2006/table">
            <a:tbl>
              <a:tblPr firstRow="1" bandRow="1">
                <a:tableStyleId>{93296810-A885-4BE3-A3E7-6D5BEEA58F35}</a:tableStyleId>
              </a:tblPr>
              <a:tblGrid>
                <a:gridCol w="2133597">
                  <a:extLst>
                    <a:ext uri="{9D8B030D-6E8A-4147-A177-3AD203B41FA5}">
                      <a16:colId xmlns:a16="http://schemas.microsoft.com/office/drawing/2014/main" val="1472892869"/>
                    </a:ext>
                  </a:extLst>
                </a:gridCol>
                <a:gridCol w="760288">
                  <a:extLst>
                    <a:ext uri="{9D8B030D-6E8A-4147-A177-3AD203B41FA5}">
                      <a16:colId xmlns:a16="http://schemas.microsoft.com/office/drawing/2014/main" val="1109684905"/>
                    </a:ext>
                  </a:extLst>
                </a:gridCol>
                <a:gridCol w="842481">
                  <a:extLst>
                    <a:ext uri="{9D8B030D-6E8A-4147-A177-3AD203B41FA5}">
                      <a16:colId xmlns:a16="http://schemas.microsoft.com/office/drawing/2014/main" val="972028684"/>
                    </a:ext>
                  </a:extLst>
                </a:gridCol>
              </a:tblGrid>
              <a:tr h="370840">
                <a:tc>
                  <a:txBody>
                    <a:bodyPr/>
                    <a:lstStyle/>
                    <a:p>
                      <a:r>
                        <a:rPr lang="it-IT" dirty="0"/>
                        <a:t>Gene</a:t>
                      </a:r>
                      <a:endParaRPr lang="en-US" dirty="0"/>
                    </a:p>
                  </a:txBody>
                  <a:tcPr/>
                </a:tc>
                <a:tc>
                  <a:txBody>
                    <a:bodyPr/>
                    <a:lstStyle/>
                    <a:p>
                      <a:r>
                        <a:rPr lang="it-IT" dirty="0"/>
                        <a:t>pct.1</a:t>
                      </a:r>
                      <a:endParaRPr lang="en-US" dirty="0"/>
                    </a:p>
                  </a:txBody>
                  <a:tcPr/>
                </a:tc>
                <a:tc>
                  <a:txBody>
                    <a:bodyPr/>
                    <a:lstStyle/>
                    <a:p>
                      <a:r>
                        <a:rPr lang="it-IT" dirty="0"/>
                        <a:t>pct.2</a:t>
                      </a:r>
                      <a:endParaRPr lang="en-US" dirty="0"/>
                    </a:p>
                  </a:txBody>
                  <a:tcPr/>
                </a:tc>
                <a:extLst>
                  <a:ext uri="{0D108BD9-81ED-4DB2-BD59-A6C34878D82A}">
                    <a16:rowId xmlns:a16="http://schemas.microsoft.com/office/drawing/2014/main" val="2403155781"/>
                  </a:ext>
                </a:extLst>
              </a:tr>
              <a:tr h="370840">
                <a:tc>
                  <a:txBody>
                    <a:bodyPr/>
                    <a:lstStyle/>
                    <a:p>
                      <a:r>
                        <a:rPr lang="it-IT" dirty="0"/>
                        <a:t>Atp1a1</a:t>
                      </a:r>
                      <a:endParaRPr lang="en-US" dirty="0"/>
                    </a:p>
                  </a:txBody>
                  <a:tcPr/>
                </a:tc>
                <a:tc>
                  <a:txBody>
                    <a:bodyPr/>
                    <a:lstStyle/>
                    <a:p>
                      <a:r>
                        <a:rPr lang="it-IT" dirty="0"/>
                        <a:t>0.861</a:t>
                      </a:r>
                      <a:endParaRPr lang="en-US" dirty="0"/>
                    </a:p>
                  </a:txBody>
                  <a:tcPr/>
                </a:tc>
                <a:tc>
                  <a:txBody>
                    <a:bodyPr/>
                    <a:lstStyle/>
                    <a:p>
                      <a:r>
                        <a:rPr lang="it-IT" dirty="0"/>
                        <a:t>0.771</a:t>
                      </a:r>
                      <a:endParaRPr lang="en-US" dirty="0"/>
                    </a:p>
                  </a:txBody>
                  <a:tcPr/>
                </a:tc>
                <a:extLst>
                  <a:ext uri="{0D108BD9-81ED-4DB2-BD59-A6C34878D82A}">
                    <a16:rowId xmlns:a16="http://schemas.microsoft.com/office/drawing/2014/main" val="4263330732"/>
                  </a:ext>
                </a:extLst>
              </a:tr>
              <a:tr h="370840">
                <a:tc>
                  <a:txBody>
                    <a:bodyPr/>
                    <a:lstStyle/>
                    <a:p>
                      <a:r>
                        <a:rPr lang="it-IT" dirty="0" err="1"/>
                        <a:t>Psap</a:t>
                      </a:r>
                      <a:endParaRPr lang="en-US" dirty="0"/>
                    </a:p>
                  </a:txBody>
                  <a:tcPr/>
                </a:tc>
                <a:tc>
                  <a:txBody>
                    <a:bodyPr/>
                    <a:lstStyle/>
                    <a:p>
                      <a:r>
                        <a:rPr lang="it-IT" dirty="0"/>
                        <a:t>0.810</a:t>
                      </a:r>
                      <a:endParaRPr lang="en-US" dirty="0"/>
                    </a:p>
                  </a:txBody>
                  <a:tcPr/>
                </a:tc>
                <a:tc>
                  <a:txBody>
                    <a:bodyPr/>
                    <a:lstStyle/>
                    <a:p>
                      <a:r>
                        <a:rPr lang="it-IT" dirty="0"/>
                        <a:t>0.763</a:t>
                      </a:r>
                      <a:endParaRPr lang="en-US" dirty="0"/>
                    </a:p>
                  </a:txBody>
                  <a:tcPr/>
                </a:tc>
                <a:extLst>
                  <a:ext uri="{0D108BD9-81ED-4DB2-BD59-A6C34878D82A}">
                    <a16:rowId xmlns:a16="http://schemas.microsoft.com/office/drawing/2014/main" val="2427987005"/>
                  </a:ext>
                </a:extLst>
              </a:tr>
              <a:tr h="370840">
                <a:tc>
                  <a:txBody>
                    <a:bodyPr/>
                    <a:lstStyle/>
                    <a:p>
                      <a:r>
                        <a:rPr lang="it-IT" dirty="0"/>
                        <a:t>Glg1</a:t>
                      </a:r>
                      <a:endParaRPr lang="en-US" dirty="0"/>
                    </a:p>
                  </a:txBody>
                  <a:tcPr/>
                </a:tc>
                <a:tc>
                  <a:txBody>
                    <a:bodyPr/>
                    <a:lstStyle/>
                    <a:p>
                      <a:r>
                        <a:rPr lang="it-IT" dirty="0"/>
                        <a:t>0.565</a:t>
                      </a:r>
                      <a:endParaRPr lang="en-US" dirty="0"/>
                    </a:p>
                  </a:txBody>
                  <a:tcPr/>
                </a:tc>
                <a:tc>
                  <a:txBody>
                    <a:bodyPr/>
                    <a:lstStyle/>
                    <a:p>
                      <a:r>
                        <a:rPr lang="it-IT" dirty="0"/>
                        <a:t>0.452</a:t>
                      </a:r>
                      <a:endParaRPr lang="en-US" dirty="0"/>
                    </a:p>
                  </a:txBody>
                  <a:tcPr/>
                </a:tc>
                <a:extLst>
                  <a:ext uri="{0D108BD9-81ED-4DB2-BD59-A6C34878D82A}">
                    <a16:rowId xmlns:a16="http://schemas.microsoft.com/office/drawing/2014/main" val="3014176069"/>
                  </a:ext>
                </a:extLst>
              </a:tr>
              <a:tr h="370840">
                <a:tc>
                  <a:txBody>
                    <a:bodyPr/>
                    <a:lstStyle/>
                    <a:p>
                      <a:r>
                        <a:rPr lang="it-IT" dirty="0"/>
                        <a:t>App</a:t>
                      </a:r>
                      <a:endParaRPr lang="en-US" dirty="0"/>
                    </a:p>
                  </a:txBody>
                  <a:tcPr/>
                </a:tc>
                <a:tc>
                  <a:txBody>
                    <a:bodyPr/>
                    <a:lstStyle/>
                    <a:p>
                      <a:r>
                        <a:rPr lang="it-IT" dirty="0"/>
                        <a:t>0.885</a:t>
                      </a:r>
                      <a:endParaRPr lang="en-US" dirty="0"/>
                    </a:p>
                  </a:txBody>
                  <a:tcPr/>
                </a:tc>
                <a:tc>
                  <a:txBody>
                    <a:bodyPr/>
                    <a:lstStyle/>
                    <a:p>
                      <a:r>
                        <a:rPr lang="it-IT" dirty="0"/>
                        <a:t>0.860</a:t>
                      </a:r>
                      <a:endParaRPr lang="en-US" dirty="0"/>
                    </a:p>
                  </a:txBody>
                  <a:tcPr/>
                </a:tc>
                <a:extLst>
                  <a:ext uri="{0D108BD9-81ED-4DB2-BD59-A6C34878D82A}">
                    <a16:rowId xmlns:a16="http://schemas.microsoft.com/office/drawing/2014/main" val="1823607603"/>
                  </a:ext>
                </a:extLst>
              </a:tr>
              <a:tr h="370840">
                <a:tc>
                  <a:txBody>
                    <a:bodyPr/>
                    <a:lstStyle/>
                    <a:p>
                      <a:r>
                        <a:rPr lang="en-US" dirty="0"/>
                        <a:t>Mir124a-1hg</a:t>
                      </a:r>
                    </a:p>
                  </a:txBody>
                  <a:tcPr/>
                </a:tc>
                <a:tc>
                  <a:txBody>
                    <a:bodyPr/>
                    <a:lstStyle/>
                    <a:p>
                      <a:r>
                        <a:rPr lang="it-IT" dirty="0"/>
                        <a:t>0.608</a:t>
                      </a:r>
                      <a:endParaRPr lang="en-US" dirty="0"/>
                    </a:p>
                  </a:txBody>
                  <a:tcPr/>
                </a:tc>
                <a:tc>
                  <a:txBody>
                    <a:bodyPr/>
                    <a:lstStyle/>
                    <a:p>
                      <a:r>
                        <a:rPr lang="it-IT" dirty="0"/>
                        <a:t>0.516</a:t>
                      </a:r>
                      <a:endParaRPr lang="en-US" dirty="0"/>
                    </a:p>
                  </a:txBody>
                  <a:tcPr/>
                </a:tc>
                <a:extLst>
                  <a:ext uri="{0D108BD9-81ED-4DB2-BD59-A6C34878D82A}">
                    <a16:rowId xmlns:a16="http://schemas.microsoft.com/office/drawing/2014/main" val="1394904217"/>
                  </a:ext>
                </a:extLst>
              </a:tr>
            </a:tbl>
          </a:graphicData>
        </a:graphic>
      </p:graphicFrame>
    </p:spTree>
    <p:extLst>
      <p:ext uri="{BB962C8B-B14F-4D97-AF65-F5344CB8AC3E}">
        <p14:creationId xmlns:p14="http://schemas.microsoft.com/office/powerpoint/2010/main" val="196476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D52A6CF-E90A-1E74-4CB3-0C044222D284}"/>
              </a:ext>
            </a:extLst>
          </p:cNvPr>
          <p:cNvSpPr>
            <a:spLocks noGrp="1"/>
          </p:cNvSpPr>
          <p:nvPr>
            <p:ph type="title"/>
          </p:nvPr>
        </p:nvSpPr>
        <p:spPr>
          <a:xfrm>
            <a:off x="164387" y="143838"/>
            <a:ext cx="5301465" cy="657546"/>
          </a:xfrm>
        </p:spPr>
        <p:txBody>
          <a:bodyPr>
            <a:normAutofit/>
          </a:bodyPr>
          <a:lstStyle/>
          <a:p>
            <a:r>
              <a:rPr lang="it-IT" sz="3200" dirty="0" err="1"/>
              <a:t>Comparison</a:t>
            </a:r>
            <a:r>
              <a:rPr lang="it-IT" sz="3200" dirty="0"/>
              <a:t>: 6 vs 4-5-7-8</a:t>
            </a:r>
            <a:endParaRPr lang="en-US" sz="3200" dirty="0"/>
          </a:p>
        </p:txBody>
      </p:sp>
      <p:sp>
        <p:nvSpPr>
          <p:cNvPr id="13" name="Titolo 1">
            <a:extLst>
              <a:ext uri="{FF2B5EF4-FFF2-40B4-BE49-F238E27FC236}">
                <a16:creationId xmlns:a16="http://schemas.microsoft.com/office/drawing/2014/main" id="{DAAA59EA-5860-BBF9-B774-7891ABC9EE3B}"/>
              </a:ext>
            </a:extLst>
          </p:cNvPr>
          <p:cNvSpPr txBox="1">
            <a:spLocks/>
          </p:cNvSpPr>
          <p:nvPr/>
        </p:nvSpPr>
        <p:spPr>
          <a:xfrm>
            <a:off x="138702" y="3429000"/>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7 vs 4-5-6-8</a:t>
            </a:r>
            <a:endParaRPr lang="en-US" sz="3200" dirty="0"/>
          </a:p>
        </p:txBody>
      </p:sp>
      <p:sp>
        <p:nvSpPr>
          <p:cNvPr id="15" name="CasellaDiTesto 14">
            <a:extLst>
              <a:ext uri="{FF2B5EF4-FFF2-40B4-BE49-F238E27FC236}">
                <a16:creationId xmlns:a16="http://schemas.microsoft.com/office/drawing/2014/main" id="{28062B74-D100-4626-5C8B-437999E97F38}"/>
              </a:ext>
            </a:extLst>
          </p:cNvPr>
          <p:cNvSpPr txBox="1"/>
          <p:nvPr/>
        </p:nvSpPr>
        <p:spPr>
          <a:xfrm>
            <a:off x="138702" y="1032417"/>
            <a:ext cx="6179904" cy="2585323"/>
          </a:xfrm>
          <a:prstGeom prst="rect">
            <a:avLst/>
          </a:prstGeom>
          <a:noFill/>
        </p:spPr>
        <p:txBody>
          <a:bodyPr wrap="square">
            <a:spAutoFit/>
          </a:bodyPr>
          <a:lstStyle/>
          <a:p>
            <a:r>
              <a:rPr lang="en-US" dirty="0"/>
              <a:t>Among the top genes, we find </a:t>
            </a:r>
            <a:r>
              <a:rPr lang="en-US" b="1" dirty="0"/>
              <a:t>Calb1</a:t>
            </a:r>
            <a:r>
              <a:rPr lang="en-US" dirty="0"/>
              <a:t> and </a:t>
            </a:r>
            <a:r>
              <a:rPr lang="en-US" b="1" dirty="0"/>
              <a:t>Rasgrf2</a:t>
            </a:r>
            <a:r>
              <a:rPr lang="en-US" dirty="0"/>
              <a:t> that according to</a:t>
            </a:r>
          </a:p>
          <a:p>
            <a:r>
              <a:rPr lang="en-US" i="1" dirty="0" err="1"/>
              <a:t>Tyssowski</a:t>
            </a:r>
            <a:r>
              <a:rPr lang="en-US" i="1" dirty="0"/>
              <a:t>, Kelsey M., et al. "Different neuronal activity patterns induce different gene expression programs." Neuron 98.3 (2018): 530-546.</a:t>
            </a:r>
          </a:p>
          <a:p>
            <a:r>
              <a:rPr lang="en-US" dirty="0"/>
              <a:t>by studying the visual cortex-located neuronal response</a:t>
            </a:r>
          </a:p>
          <a:p>
            <a:r>
              <a:rPr lang="en-US" dirty="0"/>
              <a:t>“</a:t>
            </a:r>
            <a:r>
              <a:rPr lang="en-US" i="1" dirty="0"/>
              <a:t>genes with greater expression in SUSTAINED neurons included … markers, such as Calb1, Cux1,and Rasgrf2</a:t>
            </a:r>
            <a:r>
              <a:rPr lang="en-US" dirty="0"/>
              <a:t>”</a:t>
            </a:r>
          </a:p>
          <a:p>
            <a:endParaRPr lang="en-US" dirty="0"/>
          </a:p>
        </p:txBody>
      </p:sp>
      <p:sp>
        <p:nvSpPr>
          <p:cNvPr id="11" name="CasellaDiTesto 10">
            <a:extLst>
              <a:ext uri="{FF2B5EF4-FFF2-40B4-BE49-F238E27FC236}">
                <a16:creationId xmlns:a16="http://schemas.microsoft.com/office/drawing/2014/main" id="{B66F95BD-ACD1-A10B-EB48-4AB8DEE7C8A9}"/>
              </a:ext>
            </a:extLst>
          </p:cNvPr>
          <p:cNvSpPr txBox="1"/>
          <p:nvPr/>
        </p:nvSpPr>
        <p:spPr>
          <a:xfrm>
            <a:off x="138702" y="4086546"/>
            <a:ext cx="6179904" cy="2031325"/>
          </a:xfrm>
          <a:prstGeom prst="rect">
            <a:avLst/>
          </a:prstGeom>
          <a:noFill/>
        </p:spPr>
        <p:txBody>
          <a:bodyPr wrap="square">
            <a:spAutoFit/>
          </a:bodyPr>
          <a:lstStyle/>
          <a:p>
            <a:r>
              <a:rPr lang="it-IT" dirty="0"/>
              <a:t>An </a:t>
            </a:r>
            <a:r>
              <a:rPr lang="it-IT" dirty="0" err="1"/>
              <a:t>interesting</a:t>
            </a:r>
            <a:r>
              <a:rPr lang="it-IT" dirty="0"/>
              <a:t> gene, </a:t>
            </a:r>
            <a:r>
              <a:rPr lang="it-IT" b="1" dirty="0"/>
              <a:t>Basp1</a:t>
            </a:r>
            <a:r>
              <a:rPr lang="it-IT" dirty="0"/>
              <a:t>, </a:t>
            </a:r>
            <a:r>
              <a:rPr lang="it-IT" dirty="0" err="1"/>
              <a:t>is</a:t>
            </a:r>
            <a:r>
              <a:rPr lang="it-IT" dirty="0"/>
              <a:t> over-</a:t>
            </a:r>
            <a:r>
              <a:rPr lang="it-IT" dirty="0" err="1"/>
              <a:t>expressed</a:t>
            </a:r>
            <a:r>
              <a:rPr lang="it-IT" dirty="0"/>
              <a:t> in </a:t>
            </a:r>
            <a:r>
              <a:rPr lang="it-IT" b="1" dirty="0" err="1"/>
              <a:t>Stem</a:t>
            </a:r>
            <a:r>
              <a:rPr lang="it-IT" b="1" dirty="0"/>
              <a:t> </a:t>
            </a:r>
            <a:r>
              <a:rPr lang="it-IT" b="1" dirty="0" err="1"/>
              <a:t>Cells</a:t>
            </a:r>
            <a:r>
              <a:rPr lang="it-IT" b="1" dirty="0"/>
              <a:t> </a:t>
            </a:r>
            <a:r>
              <a:rPr lang="it-IT" dirty="0" err="1"/>
              <a:t>according</a:t>
            </a:r>
            <a:r>
              <a:rPr lang="it-IT" dirty="0"/>
              <a:t> to</a:t>
            </a:r>
          </a:p>
          <a:p>
            <a:r>
              <a:rPr lang="en-US" i="1" dirty="0" err="1"/>
              <a:t>Manganas</a:t>
            </a:r>
            <a:r>
              <a:rPr lang="en-US" i="1" dirty="0"/>
              <a:t>, Louis N., et al. "BASP1 labels neural stem cells in the neurogenic niches of mammalian brain." Scientific reports 11.1 (2021): 1-18.</a:t>
            </a:r>
          </a:p>
          <a:p>
            <a:r>
              <a:rPr lang="en-US" dirty="0"/>
              <a:t>It is however expressed in 70% of the cells of the other clusters as well.</a:t>
            </a:r>
          </a:p>
        </p:txBody>
      </p:sp>
      <p:sp>
        <p:nvSpPr>
          <p:cNvPr id="12" name="CasellaDiTesto 11">
            <a:extLst>
              <a:ext uri="{FF2B5EF4-FFF2-40B4-BE49-F238E27FC236}">
                <a16:creationId xmlns:a16="http://schemas.microsoft.com/office/drawing/2014/main" id="{95A968B7-5980-CA09-86E9-1FC6E0BE3AC6}"/>
              </a:ext>
            </a:extLst>
          </p:cNvPr>
          <p:cNvSpPr txBox="1"/>
          <p:nvPr/>
        </p:nvSpPr>
        <p:spPr>
          <a:xfrm>
            <a:off x="7000129" y="1724913"/>
            <a:ext cx="3489787" cy="1200329"/>
          </a:xfrm>
          <a:prstGeom prst="rect">
            <a:avLst/>
          </a:prstGeom>
          <a:noFill/>
        </p:spPr>
        <p:txBody>
          <a:bodyPr wrap="square">
            <a:spAutoFit/>
          </a:bodyPr>
          <a:lstStyle/>
          <a:p>
            <a:r>
              <a:rPr lang="en-US" dirty="0"/>
              <a:t>We can thus associate these two genes again to sensorial activity, and infer the cell type to be </a:t>
            </a:r>
            <a:r>
              <a:rPr lang="en-US" b="1" dirty="0"/>
              <a:t>Sensory Neurons</a:t>
            </a:r>
          </a:p>
        </p:txBody>
      </p:sp>
      <p:sp>
        <p:nvSpPr>
          <p:cNvPr id="14" name="CasellaDiTesto 13">
            <a:extLst>
              <a:ext uri="{FF2B5EF4-FFF2-40B4-BE49-F238E27FC236}">
                <a16:creationId xmlns:a16="http://schemas.microsoft.com/office/drawing/2014/main" id="{E9812637-9114-AF47-3043-4285842C3729}"/>
              </a:ext>
            </a:extLst>
          </p:cNvPr>
          <p:cNvSpPr txBox="1"/>
          <p:nvPr/>
        </p:nvSpPr>
        <p:spPr>
          <a:xfrm>
            <a:off x="6683339" y="4118605"/>
            <a:ext cx="4381928" cy="1477328"/>
          </a:xfrm>
          <a:prstGeom prst="rect">
            <a:avLst/>
          </a:prstGeom>
          <a:noFill/>
        </p:spPr>
        <p:txBody>
          <a:bodyPr wrap="square">
            <a:spAutoFit/>
          </a:bodyPr>
          <a:lstStyle/>
          <a:p>
            <a:r>
              <a:rPr lang="it-IT" dirty="0" err="1"/>
              <a:t>Another</a:t>
            </a:r>
            <a:r>
              <a:rPr lang="it-IT" dirty="0"/>
              <a:t> candidate marker, </a:t>
            </a:r>
            <a:r>
              <a:rPr lang="it-IT" b="1" dirty="0"/>
              <a:t>Hs3st2</a:t>
            </a:r>
            <a:r>
              <a:rPr lang="it-IT" dirty="0"/>
              <a:t>, </a:t>
            </a:r>
            <a:r>
              <a:rPr lang="it-IT" dirty="0" err="1"/>
              <a:t>according</a:t>
            </a:r>
            <a:r>
              <a:rPr lang="it-IT" dirty="0"/>
              <a:t> to the </a:t>
            </a:r>
            <a:r>
              <a:rPr lang="it-IT" dirty="0" err="1"/>
              <a:t>publication’s</a:t>
            </a:r>
            <a:r>
              <a:rPr lang="it-IT" dirty="0"/>
              <a:t> wiki, </a:t>
            </a:r>
            <a:r>
              <a:rPr lang="it-IT" dirty="0" err="1"/>
              <a:t>is</a:t>
            </a:r>
            <a:r>
              <a:rPr lang="it-IT" dirty="0"/>
              <a:t> a marker gene for </a:t>
            </a:r>
            <a:r>
              <a:rPr lang="it-IT" b="1" dirty="0" err="1"/>
              <a:t>Excitatory</a:t>
            </a:r>
            <a:r>
              <a:rPr lang="it-IT" b="1" dirty="0"/>
              <a:t> </a:t>
            </a:r>
            <a:r>
              <a:rPr lang="it-IT" b="1" dirty="0" err="1"/>
              <a:t>Neurons</a:t>
            </a:r>
            <a:r>
              <a:rPr lang="it-IT" dirty="0"/>
              <a:t>: </a:t>
            </a:r>
            <a:r>
              <a:rPr lang="it-IT" dirty="0" err="1"/>
              <a:t>that</a:t>
            </a:r>
            <a:r>
              <a:rPr lang="it-IT" dirty="0"/>
              <a:t> </a:t>
            </a:r>
            <a:r>
              <a:rPr lang="it-IT" dirty="0" err="1"/>
              <a:t>will</a:t>
            </a:r>
            <a:r>
              <a:rPr lang="it-IT" dirty="0"/>
              <a:t> be </a:t>
            </a:r>
            <a:r>
              <a:rPr lang="it-IT" dirty="0" err="1"/>
              <a:t>our</a:t>
            </a:r>
            <a:r>
              <a:rPr lang="it-IT" dirty="0"/>
              <a:t> </a:t>
            </a:r>
            <a:r>
              <a:rPr lang="it-IT" dirty="0" err="1"/>
              <a:t>cell</a:t>
            </a:r>
            <a:r>
              <a:rPr lang="it-IT" dirty="0"/>
              <a:t> </a:t>
            </a:r>
            <a:r>
              <a:rPr lang="it-IT" dirty="0" err="1"/>
              <a:t>type</a:t>
            </a:r>
            <a:r>
              <a:rPr lang="it-IT" dirty="0"/>
              <a:t> </a:t>
            </a:r>
            <a:r>
              <a:rPr lang="it-IT" dirty="0" err="1"/>
              <a:t>choice</a:t>
            </a:r>
            <a:r>
              <a:rPr lang="it-IT" dirty="0"/>
              <a:t> for </a:t>
            </a:r>
            <a:r>
              <a:rPr lang="it-IT" dirty="0" err="1"/>
              <a:t>this</a:t>
            </a:r>
            <a:r>
              <a:rPr lang="it-IT" dirty="0"/>
              <a:t> cluster.</a:t>
            </a:r>
          </a:p>
        </p:txBody>
      </p:sp>
    </p:spTree>
    <p:extLst>
      <p:ext uri="{BB962C8B-B14F-4D97-AF65-F5344CB8AC3E}">
        <p14:creationId xmlns:p14="http://schemas.microsoft.com/office/powerpoint/2010/main" val="14309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D52A6CF-E90A-1E74-4CB3-0C044222D284}"/>
              </a:ext>
            </a:extLst>
          </p:cNvPr>
          <p:cNvSpPr>
            <a:spLocks noGrp="1"/>
          </p:cNvSpPr>
          <p:nvPr>
            <p:ph type="title"/>
          </p:nvPr>
        </p:nvSpPr>
        <p:spPr>
          <a:xfrm>
            <a:off x="164387" y="143838"/>
            <a:ext cx="5301465" cy="657546"/>
          </a:xfrm>
        </p:spPr>
        <p:txBody>
          <a:bodyPr>
            <a:normAutofit/>
          </a:bodyPr>
          <a:lstStyle/>
          <a:p>
            <a:r>
              <a:rPr lang="it-IT" sz="3200" dirty="0" err="1"/>
              <a:t>Comparison</a:t>
            </a:r>
            <a:r>
              <a:rPr lang="it-IT" sz="3200" dirty="0"/>
              <a:t>: 8 vs 4-5-6-7</a:t>
            </a:r>
            <a:endParaRPr lang="en-US" sz="3200" dirty="0"/>
          </a:p>
        </p:txBody>
      </p:sp>
      <p:sp>
        <p:nvSpPr>
          <p:cNvPr id="15" name="CasellaDiTesto 14">
            <a:extLst>
              <a:ext uri="{FF2B5EF4-FFF2-40B4-BE49-F238E27FC236}">
                <a16:creationId xmlns:a16="http://schemas.microsoft.com/office/drawing/2014/main" id="{28062B74-D100-4626-5C8B-437999E97F38}"/>
              </a:ext>
            </a:extLst>
          </p:cNvPr>
          <p:cNvSpPr txBox="1"/>
          <p:nvPr/>
        </p:nvSpPr>
        <p:spPr>
          <a:xfrm>
            <a:off x="164387" y="909127"/>
            <a:ext cx="6179904" cy="646331"/>
          </a:xfrm>
          <a:prstGeom prst="rect">
            <a:avLst/>
          </a:prstGeom>
          <a:noFill/>
        </p:spPr>
        <p:txBody>
          <a:bodyPr wrap="square">
            <a:spAutoFit/>
          </a:bodyPr>
          <a:lstStyle/>
          <a:p>
            <a:r>
              <a:rPr lang="it-IT" dirty="0"/>
              <a:t>W</a:t>
            </a:r>
            <a:r>
              <a:rPr lang="en-US" dirty="0"/>
              <a:t>e find </a:t>
            </a:r>
            <a:r>
              <a:rPr lang="en-US" b="1" dirty="0" err="1"/>
              <a:t>Rprm</a:t>
            </a:r>
            <a:r>
              <a:rPr lang="en-US" dirty="0"/>
              <a:t> and </a:t>
            </a:r>
            <a:r>
              <a:rPr lang="en-US" b="1" dirty="0"/>
              <a:t>Hs3st4</a:t>
            </a:r>
            <a:r>
              <a:rPr lang="en-US" dirty="0"/>
              <a:t>, that according to the publication are marker genes for </a:t>
            </a:r>
            <a:r>
              <a:rPr lang="en-US" b="1" dirty="0"/>
              <a:t>Excitatory Neurons</a:t>
            </a:r>
            <a:r>
              <a:rPr lang="en-US" dirty="0"/>
              <a:t>. </a:t>
            </a:r>
          </a:p>
        </p:txBody>
      </p:sp>
      <p:sp>
        <p:nvSpPr>
          <p:cNvPr id="2" name="CasellaDiTesto 1">
            <a:extLst>
              <a:ext uri="{FF2B5EF4-FFF2-40B4-BE49-F238E27FC236}">
                <a16:creationId xmlns:a16="http://schemas.microsoft.com/office/drawing/2014/main" id="{C065505D-DBEC-646F-16AC-65799146285D}"/>
              </a:ext>
            </a:extLst>
          </p:cNvPr>
          <p:cNvSpPr txBox="1"/>
          <p:nvPr/>
        </p:nvSpPr>
        <p:spPr>
          <a:xfrm>
            <a:off x="164387" y="1910993"/>
            <a:ext cx="8054939" cy="646331"/>
          </a:xfrm>
          <a:prstGeom prst="rect">
            <a:avLst/>
          </a:prstGeom>
          <a:noFill/>
        </p:spPr>
        <p:txBody>
          <a:bodyPr wrap="square" rtlCol="0">
            <a:spAutoFit/>
          </a:bodyPr>
          <a:lstStyle/>
          <a:p>
            <a:r>
              <a:rPr lang="it-IT" dirty="0" err="1"/>
              <a:t>We</a:t>
            </a:r>
            <a:r>
              <a:rPr lang="it-IT" dirty="0"/>
              <a:t> can </a:t>
            </a:r>
            <a:r>
              <a:rPr lang="it-IT" dirty="0" err="1"/>
              <a:t>now</a:t>
            </a:r>
            <a:r>
              <a:rPr lang="it-IT" dirty="0"/>
              <a:t> start to </a:t>
            </a:r>
            <a:r>
              <a:rPr lang="it-IT" dirty="0" err="1"/>
              <a:t>assign</a:t>
            </a:r>
            <a:r>
              <a:rPr lang="it-IT" dirty="0"/>
              <a:t> some putative </a:t>
            </a:r>
            <a:r>
              <a:rPr lang="it-IT" dirty="0" err="1"/>
              <a:t>cell</a:t>
            </a:r>
            <a:r>
              <a:rPr lang="it-IT" dirty="0"/>
              <a:t> </a:t>
            </a:r>
            <a:r>
              <a:rPr lang="it-IT" dirty="0" err="1"/>
              <a:t>types</a:t>
            </a:r>
            <a:r>
              <a:rPr lang="it-IT" dirty="0"/>
              <a:t> to </a:t>
            </a:r>
            <a:r>
              <a:rPr lang="it-IT" dirty="0" err="1"/>
              <a:t>these</a:t>
            </a:r>
            <a:r>
              <a:rPr lang="it-IT" dirty="0"/>
              <a:t> first 5 clusters.</a:t>
            </a:r>
            <a:endParaRPr lang="en-US" dirty="0"/>
          </a:p>
        </p:txBody>
      </p:sp>
      <p:graphicFrame>
        <p:nvGraphicFramePr>
          <p:cNvPr id="3" name="Tabella 3">
            <a:extLst>
              <a:ext uri="{FF2B5EF4-FFF2-40B4-BE49-F238E27FC236}">
                <a16:creationId xmlns:a16="http://schemas.microsoft.com/office/drawing/2014/main" id="{347B4445-01EB-FBC5-800A-0C84734EA17F}"/>
              </a:ext>
            </a:extLst>
          </p:cNvPr>
          <p:cNvGraphicFramePr>
            <a:graphicFrameLocks noGrp="1"/>
          </p:cNvGraphicFramePr>
          <p:nvPr>
            <p:extLst>
              <p:ext uri="{D42A27DB-BD31-4B8C-83A1-F6EECF244321}">
                <p14:modId xmlns:p14="http://schemas.microsoft.com/office/powerpoint/2010/main" val="130720264"/>
              </p:ext>
            </p:extLst>
          </p:nvPr>
        </p:nvGraphicFramePr>
        <p:xfrm>
          <a:off x="164387" y="2799843"/>
          <a:ext cx="8127999" cy="2225040"/>
        </p:xfrm>
        <a:graphic>
          <a:graphicData uri="http://schemas.openxmlformats.org/drawingml/2006/table">
            <a:tbl>
              <a:tblPr firstRow="1" bandRow="1">
                <a:tableStyleId>{93296810-A885-4BE3-A3E7-6D5BEEA58F35}</a:tableStyleId>
              </a:tblPr>
              <a:tblGrid>
                <a:gridCol w="1376737">
                  <a:extLst>
                    <a:ext uri="{9D8B030D-6E8A-4147-A177-3AD203B41FA5}">
                      <a16:colId xmlns:a16="http://schemas.microsoft.com/office/drawing/2014/main" val="3092831401"/>
                    </a:ext>
                  </a:extLst>
                </a:gridCol>
                <a:gridCol w="4041929">
                  <a:extLst>
                    <a:ext uri="{9D8B030D-6E8A-4147-A177-3AD203B41FA5}">
                      <a16:colId xmlns:a16="http://schemas.microsoft.com/office/drawing/2014/main" val="3837887982"/>
                    </a:ext>
                  </a:extLst>
                </a:gridCol>
                <a:gridCol w="2709333">
                  <a:extLst>
                    <a:ext uri="{9D8B030D-6E8A-4147-A177-3AD203B41FA5}">
                      <a16:colId xmlns:a16="http://schemas.microsoft.com/office/drawing/2014/main" val="3144395776"/>
                    </a:ext>
                  </a:extLst>
                </a:gridCol>
              </a:tblGrid>
              <a:tr h="370840">
                <a:tc>
                  <a:txBody>
                    <a:bodyPr/>
                    <a:lstStyle/>
                    <a:p>
                      <a:r>
                        <a:rPr lang="it-IT" dirty="0"/>
                        <a:t>Cluster</a:t>
                      </a:r>
                      <a:endParaRPr lang="en-US" dirty="0"/>
                    </a:p>
                  </a:txBody>
                  <a:tcPr/>
                </a:tc>
                <a:tc>
                  <a:txBody>
                    <a:bodyPr/>
                    <a:lstStyle/>
                    <a:p>
                      <a:r>
                        <a:rPr lang="it-IT" dirty="0"/>
                        <a:t>Putative marker gene</a:t>
                      </a:r>
                      <a:endParaRPr lang="en-US" dirty="0"/>
                    </a:p>
                  </a:txBody>
                  <a:tcPr/>
                </a:tc>
                <a:tc>
                  <a:txBody>
                    <a:bodyPr/>
                    <a:lstStyle/>
                    <a:p>
                      <a:r>
                        <a:rPr lang="it-IT" dirty="0"/>
                        <a:t>Putative </a:t>
                      </a:r>
                      <a:r>
                        <a:rPr lang="it-IT" dirty="0" err="1"/>
                        <a:t>cell</a:t>
                      </a:r>
                      <a:r>
                        <a:rPr lang="it-IT" dirty="0"/>
                        <a:t> </a:t>
                      </a:r>
                      <a:r>
                        <a:rPr lang="it-IT" dirty="0" err="1"/>
                        <a:t>type</a:t>
                      </a:r>
                      <a:endParaRPr lang="en-US" dirty="0"/>
                    </a:p>
                  </a:txBody>
                  <a:tcPr/>
                </a:tc>
                <a:extLst>
                  <a:ext uri="{0D108BD9-81ED-4DB2-BD59-A6C34878D82A}">
                    <a16:rowId xmlns:a16="http://schemas.microsoft.com/office/drawing/2014/main" val="3211081776"/>
                  </a:ext>
                </a:extLst>
              </a:tr>
              <a:tr h="370840">
                <a:tc>
                  <a:txBody>
                    <a:bodyPr/>
                    <a:lstStyle/>
                    <a:p>
                      <a:r>
                        <a:rPr lang="it-IT" dirty="0"/>
                        <a:t>4</a:t>
                      </a:r>
                      <a:endParaRPr lang="en-US" dirty="0"/>
                    </a:p>
                  </a:txBody>
                  <a:tcPr/>
                </a:tc>
                <a:tc>
                  <a:txBody>
                    <a:bodyPr/>
                    <a:lstStyle/>
                    <a:p>
                      <a:r>
                        <a:rPr lang="it-IT" dirty="0" err="1"/>
                        <a:t>Rorb</a:t>
                      </a:r>
                      <a:endParaRPr lang="en-US" dirty="0"/>
                    </a:p>
                  </a:txBody>
                  <a:tcPr/>
                </a:tc>
                <a:tc>
                  <a:txBody>
                    <a:bodyPr/>
                    <a:lstStyle/>
                    <a:p>
                      <a:r>
                        <a:rPr lang="it-IT" dirty="0" err="1"/>
                        <a:t>Sensory</a:t>
                      </a:r>
                      <a:r>
                        <a:rPr lang="it-IT" dirty="0"/>
                        <a:t> </a:t>
                      </a:r>
                      <a:r>
                        <a:rPr lang="it-IT" dirty="0" err="1"/>
                        <a:t>neuron</a:t>
                      </a:r>
                      <a:endParaRPr lang="en-US" dirty="0"/>
                    </a:p>
                  </a:txBody>
                  <a:tcPr/>
                </a:tc>
                <a:extLst>
                  <a:ext uri="{0D108BD9-81ED-4DB2-BD59-A6C34878D82A}">
                    <a16:rowId xmlns:a16="http://schemas.microsoft.com/office/drawing/2014/main" val="1222745651"/>
                  </a:ext>
                </a:extLst>
              </a:tr>
              <a:tr h="370840">
                <a:tc>
                  <a:txBody>
                    <a:bodyPr/>
                    <a:lstStyle/>
                    <a:p>
                      <a:r>
                        <a:rPr lang="it-IT" dirty="0"/>
                        <a:t>5</a:t>
                      </a:r>
                      <a:endParaRPr lang="en-US" dirty="0"/>
                    </a:p>
                  </a:txBody>
                  <a:tcPr/>
                </a:tc>
                <a:tc>
                  <a:txBody>
                    <a:bodyPr/>
                    <a:lstStyle/>
                    <a:p>
                      <a:r>
                        <a:rPr lang="it-IT" dirty="0"/>
                        <a:t>Atp1a1</a:t>
                      </a:r>
                      <a:endParaRPr lang="en-US" dirty="0"/>
                    </a:p>
                  </a:txBody>
                  <a:tcPr/>
                </a:tc>
                <a:tc>
                  <a:txBody>
                    <a:bodyPr/>
                    <a:lstStyle/>
                    <a:p>
                      <a:r>
                        <a:rPr lang="it-IT" dirty="0" err="1"/>
                        <a:t>Neuron</a:t>
                      </a:r>
                      <a:endParaRPr lang="en-US" dirty="0"/>
                    </a:p>
                  </a:txBody>
                  <a:tcPr/>
                </a:tc>
                <a:extLst>
                  <a:ext uri="{0D108BD9-81ED-4DB2-BD59-A6C34878D82A}">
                    <a16:rowId xmlns:a16="http://schemas.microsoft.com/office/drawing/2014/main" val="3312660574"/>
                  </a:ext>
                </a:extLst>
              </a:tr>
              <a:tr h="370840">
                <a:tc>
                  <a:txBody>
                    <a:bodyPr/>
                    <a:lstStyle/>
                    <a:p>
                      <a:r>
                        <a:rPr lang="it-IT" dirty="0"/>
                        <a:t>6</a:t>
                      </a:r>
                      <a:endParaRPr lang="en-US" dirty="0"/>
                    </a:p>
                  </a:txBody>
                  <a:tcPr/>
                </a:tc>
                <a:tc>
                  <a:txBody>
                    <a:bodyPr/>
                    <a:lstStyle/>
                    <a:p>
                      <a:r>
                        <a:rPr lang="it-IT" dirty="0"/>
                        <a:t>Calb1</a:t>
                      </a:r>
                      <a:endParaRPr lang="en-US" dirty="0"/>
                    </a:p>
                  </a:txBody>
                  <a:tcPr/>
                </a:tc>
                <a:tc>
                  <a:txBody>
                    <a:bodyPr/>
                    <a:lstStyle/>
                    <a:p>
                      <a:r>
                        <a:rPr lang="it-IT" dirty="0" err="1"/>
                        <a:t>Sensory</a:t>
                      </a:r>
                      <a:r>
                        <a:rPr lang="it-IT" dirty="0"/>
                        <a:t> </a:t>
                      </a:r>
                      <a:r>
                        <a:rPr lang="it-IT" dirty="0" err="1"/>
                        <a:t>neuron</a:t>
                      </a:r>
                      <a:endParaRPr lang="en-US" dirty="0"/>
                    </a:p>
                  </a:txBody>
                  <a:tcPr/>
                </a:tc>
                <a:extLst>
                  <a:ext uri="{0D108BD9-81ED-4DB2-BD59-A6C34878D82A}">
                    <a16:rowId xmlns:a16="http://schemas.microsoft.com/office/drawing/2014/main" val="1924781917"/>
                  </a:ext>
                </a:extLst>
              </a:tr>
              <a:tr h="370840">
                <a:tc>
                  <a:txBody>
                    <a:bodyPr/>
                    <a:lstStyle/>
                    <a:p>
                      <a:r>
                        <a:rPr lang="it-IT" dirty="0"/>
                        <a:t>7</a:t>
                      </a:r>
                      <a:endParaRPr lang="en-US" dirty="0"/>
                    </a:p>
                  </a:txBody>
                  <a:tcPr/>
                </a:tc>
                <a:tc>
                  <a:txBody>
                    <a:bodyPr/>
                    <a:lstStyle/>
                    <a:p>
                      <a:r>
                        <a:rPr lang="it-IT" dirty="0"/>
                        <a:t>Hs3st2</a:t>
                      </a:r>
                      <a:endParaRPr lang="en-US" dirty="0"/>
                    </a:p>
                  </a:txBody>
                  <a:tcPr/>
                </a:tc>
                <a:tc>
                  <a:txBody>
                    <a:bodyPr/>
                    <a:lstStyle/>
                    <a:p>
                      <a:r>
                        <a:rPr lang="it-IT" dirty="0" err="1"/>
                        <a:t>Excitatory</a:t>
                      </a:r>
                      <a:r>
                        <a:rPr lang="it-IT" dirty="0"/>
                        <a:t> </a:t>
                      </a:r>
                      <a:r>
                        <a:rPr lang="it-IT" dirty="0" err="1"/>
                        <a:t>neuron</a:t>
                      </a:r>
                      <a:endParaRPr lang="en-US" dirty="0"/>
                    </a:p>
                  </a:txBody>
                  <a:tcPr/>
                </a:tc>
                <a:extLst>
                  <a:ext uri="{0D108BD9-81ED-4DB2-BD59-A6C34878D82A}">
                    <a16:rowId xmlns:a16="http://schemas.microsoft.com/office/drawing/2014/main" val="2644343117"/>
                  </a:ext>
                </a:extLst>
              </a:tr>
              <a:tr h="370840">
                <a:tc>
                  <a:txBody>
                    <a:bodyPr/>
                    <a:lstStyle/>
                    <a:p>
                      <a:r>
                        <a:rPr lang="it-IT" dirty="0"/>
                        <a:t>8</a:t>
                      </a:r>
                      <a:endParaRPr lang="en-US" dirty="0"/>
                    </a:p>
                  </a:txBody>
                  <a:tcPr/>
                </a:tc>
                <a:tc>
                  <a:txBody>
                    <a:bodyPr/>
                    <a:lstStyle/>
                    <a:p>
                      <a:r>
                        <a:rPr lang="it-IT" dirty="0" err="1"/>
                        <a:t>Rprm</a:t>
                      </a:r>
                      <a:endParaRPr lang="en-US" dirty="0"/>
                    </a:p>
                  </a:txBody>
                  <a:tcPr/>
                </a:tc>
                <a:tc>
                  <a:txBody>
                    <a:bodyPr/>
                    <a:lstStyle/>
                    <a:p>
                      <a:r>
                        <a:rPr lang="it-IT" dirty="0" err="1"/>
                        <a:t>Excitatory</a:t>
                      </a:r>
                      <a:r>
                        <a:rPr lang="it-IT" dirty="0"/>
                        <a:t> </a:t>
                      </a:r>
                      <a:r>
                        <a:rPr lang="it-IT" dirty="0" err="1"/>
                        <a:t>neuron</a:t>
                      </a:r>
                      <a:endParaRPr lang="en-US" dirty="0"/>
                    </a:p>
                  </a:txBody>
                  <a:tcPr/>
                </a:tc>
                <a:extLst>
                  <a:ext uri="{0D108BD9-81ED-4DB2-BD59-A6C34878D82A}">
                    <a16:rowId xmlns:a16="http://schemas.microsoft.com/office/drawing/2014/main" val="1496556432"/>
                  </a:ext>
                </a:extLst>
              </a:tr>
            </a:tbl>
          </a:graphicData>
        </a:graphic>
      </p:graphicFrame>
      <p:sp>
        <p:nvSpPr>
          <p:cNvPr id="4" name="CasellaDiTesto 3">
            <a:extLst>
              <a:ext uri="{FF2B5EF4-FFF2-40B4-BE49-F238E27FC236}">
                <a16:creationId xmlns:a16="http://schemas.microsoft.com/office/drawing/2014/main" id="{3491BD97-825E-37EA-A0C0-F1182A525BF3}"/>
              </a:ext>
            </a:extLst>
          </p:cNvPr>
          <p:cNvSpPr txBox="1"/>
          <p:nvPr/>
        </p:nvSpPr>
        <p:spPr>
          <a:xfrm>
            <a:off x="91327" y="5333365"/>
            <a:ext cx="8127999" cy="646331"/>
          </a:xfrm>
          <a:prstGeom prst="rect">
            <a:avLst/>
          </a:prstGeom>
          <a:noFill/>
        </p:spPr>
        <p:txBody>
          <a:bodyPr wrap="square" rtlCol="0">
            <a:spAutoFit/>
          </a:bodyPr>
          <a:lstStyle/>
          <a:p>
            <a:r>
              <a:rPr lang="it-IT" dirty="0"/>
              <a:t>Cluster 4 and 6 </a:t>
            </a:r>
            <a:r>
              <a:rPr lang="it-IT" dirty="0" err="1"/>
              <a:t>contain</a:t>
            </a:r>
            <a:r>
              <a:rPr lang="it-IT" dirty="0"/>
              <a:t> </a:t>
            </a:r>
            <a:r>
              <a:rPr lang="it-IT" dirty="0" err="1"/>
              <a:t>cells</a:t>
            </a:r>
            <a:r>
              <a:rPr lang="it-IT" dirty="0"/>
              <a:t> of the </a:t>
            </a:r>
            <a:r>
              <a:rPr lang="it-IT" dirty="0" err="1"/>
              <a:t>same</a:t>
            </a:r>
            <a:r>
              <a:rPr lang="it-IT" dirty="0"/>
              <a:t> (putative) </a:t>
            </a:r>
            <a:r>
              <a:rPr lang="it-IT" dirty="0" err="1"/>
              <a:t>type</a:t>
            </a:r>
            <a:r>
              <a:rPr lang="it-IT" dirty="0"/>
              <a:t> and are </a:t>
            </a:r>
            <a:r>
              <a:rPr lang="it-IT" dirty="0" err="1"/>
              <a:t>really</a:t>
            </a:r>
            <a:r>
              <a:rPr lang="it-IT" dirty="0"/>
              <a:t> close in the UMAP plot. </a:t>
            </a:r>
            <a:r>
              <a:rPr lang="it-IT" dirty="0" err="1"/>
              <a:t>Merging</a:t>
            </a:r>
            <a:r>
              <a:rPr lang="it-IT" dirty="0"/>
              <a:t> </a:t>
            </a:r>
            <a:r>
              <a:rPr lang="it-IT" dirty="0" err="1"/>
              <a:t>them</a:t>
            </a:r>
            <a:r>
              <a:rPr lang="it-IT" dirty="0"/>
              <a:t> </a:t>
            </a:r>
            <a:r>
              <a:rPr lang="it-IT" dirty="0" err="1"/>
              <a:t>could</a:t>
            </a:r>
            <a:r>
              <a:rPr lang="it-IT" dirty="0"/>
              <a:t> make </a:t>
            </a:r>
            <a:r>
              <a:rPr lang="it-IT" dirty="0" err="1"/>
              <a:t>sense</a:t>
            </a:r>
            <a:r>
              <a:rPr lang="it-IT" dirty="0"/>
              <a:t>.</a:t>
            </a:r>
            <a:endParaRPr lang="en-US" dirty="0"/>
          </a:p>
        </p:txBody>
      </p:sp>
    </p:spTree>
    <p:extLst>
      <p:ext uri="{BB962C8B-B14F-4D97-AF65-F5344CB8AC3E}">
        <p14:creationId xmlns:p14="http://schemas.microsoft.com/office/powerpoint/2010/main" val="402469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D52A6CF-E90A-1E74-4CB3-0C044222D284}"/>
              </a:ext>
            </a:extLst>
          </p:cNvPr>
          <p:cNvSpPr>
            <a:spLocks noGrp="1"/>
          </p:cNvSpPr>
          <p:nvPr>
            <p:ph type="title"/>
          </p:nvPr>
        </p:nvSpPr>
        <p:spPr>
          <a:xfrm>
            <a:off x="164387" y="143838"/>
            <a:ext cx="5301465" cy="657546"/>
          </a:xfrm>
        </p:spPr>
        <p:txBody>
          <a:bodyPr>
            <a:normAutofit/>
          </a:bodyPr>
          <a:lstStyle/>
          <a:p>
            <a:r>
              <a:rPr lang="it-IT" sz="3200" dirty="0" err="1"/>
              <a:t>Comparison</a:t>
            </a:r>
            <a:r>
              <a:rPr lang="it-IT" sz="3200" dirty="0"/>
              <a:t>: 0 vs </a:t>
            </a:r>
            <a:r>
              <a:rPr lang="it-IT" sz="3200" dirty="0" err="1"/>
              <a:t>all</a:t>
            </a:r>
            <a:endParaRPr lang="en-US" sz="3200" dirty="0"/>
          </a:p>
        </p:txBody>
      </p:sp>
      <p:sp>
        <p:nvSpPr>
          <p:cNvPr id="13" name="Titolo 1">
            <a:extLst>
              <a:ext uri="{FF2B5EF4-FFF2-40B4-BE49-F238E27FC236}">
                <a16:creationId xmlns:a16="http://schemas.microsoft.com/office/drawing/2014/main" id="{DAAA59EA-5860-BBF9-B774-7891ABC9EE3B}"/>
              </a:ext>
            </a:extLst>
          </p:cNvPr>
          <p:cNvSpPr txBox="1">
            <a:spLocks/>
          </p:cNvSpPr>
          <p:nvPr/>
        </p:nvSpPr>
        <p:spPr>
          <a:xfrm>
            <a:off x="7073758" y="3457254"/>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1 vs </a:t>
            </a:r>
            <a:r>
              <a:rPr lang="it-IT" sz="3200" dirty="0" err="1"/>
              <a:t>all</a:t>
            </a:r>
            <a:endParaRPr lang="en-US" sz="3200" dirty="0"/>
          </a:p>
        </p:txBody>
      </p:sp>
      <p:sp>
        <p:nvSpPr>
          <p:cNvPr id="15" name="CasellaDiTesto 14">
            <a:extLst>
              <a:ext uri="{FF2B5EF4-FFF2-40B4-BE49-F238E27FC236}">
                <a16:creationId xmlns:a16="http://schemas.microsoft.com/office/drawing/2014/main" id="{28062B74-D100-4626-5C8B-437999E97F38}"/>
              </a:ext>
            </a:extLst>
          </p:cNvPr>
          <p:cNvSpPr txBox="1"/>
          <p:nvPr/>
        </p:nvSpPr>
        <p:spPr>
          <a:xfrm>
            <a:off x="138702" y="1032417"/>
            <a:ext cx="6179904" cy="2862322"/>
          </a:xfrm>
          <a:prstGeom prst="rect">
            <a:avLst/>
          </a:prstGeom>
          <a:noFill/>
        </p:spPr>
        <p:txBody>
          <a:bodyPr wrap="square">
            <a:spAutoFit/>
          </a:bodyPr>
          <a:lstStyle/>
          <a:p>
            <a:r>
              <a:rPr lang="en-US" dirty="0"/>
              <a:t>The top genes of cluster 0 are also expressed with similar cell percentages in the other clusters as well, by looking at the heatmap they are quite similar to the ones of the aforementioned subset composed of clusters 4, 5, 6, 7 and 8.</a:t>
            </a:r>
          </a:p>
          <a:p>
            <a:r>
              <a:rPr lang="en-US" dirty="0"/>
              <a:t>Since its top genes are all proven to be over-expressed in neurons (according to </a:t>
            </a:r>
            <a:r>
              <a:rPr lang="en-US" b="1" dirty="0"/>
              <a:t>Tabula </a:t>
            </a:r>
            <a:r>
              <a:rPr lang="en-US" b="1" dirty="0" err="1"/>
              <a:t>Muris</a:t>
            </a:r>
            <a:r>
              <a:rPr lang="en-US" dirty="0"/>
              <a:t>), we can infer </a:t>
            </a:r>
            <a:r>
              <a:rPr lang="en-US" b="1" dirty="0"/>
              <a:t>Neurons</a:t>
            </a:r>
            <a:r>
              <a:rPr lang="en-US" dirty="0"/>
              <a:t> as cluster 0’s cell type. It could hypothetically be merged to cluster 5.</a:t>
            </a:r>
          </a:p>
          <a:p>
            <a:endParaRPr lang="en-US" dirty="0"/>
          </a:p>
        </p:txBody>
      </p:sp>
      <p:sp>
        <p:nvSpPr>
          <p:cNvPr id="8" name="CasellaDiTesto 7">
            <a:extLst>
              <a:ext uri="{FF2B5EF4-FFF2-40B4-BE49-F238E27FC236}">
                <a16:creationId xmlns:a16="http://schemas.microsoft.com/office/drawing/2014/main" id="{A3150F61-878A-6880-E567-F15E95ED6269}"/>
              </a:ext>
            </a:extLst>
          </p:cNvPr>
          <p:cNvSpPr txBox="1"/>
          <p:nvPr/>
        </p:nvSpPr>
        <p:spPr>
          <a:xfrm>
            <a:off x="4998379" y="4405838"/>
            <a:ext cx="6179904" cy="2308324"/>
          </a:xfrm>
          <a:prstGeom prst="rect">
            <a:avLst/>
          </a:prstGeom>
          <a:noFill/>
        </p:spPr>
        <p:txBody>
          <a:bodyPr wrap="square">
            <a:spAutoFit/>
          </a:bodyPr>
          <a:lstStyle/>
          <a:p>
            <a:r>
              <a:rPr lang="en-US" b="1" dirty="0" err="1"/>
              <a:t>Aldoc</a:t>
            </a:r>
            <a:r>
              <a:rPr lang="en-US" dirty="0"/>
              <a:t>, the top gene for cluster 1, is considered to be a marker for </a:t>
            </a:r>
            <a:r>
              <a:rPr lang="en-US" b="1" dirty="0"/>
              <a:t>Purkinje Cells </a:t>
            </a:r>
            <a:r>
              <a:rPr lang="en-US" dirty="0"/>
              <a:t>of the cerebellar cortex according to</a:t>
            </a:r>
          </a:p>
          <a:p>
            <a:r>
              <a:rPr lang="en-US" i="1" dirty="0"/>
              <a:t>Fujita, Hirofumi, et al. "Detailed expression pattern of aldolase C (</a:t>
            </a:r>
            <a:r>
              <a:rPr lang="en-US" i="1" dirty="0" err="1"/>
              <a:t>Aldoc</a:t>
            </a:r>
            <a:r>
              <a:rPr lang="en-US" i="1" dirty="0"/>
              <a:t>) in the cerebellum, retina and other areas of the CNS studied in </a:t>
            </a:r>
            <a:r>
              <a:rPr lang="en-US" i="1" dirty="0" err="1"/>
              <a:t>Aldoc</a:t>
            </a:r>
            <a:r>
              <a:rPr lang="en-US" i="1" dirty="0"/>
              <a:t>-Venus knock-in mice." </a:t>
            </a:r>
            <a:r>
              <a:rPr lang="en-US" i="1" dirty="0" err="1"/>
              <a:t>PLoS</a:t>
            </a:r>
            <a:r>
              <a:rPr lang="en-US" i="1" dirty="0"/>
              <a:t> One 9.1 (2014): e86679.</a:t>
            </a:r>
          </a:p>
          <a:p>
            <a:endParaRPr lang="en-US" dirty="0"/>
          </a:p>
        </p:txBody>
      </p:sp>
    </p:spTree>
    <p:extLst>
      <p:ext uri="{BB962C8B-B14F-4D97-AF65-F5344CB8AC3E}">
        <p14:creationId xmlns:p14="http://schemas.microsoft.com/office/powerpoint/2010/main" val="157000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91E6E-E047-C23B-83DA-1671B87D25BD}"/>
              </a:ext>
            </a:extLst>
          </p:cNvPr>
          <p:cNvSpPr>
            <a:spLocks noGrp="1"/>
          </p:cNvSpPr>
          <p:nvPr>
            <p:ph type="title"/>
          </p:nvPr>
        </p:nvSpPr>
        <p:spPr>
          <a:xfrm>
            <a:off x="92467" y="0"/>
            <a:ext cx="8825501" cy="930140"/>
          </a:xfrm>
        </p:spPr>
        <p:txBody>
          <a:bodyPr/>
          <a:lstStyle/>
          <a:p>
            <a:r>
              <a:rPr lang="it-IT" dirty="0"/>
              <a:t>About the dataset</a:t>
            </a:r>
            <a:endParaRPr lang="en-US" dirty="0"/>
          </a:p>
        </p:txBody>
      </p:sp>
      <p:sp>
        <p:nvSpPr>
          <p:cNvPr id="4" name="CasellaDiTesto 3">
            <a:extLst>
              <a:ext uri="{FF2B5EF4-FFF2-40B4-BE49-F238E27FC236}">
                <a16:creationId xmlns:a16="http://schemas.microsoft.com/office/drawing/2014/main" id="{2AE5B9F4-68AB-BA40-19EA-6BB88CF7412F}"/>
              </a:ext>
            </a:extLst>
          </p:cNvPr>
          <p:cNvSpPr txBox="1"/>
          <p:nvPr/>
        </p:nvSpPr>
        <p:spPr>
          <a:xfrm>
            <a:off x="184937" y="2211868"/>
            <a:ext cx="8013842" cy="369332"/>
          </a:xfrm>
          <a:prstGeom prst="rect">
            <a:avLst/>
          </a:prstGeom>
          <a:noFill/>
        </p:spPr>
        <p:txBody>
          <a:bodyPr wrap="square" rtlCol="0">
            <a:spAutoFit/>
          </a:bodyPr>
          <a:lstStyle/>
          <a:p>
            <a:r>
              <a:rPr lang="it-IT" dirty="0"/>
              <a:t>The </a:t>
            </a:r>
            <a:r>
              <a:rPr lang="it-IT" dirty="0" err="1"/>
              <a:t>related</a:t>
            </a:r>
            <a:r>
              <a:rPr lang="it-IT" dirty="0"/>
              <a:t> </a:t>
            </a:r>
            <a:r>
              <a:rPr lang="it-IT" dirty="0" err="1"/>
              <a:t>count</a:t>
            </a:r>
            <a:r>
              <a:rPr lang="it-IT" dirty="0"/>
              <a:t> </a:t>
            </a:r>
            <a:r>
              <a:rPr lang="it-IT" dirty="0" err="1"/>
              <a:t>table</a:t>
            </a:r>
            <a:r>
              <a:rPr lang="it-IT" dirty="0"/>
              <a:t> </a:t>
            </a:r>
            <a:r>
              <a:rPr lang="it-IT" dirty="0" err="1"/>
              <a:t>contains</a:t>
            </a:r>
            <a:r>
              <a:rPr lang="it-IT" dirty="0"/>
              <a:t> 6875 </a:t>
            </a:r>
            <a:r>
              <a:rPr lang="it-IT" dirty="0" err="1"/>
              <a:t>cells</a:t>
            </a:r>
            <a:endParaRPr lang="en-US" dirty="0"/>
          </a:p>
        </p:txBody>
      </p:sp>
      <p:sp>
        <p:nvSpPr>
          <p:cNvPr id="8" name="CasellaDiTesto 7">
            <a:extLst>
              <a:ext uri="{FF2B5EF4-FFF2-40B4-BE49-F238E27FC236}">
                <a16:creationId xmlns:a16="http://schemas.microsoft.com/office/drawing/2014/main" id="{4D96AF08-94AA-3164-A88A-B151EAC23DFB}"/>
              </a:ext>
            </a:extLst>
          </p:cNvPr>
          <p:cNvSpPr txBox="1"/>
          <p:nvPr/>
        </p:nvSpPr>
        <p:spPr>
          <a:xfrm>
            <a:off x="184937" y="2978801"/>
            <a:ext cx="8013842" cy="2308324"/>
          </a:xfrm>
          <a:prstGeom prst="rect">
            <a:avLst/>
          </a:prstGeom>
          <a:noFill/>
        </p:spPr>
        <p:txBody>
          <a:bodyPr wrap="square" rtlCol="0">
            <a:spAutoFit/>
          </a:bodyPr>
          <a:lstStyle/>
          <a:p>
            <a:r>
              <a:rPr lang="it-IT" dirty="0"/>
              <a:t>The </a:t>
            </a:r>
            <a:r>
              <a:rPr lang="it-IT" dirty="0" err="1"/>
              <a:t>reference</a:t>
            </a:r>
            <a:r>
              <a:rPr lang="it-IT" dirty="0"/>
              <a:t> </a:t>
            </a:r>
            <a:r>
              <a:rPr lang="it-IT" dirty="0" err="1"/>
              <a:t>publication</a:t>
            </a:r>
            <a:r>
              <a:rPr lang="it-IT" dirty="0"/>
              <a:t> </a:t>
            </a:r>
            <a:r>
              <a:rPr lang="it-IT" dirty="0" err="1"/>
              <a:t>is</a:t>
            </a:r>
            <a:r>
              <a:rPr lang="it-IT" dirty="0"/>
              <a:t> </a:t>
            </a:r>
          </a:p>
          <a:p>
            <a:br>
              <a:rPr lang="it-IT" dirty="0"/>
            </a:br>
            <a:r>
              <a:rPr lang="en-US" i="1" dirty="0"/>
              <a:t>Zeisel, Amit, et al. "Molecular architecture of the mouse nervous system." Cell 174.4 (2018): 999-1014.</a:t>
            </a:r>
          </a:p>
          <a:p>
            <a:endParaRPr lang="en-US" i="1" dirty="0"/>
          </a:p>
          <a:p>
            <a:r>
              <a:rPr lang="en-US" dirty="0"/>
              <a:t>whose goal was to define, through a single-cell experiment, the taxonomy and hierarchical organization of molecular cell types, as well as identifying cellular diversity across brain regions</a:t>
            </a:r>
          </a:p>
        </p:txBody>
      </p:sp>
      <p:sp>
        <p:nvSpPr>
          <p:cNvPr id="11" name="CasellaDiTesto 10">
            <a:extLst>
              <a:ext uri="{FF2B5EF4-FFF2-40B4-BE49-F238E27FC236}">
                <a16:creationId xmlns:a16="http://schemas.microsoft.com/office/drawing/2014/main" id="{7A8A9E15-B431-C9B4-DDD8-C3C6BC3B5E19}"/>
              </a:ext>
            </a:extLst>
          </p:cNvPr>
          <p:cNvSpPr txBox="1"/>
          <p:nvPr/>
        </p:nvSpPr>
        <p:spPr>
          <a:xfrm>
            <a:off x="184937" y="1179402"/>
            <a:ext cx="8013842" cy="923330"/>
          </a:xfrm>
          <a:prstGeom prst="rect">
            <a:avLst/>
          </a:prstGeom>
          <a:noFill/>
        </p:spPr>
        <p:txBody>
          <a:bodyPr wrap="square" rtlCol="0">
            <a:spAutoFit/>
          </a:bodyPr>
          <a:lstStyle/>
          <a:p>
            <a:r>
              <a:rPr lang="it-IT" dirty="0" err="1"/>
              <a:t>This</a:t>
            </a:r>
            <a:r>
              <a:rPr lang="it-IT" dirty="0"/>
              <a:t> dataset </a:t>
            </a:r>
            <a:r>
              <a:rPr lang="it-IT" dirty="0" err="1"/>
              <a:t>is</a:t>
            </a:r>
            <a:r>
              <a:rPr lang="it-IT" dirty="0"/>
              <a:t> part of the SRA667466 single </a:t>
            </a:r>
            <a:r>
              <a:rPr lang="it-IT" dirty="0" err="1"/>
              <a:t>read</a:t>
            </a:r>
            <a:r>
              <a:rPr lang="it-IT" dirty="0"/>
              <a:t> </a:t>
            </a:r>
            <a:r>
              <a:rPr lang="it-IT" dirty="0" err="1"/>
              <a:t>archive</a:t>
            </a:r>
            <a:r>
              <a:rPr lang="it-IT" dirty="0"/>
              <a:t>, </a:t>
            </a:r>
            <a:r>
              <a:rPr lang="it-IT" dirty="0" err="1"/>
              <a:t>whose</a:t>
            </a:r>
            <a:r>
              <a:rPr lang="it-IT" dirty="0"/>
              <a:t> </a:t>
            </a:r>
            <a:r>
              <a:rPr lang="it-IT" dirty="0" err="1"/>
              <a:t>related</a:t>
            </a:r>
            <a:r>
              <a:rPr lang="it-IT" dirty="0"/>
              <a:t> study </a:t>
            </a:r>
            <a:r>
              <a:rPr lang="it-IT" dirty="0" err="1"/>
              <a:t>was</a:t>
            </a:r>
            <a:r>
              <a:rPr lang="it-IT" dirty="0"/>
              <a:t> </a:t>
            </a:r>
            <a:r>
              <a:rPr lang="it-IT" dirty="0" err="1"/>
              <a:t>aimed</a:t>
            </a:r>
            <a:r>
              <a:rPr lang="it-IT" dirty="0"/>
              <a:t> </a:t>
            </a:r>
            <a:r>
              <a:rPr lang="it-IT" dirty="0" err="1"/>
              <a:t>at</a:t>
            </a:r>
            <a:r>
              <a:rPr lang="it-IT" dirty="0"/>
              <a:t> </a:t>
            </a:r>
            <a:r>
              <a:rPr lang="it-IT" dirty="0" err="1"/>
              <a:t>producing</a:t>
            </a:r>
            <a:r>
              <a:rPr lang="it-IT" dirty="0"/>
              <a:t> single-</a:t>
            </a:r>
            <a:r>
              <a:rPr lang="it-IT" dirty="0" err="1"/>
              <a:t>cell</a:t>
            </a:r>
            <a:r>
              <a:rPr lang="it-IT" dirty="0"/>
              <a:t> </a:t>
            </a:r>
            <a:r>
              <a:rPr lang="it-IT" dirty="0" err="1"/>
              <a:t>sequencing</a:t>
            </a:r>
            <a:r>
              <a:rPr lang="it-IT" dirty="0"/>
              <a:t> of the </a:t>
            </a:r>
            <a:r>
              <a:rPr lang="it-IT" dirty="0" err="1"/>
              <a:t>adult</a:t>
            </a:r>
            <a:r>
              <a:rPr lang="it-IT" dirty="0"/>
              <a:t> mouse brain</a:t>
            </a:r>
            <a:endParaRPr lang="en-US" dirty="0"/>
          </a:p>
        </p:txBody>
      </p:sp>
    </p:spTree>
    <p:extLst>
      <p:ext uri="{BB962C8B-B14F-4D97-AF65-F5344CB8AC3E}">
        <p14:creationId xmlns:p14="http://schemas.microsoft.com/office/powerpoint/2010/main" val="1075578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D52A6CF-E90A-1E74-4CB3-0C044222D284}"/>
              </a:ext>
            </a:extLst>
          </p:cNvPr>
          <p:cNvSpPr>
            <a:spLocks noGrp="1"/>
          </p:cNvSpPr>
          <p:nvPr>
            <p:ph type="title"/>
          </p:nvPr>
        </p:nvSpPr>
        <p:spPr>
          <a:xfrm>
            <a:off x="164387" y="143838"/>
            <a:ext cx="5301465" cy="657546"/>
          </a:xfrm>
        </p:spPr>
        <p:txBody>
          <a:bodyPr>
            <a:normAutofit/>
          </a:bodyPr>
          <a:lstStyle/>
          <a:p>
            <a:r>
              <a:rPr lang="it-IT" sz="3200" dirty="0" err="1"/>
              <a:t>Comparison</a:t>
            </a:r>
            <a:r>
              <a:rPr lang="it-IT" sz="3200" dirty="0"/>
              <a:t>: 2 vs </a:t>
            </a:r>
            <a:r>
              <a:rPr lang="it-IT" sz="3200" dirty="0" err="1"/>
              <a:t>all</a:t>
            </a:r>
            <a:endParaRPr lang="en-US" sz="3200" dirty="0"/>
          </a:p>
        </p:txBody>
      </p:sp>
      <p:sp>
        <p:nvSpPr>
          <p:cNvPr id="13" name="Titolo 1">
            <a:extLst>
              <a:ext uri="{FF2B5EF4-FFF2-40B4-BE49-F238E27FC236}">
                <a16:creationId xmlns:a16="http://schemas.microsoft.com/office/drawing/2014/main" id="{DAAA59EA-5860-BBF9-B774-7891ABC9EE3B}"/>
              </a:ext>
            </a:extLst>
          </p:cNvPr>
          <p:cNvSpPr txBox="1">
            <a:spLocks/>
          </p:cNvSpPr>
          <p:nvPr/>
        </p:nvSpPr>
        <p:spPr>
          <a:xfrm>
            <a:off x="138702" y="2506718"/>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3 vs </a:t>
            </a:r>
            <a:r>
              <a:rPr lang="it-IT" sz="3200" dirty="0" err="1"/>
              <a:t>all</a:t>
            </a:r>
            <a:endParaRPr lang="en-US" sz="3200" dirty="0"/>
          </a:p>
        </p:txBody>
      </p:sp>
      <p:sp>
        <p:nvSpPr>
          <p:cNvPr id="15" name="CasellaDiTesto 14">
            <a:extLst>
              <a:ext uri="{FF2B5EF4-FFF2-40B4-BE49-F238E27FC236}">
                <a16:creationId xmlns:a16="http://schemas.microsoft.com/office/drawing/2014/main" id="{28062B74-D100-4626-5C8B-437999E97F38}"/>
              </a:ext>
            </a:extLst>
          </p:cNvPr>
          <p:cNvSpPr txBox="1"/>
          <p:nvPr/>
        </p:nvSpPr>
        <p:spPr>
          <a:xfrm>
            <a:off x="138702" y="830997"/>
            <a:ext cx="6179904" cy="1754326"/>
          </a:xfrm>
          <a:prstGeom prst="rect">
            <a:avLst/>
          </a:prstGeom>
          <a:noFill/>
        </p:spPr>
        <p:txBody>
          <a:bodyPr wrap="square">
            <a:spAutoFit/>
          </a:bodyPr>
          <a:lstStyle/>
          <a:p>
            <a:r>
              <a:rPr lang="en-US" dirty="0"/>
              <a:t>I selected </a:t>
            </a:r>
            <a:r>
              <a:rPr lang="en-US" b="1" dirty="0"/>
              <a:t>Cldn5</a:t>
            </a:r>
            <a:r>
              <a:rPr lang="en-US" dirty="0"/>
              <a:t> as the putative marker for this cluster, and assigned the </a:t>
            </a:r>
            <a:r>
              <a:rPr lang="en-US" b="1" dirty="0"/>
              <a:t>Endothelial Cells</a:t>
            </a:r>
            <a:r>
              <a:rPr lang="en-US" dirty="0"/>
              <a:t> cell type: this is supported both by </a:t>
            </a:r>
            <a:r>
              <a:rPr lang="en-US" b="1" dirty="0"/>
              <a:t>Tabula </a:t>
            </a:r>
            <a:r>
              <a:rPr lang="en-US" b="1" dirty="0" err="1"/>
              <a:t>Muris</a:t>
            </a:r>
            <a:r>
              <a:rPr lang="en-US" dirty="0"/>
              <a:t> and by the paper</a:t>
            </a:r>
          </a:p>
          <a:p>
            <a:r>
              <a:rPr lang="en-US" b="0" i="1" dirty="0">
                <a:solidFill>
                  <a:srgbClr val="333333"/>
                </a:solidFill>
                <a:effectLst/>
                <a:latin typeface="+mj-lt"/>
              </a:rPr>
              <a:t>Greene, C., Hanley, N. &amp; Campbell, M. Claudin-5: gatekeeper of neurological function. Fluids Barriers CNS 16, 3 (2019)</a:t>
            </a:r>
            <a:endParaRPr lang="en-US" i="1" dirty="0">
              <a:latin typeface="+mj-lt"/>
            </a:endParaRPr>
          </a:p>
        </p:txBody>
      </p:sp>
      <p:sp>
        <p:nvSpPr>
          <p:cNvPr id="8" name="CasellaDiTesto 7">
            <a:extLst>
              <a:ext uri="{FF2B5EF4-FFF2-40B4-BE49-F238E27FC236}">
                <a16:creationId xmlns:a16="http://schemas.microsoft.com/office/drawing/2014/main" id="{A3150F61-878A-6880-E567-F15E95ED6269}"/>
              </a:ext>
            </a:extLst>
          </p:cNvPr>
          <p:cNvSpPr txBox="1"/>
          <p:nvPr/>
        </p:nvSpPr>
        <p:spPr>
          <a:xfrm>
            <a:off x="164387" y="3164264"/>
            <a:ext cx="6179904" cy="1754326"/>
          </a:xfrm>
          <a:prstGeom prst="rect">
            <a:avLst/>
          </a:prstGeom>
          <a:noFill/>
        </p:spPr>
        <p:txBody>
          <a:bodyPr wrap="square">
            <a:spAutoFit/>
          </a:bodyPr>
          <a:lstStyle/>
          <a:p>
            <a:r>
              <a:rPr lang="en-US" dirty="0"/>
              <a:t>The most expressed gene of this cluster is </a:t>
            </a:r>
            <a:r>
              <a:rPr lang="en-US" b="1" dirty="0" err="1"/>
              <a:t>hexb</a:t>
            </a:r>
            <a:r>
              <a:rPr lang="en-US" dirty="0"/>
              <a:t>, that is a signature gene for </a:t>
            </a:r>
            <a:r>
              <a:rPr lang="en-US" b="1" dirty="0"/>
              <a:t>Microglia Cells </a:t>
            </a:r>
            <a:r>
              <a:rPr lang="en-US" dirty="0"/>
              <a:t>according to</a:t>
            </a:r>
          </a:p>
          <a:p>
            <a:r>
              <a:rPr lang="en-US" i="1" dirty="0"/>
              <a:t>Masuda, T., Amann, L., </a:t>
            </a:r>
            <a:r>
              <a:rPr lang="en-US" i="1" dirty="0" err="1"/>
              <a:t>Sankowski</a:t>
            </a:r>
            <a:r>
              <a:rPr lang="en-US" i="1" dirty="0"/>
              <a:t>, R. et al. Novel </a:t>
            </a:r>
            <a:r>
              <a:rPr lang="en-US" i="1" dirty="0" err="1"/>
              <a:t>Hexb</a:t>
            </a:r>
            <a:r>
              <a:rPr lang="en-US" i="1" dirty="0"/>
              <a:t>-based tools for studying microglia in the CNS. Nat Immunol 21, 802–815 (2020)</a:t>
            </a:r>
          </a:p>
          <a:p>
            <a:endParaRPr lang="en-US" dirty="0"/>
          </a:p>
        </p:txBody>
      </p:sp>
      <p:sp>
        <p:nvSpPr>
          <p:cNvPr id="9" name="Titolo 1">
            <a:extLst>
              <a:ext uri="{FF2B5EF4-FFF2-40B4-BE49-F238E27FC236}">
                <a16:creationId xmlns:a16="http://schemas.microsoft.com/office/drawing/2014/main" id="{10915EBD-5455-4AD1-FA8F-25666502C64D}"/>
              </a:ext>
            </a:extLst>
          </p:cNvPr>
          <p:cNvSpPr txBox="1">
            <a:spLocks/>
          </p:cNvSpPr>
          <p:nvPr/>
        </p:nvSpPr>
        <p:spPr>
          <a:xfrm>
            <a:off x="7284378" y="4186395"/>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9 vs </a:t>
            </a:r>
            <a:r>
              <a:rPr lang="it-IT" sz="3200" dirty="0" err="1"/>
              <a:t>all</a:t>
            </a:r>
            <a:endParaRPr lang="en-US" sz="3200" dirty="0"/>
          </a:p>
        </p:txBody>
      </p:sp>
      <p:sp>
        <p:nvSpPr>
          <p:cNvPr id="12" name="CasellaDiTesto 11">
            <a:extLst>
              <a:ext uri="{FF2B5EF4-FFF2-40B4-BE49-F238E27FC236}">
                <a16:creationId xmlns:a16="http://schemas.microsoft.com/office/drawing/2014/main" id="{33E3BC36-FA65-9CD6-3F45-470D1D576AC5}"/>
              </a:ext>
            </a:extLst>
          </p:cNvPr>
          <p:cNvSpPr txBox="1"/>
          <p:nvPr/>
        </p:nvSpPr>
        <p:spPr>
          <a:xfrm>
            <a:off x="4438436" y="4918590"/>
            <a:ext cx="6842589" cy="1754326"/>
          </a:xfrm>
          <a:prstGeom prst="rect">
            <a:avLst/>
          </a:prstGeom>
          <a:noFill/>
        </p:spPr>
        <p:txBody>
          <a:bodyPr wrap="square">
            <a:spAutoFit/>
          </a:bodyPr>
          <a:lstStyle/>
          <a:p>
            <a:r>
              <a:rPr lang="en-US" dirty="0"/>
              <a:t>The </a:t>
            </a:r>
            <a:r>
              <a:rPr lang="en-US" b="1" dirty="0" err="1"/>
              <a:t>Mobp</a:t>
            </a:r>
            <a:r>
              <a:rPr lang="en-US" dirty="0"/>
              <a:t> gene, one of the putative markers for cluster 9, is considered to be largely expressed in </a:t>
            </a:r>
            <a:r>
              <a:rPr lang="en-US" b="1" dirty="0"/>
              <a:t>Oligodendrocytes</a:t>
            </a:r>
            <a:r>
              <a:rPr lang="en-US" dirty="0"/>
              <a:t> according to</a:t>
            </a:r>
          </a:p>
          <a:p>
            <a:r>
              <a:rPr lang="en-US" i="1" dirty="0" err="1"/>
              <a:t>Holz</a:t>
            </a:r>
            <a:r>
              <a:rPr lang="en-US" i="1" dirty="0"/>
              <a:t>, Andreas &amp; Schwab, M. (1997). Developmental expression of the myelin gene MOBP in the rat nervous system. Journal of </a:t>
            </a:r>
            <a:r>
              <a:rPr lang="en-US" i="1" dirty="0" err="1"/>
              <a:t>neurocytology</a:t>
            </a:r>
            <a:r>
              <a:rPr lang="en-US" i="1" dirty="0"/>
              <a:t>. 26. 467-77. 10.1023/A:1018529323734. </a:t>
            </a:r>
          </a:p>
        </p:txBody>
      </p:sp>
    </p:spTree>
    <p:extLst>
      <p:ext uri="{BB962C8B-B14F-4D97-AF65-F5344CB8AC3E}">
        <p14:creationId xmlns:p14="http://schemas.microsoft.com/office/powerpoint/2010/main" val="32034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D52A6CF-E90A-1E74-4CB3-0C044222D284}"/>
              </a:ext>
            </a:extLst>
          </p:cNvPr>
          <p:cNvSpPr>
            <a:spLocks noGrp="1"/>
          </p:cNvSpPr>
          <p:nvPr>
            <p:ph type="title"/>
          </p:nvPr>
        </p:nvSpPr>
        <p:spPr>
          <a:xfrm>
            <a:off x="164387" y="92467"/>
            <a:ext cx="5301465" cy="657546"/>
          </a:xfrm>
        </p:spPr>
        <p:txBody>
          <a:bodyPr>
            <a:normAutofit/>
          </a:bodyPr>
          <a:lstStyle/>
          <a:p>
            <a:r>
              <a:rPr lang="it-IT" sz="3200" dirty="0" err="1"/>
              <a:t>Comparison</a:t>
            </a:r>
            <a:r>
              <a:rPr lang="it-IT" sz="3200" dirty="0"/>
              <a:t>: 10 vs </a:t>
            </a:r>
            <a:r>
              <a:rPr lang="it-IT" sz="3200" dirty="0" err="1"/>
              <a:t>all</a:t>
            </a:r>
            <a:endParaRPr lang="en-US" sz="3200" dirty="0"/>
          </a:p>
        </p:txBody>
      </p:sp>
      <p:sp>
        <p:nvSpPr>
          <p:cNvPr id="13" name="Titolo 1">
            <a:extLst>
              <a:ext uri="{FF2B5EF4-FFF2-40B4-BE49-F238E27FC236}">
                <a16:creationId xmlns:a16="http://schemas.microsoft.com/office/drawing/2014/main" id="{DAAA59EA-5860-BBF9-B774-7891ABC9EE3B}"/>
              </a:ext>
            </a:extLst>
          </p:cNvPr>
          <p:cNvSpPr txBox="1">
            <a:spLocks/>
          </p:cNvSpPr>
          <p:nvPr/>
        </p:nvSpPr>
        <p:spPr>
          <a:xfrm>
            <a:off x="164386" y="2051654"/>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11 vs </a:t>
            </a:r>
            <a:r>
              <a:rPr lang="it-IT" sz="3200" dirty="0" err="1"/>
              <a:t>all</a:t>
            </a:r>
            <a:endParaRPr lang="en-US" sz="3200" dirty="0"/>
          </a:p>
        </p:txBody>
      </p:sp>
      <p:sp>
        <p:nvSpPr>
          <p:cNvPr id="15" name="CasellaDiTesto 14">
            <a:extLst>
              <a:ext uri="{FF2B5EF4-FFF2-40B4-BE49-F238E27FC236}">
                <a16:creationId xmlns:a16="http://schemas.microsoft.com/office/drawing/2014/main" id="{28062B74-D100-4626-5C8B-437999E97F38}"/>
              </a:ext>
            </a:extLst>
          </p:cNvPr>
          <p:cNvSpPr txBox="1"/>
          <p:nvPr/>
        </p:nvSpPr>
        <p:spPr>
          <a:xfrm>
            <a:off x="164387" y="801384"/>
            <a:ext cx="6179904" cy="646331"/>
          </a:xfrm>
          <a:prstGeom prst="rect">
            <a:avLst/>
          </a:prstGeom>
          <a:noFill/>
        </p:spPr>
        <p:txBody>
          <a:bodyPr wrap="square">
            <a:spAutoFit/>
          </a:bodyPr>
          <a:lstStyle/>
          <a:p>
            <a:r>
              <a:rPr lang="it-IT" dirty="0"/>
              <a:t>The </a:t>
            </a:r>
            <a:r>
              <a:rPr lang="it-IT" b="1" dirty="0" err="1"/>
              <a:t>Pdgfra</a:t>
            </a:r>
            <a:r>
              <a:rPr lang="it-IT" dirty="0"/>
              <a:t> gene </a:t>
            </a:r>
            <a:r>
              <a:rPr lang="it-IT" dirty="0" err="1"/>
              <a:t>was</a:t>
            </a:r>
            <a:r>
              <a:rPr lang="it-IT" dirty="0"/>
              <a:t> </a:t>
            </a:r>
            <a:r>
              <a:rPr lang="it-IT" dirty="0" err="1"/>
              <a:t>found</a:t>
            </a:r>
            <a:r>
              <a:rPr lang="it-IT" dirty="0"/>
              <a:t> in the </a:t>
            </a:r>
            <a:r>
              <a:rPr lang="it-IT" dirty="0" err="1"/>
              <a:t>study’s</a:t>
            </a:r>
            <a:r>
              <a:rPr lang="it-IT" dirty="0"/>
              <a:t> wiki to be </a:t>
            </a:r>
            <a:r>
              <a:rPr lang="it-IT" dirty="0" err="1"/>
              <a:t>expressed</a:t>
            </a:r>
            <a:r>
              <a:rPr lang="it-IT" dirty="0"/>
              <a:t> in </a:t>
            </a:r>
            <a:r>
              <a:rPr lang="it-IT" b="1" dirty="0" err="1"/>
              <a:t>Oligodendrocyte</a:t>
            </a:r>
            <a:r>
              <a:rPr lang="it-IT" b="1" dirty="0"/>
              <a:t> Precursor </a:t>
            </a:r>
            <a:r>
              <a:rPr lang="it-IT" b="1" dirty="0" err="1"/>
              <a:t>cells</a:t>
            </a:r>
            <a:r>
              <a:rPr lang="it-IT" dirty="0"/>
              <a:t>.</a:t>
            </a:r>
            <a:endParaRPr lang="en-US" dirty="0"/>
          </a:p>
        </p:txBody>
      </p:sp>
      <p:sp>
        <p:nvSpPr>
          <p:cNvPr id="10" name="CasellaDiTesto 9">
            <a:extLst>
              <a:ext uri="{FF2B5EF4-FFF2-40B4-BE49-F238E27FC236}">
                <a16:creationId xmlns:a16="http://schemas.microsoft.com/office/drawing/2014/main" id="{95A12B16-0334-EF42-F933-FA8AE607054A}"/>
              </a:ext>
            </a:extLst>
          </p:cNvPr>
          <p:cNvSpPr txBox="1"/>
          <p:nvPr/>
        </p:nvSpPr>
        <p:spPr>
          <a:xfrm>
            <a:off x="164386" y="2782669"/>
            <a:ext cx="6102848" cy="923330"/>
          </a:xfrm>
          <a:prstGeom prst="rect">
            <a:avLst/>
          </a:prstGeom>
          <a:noFill/>
        </p:spPr>
        <p:txBody>
          <a:bodyPr wrap="square">
            <a:spAutoFit/>
          </a:bodyPr>
          <a:lstStyle/>
          <a:p>
            <a:r>
              <a:rPr lang="en-US" dirty="0">
                <a:solidFill>
                  <a:srgbClr val="212529"/>
                </a:solidFill>
                <a:latin typeface="+mj-lt"/>
              </a:rPr>
              <a:t>I easily found a </a:t>
            </a:r>
            <a:r>
              <a:rPr lang="en-US" u="sng" dirty="0">
                <a:solidFill>
                  <a:srgbClr val="212529"/>
                </a:solidFill>
                <a:latin typeface="+mj-lt"/>
              </a:rPr>
              <a:t>result</a:t>
            </a:r>
            <a:r>
              <a:rPr lang="en-US" dirty="0">
                <a:solidFill>
                  <a:srgbClr val="212529"/>
                </a:solidFill>
                <a:latin typeface="+mj-lt"/>
              </a:rPr>
              <a:t> in the study’s wiki for this cluster as well. The top gene is in fact </a:t>
            </a:r>
            <a:r>
              <a:rPr lang="en-US" b="1" dirty="0" err="1">
                <a:solidFill>
                  <a:srgbClr val="212529"/>
                </a:solidFill>
                <a:latin typeface="+mj-lt"/>
              </a:rPr>
              <a:t>Vip</a:t>
            </a:r>
            <a:r>
              <a:rPr lang="en-US" dirty="0">
                <a:solidFill>
                  <a:srgbClr val="212529"/>
                </a:solidFill>
                <a:latin typeface="+mj-lt"/>
              </a:rPr>
              <a:t>, that is associated to </a:t>
            </a:r>
            <a:r>
              <a:rPr lang="en-US" b="1" i="0" dirty="0">
                <a:solidFill>
                  <a:srgbClr val="212529"/>
                </a:solidFill>
                <a:effectLst/>
                <a:latin typeface="+mj-lt"/>
              </a:rPr>
              <a:t>Interneurons</a:t>
            </a:r>
            <a:r>
              <a:rPr lang="en-US" b="0" i="0" dirty="0">
                <a:solidFill>
                  <a:srgbClr val="212529"/>
                </a:solidFill>
                <a:effectLst/>
                <a:latin typeface="+mj-lt"/>
              </a:rPr>
              <a:t>.</a:t>
            </a:r>
            <a:endParaRPr lang="en-US" dirty="0">
              <a:latin typeface="+mj-lt"/>
            </a:endParaRPr>
          </a:p>
        </p:txBody>
      </p:sp>
      <p:sp>
        <p:nvSpPr>
          <p:cNvPr id="16" name="Titolo 1">
            <a:extLst>
              <a:ext uri="{FF2B5EF4-FFF2-40B4-BE49-F238E27FC236}">
                <a16:creationId xmlns:a16="http://schemas.microsoft.com/office/drawing/2014/main" id="{CD77C148-E65F-7A2D-BB09-F0A6842F7F0E}"/>
              </a:ext>
            </a:extLst>
          </p:cNvPr>
          <p:cNvSpPr txBox="1">
            <a:spLocks/>
          </p:cNvSpPr>
          <p:nvPr/>
        </p:nvSpPr>
        <p:spPr>
          <a:xfrm>
            <a:off x="164385" y="3811282"/>
            <a:ext cx="5301465" cy="6575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3200" dirty="0" err="1"/>
              <a:t>Comparison</a:t>
            </a:r>
            <a:r>
              <a:rPr lang="it-IT" sz="3200" dirty="0"/>
              <a:t>: 12 vs </a:t>
            </a:r>
            <a:r>
              <a:rPr lang="it-IT" sz="3200" dirty="0" err="1"/>
              <a:t>all</a:t>
            </a:r>
            <a:endParaRPr lang="en-US" sz="3200" dirty="0"/>
          </a:p>
        </p:txBody>
      </p:sp>
      <p:sp>
        <p:nvSpPr>
          <p:cNvPr id="17" name="CasellaDiTesto 16">
            <a:extLst>
              <a:ext uri="{FF2B5EF4-FFF2-40B4-BE49-F238E27FC236}">
                <a16:creationId xmlns:a16="http://schemas.microsoft.com/office/drawing/2014/main" id="{84D3FDA6-0AA5-2193-54A1-50BFA3309184}"/>
              </a:ext>
            </a:extLst>
          </p:cNvPr>
          <p:cNvSpPr txBox="1"/>
          <p:nvPr/>
        </p:nvSpPr>
        <p:spPr>
          <a:xfrm>
            <a:off x="164385" y="4468828"/>
            <a:ext cx="5215847" cy="923330"/>
          </a:xfrm>
          <a:prstGeom prst="rect">
            <a:avLst/>
          </a:prstGeom>
          <a:noFill/>
        </p:spPr>
        <p:txBody>
          <a:bodyPr wrap="square">
            <a:spAutoFit/>
          </a:bodyPr>
          <a:lstStyle/>
          <a:p>
            <a:r>
              <a:rPr lang="it-IT" dirty="0"/>
              <a:t>I </a:t>
            </a:r>
            <a:r>
              <a:rPr lang="it-IT" dirty="0" err="1"/>
              <a:t>selected</a:t>
            </a:r>
            <a:r>
              <a:rPr lang="it-IT" dirty="0"/>
              <a:t> the </a:t>
            </a:r>
            <a:r>
              <a:rPr lang="it-IT" b="1" dirty="0"/>
              <a:t>Lyz2</a:t>
            </a:r>
            <a:r>
              <a:rPr lang="it-IT" dirty="0"/>
              <a:t> gene, </a:t>
            </a:r>
            <a:r>
              <a:rPr lang="it-IT" dirty="0" err="1"/>
              <a:t>that</a:t>
            </a:r>
            <a:r>
              <a:rPr lang="it-IT" dirty="0"/>
              <a:t> </a:t>
            </a:r>
            <a:r>
              <a:rPr lang="it-IT" dirty="0" err="1"/>
              <a:t>is</a:t>
            </a:r>
            <a:r>
              <a:rPr lang="it-IT" dirty="0"/>
              <a:t> </a:t>
            </a:r>
            <a:r>
              <a:rPr lang="it-IT" dirty="0" err="1"/>
              <a:t>indicated</a:t>
            </a:r>
            <a:r>
              <a:rPr lang="it-IT" dirty="0"/>
              <a:t> </a:t>
            </a:r>
            <a:r>
              <a:rPr lang="it-IT" dirty="0" err="1"/>
              <a:t>as</a:t>
            </a:r>
            <a:r>
              <a:rPr lang="it-IT" dirty="0"/>
              <a:t> over-</a:t>
            </a:r>
            <a:r>
              <a:rPr lang="it-IT" dirty="0" err="1"/>
              <a:t>expressed</a:t>
            </a:r>
            <a:r>
              <a:rPr lang="it-IT" dirty="0"/>
              <a:t> in </a:t>
            </a:r>
            <a:r>
              <a:rPr lang="it-IT" b="1" dirty="0" err="1"/>
              <a:t>Astrocytes</a:t>
            </a:r>
            <a:r>
              <a:rPr lang="it-IT" dirty="0"/>
              <a:t> on </a:t>
            </a:r>
            <a:r>
              <a:rPr lang="it-IT" b="1" dirty="0"/>
              <a:t>Tabula Muris</a:t>
            </a:r>
            <a:r>
              <a:rPr lang="it-IT" dirty="0"/>
              <a:t>.</a:t>
            </a:r>
            <a:endParaRPr lang="en-US" dirty="0"/>
          </a:p>
        </p:txBody>
      </p:sp>
      <p:pic>
        <p:nvPicPr>
          <p:cNvPr id="4" name="Immagine 3">
            <a:extLst>
              <a:ext uri="{FF2B5EF4-FFF2-40B4-BE49-F238E27FC236}">
                <a16:creationId xmlns:a16="http://schemas.microsoft.com/office/drawing/2014/main" id="{B190FE33-B1E2-C6D3-DC8D-9387587C4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50" y="4531082"/>
            <a:ext cx="1110965" cy="1110965"/>
          </a:xfrm>
          <a:prstGeom prst="rect">
            <a:avLst/>
          </a:prstGeom>
        </p:spPr>
      </p:pic>
      <p:pic>
        <p:nvPicPr>
          <p:cNvPr id="7" name="Immagine 6">
            <a:extLst>
              <a:ext uri="{FF2B5EF4-FFF2-40B4-BE49-F238E27FC236}">
                <a16:creationId xmlns:a16="http://schemas.microsoft.com/office/drawing/2014/main" id="{A5010204-9A9A-17C7-1A85-5EE36A28D174}"/>
              </a:ext>
            </a:extLst>
          </p:cNvPr>
          <p:cNvPicPr>
            <a:picLocks noChangeAspect="1"/>
          </p:cNvPicPr>
          <p:nvPr/>
        </p:nvPicPr>
        <p:blipFill>
          <a:blip r:embed="rId3"/>
          <a:stretch>
            <a:fillRect/>
          </a:stretch>
        </p:blipFill>
        <p:spPr>
          <a:xfrm>
            <a:off x="6344291" y="1277425"/>
            <a:ext cx="2267266" cy="724001"/>
          </a:xfrm>
          <a:prstGeom prst="rect">
            <a:avLst/>
          </a:prstGeom>
        </p:spPr>
      </p:pic>
    </p:spTree>
    <p:extLst>
      <p:ext uri="{BB962C8B-B14F-4D97-AF65-F5344CB8AC3E}">
        <p14:creationId xmlns:p14="http://schemas.microsoft.com/office/powerpoint/2010/main" val="56428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8EB682-C2B4-55B2-F36A-21AAFB9E9C71}"/>
              </a:ext>
            </a:extLst>
          </p:cNvPr>
          <p:cNvSpPr>
            <a:spLocks noGrp="1"/>
          </p:cNvSpPr>
          <p:nvPr>
            <p:ph type="title"/>
          </p:nvPr>
        </p:nvSpPr>
        <p:spPr>
          <a:xfrm>
            <a:off x="129283" y="203682"/>
            <a:ext cx="9024991" cy="618251"/>
          </a:xfrm>
        </p:spPr>
        <p:txBody>
          <a:bodyPr>
            <a:normAutofit fontScale="90000"/>
          </a:bodyPr>
          <a:lstStyle/>
          <a:p>
            <a:r>
              <a:rPr lang="it-IT" dirty="0"/>
              <a:t>Putative marker </a:t>
            </a:r>
            <a:r>
              <a:rPr lang="it-IT" dirty="0" err="1"/>
              <a:t>genes</a:t>
            </a:r>
            <a:r>
              <a:rPr lang="it-IT" dirty="0"/>
              <a:t> and </a:t>
            </a:r>
            <a:r>
              <a:rPr lang="it-IT" dirty="0" err="1"/>
              <a:t>cell</a:t>
            </a:r>
            <a:r>
              <a:rPr lang="it-IT" dirty="0"/>
              <a:t> </a:t>
            </a:r>
            <a:r>
              <a:rPr lang="it-IT" dirty="0" err="1"/>
              <a:t>types</a:t>
            </a:r>
            <a:endParaRPr lang="en-US" dirty="0"/>
          </a:p>
        </p:txBody>
      </p:sp>
      <p:graphicFrame>
        <p:nvGraphicFramePr>
          <p:cNvPr id="3" name="Tabella 3">
            <a:extLst>
              <a:ext uri="{FF2B5EF4-FFF2-40B4-BE49-F238E27FC236}">
                <a16:creationId xmlns:a16="http://schemas.microsoft.com/office/drawing/2014/main" id="{1AE2F357-88ED-AB67-A6D8-AE2BF82564E4}"/>
              </a:ext>
            </a:extLst>
          </p:cNvPr>
          <p:cNvGraphicFramePr>
            <a:graphicFrameLocks noGrp="1"/>
          </p:cNvGraphicFramePr>
          <p:nvPr>
            <p:extLst>
              <p:ext uri="{D42A27DB-BD31-4B8C-83A1-F6EECF244321}">
                <p14:modId xmlns:p14="http://schemas.microsoft.com/office/powerpoint/2010/main" val="3046574051"/>
              </p:ext>
            </p:extLst>
          </p:nvPr>
        </p:nvGraphicFramePr>
        <p:xfrm>
          <a:off x="655263" y="1099809"/>
          <a:ext cx="9300395" cy="519176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257941616"/>
                    </a:ext>
                  </a:extLst>
                </a:gridCol>
                <a:gridCol w="2709333">
                  <a:extLst>
                    <a:ext uri="{9D8B030D-6E8A-4147-A177-3AD203B41FA5}">
                      <a16:colId xmlns:a16="http://schemas.microsoft.com/office/drawing/2014/main" val="3016026009"/>
                    </a:ext>
                  </a:extLst>
                </a:gridCol>
                <a:gridCol w="3881729">
                  <a:extLst>
                    <a:ext uri="{9D8B030D-6E8A-4147-A177-3AD203B41FA5}">
                      <a16:colId xmlns:a16="http://schemas.microsoft.com/office/drawing/2014/main" val="2288513497"/>
                    </a:ext>
                  </a:extLst>
                </a:gridCol>
              </a:tblGrid>
              <a:tr h="370840">
                <a:tc>
                  <a:txBody>
                    <a:bodyPr/>
                    <a:lstStyle/>
                    <a:p>
                      <a:r>
                        <a:rPr lang="it-IT" dirty="0"/>
                        <a:t>Cluster</a:t>
                      </a:r>
                      <a:endParaRPr lang="en-US" dirty="0"/>
                    </a:p>
                  </a:txBody>
                  <a:tcPr/>
                </a:tc>
                <a:tc>
                  <a:txBody>
                    <a:bodyPr/>
                    <a:lstStyle/>
                    <a:p>
                      <a:r>
                        <a:rPr lang="it-IT" dirty="0"/>
                        <a:t>Marker gene</a:t>
                      </a:r>
                      <a:endParaRPr lang="en-US" dirty="0"/>
                    </a:p>
                  </a:txBody>
                  <a:tcPr/>
                </a:tc>
                <a:tc>
                  <a:txBody>
                    <a:bodyPr/>
                    <a:lstStyle/>
                    <a:p>
                      <a:r>
                        <a:rPr lang="it-IT" dirty="0"/>
                        <a:t>Cell </a:t>
                      </a:r>
                      <a:r>
                        <a:rPr lang="it-IT" dirty="0" err="1"/>
                        <a:t>type</a:t>
                      </a:r>
                      <a:endParaRPr lang="en-US" dirty="0"/>
                    </a:p>
                  </a:txBody>
                  <a:tcPr/>
                </a:tc>
                <a:extLst>
                  <a:ext uri="{0D108BD9-81ED-4DB2-BD59-A6C34878D82A}">
                    <a16:rowId xmlns:a16="http://schemas.microsoft.com/office/drawing/2014/main" val="488531045"/>
                  </a:ext>
                </a:extLst>
              </a:tr>
              <a:tr h="370840">
                <a:tc>
                  <a:txBody>
                    <a:bodyPr/>
                    <a:lstStyle/>
                    <a:p>
                      <a:r>
                        <a:rPr lang="it-IT" dirty="0"/>
                        <a:t>0</a:t>
                      </a:r>
                      <a:endParaRPr lang="en-US" dirty="0"/>
                    </a:p>
                  </a:txBody>
                  <a:tcPr/>
                </a:tc>
                <a:tc>
                  <a:txBody>
                    <a:bodyPr/>
                    <a:lstStyle/>
                    <a:p>
                      <a:r>
                        <a:rPr lang="it-IT" dirty="0"/>
                        <a:t>Gas7</a:t>
                      </a:r>
                      <a:endParaRPr lang="en-US" dirty="0"/>
                    </a:p>
                  </a:txBody>
                  <a:tcPr/>
                </a:tc>
                <a:tc>
                  <a:txBody>
                    <a:bodyPr/>
                    <a:lstStyle/>
                    <a:p>
                      <a:r>
                        <a:rPr lang="it-IT" dirty="0" err="1"/>
                        <a:t>Neurons</a:t>
                      </a:r>
                      <a:endParaRPr lang="en-US" dirty="0"/>
                    </a:p>
                  </a:txBody>
                  <a:tcPr/>
                </a:tc>
                <a:extLst>
                  <a:ext uri="{0D108BD9-81ED-4DB2-BD59-A6C34878D82A}">
                    <a16:rowId xmlns:a16="http://schemas.microsoft.com/office/drawing/2014/main" val="119693112"/>
                  </a:ext>
                </a:extLst>
              </a:tr>
              <a:tr h="370840">
                <a:tc>
                  <a:txBody>
                    <a:bodyPr/>
                    <a:lstStyle/>
                    <a:p>
                      <a:r>
                        <a:rPr lang="it-IT" dirty="0"/>
                        <a:t>1</a:t>
                      </a:r>
                      <a:endParaRPr lang="en-US" dirty="0"/>
                    </a:p>
                  </a:txBody>
                  <a:tcPr/>
                </a:tc>
                <a:tc>
                  <a:txBody>
                    <a:bodyPr/>
                    <a:lstStyle/>
                    <a:p>
                      <a:r>
                        <a:rPr lang="it-IT" dirty="0" err="1"/>
                        <a:t>Aldoc</a:t>
                      </a:r>
                      <a:endParaRPr lang="en-US" dirty="0"/>
                    </a:p>
                  </a:txBody>
                  <a:tcPr/>
                </a:tc>
                <a:tc>
                  <a:txBody>
                    <a:bodyPr/>
                    <a:lstStyle/>
                    <a:p>
                      <a:r>
                        <a:rPr lang="it-IT" dirty="0"/>
                        <a:t>Purkinje </a:t>
                      </a:r>
                      <a:r>
                        <a:rPr lang="it-IT" dirty="0" err="1"/>
                        <a:t>Cells</a:t>
                      </a:r>
                      <a:endParaRPr lang="en-US" dirty="0"/>
                    </a:p>
                  </a:txBody>
                  <a:tcPr/>
                </a:tc>
                <a:extLst>
                  <a:ext uri="{0D108BD9-81ED-4DB2-BD59-A6C34878D82A}">
                    <a16:rowId xmlns:a16="http://schemas.microsoft.com/office/drawing/2014/main" val="1903173924"/>
                  </a:ext>
                </a:extLst>
              </a:tr>
              <a:tr h="370840">
                <a:tc>
                  <a:txBody>
                    <a:bodyPr/>
                    <a:lstStyle/>
                    <a:p>
                      <a:r>
                        <a:rPr lang="it-IT" dirty="0"/>
                        <a:t>2</a:t>
                      </a:r>
                      <a:endParaRPr lang="en-US" dirty="0"/>
                    </a:p>
                  </a:txBody>
                  <a:tcPr/>
                </a:tc>
                <a:tc>
                  <a:txBody>
                    <a:bodyPr/>
                    <a:lstStyle/>
                    <a:p>
                      <a:r>
                        <a:rPr lang="it-IT" dirty="0"/>
                        <a:t>Cldn5</a:t>
                      </a:r>
                      <a:endParaRPr lang="en-US" dirty="0"/>
                    </a:p>
                  </a:txBody>
                  <a:tcPr/>
                </a:tc>
                <a:tc>
                  <a:txBody>
                    <a:bodyPr/>
                    <a:lstStyle/>
                    <a:p>
                      <a:r>
                        <a:rPr lang="it-IT" dirty="0" err="1"/>
                        <a:t>Endothelial</a:t>
                      </a:r>
                      <a:r>
                        <a:rPr lang="it-IT" dirty="0"/>
                        <a:t> </a:t>
                      </a:r>
                      <a:r>
                        <a:rPr lang="it-IT" dirty="0" err="1"/>
                        <a:t>Cells</a:t>
                      </a:r>
                      <a:endParaRPr lang="en-US" dirty="0"/>
                    </a:p>
                  </a:txBody>
                  <a:tcPr/>
                </a:tc>
                <a:extLst>
                  <a:ext uri="{0D108BD9-81ED-4DB2-BD59-A6C34878D82A}">
                    <a16:rowId xmlns:a16="http://schemas.microsoft.com/office/drawing/2014/main" val="289348989"/>
                  </a:ext>
                </a:extLst>
              </a:tr>
              <a:tr h="370840">
                <a:tc>
                  <a:txBody>
                    <a:bodyPr/>
                    <a:lstStyle/>
                    <a:p>
                      <a:r>
                        <a:rPr lang="it-IT" dirty="0"/>
                        <a:t>3</a:t>
                      </a:r>
                      <a:endParaRPr lang="en-US" dirty="0"/>
                    </a:p>
                  </a:txBody>
                  <a:tcPr/>
                </a:tc>
                <a:tc>
                  <a:txBody>
                    <a:bodyPr/>
                    <a:lstStyle/>
                    <a:p>
                      <a:r>
                        <a:rPr lang="it-IT" dirty="0" err="1"/>
                        <a:t>hexb</a:t>
                      </a:r>
                      <a:endParaRPr lang="en-US" dirty="0"/>
                    </a:p>
                  </a:txBody>
                  <a:tcPr/>
                </a:tc>
                <a:tc>
                  <a:txBody>
                    <a:bodyPr/>
                    <a:lstStyle/>
                    <a:p>
                      <a:r>
                        <a:rPr lang="it-IT" dirty="0"/>
                        <a:t>Microglia </a:t>
                      </a:r>
                      <a:r>
                        <a:rPr lang="it-IT" dirty="0" err="1"/>
                        <a:t>Cells</a:t>
                      </a:r>
                      <a:endParaRPr lang="en-US" dirty="0"/>
                    </a:p>
                  </a:txBody>
                  <a:tcPr/>
                </a:tc>
                <a:extLst>
                  <a:ext uri="{0D108BD9-81ED-4DB2-BD59-A6C34878D82A}">
                    <a16:rowId xmlns:a16="http://schemas.microsoft.com/office/drawing/2014/main" val="3481759890"/>
                  </a:ext>
                </a:extLst>
              </a:tr>
              <a:tr h="370840">
                <a:tc>
                  <a:txBody>
                    <a:bodyPr/>
                    <a:lstStyle/>
                    <a:p>
                      <a:r>
                        <a:rPr lang="it-IT" dirty="0"/>
                        <a:t>4</a:t>
                      </a:r>
                      <a:endParaRPr lang="en-US" dirty="0"/>
                    </a:p>
                  </a:txBody>
                  <a:tcPr/>
                </a:tc>
                <a:tc>
                  <a:txBody>
                    <a:bodyPr/>
                    <a:lstStyle/>
                    <a:p>
                      <a:r>
                        <a:rPr lang="it-IT" dirty="0" err="1"/>
                        <a:t>Rorb</a:t>
                      </a:r>
                      <a:endParaRPr lang="en-US" dirty="0"/>
                    </a:p>
                  </a:txBody>
                  <a:tcPr/>
                </a:tc>
                <a:tc>
                  <a:txBody>
                    <a:bodyPr/>
                    <a:lstStyle/>
                    <a:p>
                      <a:r>
                        <a:rPr lang="it-IT" dirty="0" err="1"/>
                        <a:t>Sensory</a:t>
                      </a:r>
                      <a:r>
                        <a:rPr lang="it-IT" dirty="0"/>
                        <a:t> </a:t>
                      </a:r>
                      <a:r>
                        <a:rPr lang="it-IT" dirty="0" err="1"/>
                        <a:t>Neurons</a:t>
                      </a:r>
                      <a:endParaRPr lang="en-US" dirty="0"/>
                    </a:p>
                  </a:txBody>
                  <a:tcPr/>
                </a:tc>
                <a:extLst>
                  <a:ext uri="{0D108BD9-81ED-4DB2-BD59-A6C34878D82A}">
                    <a16:rowId xmlns:a16="http://schemas.microsoft.com/office/drawing/2014/main" val="1183372261"/>
                  </a:ext>
                </a:extLst>
              </a:tr>
              <a:tr h="370840">
                <a:tc>
                  <a:txBody>
                    <a:bodyPr/>
                    <a:lstStyle/>
                    <a:p>
                      <a:r>
                        <a:rPr lang="it-IT" dirty="0"/>
                        <a:t>5</a:t>
                      </a:r>
                      <a:endParaRPr lang="en-US" dirty="0"/>
                    </a:p>
                  </a:txBody>
                  <a:tcPr/>
                </a:tc>
                <a:tc>
                  <a:txBody>
                    <a:bodyPr/>
                    <a:lstStyle/>
                    <a:p>
                      <a:r>
                        <a:rPr lang="it-IT" dirty="0"/>
                        <a:t>Atp1a1</a:t>
                      </a:r>
                      <a:endParaRPr lang="en-US" dirty="0"/>
                    </a:p>
                  </a:txBody>
                  <a:tcPr/>
                </a:tc>
                <a:tc>
                  <a:txBody>
                    <a:bodyPr/>
                    <a:lstStyle/>
                    <a:p>
                      <a:r>
                        <a:rPr lang="it-IT" dirty="0" err="1"/>
                        <a:t>Neurons</a:t>
                      </a:r>
                      <a:endParaRPr lang="en-US" dirty="0"/>
                    </a:p>
                  </a:txBody>
                  <a:tcPr/>
                </a:tc>
                <a:extLst>
                  <a:ext uri="{0D108BD9-81ED-4DB2-BD59-A6C34878D82A}">
                    <a16:rowId xmlns:a16="http://schemas.microsoft.com/office/drawing/2014/main" val="1413496400"/>
                  </a:ext>
                </a:extLst>
              </a:tr>
              <a:tr h="370840">
                <a:tc>
                  <a:txBody>
                    <a:bodyPr/>
                    <a:lstStyle/>
                    <a:p>
                      <a:r>
                        <a:rPr lang="it-IT" dirty="0"/>
                        <a:t>6</a:t>
                      </a:r>
                      <a:endParaRPr lang="en-US" dirty="0"/>
                    </a:p>
                  </a:txBody>
                  <a:tcPr/>
                </a:tc>
                <a:tc>
                  <a:txBody>
                    <a:bodyPr/>
                    <a:lstStyle/>
                    <a:p>
                      <a:r>
                        <a:rPr lang="it-IT" dirty="0"/>
                        <a:t>Calb1</a:t>
                      </a:r>
                      <a:endParaRPr lang="en-US" dirty="0"/>
                    </a:p>
                  </a:txBody>
                  <a:tcPr/>
                </a:tc>
                <a:tc>
                  <a:txBody>
                    <a:bodyPr/>
                    <a:lstStyle/>
                    <a:p>
                      <a:r>
                        <a:rPr lang="it-IT" dirty="0" err="1"/>
                        <a:t>Sensory</a:t>
                      </a:r>
                      <a:r>
                        <a:rPr lang="it-IT" dirty="0"/>
                        <a:t> </a:t>
                      </a:r>
                      <a:r>
                        <a:rPr lang="it-IT" dirty="0" err="1"/>
                        <a:t>Neurons</a:t>
                      </a:r>
                      <a:endParaRPr lang="en-US" dirty="0"/>
                    </a:p>
                  </a:txBody>
                  <a:tcPr/>
                </a:tc>
                <a:extLst>
                  <a:ext uri="{0D108BD9-81ED-4DB2-BD59-A6C34878D82A}">
                    <a16:rowId xmlns:a16="http://schemas.microsoft.com/office/drawing/2014/main" val="3309381838"/>
                  </a:ext>
                </a:extLst>
              </a:tr>
              <a:tr h="370840">
                <a:tc>
                  <a:txBody>
                    <a:bodyPr/>
                    <a:lstStyle/>
                    <a:p>
                      <a:r>
                        <a:rPr lang="it-IT" dirty="0"/>
                        <a:t>7</a:t>
                      </a:r>
                      <a:endParaRPr lang="en-US" dirty="0"/>
                    </a:p>
                  </a:txBody>
                  <a:tcPr/>
                </a:tc>
                <a:tc>
                  <a:txBody>
                    <a:bodyPr/>
                    <a:lstStyle/>
                    <a:p>
                      <a:r>
                        <a:rPr lang="it-IT" dirty="0"/>
                        <a:t>Hs3st2</a:t>
                      </a:r>
                      <a:endParaRPr lang="en-US" dirty="0"/>
                    </a:p>
                  </a:txBody>
                  <a:tcPr/>
                </a:tc>
                <a:tc>
                  <a:txBody>
                    <a:bodyPr/>
                    <a:lstStyle/>
                    <a:p>
                      <a:r>
                        <a:rPr lang="it-IT" dirty="0" err="1"/>
                        <a:t>Excitatory</a:t>
                      </a:r>
                      <a:r>
                        <a:rPr lang="it-IT" dirty="0"/>
                        <a:t> </a:t>
                      </a:r>
                      <a:r>
                        <a:rPr lang="it-IT" dirty="0" err="1"/>
                        <a:t>Neurons</a:t>
                      </a:r>
                      <a:endParaRPr lang="en-US" dirty="0"/>
                    </a:p>
                  </a:txBody>
                  <a:tcPr/>
                </a:tc>
                <a:extLst>
                  <a:ext uri="{0D108BD9-81ED-4DB2-BD59-A6C34878D82A}">
                    <a16:rowId xmlns:a16="http://schemas.microsoft.com/office/drawing/2014/main" val="1239867004"/>
                  </a:ext>
                </a:extLst>
              </a:tr>
              <a:tr h="370840">
                <a:tc>
                  <a:txBody>
                    <a:bodyPr/>
                    <a:lstStyle/>
                    <a:p>
                      <a:r>
                        <a:rPr lang="it-IT" dirty="0"/>
                        <a:t>8</a:t>
                      </a:r>
                      <a:endParaRPr lang="en-US" dirty="0"/>
                    </a:p>
                  </a:txBody>
                  <a:tcPr/>
                </a:tc>
                <a:tc>
                  <a:txBody>
                    <a:bodyPr/>
                    <a:lstStyle/>
                    <a:p>
                      <a:r>
                        <a:rPr lang="it-IT" dirty="0" err="1"/>
                        <a:t>Rprm</a:t>
                      </a:r>
                      <a:endParaRPr lang="en-US" dirty="0"/>
                    </a:p>
                  </a:txBody>
                  <a:tcPr/>
                </a:tc>
                <a:tc>
                  <a:txBody>
                    <a:bodyPr/>
                    <a:lstStyle/>
                    <a:p>
                      <a:pPr algn="l"/>
                      <a:r>
                        <a:rPr lang="it-IT" dirty="0" err="1"/>
                        <a:t>Excitatory</a:t>
                      </a:r>
                      <a:r>
                        <a:rPr lang="it-IT" dirty="0"/>
                        <a:t> </a:t>
                      </a:r>
                      <a:r>
                        <a:rPr lang="it-IT" dirty="0" err="1"/>
                        <a:t>Neurons</a:t>
                      </a:r>
                      <a:endParaRPr lang="en-US" dirty="0"/>
                    </a:p>
                  </a:txBody>
                  <a:tcPr/>
                </a:tc>
                <a:extLst>
                  <a:ext uri="{0D108BD9-81ED-4DB2-BD59-A6C34878D82A}">
                    <a16:rowId xmlns:a16="http://schemas.microsoft.com/office/drawing/2014/main" val="1129779135"/>
                  </a:ext>
                </a:extLst>
              </a:tr>
              <a:tr h="370840">
                <a:tc>
                  <a:txBody>
                    <a:bodyPr/>
                    <a:lstStyle/>
                    <a:p>
                      <a:r>
                        <a:rPr lang="it-IT" dirty="0"/>
                        <a:t>9</a:t>
                      </a:r>
                      <a:endParaRPr lang="en-US" dirty="0"/>
                    </a:p>
                  </a:txBody>
                  <a:tcPr/>
                </a:tc>
                <a:tc>
                  <a:txBody>
                    <a:bodyPr/>
                    <a:lstStyle/>
                    <a:p>
                      <a:r>
                        <a:rPr lang="it-IT" dirty="0" err="1"/>
                        <a:t>Mobp</a:t>
                      </a:r>
                      <a:endParaRPr lang="en-US" dirty="0"/>
                    </a:p>
                  </a:txBody>
                  <a:tcPr/>
                </a:tc>
                <a:tc>
                  <a:txBody>
                    <a:bodyPr/>
                    <a:lstStyle/>
                    <a:p>
                      <a:r>
                        <a:rPr lang="it-IT" dirty="0" err="1"/>
                        <a:t>Oligodendrocytes</a:t>
                      </a:r>
                      <a:endParaRPr lang="en-US" dirty="0"/>
                    </a:p>
                  </a:txBody>
                  <a:tcPr/>
                </a:tc>
                <a:extLst>
                  <a:ext uri="{0D108BD9-81ED-4DB2-BD59-A6C34878D82A}">
                    <a16:rowId xmlns:a16="http://schemas.microsoft.com/office/drawing/2014/main" val="4107150931"/>
                  </a:ext>
                </a:extLst>
              </a:tr>
              <a:tr h="370840">
                <a:tc>
                  <a:txBody>
                    <a:bodyPr/>
                    <a:lstStyle/>
                    <a:p>
                      <a:r>
                        <a:rPr lang="it-IT" dirty="0"/>
                        <a:t>10</a:t>
                      </a:r>
                      <a:endParaRPr lang="en-US" dirty="0"/>
                    </a:p>
                  </a:txBody>
                  <a:tcPr/>
                </a:tc>
                <a:tc>
                  <a:txBody>
                    <a:bodyPr/>
                    <a:lstStyle/>
                    <a:p>
                      <a:r>
                        <a:rPr lang="it-IT" dirty="0" err="1"/>
                        <a:t>Pdgfra</a:t>
                      </a:r>
                      <a:endParaRPr lang="en-US" dirty="0"/>
                    </a:p>
                  </a:txBody>
                  <a:tcPr/>
                </a:tc>
                <a:tc>
                  <a:txBody>
                    <a:bodyPr/>
                    <a:lstStyle/>
                    <a:p>
                      <a:r>
                        <a:rPr lang="it-IT" dirty="0" err="1"/>
                        <a:t>Oligodendrocyte</a:t>
                      </a:r>
                      <a:r>
                        <a:rPr lang="it-IT" dirty="0"/>
                        <a:t> Precursor </a:t>
                      </a:r>
                      <a:r>
                        <a:rPr lang="it-IT" dirty="0" err="1"/>
                        <a:t>Cells</a:t>
                      </a:r>
                      <a:endParaRPr lang="en-US" dirty="0"/>
                    </a:p>
                  </a:txBody>
                  <a:tcPr/>
                </a:tc>
                <a:extLst>
                  <a:ext uri="{0D108BD9-81ED-4DB2-BD59-A6C34878D82A}">
                    <a16:rowId xmlns:a16="http://schemas.microsoft.com/office/drawing/2014/main" val="473017120"/>
                  </a:ext>
                </a:extLst>
              </a:tr>
              <a:tr h="370840">
                <a:tc>
                  <a:txBody>
                    <a:bodyPr/>
                    <a:lstStyle/>
                    <a:p>
                      <a:r>
                        <a:rPr lang="it-IT" dirty="0"/>
                        <a:t>11</a:t>
                      </a:r>
                      <a:endParaRPr lang="en-US" dirty="0"/>
                    </a:p>
                  </a:txBody>
                  <a:tcPr/>
                </a:tc>
                <a:tc>
                  <a:txBody>
                    <a:bodyPr/>
                    <a:lstStyle/>
                    <a:p>
                      <a:r>
                        <a:rPr lang="it-IT" dirty="0"/>
                        <a:t>Vip</a:t>
                      </a:r>
                      <a:endParaRPr lang="en-US" dirty="0"/>
                    </a:p>
                  </a:txBody>
                  <a:tcPr/>
                </a:tc>
                <a:tc>
                  <a:txBody>
                    <a:bodyPr/>
                    <a:lstStyle/>
                    <a:p>
                      <a:r>
                        <a:rPr lang="it-IT" dirty="0" err="1"/>
                        <a:t>Interneurons</a:t>
                      </a:r>
                      <a:endParaRPr lang="en-US" dirty="0"/>
                    </a:p>
                  </a:txBody>
                  <a:tcPr/>
                </a:tc>
                <a:extLst>
                  <a:ext uri="{0D108BD9-81ED-4DB2-BD59-A6C34878D82A}">
                    <a16:rowId xmlns:a16="http://schemas.microsoft.com/office/drawing/2014/main" val="1527731578"/>
                  </a:ext>
                </a:extLst>
              </a:tr>
              <a:tr h="370840">
                <a:tc>
                  <a:txBody>
                    <a:bodyPr/>
                    <a:lstStyle/>
                    <a:p>
                      <a:r>
                        <a:rPr lang="it-IT" dirty="0"/>
                        <a:t>12</a:t>
                      </a:r>
                      <a:endParaRPr lang="en-US" dirty="0"/>
                    </a:p>
                  </a:txBody>
                  <a:tcPr/>
                </a:tc>
                <a:tc>
                  <a:txBody>
                    <a:bodyPr/>
                    <a:lstStyle/>
                    <a:p>
                      <a:r>
                        <a:rPr lang="it-IT" dirty="0"/>
                        <a:t>Lyz2</a:t>
                      </a:r>
                      <a:endParaRPr lang="en-US" dirty="0"/>
                    </a:p>
                  </a:txBody>
                  <a:tcPr/>
                </a:tc>
                <a:tc>
                  <a:txBody>
                    <a:bodyPr/>
                    <a:lstStyle/>
                    <a:p>
                      <a:r>
                        <a:rPr lang="it-IT" dirty="0" err="1"/>
                        <a:t>Astrocytes</a:t>
                      </a:r>
                      <a:endParaRPr lang="en-US" dirty="0"/>
                    </a:p>
                  </a:txBody>
                  <a:tcPr/>
                </a:tc>
                <a:extLst>
                  <a:ext uri="{0D108BD9-81ED-4DB2-BD59-A6C34878D82A}">
                    <a16:rowId xmlns:a16="http://schemas.microsoft.com/office/drawing/2014/main" val="107511222"/>
                  </a:ext>
                </a:extLst>
              </a:tr>
            </a:tbl>
          </a:graphicData>
        </a:graphic>
      </p:graphicFrame>
    </p:spTree>
    <p:extLst>
      <p:ext uri="{BB962C8B-B14F-4D97-AF65-F5344CB8AC3E}">
        <p14:creationId xmlns:p14="http://schemas.microsoft.com/office/powerpoint/2010/main" val="320567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F1BE2D-7765-1F3F-4978-6FDFEB36E48F}"/>
              </a:ext>
            </a:extLst>
          </p:cNvPr>
          <p:cNvSpPr>
            <a:spLocks noGrp="1"/>
          </p:cNvSpPr>
          <p:nvPr>
            <p:ph type="title"/>
          </p:nvPr>
        </p:nvSpPr>
        <p:spPr>
          <a:xfrm>
            <a:off x="396412" y="87723"/>
            <a:ext cx="8048946" cy="795855"/>
          </a:xfrm>
        </p:spPr>
        <p:txBody>
          <a:bodyPr>
            <a:normAutofit fontScale="90000"/>
          </a:bodyPr>
          <a:lstStyle/>
          <a:p>
            <a:r>
              <a:rPr lang="it-IT" dirty="0"/>
              <a:t>Putative marker </a:t>
            </a:r>
            <a:r>
              <a:rPr lang="it-IT" dirty="0" err="1"/>
              <a:t>genes</a:t>
            </a:r>
            <a:r>
              <a:rPr lang="it-IT" dirty="0"/>
              <a:t> – </a:t>
            </a:r>
            <a:r>
              <a:rPr lang="it-IT" dirty="0" err="1"/>
              <a:t>DotPlot</a:t>
            </a:r>
            <a:endParaRPr lang="en-US" dirty="0"/>
          </a:p>
        </p:txBody>
      </p:sp>
      <p:pic>
        <p:nvPicPr>
          <p:cNvPr id="4" name="Immagine 3">
            <a:extLst>
              <a:ext uri="{FF2B5EF4-FFF2-40B4-BE49-F238E27FC236}">
                <a16:creationId xmlns:a16="http://schemas.microsoft.com/office/drawing/2014/main" id="{45F60233-0D46-0C0C-2507-DE52A59B6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27" y="1318351"/>
            <a:ext cx="8263516" cy="5104875"/>
          </a:xfrm>
          <a:prstGeom prst="rect">
            <a:avLst/>
          </a:prstGeom>
        </p:spPr>
      </p:pic>
    </p:spTree>
    <p:extLst>
      <p:ext uri="{BB962C8B-B14F-4D97-AF65-F5344CB8AC3E}">
        <p14:creationId xmlns:p14="http://schemas.microsoft.com/office/powerpoint/2010/main" val="5200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0</a:t>
            </a:r>
            <a:endParaRPr lang="en-US" sz="2800" dirty="0"/>
          </a:p>
        </p:txBody>
      </p:sp>
      <p:pic>
        <p:nvPicPr>
          <p:cNvPr id="6" name="Immagine 5">
            <a:extLst>
              <a:ext uri="{FF2B5EF4-FFF2-40B4-BE49-F238E27FC236}">
                <a16:creationId xmlns:a16="http://schemas.microsoft.com/office/drawing/2014/main" id="{CA16A548-62E2-E456-3246-B112F4679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43" y="1603756"/>
            <a:ext cx="8263516" cy="5104875"/>
          </a:xfrm>
          <a:prstGeom prst="rect">
            <a:avLst/>
          </a:prstGeom>
        </p:spPr>
      </p:pic>
      <p:sp>
        <p:nvSpPr>
          <p:cNvPr id="9" name="Titolo 1">
            <a:extLst>
              <a:ext uri="{FF2B5EF4-FFF2-40B4-BE49-F238E27FC236}">
                <a16:creationId xmlns:a16="http://schemas.microsoft.com/office/drawing/2014/main" id="{F99C0AE9-71DE-EAB5-03B8-1886CF47AEE5}"/>
              </a:ext>
            </a:extLst>
          </p:cNvPr>
          <p:cNvSpPr txBox="1">
            <a:spLocks/>
          </p:cNvSpPr>
          <p:nvPr/>
        </p:nvSpPr>
        <p:spPr>
          <a:xfrm>
            <a:off x="7000982"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1</a:t>
            </a:r>
            <a:endParaRPr lang="en-US" sz="2800" dirty="0"/>
          </a:p>
        </p:txBody>
      </p:sp>
    </p:spTree>
    <p:extLst>
      <p:ext uri="{BB962C8B-B14F-4D97-AF65-F5344CB8AC3E}">
        <p14:creationId xmlns:p14="http://schemas.microsoft.com/office/powerpoint/2010/main" val="66104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2</a:t>
            </a:r>
            <a:endParaRPr lang="en-US" sz="2800" dirty="0"/>
          </a:p>
        </p:txBody>
      </p:sp>
      <p:sp>
        <p:nvSpPr>
          <p:cNvPr id="9" name="Titolo 1">
            <a:extLst>
              <a:ext uri="{FF2B5EF4-FFF2-40B4-BE49-F238E27FC236}">
                <a16:creationId xmlns:a16="http://schemas.microsoft.com/office/drawing/2014/main" id="{F99C0AE9-71DE-EAB5-03B8-1886CF47AEE5}"/>
              </a:ext>
            </a:extLst>
          </p:cNvPr>
          <p:cNvSpPr txBox="1">
            <a:spLocks/>
          </p:cNvSpPr>
          <p:nvPr/>
        </p:nvSpPr>
        <p:spPr>
          <a:xfrm>
            <a:off x="7000982"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3</a:t>
            </a:r>
            <a:endParaRPr lang="en-US" sz="2800" dirty="0"/>
          </a:p>
        </p:txBody>
      </p:sp>
      <p:pic>
        <p:nvPicPr>
          <p:cNvPr id="4" name="Immagine 3">
            <a:extLst>
              <a:ext uri="{FF2B5EF4-FFF2-40B4-BE49-F238E27FC236}">
                <a16:creationId xmlns:a16="http://schemas.microsoft.com/office/drawing/2014/main" id="{9ACFFDE7-60AC-EB85-6982-EA0751F6D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43" y="1677946"/>
            <a:ext cx="8263516" cy="5104875"/>
          </a:xfrm>
          <a:prstGeom prst="rect">
            <a:avLst/>
          </a:prstGeom>
        </p:spPr>
      </p:pic>
    </p:spTree>
    <p:extLst>
      <p:ext uri="{BB962C8B-B14F-4D97-AF65-F5344CB8AC3E}">
        <p14:creationId xmlns:p14="http://schemas.microsoft.com/office/powerpoint/2010/main" val="18736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4</a:t>
            </a:r>
            <a:endParaRPr lang="en-US" sz="2800" dirty="0"/>
          </a:p>
        </p:txBody>
      </p:sp>
      <p:sp>
        <p:nvSpPr>
          <p:cNvPr id="9" name="Titolo 1">
            <a:extLst>
              <a:ext uri="{FF2B5EF4-FFF2-40B4-BE49-F238E27FC236}">
                <a16:creationId xmlns:a16="http://schemas.microsoft.com/office/drawing/2014/main" id="{F99C0AE9-71DE-EAB5-03B8-1886CF47AEE5}"/>
              </a:ext>
            </a:extLst>
          </p:cNvPr>
          <p:cNvSpPr txBox="1">
            <a:spLocks/>
          </p:cNvSpPr>
          <p:nvPr/>
        </p:nvSpPr>
        <p:spPr>
          <a:xfrm>
            <a:off x="7000982"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5</a:t>
            </a:r>
            <a:endParaRPr lang="en-US" sz="2800" dirty="0"/>
          </a:p>
        </p:txBody>
      </p:sp>
      <p:pic>
        <p:nvPicPr>
          <p:cNvPr id="6" name="Immagine 5">
            <a:extLst>
              <a:ext uri="{FF2B5EF4-FFF2-40B4-BE49-F238E27FC236}">
                <a16:creationId xmlns:a16="http://schemas.microsoft.com/office/drawing/2014/main" id="{77A70003-31CA-85E1-748A-6116E2220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50" y="1753125"/>
            <a:ext cx="8263516" cy="5104875"/>
          </a:xfrm>
          <a:prstGeom prst="rect">
            <a:avLst/>
          </a:prstGeom>
        </p:spPr>
      </p:pic>
    </p:spTree>
    <p:extLst>
      <p:ext uri="{BB962C8B-B14F-4D97-AF65-F5344CB8AC3E}">
        <p14:creationId xmlns:p14="http://schemas.microsoft.com/office/powerpoint/2010/main" val="82087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6</a:t>
            </a:r>
            <a:endParaRPr lang="en-US" sz="2800" dirty="0"/>
          </a:p>
        </p:txBody>
      </p:sp>
      <p:sp>
        <p:nvSpPr>
          <p:cNvPr id="9" name="Titolo 1">
            <a:extLst>
              <a:ext uri="{FF2B5EF4-FFF2-40B4-BE49-F238E27FC236}">
                <a16:creationId xmlns:a16="http://schemas.microsoft.com/office/drawing/2014/main" id="{F99C0AE9-71DE-EAB5-03B8-1886CF47AEE5}"/>
              </a:ext>
            </a:extLst>
          </p:cNvPr>
          <p:cNvSpPr txBox="1">
            <a:spLocks/>
          </p:cNvSpPr>
          <p:nvPr/>
        </p:nvSpPr>
        <p:spPr>
          <a:xfrm>
            <a:off x="7000982"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7</a:t>
            </a:r>
            <a:endParaRPr lang="en-US" sz="2800" dirty="0"/>
          </a:p>
        </p:txBody>
      </p:sp>
      <p:pic>
        <p:nvPicPr>
          <p:cNvPr id="4" name="Immagine 3">
            <a:extLst>
              <a:ext uri="{FF2B5EF4-FFF2-40B4-BE49-F238E27FC236}">
                <a16:creationId xmlns:a16="http://schemas.microsoft.com/office/drawing/2014/main" id="{61EB1F09-A1DA-D5DB-4B7E-A6E4524A6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43" y="1753125"/>
            <a:ext cx="8263516" cy="5104875"/>
          </a:xfrm>
          <a:prstGeom prst="rect">
            <a:avLst/>
          </a:prstGeom>
        </p:spPr>
      </p:pic>
    </p:spTree>
    <p:extLst>
      <p:ext uri="{BB962C8B-B14F-4D97-AF65-F5344CB8AC3E}">
        <p14:creationId xmlns:p14="http://schemas.microsoft.com/office/powerpoint/2010/main" val="4069097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8</a:t>
            </a:r>
            <a:endParaRPr lang="en-US" sz="2800" dirty="0"/>
          </a:p>
        </p:txBody>
      </p:sp>
      <p:sp>
        <p:nvSpPr>
          <p:cNvPr id="9" name="Titolo 1">
            <a:extLst>
              <a:ext uri="{FF2B5EF4-FFF2-40B4-BE49-F238E27FC236}">
                <a16:creationId xmlns:a16="http://schemas.microsoft.com/office/drawing/2014/main" id="{F99C0AE9-71DE-EAB5-03B8-1886CF47AEE5}"/>
              </a:ext>
            </a:extLst>
          </p:cNvPr>
          <p:cNvSpPr txBox="1">
            <a:spLocks/>
          </p:cNvSpPr>
          <p:nvPr/>
        </p:nvSpPr>
        <p:spPr>
          <a:xfrm>
            <a:off x="6959885"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9</a:t>
            </a:r>
            <a:endParaRPr lang="en-US" sz="2800" dirty="0"/>
          </a:p>
        </p:txBody>
      </p:sp>
      <p:pic>
        <p:nvPicPr>
          <p:cNvPr id="6" name="Immagine 5">
            <a:extLst>
              <a:ext uri="{FF2B5EF4-FFF2-40B4-BE49-F238E27FC236}">
                <a16:creationId xmlns:a16="http://schemas.microsoft.com/office/drawing/2014/main" id="{4CF11651-C285-99D0-A08B-AA164E8E2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43" y="1753125"/>
            <a:ext cx="8263516" cy="5104875"/>
          </a:xfrm>
          <a:prstGeom prst="rect">
            <a:avLst/>
          </a:prstGeom>
        </p:spPr>
      </p:pic>
    </p:spTree>
    <p:extLst>
      <p:ext uri="{BB962C8B-B14F-4D97-AF65-F5344CB8AC3E}">
        <p14:creationId xmlns:p14="http://schemas.microsoft.com/office/powerpoint/2010/main" val="2869634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8</a:t>
            </a:r>
            <a:endParaRPr lang="en-US" sz="2800" dirty="0"/>
          </a:p>
        </p:txBody>
      </p:sp>
      <p:sp>
        <p:nvSpPr>
          <p:cNvPr id="9" name="Titolo 1">
            <a:extLst>
              <a:ext uri="{FF2B5EF4-FFF2-40B4-BE49-F238E27FC236}">
                <a16:creationId xmlns:a16="http://schemas.microsoft.com/office/drawing/2014/main" id="{F99C0AE9-71DE-EAB5-03B8-1886CF47AEE5}"/>
              </a:ext>
            </a:extLst>
          </p:cNvPr>
          <p:cNvSpPr txBox="1">
            <a:spLocks/>
          </p:cNvSpPr>
          <p:nvPr/>
        </p:nvSpPr>
        <p:spPr>
          <a:xfrm>
            <a:off x="6959885" y="1062354"/>
            <a:ext cx="1715784" cy="54281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9</a:t>
            </a:r>
            <a:endParaRPr lang="en-US" sz="2800" dirty="0"/>
          </a:p>
        </p:txBody>
      </p:sp>
      <p:pic>
        <p:nvPicPr>
          <p:cNvPr id="6" name="Immagine 5">
            <a:extLst>
              <a:ext uri="{FF2B5EF4-FFF2-40B4-BE49-F238E27FC236}">
                <a16:creationId xmlns:a16="http://schemas.microsoft.com/office/drawing/2014/main" id="{4CF11651-C285-99D0-A08B-AA164E8E2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43" y="1753125"/>
            <a:ext cx="8263516" cy="5104875"/>
          </a:xfrm>
          <a:prstGeom prst="rect">
            <a:avLst/>
          </a:prstGeom>
        </p:spPr>
      </p:pic>
    </p:spTree>
    <p:extLst>
      <p:ext uri="{BB962C8B-B14F-4D97-AF65-F5344CB8AC3E}">
        <p14:creationId xmlns:p14="http://schemas.microsoft.com/office/powerpoint/2010/main" val="33414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A35EEAE-79A0-8584-8647-B1A3AAF13024}"/>
              </a:ext>
            </a:extLst>
          </p:cNvPr>
          <p:cNvPicPr>
            <a:picLocks noChangeAspect="1"/>
          </p:cNvPicPr>
          <p:nvPr/>
        </p:nvPicPr>
        <p:blipFill>
          <a:blip r:embed="rId2"/>
          <a:stretch>
            <a:fillRect/>
          </a:stretch>
        </p:blipFill>
        <p:spPr>
          <a:xfrm>
            <a:off x="92467" y="1420940"/>
            <a:ext cx="7614463" cy="2572454"/>
          </a:xfrm>
          <a:prstGeom prst="rect">
            <a:avLst/>
          </a:prstGeom>
        </p:spPr>
      </p:pic>
      <p:sp>
        <p:nvSpPr>
          <p:cNvPr id="6" name="Titolo 1">
            <a:extLst>
              <a:ext uri="{FF2B5EF4-FFF2-40B4-BE49-F238E27FC236}">
                <a16:creationId xmlns:a16="http://schemas.microsoft.com/office/drawing/2014/main" id="{AF49BAA6-95B3-71B0-004A-9B8712C61EBE}"/>
              </a:ext>
            </a:extLst>
          </p:cNvPr>
          <p:cNvSpPr>
            <a:spLocks noGrp="1"/>
          </p:cNvSpPr>
          <p:nvPr>
            <p:ph type="title"/>
          </p:nvPr>
        </p:nvSpPr>
        <p:spPr>
          <a:xfrm>
            <a:off x="92467" y="0"/>
            <a:ext cx="9516228" cy="930140"/>
          </a:xfrm>
        </p:spPr>
        <p:txBody>
          <a:bodyPr>
            <a:normAutofit fontScale="90000"/>
          </a:bodyPr>
          <a:lstStyle/>
          <a:p>
            <a:r>
              <a:rPr lang="it-IT" dirty="0"/>
              <a:t>Cell </a:t>
            </a:r>
            <a:r>
              <a:rPr lang="it-IT" dirty="0" err="1"/>
              <a:t>types</a:t>
            </a:r>
            <a:r>
              <a:rPr lang="it-IT" dirty="0"/>
              <a:t> – </a:t>
            </a:r>
            <a:r>
              <a:rPr lang="it-IT" dirty="0" err="1"/>
              <a:t>publication</a:t>
            </a:r>
            <a:r>
              <a:rPr lang="it-IT" dirty="0"/>
              <a:t> and </a:t>
            </a:r>
            <a:r>
              <a:rPr lang="it-IT" dirty="0" err="1"/>
              <a:t>PanglaoDB</a:t>
            </a:r>
            <a:endParaRPr lang="en-US" dirty="0"/>
          </a:p>
        </p:txBody>
      </p:sp>
      <p:sp>
        <p:nvSpPr>
          <p:cNvPr id="7" name="CasellaDiTesto 6">
            <a:extLst>
              <a:ext uri="{FF2B5EF4-FFF2-40B4-BE49-F238E27FC236}">
                <a16:creationId xmlns:a16="http://schemas.microsoft.com/office/drawing/2014/main" id="{028DCEFA-A55F-36B0-A1E4-272C98EED8F3}"/>
              </a:ext>
            </a:extLst>
          </p:cNvPr>
          <p:cNvSpPr txBox="1"/>
          <p:nvPr/>
        </p:nvSpPr>
        <p:spPr>
          <a:xfrm>
            <a:off x="92467" y="936694"/>
            <a:ext cx="8013842" cy="646331"/>
          </a:xfrm>
          <a:prstGeom prst="rect">
            <a:avLst/>
          </a:prstGeom>
          <a:noFill/>
        </p:spPr>
        <p:txBody>
          <a:bodyPr wrap="square" rtlCol="0">
            <a:spAutoFit/>
          </a:bodyPr>
          <a:lstStyle/>
          <a:p>
            <a:r>
              <a:rPr lang="it-IT" dirty="0"/>
              <a:t>The following figure, </a:t>
            </a:r>
            <a:r>
              <a:rPr lang="it-IT" dirty="0" err="1"/>
              <a:t>that</a:t>
            </a:r>
            <a:r>
              <a:rPr lang="it-IT" dirty="0"/>
              <a:t> I </a:t>
            </a:r>
            <a:r>
              <a:rPr lang="it-IT" dirty="0" err="1"/>
              <a:t>took</a:t>
            </a:r>
            <a:r>
              <a:rPr lang="it-IT" dirty="0"/>
              <a:t> from the </a:t>
            </a:r>
            <a:r>
              <a:rPr lang="it-IT" dirty="0" err="1"/>
              <a:t>publication</a:t>
            </a:r>
            <a:r>
              <a:rPr lang="it-IT" dirty="0"/>
              <a:t>, reports the </a:t>
            </a:r>
            <a:r>
              <a:rPr lang="it-IT" dirty="0" err="1"/>
              <a:t>cell</a:t>
            </a:r>
            <a:r>
              <a:rPr lang="it-IT" dirty="0"/>
              <a:t> </a:t>
            </a:r>
            <a:r>
              <a:rPr lang="it-IT" dirty="0" err="1"/>
              <a:t>types</a:t>
            </a:r>
            <a:r>
              <a:rPr lang="it-IT" dirty="0"/>
              <a:t> </a:t>
            </a:r>
            <a:r>
              <a:rPr lang="it-IT" dirty="0" err="1"/>
              <a:t>identified</a:t>
            </a:r>
            <a:r>
              <a:rPr lang="it-IT" dirty="0"/>
              <a:t> by the study</a:t>
            </a:r>
            <a:endParaRPr lang="en-US" dirty="0"/>
          </a:p>
        </p:txBody>
      </p:sp>
      <p:sp>
        <p:nvSpPr>
          <p:cNvPr id="8" name="CasellaDiTesto 7">
            <a:extLst>
              <a:ext uri="{FF2B5EF4-FFF2-40B4-BE49-F238E27FC236}">
                <a16:creationId xmlns:a16="http://schemas.microsoft.com/office/drawing/2014/main" id="{D93124AB-D6F6-35D2-1DDB-064A66BE08B5}"/>
              </a:ext>
            </a:extLst>
          </p:cNvPr>
          <p:cNvSpPr txBox="1"/>
          <p:nvPr/>
        </p:nvSpPr>
        <p:spPr>
          <a:xfrm>
            <a:off x="7539715" y="1469491"/>
            <a:ext cx="3628294" cy="2308324"/>
          </a:xfrm>
          <a:prstGeom prst="rect">
            <a:avLst/>
          </a:prstGeom>
          <a:noFill/>
        </p:spPr>
        <p:txBody>
          <a:bodyPr wrap="square" rtlCol="0">
            <a:spAutoFit/>
          </a:bodyPr>
          <a:lstStyle/>
          <a:p>
            <a:r>
              <a:rPr lang="it-IT" dirty="0" err="1"/>
              <a:t>If</a:t>
            </a:r>
            <a:r>
              <a:rPr lang="it-IT" dirty="0"/>
              <a:t> </a:t>
            </a:r>
            <a:r>
              <a:rPr lang="it-IT" dirty="0" err="1"/>
              <a:t>we</a:t>
            </a:r>
            <a:r>
              <a:rPr lang="it-IT" dirty="0"/>
              <a:t> focus on the Cortex, </a:t>
            </a:r>
            <a:r>
              <a:rPr lang="it-IT" dirty="0" err="1"/>
              <a:t>we</a:t>
            </a:r>
            <a:r>
              <a:rPr lang="it-IT" dirty="0"/>
              <a:t> </a:t>
            </a:r>
            <a:r>
              <a:rPr lang="it-IT" dirty="0" err="1"/>
              <a:t>see</a:t>
            </a:r>
            <a:r>
              <a:rPr lang="it-IT" dirty="0"/>
              <a:t> </a:t>
            </a:r>
            <a:r>
              <a:rPr lang="it-IT" dirty="0" err="1"/>
              <a:t>that</a:t>
            </a:r>
            <a:r>
              <a:rPr lang="it-IT" dirty="0"/>
              <a:t> the </a:t>
            </a:r>
            <a:r>
              <a:rPr lang="it-IT" dirty="0" err="1"/>
              <a:t>main</a:t>
            </a:r>
            <a:r>
              <a:rPr lang="it-IT" dirty="0"/>
              <a:t> group </a:t>
            </a:r>
            <a:r>
              <a:rPr lang="it-IT" dirty="0" err="1"/>
              <a:t>is</a:t>
            </a:r>
            <a:r>
              <a:rPr lang="it-IT" dirty="0"/>
              <a:t> the one of </a:t>
            </a:r>
            <a:r>
              <a:rPr lang="it-IT" dirty="0" err="1"/>
              <a:t>Neurons</a:t>
            </a:r>
            <a:r>
              <a:rPr lang="it-IT" dirty="0"/>
              <a:t>, </a:t>
            </a:r>
            <a:r>
              <a:rPr lang="it-IT" dirty="0" err="1"/>
              <a:t>followed</a:t>
            </a:r>
            <a:r>
              <a:rPr lang="it-IT" dirty="0"/>
              <a:t> by </a:t>
            </a:r>
            <a:r>
              <a:rPr lang="it-IT" dirty="0" err="1"/>
              <a:t>Astrocytes</a:t>
            </a:r>
            <a:r>
              <a:rPr lang="it-IT" dirty="0"/>
              <a:t> and </a:t>
            </a:r>
            <a:r>
              <a:rPr lang="it-IT" dirty="0" err="1"/>
              <a:t>Oligodendrocytes</a:t>
            </a:r>
            <a:endParaRPr lang="it-IT" dirty="0"/>
          </a:p>
          <a:p>
            <a:r>
              <a:rPr lang="it-IT" dirty="0"/>
              <a:t>The study </a:t>
            </a:r>
            <a:r>
              <a:rPr lang="it-IT" dirty="0" err="1"/>
              <a:t>separated</a:t>
            </a:r>
            <a:r>
              <a:rPr lang="it-IT" dirty="0"/>
              <a:t> </a:t>
            </a:r>
            <a:r>
              <a:rPr lang="it-IT" dirty="0" err="1"/>
              <a:t>Neurons</a:t>
            </a:r>
            <a:r>
              <a:rPr lang="it-IT" dirty="0"/>
              <a:t> </a:t>
            </a:r>
            <a:r>
              <a:rPr lang="it-IT" dirty="0" err="1"/>
              <a:t>into</a:t>
            </a:r>
            <a:r>
              <a:rPr lang="it-IT" dirty="0"/>
              <a:t> </a:t>
            </a:r>
            <a:r>
              <a:rPr lang="it-IT" dirty="0" err="1"/>
              <a:t>Interneurons</a:t>
            </a:r>
            <a:r>
              <a:rPr lang="it-IT" dirty="0"/>
              <a:t>, </a:t>
            </a:r>
            <a:r>
              <a:rPr lang="it-IT" dirty="0" err="1"/>
              <a:t>Inhibitory</a:t>
            </a:r>
            <a:r>
              <a:rPr lang="it-IT" dirty="0"/>
              <a:t> and </a:t>
            </a:r>
            <a:r>
              <a:rPr lang="it-IT" dirty="0" err="1"/>
              <a:t>Excitatory</a:t>
            </a:r>
            <a:r>
              <a:rPr lang="it-IT" dirty="0"/>
              <a:t> </a:t>
            </a:r>
            <a:r>
              <a:rPr lang="it-IT" dirty="0" err="1"/>
              <a:t>Neurons</a:t>
            </a:r>
            <a:endParaRPr lang="en-US" dirty="0"/>
          </a:p>
        </p:txBody>
      </p:sp>
      <p:pic>
        <p:nvPicPr>
          <p:cNvPr id="10" name="Immagine 9">
            <a:extLst>
              <a:ext uri="{FF2B5EF4-FFF2-40B4-BE49-F238E27FC236}">
                <a16:creationId xmlns:a16="http://schemas.microsoft.com/office/drawing/2014/main" id="{DB2F186E-D8BD-6431-2ED8-1A3E5A7D41CB}"/>
              </a:ext>
            </a:extLst>
          </p:cNvPr>
          <p:cNvPicPr>
            <a:picLocks noChangeAspect="1"/>
          </p:cNvPicPr>
          <p:nvPr/>
        </p:nvPicPr>
        <p:blipFill>
          <a:blip r:embed="rId3"/>
          <a:stretch>
            <a:fillRect/>
          </a:stretch>
        </p:blipFill>
        <p:spPr>
          <a:xfrm>
            <a:off x="227716" y="4136716"/>
            <a:ext cx="3477110" cy="2600688"/>
          </a:xfrm>
          <a:prstGeom prst="rect">
            <a:avLst/>
          </a:prstGeom>
        </p:spPr>
      </p:pic>
      <p:sp>
        <p:nvSpPr>
          <p:cNvPr id="11" name="CasellaDiTesto 10">
            <a:extLst>
              <a:ext uri="{FF2B5EF4-FFF2-40B4-BE49-F238E27FC236}">
                <a16:creationId xmlns:a16="http://schemas.microsoft.com/office/drawing/2014/main" id="{62D3F84F-3B38-A0B6-2462-0BAD082A9103}"/>
              </a:ext>
            </a:extLst>
          </p:cNvPr>
          <p:cNvSpPr txBox="1"/>
          <p:nvPr/>
        </p:nvSpPr>
        <p:spPr>
          <a:xfrm>
            <a:off x="4099388" y="4841149"/>
            <a:ext cx="6063943" cy="923330"/>
          </a:xfrm>
          <a:prstGeom prst="rect">
            <a:avLst/>
          </a:prstGeom>
          <a:noFill/>
        </p:spPr>
        <p:txBody>
          <a:bodyPr wrap="square" rtlCol="0">
            <a:spAutoFit/>
          </a:bodyPr>
          <a:lstStyle/>
          <a:p>
            <a:r>
              <a:rPr lang="it-IT" dirty="0" err="1"/>
              <a:t>These</a:t>
            </a:r>
            <a:r>
              <a:rPr lang="it-IT" dirty="0"/>
              <a:t> are the putative </a:t>
            </a:r>
            <a:r>
              <a:rPr lang="it-IT" dirty="0" err="1"/>
              <a:t>cell</a:t>
            </a:r>
            <a:r>
              <a:rPr lang="it-IT" dirty="0"/>
              <a:t> </a:t>
            </a:r>
            <a:r>
              <a:rPr lang="it-IT" dirty="0" err="1"/>
              <a:t>types</a:t>
            </a:r>
            <a:r>
              <a:rPr lang="it-IT" dirty="0"/>
              <a:t> </a:t>
            </a:r>
            <a:r>
              <a:rPr lang="it-IT" dirty="0" err="1"/>
              <a:t>found</a:t>
            </a:r>
            <a:r>
              <a:rPr lang="it-IT" dirty="0"/>
              <a:t> by </a:t>
            </a:r>
            <a:r>
              <a:rPr lang="it-IT" dirty="0" err="1"/>
              <a:t>PanglaoDB</a:t>
            </a:r>
            <a:r>
              <a:rPr lang="it-IT" dirty="0"/>
              <a:t>.</a:t>
            </a:r>
          </a:p>
          <a:p>
            <a:r>
              <a:rPr lang="it-IT" dirty="0" err="1"/>
              <a:t>As</a:t>
            </a:r>
            <a:r>
              <a:rPr lang="it-IT" dirty="0"/>
              <a:t> </a:t>
            </a:r>
            <a:r>
              <a:rPr lang="it-IT" dirty="0" err="1"/>
              <a:t>we</a:t>
            </a:r>
            <a:r>
              <a:rPr lang="it-IT" dirty="0"/>
              <a:t> can </a:t>
            </a:r>
            <a:r>
              <a:rPr lang="it-IT" dirty="0" err="1"/>
              <a:t>see</a:t>
            </a:r>
            <a:r>
              <a:rPr lang="it-IT" dirty="0"/>
              <a:t>, </a:t>
            </a:r>
            <a:r>
              <a:rPr lang="it-IT" dirty="0" err="1"/>
              <a:t>there</a:t>
            </a:r>
            <a:r>
              <a:rPr lang="it-IT" dirty="0"/>
              <a:t> are a </a:t>
            </a:r>
            <a:r>
              <a:rPr lang="it-IT" dirty="0" err="1"/>
              <a:t>few</a:t>
            </a:r>
            <a:r>
              <a:rPr lang="it-IT" dirty="0"/>
              <a:t> </a:t>
            </a:r>
            <a:r>
              <a:rPr lang="it-IT" dirty="0" err="1"/>
              <a:t>cell</a:t>
            </a:r>
            <a:r>
              <a:rPr lang="it-IT" dirty="0"/>
              <a:t> </a:t>
            </a:r>
            <a:r>
              <a:rPr lang="it-IT" dirty="0" err="1"/>
              <a:t>types</a:t>
            </a:r>
            <a:r>
              <a:rPr lang="it-IT" dirty="0"/>
              <a:t> </a:t>
            </a:r>
            <a:r>
              <a:rPr lang="it-IT" dirty="0" err="1"/>
              <a:t>that</a:t>
            </a:r>
            <a:r>
              <a:rPr lang="it-IT" dirty="0"/>
              <a:t> </a:t>
            </a:r>
            <a:r>
              <a:rPr lang="it-IT" dirty="0" err="1"/>
              <a:t>were</a:t>
            </a:r>
            <a:r>
              <a:rPr lang="it-IT" dirty="0"/>
              <a:t> </a:t>
            </a:r>
            <a:r>
              <a:rPr lang="it-IT" dirty="0" err="1"/>
              <a:t>not</a:t>
            </a:r>
            <a:r>
              <a:rPr lang="it-IT" dirty="0"/>
              <a:t> </a:t>
            </a:r>
            <a:r>
              <a:rPr lang="it-IT" dirty="0" err="1"/>
              <a:t>reported</a:t>
            </a:r>
            <a:r>
              <a:rPr lang="it-IT" dirty="0"/>
              <a:t> in the </a:t>
            </a:r>
            <a:r>
              <a:rPr lang="it-IT" dirty="0" err="1"/>
              <a:t>original</a:t>
            </a:r>
            <a:r>
              <a:rPr lang="it-IT" dirty="0"/>
              <a:t> study</a:t>
            </a:r>
            <a:endParaRPr lang="en-US" dirty="0"/>
          </a:p>
        </p:txBody>
      </p:sp>
    </p:spTree>
    <p:extLst>
      <p:ext uri="{BB962C8B-B14F-4D97-AF65-F5344CB8AC3E}">
        <p14:creationId xmlns:p14="http://schemas.microsoft.com/office/powerpoint/2010/main" val="1094900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10</a:t>
            </a:r>
            <a:endParaRPr lang="en-US" sz="2800" dirty="0"/>
          </a:p>
        </p:txBody>
      </p:sp>
      <p:sp>
        <p:nvSpPr>
          <p:cNvPr id="9" name="Titolo 1">
            <a:extLst>
              <a:ext uri="{FF2B5EF4-FFF2-40B4-BE49-F238E27FC236}">
                <a16:creationId xmlns:a16="http://schemas.microsoft.com/office/drawing/2014/main" id="{F99C0AE9-71DE-EAB5-03B8-1886CF47AEE5}"/>
              </a:ext>
            </a:extLst>
          </p:cNvPr>
          <p:cNvSpPr txBox="1">
            <a:spLocks/>
          </p:cNvSpPr>
          <p:nvPr/>
        </p:nvSpPr>
        <p:spPr>
          <a:xfrm>
            <a:off x="6959885" y="1062354"/>
            <a:ext cx="1715784" cy="542818"/>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11</a:t>
            </a:r>
            <a:endParaRPr lang="en-US" sz="2800" dirty="0"/>
          </a:p>
        </p:txBody>
      </p:sp>
      <p:pic>
        <p:nvPicPr>
          <p:cNvPr id="4" name="Immagine 3">
            <a:extLst>
              <a:ext uri="{FF2B5EF4-FFF2-40B4-BE49-F238E27FC236}">
                <a16:creationId xmlns:a16="http://schemas.microsoft.com/office/drawing/2014/main" id="{49D462CB-8555-4B78-482E-833577FE4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09" y="1603756"/>
            <a:ext cx="8263516" cy="5104875"/>
          </a:xfrm>
          <a:prstGeom prst="rect">
            <a:avLst/>
          </a:prstGeom>
        </p:spPr>
      </p:pic>
    </p:spTree>
    <p:extLst>
      <p:ext uri="{BB962C8B-B14F-4D97-AF65-F5344CB8AC3E}">
        <p14:creationId xmlns:p14="http://schemas.microsoft.com/office/powerpoint/2010/main" val="3610548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EDF16-C05D-9AF6-4EB1-A83E332F2E4E}"/>
              </a:ext>
            </a:extLst>
          </p:cNvPr>
          <p:cNvSpPr>
            <a:spLocks noGrp="1"/>
          </p:cNvSpPr>
          <p:nvPr>
            <p:ph type="title"/>
          </p:nvPr>
        </p:nvSpPr>
        <p:spPr>
          <a:xfrm>
            <a:off x="149832" y="149369"/>
            <a:ext cx="7977026" cy="765032"/>
          </a:xfrm>
        </p:spPr>
        <p:txBody>
          <a:bodyPr>
            <a:normAutofit fontScale="90000"/>
          </a:bodyPr>
          <a:lstStyle/>
          <a:p>
            <a:r>
              <a:rPr lang="it-IT" dirty="0"/>
              <a:t>Putative marker </a:t>
            </a:r>
            <a:r>
              <a:rPr lang="it-IT" dirty="0" err="1"/>
              <a:t>genes</a:t>
            </a:r>
            <a:r>
              <a:rPr lang="it-IT" dirty="0"/>
              <a:t> - </a:t>
            </a:r>
            <a:r>
              <a:rPr lang="it-IT" dirty="0" err="1"/>
              <a:t>VlnPlot</a:t>
            </a:r>
            <a:r>
              <a:rPr lang="it-IT" dirty="0"/>
              <a:t> </a:t>
            </a:r>
            <a:endParaRPr lang="en-US" dirty="0"/>
          </a:p>
        </p:txBody>
      </p:sp>
      <p:sp>
        <p:nvSpPr>
          <p:cNvPr id="5" name="Titolo 1">
            <a:extLst>
              <a:ext uri="{FF2B5EF4-FFF2-40B4-BE49-F238E27FC236}">
                <a16:creationId xmlns:a16="http://schemas.microsoft.com/office/drawing/2014/main" id="{5BEF441A-84BA-A076-BC21-1BE7B1313421}"/>
              </a:ext>
            </a:extLst>
          </p:cNvPr>
          <p:cNvSpPr txBox="1">
            <a:spLocks/>
          </p:cNvSpPr>
          <p:nvPr/>
        </p:nvSpPr>
        <p:spPr>
          <a:xfrm>
            <a:off x="622443" y="1062354"/>
            <a:ext cx="1715784" cy="542818"/>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sz="2800" dirty="0"/>
              <a:t>Cluster 12</a:t>
            </a:r>
            <a:endParaRPr lang="en-US" sz="2800" dirty="0"/>
          </a:p>
        </p:txBody>
      </p:sp>
      <p:pic>
        <p:nvPicPr>
          <p:cNvPr id="8" name="Immagine 7">
            <a:extLst>
              <a:ext uri="{FF2B5EF4-FFF2-40B4-BE49-F238E27FC236}">
                <a16:creationId xmlns:a16="http://schemas.microsoft.com/office/drawing/2014/main" id="{325EE85D-96A4-C29A-9F96-496CCBED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43" y="1605172"/>
            <a:ext cx="8263516" cy="5104875"/>
          </a:xfrm>
          <a:prstGeom prst="rect">
            <a:avLst/>
          </a:prstGeom>
        </p:spPr>
      </p:pic>
    </p:spTree>
    <p:extLst>
      <p:ext uri="{BB962C8B-B14F-4D97-AF65-F5344CB8AC3E}">
        <p14:creationId xmlns:p14="http://schemas.microsoft.com/office/powerpoint/2010/main" val="3099863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61486-7321-3023-D0D9-A43DF8F5E09E}"/>
              </a:ext>
            </a:extLst>
          </p:cNvPr>
          <p:cNvSpPr>
            <a:spLocks noGrp="1"/>
          </p:cNvSpPr>
          <p:nvPr>
            <p:ph type="title"/>
          </p:nvPr>
        </p:nvSpPr>
        <p:spPr>
          <a:xfrm>
            <a:off x="80344" y="0"/>
            <a:ext cx="2858065" cy="735825"/>
          </a:xfrm>
        </p:spPr>
        <p:txBody>
          <a:bodyPr>
            <a:normAutofit fontScale="90000"/>
          </a:bodyPr>
          <a:lstStyle/>
          <a:p>
            <a:r>
              <a:rPr lang="it-IT" dirty="0" err="1"/>
              <a:t>Discussion</a:t>
            </a:r>
            <a:endParaRPr lang="en-US" dirty="0"/>
          </a:p>
        </p:txBody>
      </p:sp>
      <p:sp>
        <p:nvSpPr>
          <p:cNvPr id="7" name="CasellaDiTesto 6">
            <a:extLst>
              <a:ext uri="{FF2B5EF4-FFF2-40B4-BE49-F238E27FC236}">
                <a16:creationId xmlns:a16="http://schemas.microsoft.com/office/drawing/2014/main" id="{1A2E6659-E8E2-F4D6-4D0B-ABF1EDF01C50}"/>
              </a:ext>
            </a:extLst>
          </p:cNvPr>
          <p:cNvSpPr txBox="1"/>
          <p:nvPr/>
        </p:nvSpPr>
        <p:spPr>
          <a:xfrm>
            <a:off x="421240" y="5826667"/>
            <a:ext cx="7870004" cy="923330"/>
          </a:xfrm>
          <a:prstGeom prst="rect">
            <a:avLst/>
          </a:prstGeom>
          <a:noFill/>
        </p:spPr>
        <p:txBody>
          <a:bodyPr wrap="square" rtlCol="0">
            <a:spAutoFit/>
          </a:bodyPr>
          <a:lstStyle/>
          <a:p>
            <a:r>
              <a:rPr lang="it-IT" dirty="0" err="1"/>
              <a:t>Furthermore</a:t>
            </a:r>
            <a:r>
              <a:rPr lang="it-IT" dirty="0"/>
              <a:t>, I </a:t>
            </a:r>
            <a:r>
              <a:rPr lang="it-IT" dirty="0" err="1"/>
              <a:t>managed</a:t>
            </a:r>
            <a:r>
              <a:rPr lang="it-IT" dirty="0"/>
              <a:t> to </a:t>
            </a:r>
            <a:r>
              <a:rPr lang="it-IT" dirty="0" err="1"/>
              <a:t>find</a:t>
            </a:r>
            <a:r>
              <a:rPr lang="it-IT" dirty="0"/>
              <a:t> </a:t>
            </a:r>
            <a:r>
              <a:rPr lang="it-IT" dirty="0" err="1"/>
              <a:t>almost</a:t>
            </a:r>
            <a:r>
              <a:rPr lang="it-IT" dirty="0"/>
              <a:t> </a:t>
            </a:r>
            <a:r>
              <a:rPr lang="it-IT" dirty="0" err="1"/>
              <a:t>all</a:t>
            </a:r>
            <a:r>
              <a:rPr lang="it-IT" dirty="0"/>
              <a:t> the putative </a:t>
            </a:r>
            <a:r>
              <a:rPr lang="it-IT" dirty="0" err="1"/>
              <a:t>cell</a:t>
            </a:r>
            <a:r>
              <a:rPr lang="it-IT" dirty="0"/>
              <a:t> </a:t>
            </a:r>
            <a:r>
              <a:rPr lang="it-IT" dirty="0" err="1"/>
              <a:t>types</a:t>
            </a:r>
            <a:r>
              <a:rPr lang="it-IT" dirty="0"/>
              <a:t> </a:t>
            </a:r>
            <a:r>
              <a:rPr lang="it-IT" dirty="0" err="1"/>
              <a:t>reported</a:t>
            </a:r>
            <a:r>
              <a:rPr lang="it-IT" dirty="0"/>
              <a:t> on </a:t>
            </a:r>
            <a:r>
              <a:rPr lang="it-IT" dirty="0" err="1"/>
              <a:t>PanglaoDB</a:t>
            </a:r>
            <a:r>
              <a:rPr lang="it-IT" dirty="0"/>
              <a:t>, </a:t>
            </a:r>
            <a:r>
              <a:rPr lang="it-IT" dirty="0" err="1"/>
              <a:t>apart</a:t>
            </a:r>
            <a:r>
              <a:rPr lang="it-IT" dirty="0"/>
              <a:t> from </a:t>
            </a:r>
            <a:r>
              <a:rPr lang="it-IT" dirty="0" err="1"/>
              <a:t>Macrophages</a:t>
            </a:r>
            <a:r>
              <a:rPr lang="it-IT" dirty="0"/>
              <a:t>. The </a:t>
            </a:r>
            <a:r>
              <a:rPr lang="it-IT" dirty="0" err="1"/>
              <a:t>distribution</a:t>
            </a:r>
            <a:r>
              <a:rPr lang="it-IT" dirty="0"/>
              <a:t> of the </a:t>
            </a:r>
            <a:r>
              <a:rPr lang="it-IT" dirty="0" err="1"/>
              <a:t>cells</a:t>
            </a:r>
            <a:r>
              <a:rPr lang="it-IT" dirty="0"/>
              <a:t> in the cluster </a:t>
            </a:r>
            <a:r>
              <a:rPr lang="it-IT" dirty="0" err="1"/>
              <a:t>is</a:t>
            </a:r>
            <a:r>
              <a:rPr lang="it-IT" dirty="0"/>
              <a:t> </a:t>
            </a:r>
            <a:r>
              <a:rPr lang="it-IT" dirty="0" err="1"/>
              <a:t>however</a:t>
            </a:r>
            <a:r>
              <a:rPr lang="it-IT" dirty="0"/>
              <a:t> </a:t>
            </a:r>
            <a:r>
              <a:rPr lang="it-IT" dirty="0" err="1"/>
              <a:t>much</a:t>
            </a:r>
            <a:r>
              <a:rPr lang="it-IT" dirty="0"/>
              <a:t> </a:t>
            </a:r>
            <a:r>
              <a:rPr lang="it-IT" dirty="0" err="1"/>
              <a:t>different</a:t>
            </a:r>
            <a:r>
              <a:rPr lang="it-IT" dirty="0"/>
              <a:t>.</a:t>
            </a:r>
            <a:endParaRPr lang="en-US" dirty="0"/>
          </a:p>
        </p:txBody>
      </p:sp>
      <p:pic>
        <p:nvPicPr>
          <p:cNvPr id="8" name="Immagine 7">
            <a:extLst>
              <a:ext uri="{FF2B5EF4-FFF2-40B4-BE49-F238E27FC236}">
                <a16:creationId xmlns:a16="http://schemas.microsoft.com/office/drawing/2014/main" id="{9EBA25BE-BB74-A8E1-B44F-4C3C1F6BF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08" y="1105156"/>
            <a:ext cx="6966412" cy="4300808"/>
          </a:xfrm>
          <a:prstGeom prst="rect">
            <a:avLst/>
          </a:prstGeom>
        </p:spPr>
      </p:pic>
      <p:sp>
        <p:nvSpPr>
          <p:cNvPr id="9" name="CasellaDiTesto 8">
            <a:extLst>
              <a:ext uri="{FF2B5EF4-FFF2-40B4-BE49-F238E27FC236}">
                <a16:creationId xmlns:a16="http://schemas.microsoft.com/office/drawing/2014/main" id="{AF5750B8-54EA-B791-950D-47B52D0FA37C}"/>
              </a:ext>
            </a:extLst>
          </p:cNvPr>
          <p:cNvSpPr txBox="1"/>
          <p:nvPr/>
        </p:nvSpPr>
        <p:spPr>
          <a:xfrm>
            <a:off x="5866543" y="463929"/>
            <a:ext cx="4849402" cy="2308324"/>
          </a:xfrm>
          <a:prstGeom prst="rect">
            <a:avLst/>
          </a:prstGeom>
          <a:noFill/>
        </p:spPr>
        <p:txBody>
          <a:bodyPr wrap="square" rtlCol="0">
            <a:spAutoFit/>
          </a:bodyPr>
          <a:lstStyle/>
          <a:p>
            <a:r>
              <a:rPr lang="it-IT" dirty="0"/>
              <a:t>My </a:t>
            </a:r>
            <a:r>
              <a:rPr lang="it-IT" dirty="0" err="1"/>
              <a:t>results</a:t>
            </a:r>
            <a:r>
              <a:rPr lang="it-IT" dirty="0"/>
              <a:t> </a:t>
            </a:r>
            <a:r>
              <a:rPr lang="it-IT" dirty="0" err="1"/>
              <a:t>differ</a:t>
            </a:r>
            <a:r>
              <a:rPr lang="it-IT" dirty="0"/>
              <a:t> a bit from the </a:t>
            </a:r>
            <a:r>
              <a:rPr lang="it-IT" dirty="0" err="1"/>
              <a:t>ones</a:t>
            </a:r>
            <a:r>
              <a:rPr lang="it-IT" dirty="0"/>
              <a:t> of the study. Two of the </a:t>
            </a:r>
            <a:r>
              <a:rPr lang="it-IT" dirty="0" err="1"/>
              <a:t>possible</a:t>
            </a:r>
            <a:r>
              <a:rPr lang="it-IT" dirty="0"/>
              <a:t> </a:t>
            </a:r>
            <a:r>
              <a:rPr lang="it-IT" dirty="0" err="1"/>
              <a:t>reasons</a:t>
            </a:r>
            <a:r>
              <a:rPr lang="it-IT" dirty="0"/>
              <a:t> </a:t>
            </a:r>
            <a:r>
              <a:rPr lang="it-IT" dirty="0" err="1"/>
              <a:t>could</a:t>
            </a:r>
            <a:r>
              <a:rPr lang="it-IT" dirty="0"/>
              <a:t> be the </a:t>
            </a:r>
            <a:r>
              <a:rPr lang="it-IT" dirty="0" err="1"/>
              <a:t>different</a:t>
            </a:r>
            <a:r>
              <a:rPr lang="it-IT" dirty="0"/>
              <a:t> </a:t>
            </a:r>
            <a:r>
              <a:rPr lang="it-IT" dirty="0" err="1"/>
              <a:t>techinque</a:t>
            </a:r>
            <a:r>
              <a:rPr lang="it-IT" dirty="0"/>
              <a:t> </a:t>
            </a:r>
            <a:r>
              <a:rPr lang="it-IT" dirty="0" err="1"/>
              <a:t>employed</a:t>
            </a:r>
            <a:r>
              <a:rPr lang="it-IT" dirty="0"/>
              <a:t> for clustering (</a:t>
            </a:r>
            <a:r>
              <a:rPr lang="it-IT" dirty="0" err="1"/>
              <a:t>they</a:t>
            </a:r>
            <a:r>
              <a:rPr lang="it-IT" dirty="0"/>
              <a:t> </a:t>
            </a:r>
            <a:r>
              <a:rPr lang="it-IT" dirty="0" err="1"/>
              <a:t>used</a:t>
            </a:r>
            <a:r>
              <a:rPr lang="it-IT" dirty="0"/>
              <a:t> a </a:t>
            </a:r>
            <a:r>
              <a:rPr lang="it-IT" dirty="0" err="1"/>
              <a:t>dendogram-based</a:t>
            </a:r>
            <a:r>
              <a:rPr lang="it-IT" dirty="0"/>
              <a:t> technique) and the </a:t>
            </a:r>
            <a:r>
              <a:rPr lang="it-IT" dirty="0" err="1"/>
              <a:t>criteria</a:t>
            </a:r>
            <a:r>
              <a:rPr lang="it-IT" dirty="0"/>
              <a:t> </a:t>
            </a:r>
            <a:r>
              <a:rPr lang="it-IT" dirty="0" err="1"/>
              <a:t>they</a:t>
            </a:r>
            <a:r>
              <a:rPr lang="it-IT" dirty="0"/>
              <a:t> </a:t>
            </a:r>
            <a:r>
              <a:rPr lang="it-IT" dirty="0" err="1"/>
              <a:t>employed</a:t>
            </a:r>
            <a:r>
              <a:rPr lang="it-IT" dirty="0"/>
              <a:t> to determine </a:t>
            </a:r>
            <a:r>
              <a:rPr lang="it-IT" dirty="0" err="1"/>
              <a:t>if</a:t>
            </a:r>
            <a:r>
              <a:rPr lang="it-IT" dirty="0"/>
              <a:t> a gene </a:t>
            </a:r>
            <a:r>
              <a:rPr lang="it-IT" dirty="0" err="1"/>
              <a:t>was</a:t>
            </a:r>
            <a:r>
              <a:rPr lang="it-IT" dirty="0"/>
              <a:t> over/under-</a:t>
            </a:r>
            <a:r>
              <a:rPr lang="it-IT" dirty="0" err="1"/>
              <a:t>expressed</a:t>
            </a:r>
            <a:r>
              <a:rPr lang="en-US" dirty="0"/>
              <a:t> (</a:t>
            </a:r>
            <a:r>
              <a:rPr lang="en-US" dirty="0" err="1"/>
              <a:t>trinarization</a:t>
            </a:r>
            <a:r>
              <a:rPr lang="en-US" dirty="0"/>
              <a:t>, based on a Bayesian model)</a:t>
            </a:r>
          </a:p>
        </p:txBody>
      </p:sp>
    </p:spTree>
    <p:extLst>
      <p:ext uri="{BB962C8B-B14F-4D97-AF65-F5344CB8AC3E}">
        <p14:creationId xmlns:p14="http://schemas.microsoft.com/office/powerpoint/2010/main" val="47121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EB523A-D144-53D4-260B-FB9CF919C29B}"/>
              </a:ext>
            </a:extLst>
          </p:cNvPr>
          <p:cNvSpPr>
            <a:spLocks noGrp="1"/>
          </p:cNvSpPr>
          <p:nvPr>
            <p:ph type="title"/>
          </p:nvPr>
        </p:nvSpPr>
        <p:spPr>
          <a:xfrm>
            <a:off x="0" y="75660"/>
            <a:ext cx="5496674" cy="890111"/>
          </a:xfrm>
        </p:spPr>
        <p:txBody>
          <a:bodyPr/>
          <a:lstStyle/>
          <a:p>
            <a:r>
              <a:rPr lang="it-IT" dirty="0"/>
              <a:t>Cell </a:t>
            </a:r>
            <a:r>
              <a:rPr lang="it-IT" dirty="0" err="1"/>
              <a:t>quality</a:t>
            </a:r>
            <a:r>
              <a:rPr lang="it-IT" dirty="0"/>
              <a:t> </a:t>
            </a:r>
            <a:r>
              <a:rPr lang="it-IT" dirty="0" err="1"/>
              <a:t>analysis</a:t>
            </a:r>
            <a:endParaRPr lang="en-US" dirty="0"/>
          </a:p>
        </p:txBody>
      </p:sp>
      <p:pic>
        <p:nvPicPr>
          <p:cNvPr id="15" name="Immagine 14">
            <a:extLst>
              <a:ext uri="{FF2B5EF4-FFF2-40B4-BE49-F238E27FC236}">
                <a16:creationId xmlns:a16="http://schemas.microsoft.com/office/drawing/2014/main" id="{6E0662AD-B599-E9FD-50A8-2AF3331BC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916"/>
            <a:ext cx="5907640" cy="3645857"/>
          </a:xfrm>
          <a:prstGeom prst="rect">
            <a:avLst/>
          </a:prstGeom>
        </p:spPr>
      </p:pic>
      <p:pic>
        <p:nvPicPr>
          <p:cNvPr id="17" name="Immagine 16">
            <a:extLst>
              <a:ext uri="{FF2B5EF4-FFF2-40B4-BE49-F238E27FC236}">
                <a16:creationId xmlns:a16="http://schemas.microsoft.com/office/drawing/2014/main" id="{0AC55B9D-38F8-E342-1CCC-F2A47AB26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442" y="2866740"/>
            <a:ext cx="5784351" cy="3569770"/>
          </a:xfrm>
          <a:prstGeom prst="rect">
            <a:avLst/>
          </a:prstGeom>
        </p:spPr>
      </p:pic>
      <p:sp>
        <p:nvSpPr>
          <p:cNvPr id="3" name="CasellaDiTesto 2">
            <a:extLst>
              <a:ext uri="{FF2B5EF4-FFF2-40B4-BE49-F238E27FC236}">
                <a16:creationId xmlns:a16="http://schemas.microsoft.com/office/drawing/2014/main" id="{B98F0DD3-AC4B-9079-BB1B-A84F25824C33}"/>
              </a:ext>
            </a:extLst>
          </p:cNvPr>
          <p:cNvSpPr txBox="1"/>
          <p:nvPr/>
        </p:nvSpPr>
        <p:spPr>
          <a:xfrm>
            <a:off x="6760396" y="1592495"/>
            <a:ext cx="4315146" cy="1200329"/>
          </a:xfrm>
          <a:prstGeom prst="rect">
            <a:avLst/>
          </a:prstGeom>
          <a:noFill/>
        </p:spPr>
        <p:txBody>
          <a:bodyPr wrap="square" rtlCol="0">
            <a:spAutoFit/>
          </a:bodyPr>
          <a:lstStyle/>
          <a:p>
            <a:r>
              <a:rPr lang="it-IT" dirty="0" err="1"/>
              <a:t>As</a:t>
            </a:r>
            <a:r>
              <a:rPr lang="it-IT" dirty="0"/>
              <a:t> </a:t>
            </a:r>
            <a:r>
              <a:rPr lang="it-IT" dirty="0" err="1"/>
              <a:t>expected</a:t>
            </a:r>
            <a:r>
              <a:rPr lang="it-IT" dirty="0"/>
              <a:t>, the </a:t>
            </a:r>
            <a:r>
              <a:rPr lang="it-IT" dirty="0" err="1"/>
              <a:t>total</a:t>
            </a:r>
            <a:r>
              <a:rPr lang="it-IT" dirty="0"/>
              <a:t> </a:t>
            </a:r>
            <a:r>
              <a:rPr lang="it-IT" dirty="0" err="1"/>
              <a:t>number</a:t>
            </a:r>
            <a:r>
              <a:rPr lang="it-IT" dirty="0"/>
              <a:t> of </a:t>
            </a:r>
            <a:r>
              <a:rPr lang="it-IT" dirty="0" err="1"/>
              <a:t>reads</a:t>
            </a:r>
            <a:r>
              <a:rPr lang="it-IT" dirty="0"/>
              <a:t> of the samples </a:t>
            </a:r>
            <a:r>
              <a:rPr lang="it-IT" dirty="0" err="1"/>
              <a:t>is</a:t>
            </a:r>
            <a:r>
              <a:rPr lang="it-IT" dirty="0"/>
              <a:t> </a:t>
            </a:r>
            <a:r>
              <a:rPr lang="it-IT" dirty="0" err="1"/>
              <a:t>correlated</a:t>
            </a:r>
            <a:r>
              <a:rPr lang="it-IT" dirty="0"/>
              <a:t> to the </a:t>
            </a:r>
            <a:r>
              <a:rPr lang="it-IT" dirty="0" err="1"/>
              <a:t>number</a:t>
            </a:r>
            <a:r>
              <a:rPr lang="it-IT" dirty="0"/>
              <a:t> of </a:t>
            </a:r>
            <a:r>
              <a:rPr lang="it-IT" dirty="0" err="1"/>
              <a:t>genes</a:t>
            </a:r>
            <a:r>
              <a:rPr lang="it-IT" dirty="0"/>
              <a:t> </a:t>
            </a:r>
            <a:r>
              <a:rPr lang="it-IT" dirty="0" err="1"/>
              <a:t>that</a:t>
            </a:r>
            <a:r>
              <a:rPr lang="it-IT" dirty="0"/>
              <a:t> </a:t>
            </a:r>
            <a:r>
              <a:rPr lang="it-IT" dirty="0" err="1"/>
              <a:t>appear</a:t>
            </a:r>
            <a:r>
              <a:rPr lang="it-IT" dirty="0"/>
              <a:t> to be </a:t>
            </a:r>
            <a:r>
              <a:rPr lang="it-IT" dirty="0" err="1"/>
              <a:t>transcribed</a:t>
            </a:r>
            <a:endParaRPr lang="en-US" dirty="0"/>
          </a:p>
        </p:txBody>
      </p:sp>
      <p:sp>
        <p:nvSpPr>
          <p:cNvPr id="6" name="CasellaDiTesto 5">
            <a:extLst>
              <a:ext uri="{FF2B5EF4-FFF2-40B4-BE49-F238E27FC236}">
                <a16:creationId xmlns:a16="http://schemas.microsoft.com/office/drawing/2014/main" id="{2A278C66-FF48-9E1F-2251-5CFF6495A46B}"/>
              </a:ext>
            </a:extLst>
          </p:cNvPr>
          <p:cNvSpPr txBox="1"/>
          <p:nvPr/>
        </p:nvSpPr>
        <p:spPr>
          <a:xfrm>
            <a:off x="195207" y="4929918"/>
            <a:ext cx="4315146" cy="1477328"/>
          </a:xfrm>
          <a:prstGeom prst="rect">
            <a:avLst/>
          </a:prstGeom>
          <a:noFill/>
        </p:spPr>
        <p:txBody>
          <a:bodyPr wrap="square" rtlCol="0">
            <a:spAutoFit/>
          </a:bodyPr>
          <a:lstStyle/>
          <a:p>
            <a:r>
              <a:rPr lang="it-IT" dirty="0" err="1"/>
              <a:t>We</a:t>
            </a:r>
            <a:r>
              <a:rPr lang="it-IT" dirty="0"/>
              <a:t> </a:t>
            </a:r>
            <a:r>
              <a:rPr lang="it-IT" dirty="0" err="1"/>
              <a:t>cut</a:t>
            </a:r>
            <a:r>
              <a:rPr lang="it-IT" dirty="0"/>
              <a:t> out </a:t>
            </a:r>
            <a:r>
              <a:rPr lang="it-IT" dirty="0" err="1"/>
              <a:t>outliers</a:t>
            </a:r>
            <a:r>
              <a:rPr lang="it-IT" dirty="0"/>
              <a:t> </a:t>
            </a:r>
            <a:r>
              <a:rPr lang="it-IT" dirty="0" err="1"/>
              <a:t>according</a:t>
            </a:r>
            <a:r>
              <a:rPr lang="it-IT" dirty="0"/>
              <a:t> to the following </a:t>
            </a:r>
            <a:r>
              <a:rPr lang="it-IT" dirty="0" err="1"/>
              <a:t>criteria</a:t>
            </a:r>
            <a:r>
              <a:rPr lang="it-IT" dirty="0"/>
              <a:t>:</a:t>
            </a:r>
          </a:p>
          <a:p>
            <a:pPr marL="285750" indent="-285750">
              <a:buFont typeface="Arial" panose="020B0604020202020204" pitchFamily="34" charset="0"/>
              <a:buChar char="•"/>
            </a:pPr>
            <a:r>
              <a:rPr lang="it-IT" dirty="0" err="1"/>
              <a:t>nFeature_RNA</a:t>
            </a:r>
            <a:r>
              <a:rPr lang="it-IT" dirty="0"/>
              <a:t> &lt; 3500</a:t>
            </a:r>
          </a:p>
          <a:p>
            <a:pPr marL="285750" indent="-285750">
              <a:buFont typeface="Arial" panose="020B0604020202020204" pitchFamily="34" charset="0"/>
              <a:buChar char="•"/>
            </a:pPr>
            <a:r>
              <a:rPr lang="it-IT" dirty="0"/>
              <a:t>percent.mt &lt; 5</a:t>
            </a:r>
          </a:p>
          <a:p>
            <a:r>
              <a:rPr lang="it-IT" dirty="0"/>
              <a:t>Cutting out 289 </a:t>
            </a:r>
            <a:r>
              <a:rPr lang="it-IT" dirty="0" err="1"/>
              <a:t>cells</a:t>
            </a:r>
            <a:r>
              <a:rPr lang="it-IT" dirty="0"/>
              <a:t> out of 6875 </a:t>
            </a:r>
            <a:endParaRPr lang="en-US" dirty="0"/>
          </a:p>
        </p:txBody>
      </p:sp>
    </p:spTree>
    <p:extLst>
      <p:ext uri="{BB962C8B-B14F-4D97-AF65-F5344CB8AC3E}">
        <p14:creationId xmlns:p14="http://schemas.microsoft.com/office/powerpoint/2010/main" val="94260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9B2000-7B49-D556-7850-5BC70C6E267C}"/>
              </a:ext>
            </a:extLst>
          </p:cNvPr>
          <p:cNvSpPr>
            <a:spLocks noGrp="1"/>
          </p:cNvSpPr>
          <p:nvPr>
            <p:ph type="title"/>
          </p:nvPr>
        </p:nvSpPr>
        <p:spPr>
          <a:xfrm>
            <a:off x="0" y="37455"/>
            <a:ext cx="10582382" cy="672565"/>
          </a:xfrm>
        </p:spPr>
        <p:txBody>
          <a:bodyPr>
            <a:normAutofit fontScale="90000"/>
          </a:bodyPr>
          <a:lstStyle/>
          <a:p>
            <a:r>
              <a:rPr lang="it-IT" dirty="0" err="1"/>
              <a:t>Principal</a:t>
            </a:r>
            <a:r>
              <a:rPr lang="it-IT" dirty="0"/>
              <a:t> Components - </a:t>
            </a:r>
            <a:r>
              <a:rPr lang="it-IT" dirty="0" err="1"/>
              <a:t>Most</a:t>
            </a:r>
            <a:r>
              <a:rPr lang="it-IT" dirty="0"/>
              <a:t> </a:t>
            </a:r>
            <a:r>
              <a:rPr lang="it-IT" dirty="0" err="1"/>
              <a:t>variable</a:t>
            </a:r>
            <a:r>
              <a:rPr lang="it-IT" dirty="0"/>
              <a:t> </a:t>
            </a:r>
            <a:r>
              <a:rPr lang="it-IT" dirty="0" err="1"/>
              <a:t>genes</a:t>
            </a:r>
            <a:endParaRPr lang="en-US" dirty="0"/>
          </a:p>
        </p:txBody>
      </p:sp>
      <p:graphicFrame>
        <p:nvGraphicFramePr>
          <p:cNvPr id="8" name="Tabella 8">
            <a:extLst>
              <a:ext uri="{FF2B5EF4-FFF2-40B4-BE49-F238E27FC236}">
                <a16:creationId xmlns:a16="http://schemas.microsoft.com/office/drawing/2014/main" id="{9233FA1E-6A63-3B0F-CC62-1AD2C3A8CD59}"/>
              </a:ext>
            </a:extLst>
          </p:cNvPr>
          <p:cNvGraphicFramePr>
            <a:graphicFrameLocks noGrp="1"/>
          </p:cNvGraphicFramePr>
          <p:nvPr>
            <p:extLst>
              <p:ext uri="{D42A27DB-BD31-4B8C-83A1-F6EECF244321}">
                <p14:modId xmlns:p14="http://schemas.microsoft.com/office/powerpoint/2010/main" val="714950900"/>
              </p:ext>
            </p:extLst>
          </p:nvPr>
        </p:nvGraphicFramePr>
        <p:xfrm>
          <a:off x="305942" y="1555021"/>
          <a:ext cx="8128000" cy="2494280"/>
        </p:xfrm>
        <a:graphic>
          <a:graphicData uri="http://schemas.openxmlformats.org/drawingml/2006/table">
            <a:tbl>
              <a:tblPr firstRow="1" bandRow="1">
                <a:tableStyleId>{93296810-A885-4BE3-A3E7-6D5BEEA58F35}</a:tableStyleId>
              </a:tblPr>
              <a:tblGrid>
                <a:gridCol w="1851631">
                  <a:extLst>
                    <a:ext uri="{9D8B030D-6E8A-4147-A177-3AD203B41FA5}">
                      <a16:colId xmlns:a16="http://schemas.microsoft.com/office/drawing/2014/main" val="3977684738"/>
                    </a:ext>
                  </a:extLst>
                </a:gridCol>
                <a:gridCol w="6276369">
                  <a:extLst>
                    <a:ext uri="{9D8B030D-6E8A-4147-A177-3AD203B41FA5}">
                      <a16:colId xmlns:a16="http://schemas.microsoft.com/office/drawing/2014/main" val="3186199437"/>
                    </a:ext>
                  </a:extLst>
                </a:gridCol>
              </a:tblGrid>
              <a:tr h="370840">
                <a:tc>
                  <a:txBody>
                    <a:bodyPr/>
                    <a:lstStyle/>
                    <a:p>
                      <a:r>
                        <a:rPr lang="it-IT" dirty="0" err="1"/>
                        <a:t>Principal</a:t>
                      </a:r>
                      <a:r>
                        <a:rPr lang="it-IT" dirty="0"/>
                        <a:t> Component</a:t>
                      </a:r>
                      <a:endParaRPr lang="en-US" dirty="0"/>
                    </a:p>
                  </a:txBody>
                  <a:tcPr/>
                </a:tc>
                <a:tc>
                  <a:txBody>
                    <a:bodyPr/>
                    <a:lstStyle/>
                    <a:p>
                      <a:r>
                        <a:rPr lang="it-IT" dirty="0" err="1"/>
                        <a:t>Most</a:t>
                      </a:r>
                      <a:r>
                        <a:rPr lang="it-IT" dirty="0"/>
                        <a:t> </a:t>
                      </a:r>
                      <a:r>
                        <a:rPr lang="it-IT" dirty="0" err="1"/>
                        <a:t>variable</a:t>
                      </a:r>
                      <a:r>
                        <a:rPr lang="it-IT" dirty="0"/>
                        <a:t> </a:t>
                      </a:r>
                      <a:r>
                        <a:rPr lang="it-IT" dirty="0" err="1"/>
                        <a:t>genes</a:t>
                      </a:r>
                      <a:endParaRPr lang="en-US" dirty="0"/>
                    </a:p>
                  </a:txBody>
                  <a:tcPr/>
                </a:tc>
                <a:extLst>
                  <a:ext uri="{0D108BD9-81ED-4DB2-BD59-A6C34878D82A}">
                    <a16:rowId xmlns:a16="http://schemas.microsoft.com/office/drawing/2014/main" val="133969157"/>
                  </a:ext>
                </a:extLst>
              </a:tr>
              <a:tr h="370840">
                <a:tc>
                  <a:txBody>
                    <a:bodyPr/>
                    <a:lstStyle/>
                    <a:p>
                      <a:r>
                        <a:rPr lang="it-IT" dirty="0"/>
                        <a:t>PC1</a:t>
                      </a:r>
                      <a:endParaRPr lang="en-US" dirty="0"/>
                    </a:p>
                  </a:txBody>
                  <a:tcPr/>
                </a:tc>
                <a:tc>
                  <a:txBody>
                    <a:bodyPr/>
                    <a:lstStyle/>
                    <a:p>
                      <a:r>
                        <a:rPr lang="it-IT" dirty="0"/>
                        <a:t>Syt1, Rtn1, Slc17a7, Olfm1, </a:t>
                      </a:r>
                      <a:r>
                        <a:rPr lang="it-IT" dirty="0" err="1"/>
                        <a:t>Nrgn</a:t>
                      </a:r>
                      <a:endParaRPr lang="en-US" dirty="0"/>
                    </a:p>
                  </a:txBody>
                  <a:tcPr/>
                </a:tc>
                <a:extLst>
                  <a:ext uri="{0D108BD9-81ED-4DB2-BD59-A6C34878D82A}">
                    <a16:rowId xmlns:a16="http://schemas.microsoft.com/office/drawing/2014/main" val="173501475"/>
                  </a:ext>
                </a:extLst>
              </a:tr>
              <a:tr h="370840">
                <a:tc>
                  <a:txBody>
                    <a:bodyPr/>
                    <a:lstStyle/>
                    <a:p>
                      <a:r>
                        <a:rPr lang="it-IT" dirty="0"/>
                        <a:t>PC2</a:t>
                      </a:r>
                      <a:endParaRPr lang="en-US" dirty="0"/>
                    </a:p>
                  </a:txBody>
                  <a:tcPr/>
                </a:tc>
                <a:tc>
                  <a:txBody>
                    <a:bodyPr/>
                    <a:lstStyle/>
                    <a:p>
                      <a:r>
                        <a:rPr lang="it-IT" dirty="0"/>
                        <a:t>Sparc, Cldn5, Ly6c1, Flt1, Igfbp7</a:t>
                      </a:r>
                      <a:endParaRPr lang="en-US" dirty="0"/>
                    </a:p>
                  </a:txBody>
                  <a:tcPr/>
                </a:tc>
                <a:extLst>
                  <a:ext uri="{0D108BD9-81ED-4DB2-BD59-A6C34878D82A}">
                    <a16:rowId xmlns:a16="http://schemas.microsoft.com/office/drawing/2014/main" val="2645769758"/>
                  </a:ext>
                </a:extLst>
              </a:tr>
              <a:tr h="370840">
                <a:tc>
                  <a:txBody>
                    <a:bodyPr/>
                    <a:lstStyle/>
                    <a:p>
                      <a:r>
                        <a:rPr lang="it-IT" dirty="0"/>
                        <a:t>PC3</a:t>
                      </a:r>
                      <a:endParaRPr lang="en-US" dirty="0"/>
                    </a:p>
                  </a:txBody>
                  <a:tcPr/>
                </a:tc>
                <a:tc>
                  <a:txBody>
                    <a:bodyPr/>
                    <a:lstStyle/>
                    <a:p>
                      <a:r>
                        <a:rPr lang="it-IT" dirty="0"/>
                        <a:t>Cldn5, Ly6c1, Flt1, Igfbp7, Itm2a</a:t>
                      </a:r>
                      <a:endParaRPr lang="en-US" dirty="0"/>
                    </a:p>
                  </a:txBody>
                  <a:tcPr/>
                </a:tc>
                <a:extLst>
                  <a:ext uri="{0D108BD9-81ED-4DB2-BD59-A6C34878D82A}">
                    <a16:rowId xmlns:a16="http://schemas.microsoft.com/office/drawing/2014/main" val="295870933"/>
                  </a:ext>
                </a:extLst>
              </a:tr>
              <a:tr h="370840">
                <a:tc>
                  <a:txBody>
                    <a:bodyPr/>
                    <a:lstStyle/>
                    <a:p>
                      <a:r>
                        <a:rPr lang="it-IT" dirty="0"/>
                        <a:t>PC4</a:t>
                      </a:r>
                      <a:endParaRPr lang="en-US" dirty="0"/>
                    </a:p>
                  </a:txBody>
                  <a:tcPr/>
                </a:tc>
                <a:tc>
                  <a:txBody>
                    <a:bodyPr/>
                    <a:lstStyle/>
                    <a:p>
                      <a:r>
                        <a:rPr lang="it-IT" dirty="0"/>
                        <a:t>Atp1a2, </a:t>
                      </a:r>
                      <a:r>
                        <a:rPr lang="it-IT" dirty="0" err="1"/>
                        <a:t>Aldoc</a:t>
                      </a:r>
                      <a:r>
                        <a:rPr lang="it-IT" dirty="0"/>
                        <a:t>, Mt1, Gpr37l1, Slc1a3</a:t>
                      </a:r>
                      <a:endParaRPr lang="en-US" dirty="0"/>
                    </a:p>
                  </a:txBody>
                  <a:tcPr/>
                </a:tc>
                <a:extLst>
                  <a:ext uri="{0D108BD9-81ED-4DB2-BD59-A6C34878D82A}">
                    <a16:rowId xmlns:a16="http://schemas.microsoft.com/office/drawing/2014/main" val="2024076951"/>
                  </a:ext>
                </a:extLst>
              </a:tr>
              <a:tr h="370840">
                <a:tc>
                  <a:txBody>
                    <a:bodyPr/>
                    <a:lstStyle/>
                    <a:p>
                      <a:r>
                        <a:rPr lang="it-IT" dirty="0"/>
                        <a:t>PC5</a:t>
                      </a:r>
                      <a:endParaRPr lang="en-US" dirty="0"/>
                    </a:p>
                  </a:txBody>
                  <a:tcPr/>
                </a:tc>
                <a:tc>
                  <a:txBody>
                    <a:bodyPr/>
                    <a:lstStyle/>
                    <a:p>
                      <a:r>
                        <a:rPr lang="it-IT" dirty="0"/>
                        <a:t>C1ql1, </a:t>
                      </a:r>
                      <a:r>
                        <a:rPr lang="it-IT" dirty="0" err="1"/>
                        <a:t>Pdgfra</a:t>
                      </a:r>
                      <a:r>
                        <a:rPr lang="it-IT" dirty="0"/>
                        <a:t>, Gpr17, Cacng4,  Olig1</a:t>
                      </a:r>
                      <a:endParaRPr lang="en-US" dirty="0"/>
                    </a:p>
                  </a:txBody>
                  <a:tcPr/>
                </a:tc>
                <a:extLst>
                  <a:ext uri="{0D108BD9-81ED-4DB2-BD59-A6C34878D82A}">
                    <a16:rowId xmlns:a16="http://schemas.microsoft.com/office/drawing/2014/main" val="167228962"/>
                  </a:ext>
                </a:extLst>
              </a:tr>
            </a:tbl>
          </a:graphicData>
        </a:graphic>
      </p:graphicFrame>
      <p:sp>
        <p:nvSpPr>
          <p:cNvPr id="9" name="CasellaDiTesto 8">
            <a:extLst>
              <a:ext uri="{FF2B5EF4-FFF2-40B4-BE49-F238E27FC236}">
                <a16:creationId xmlns:a16="http://schemas.microsoft.com/office/drawing/2014/main" id="{08705C55-A77E-FC1D-D44B-75641F6B1586}"/>
              </a:ext>
            </a:extLst>
          </p:cNvPr>
          <p:cNvSpPr txBox="1"/>
          <p:nvPr/>
        </p:nvSpPr>
        <p:spPr>
          <a:xfrm>
            <a:off x="479685" y="4656648"/>
            <a:ext cx="7954257" cy="923330"/>
          </a:xfrm>
          <a:prstGeom prst="rect">
            <a:avLst/>
          </a:prstGeom>
          <a:noFill/>
        </p:spPr>
        <p:txBody>
          <a:bodyPr wrap="square" rtlCol="0">
            <a:spAutoFit/>
          </a:bodyPr>
          <a:lstStyle/>
          <a:p>
            <a:r>
              <a:rPr lang="it-IT" dirty="0">
                <a:sym typeface="Wingdings" panose="05000000000000000000" pitchFamily="2" charset="2"/>
              </a:rPr>
              <a:t>By </a:t>
            </a:r>
            <a:r>
              <a:rPr lang="it-IT" dirty="0" err="1">
                <a:sym typeface="Wingdings" panose="05000000000000000000" pitchFamily="2" charset="2"/>
              </a:rPr>
              <a:t>looking</a:t>
            </a:r>
            <a:r>
              <a:rPr lang="it-IT" dirty="0">
                <a:sym typeface="Wingdings" panose="05000000000000000000" pitchFamily="2" charset="2"/>
              </a:rPr>
              <a:t> for the top 5 </a:t>
            </a:r>
            <a:r>
              <a:rPr lang="it-IT" dirty="0" err="1">
                <a:sym typeface="Wingdings" panose="05000000000000000000" pitchFamily="2" charset="2"/>
              </a:rPr>
              <a:t>genes</a:t>
            </a:r>
            <a:r>
              <a:rPr lang="it-IT" dirty="0">
                <a:sym typeface="Wingdings" panose="05000000000000000000" pitchFamily="2" charset="2"/>
              </a:rPr>
              <a:t> for PC1 and PC2 on Tabula Muris, I </a:t>
            </a:r>
            <a:r>
              <a:rPr lang="it-IT" dirty="0" err="1">
                <a:sym typeface="Wingdings" panose="05000000000000000000" pitchFamily="2" charset="2"/>
              </a:rPr>
              <a:t>found</a:t>
            </a:r>
            <a:r>
              <a:rPr lang="it-IT" dirty="0">
                <a:sym typeface="Wingdings" panose="05000000000000000000" pitchFamily="2" charset="2"/>
              </a:rPr>
              <a:t> out </a:t>
            </a:r>
            <a:r>
              <a:rPr lang="it-IT" dirty="0" err="1">
                <a:sym typeface="Wingdings" panose="05000000000000000000" pitchFamily="2" charset="2"/>
              </a:rPr>
              <a:t>that</a:t>
            </a:r>
            <a:r>
              <a:rPr lang="it-IT" dirty="0">
                <a:sym typeface="Wingdings" panose="05000000000000000000" pitchFamily="2" charset="2"/>
              </a:rPr>
              <a:t> PC1 </a:t>
            </a:r>
            <a:r>
              <a:rPr lang="it-IT" dirty="0" err="1">
                <a:sym typeface="Wingdings" panose="05000000000000000000" pitchFamily="2" charset="2"/>
              </a:rPr>
              <a:t>most</a:t>
            </a:r>
            <a:r>
              <a:rPr lang="it-IT" dirty="0">
                <a:sym typeface="Wingdings" panose="05000000000000000000" pitchFamily="2" charset="2"/>
              </a:rPr>
              <a:t> </a:t>
            </a:r>
            <a:r>
              <a:rPr lang="it-IT" dirty="0" err="1">
                <a:sym typeface="Wingdings" panose="05000000000000000000" pitchFamily="2" charset="2"/>
              </a:rPr>
              <a:t>variable</a:t>
            </a:r>
            <a:r>
              <a:rPr lang="it-IT" dirty="0">
                <a:sym typeface="Wingdings" panose="05000000000000000000" pitchFamily="2" charset="2"/>
              </a:rPr>
              <a:t> </a:t>
            </a:r>
            <a:r>
              <a:rPr lang="it-IT" dirty="0" err="1">
                <a:sym typeface="Wingdings" panose="05000000000000000000" pitchFamily="2" charset="2"/>
              </a:rPr>
              <a:t>genes</a:t>
            </a:r>
            <a:r>
              <a:rPr lang="it-IT" dirty="0">
                <a:sym typeface="Wingdings" panose="05000000000000000000" pitchFamily="2" charset="2"/>
              </a:rPr>
              <a:t> are </a:t>
            </a:r>
            <a:r>
              <a:rPr lang="it-IT" dirty="0" err="1">
                <a:sym typeface="Wingdings" panose="05000000000000000000" pitchFamily="2" charset="2"/>
              </a:rPr>
              <a:t>reported</a:t>
            </a:r>
            <a:r>
              <a:rPr lang="it-IT" dirty="0">
                <a:sym typeface="Wingdings" panose="05000000000000000000" pitchFamily="2" charset="2"/>
              </a:rPr>
              <a:t> to be </a:t>
            </a:r>
            <a:r>
              <a:rPr lang="it-IT" dirty="0" err="1">
                <a:sym typeface="Wingdings" panose="05000000000000000000" pitchFamily="2" charset="2"/>
              </a:rPr>
              <a:t>expressed</a:t>
            </a:r>
            <a:r>
              <a:rPr lang="it-IT" dirty="0">
                <a:sym typeface="Wingdings" panose="05000000000000000000" pitchFamily="2" charset="2"/>
              </a:rPr>
              <a:t> in </a:t>
            </a:r>
            <a:r>
              <a:rPr lang="it-IT" b="1" dirty="0" err="1">
                <a:sym typeface="Wingdings" panose="05000000000000000000" pitchFamily="2" charset="2"/>
              </a:rPr>
              <a:t>Neurons</a:t>
            </a:r>
            <a:r>
              <a:rPr lang="it-IT" dirty="0">
                <a:sym typeface="Wingdings" panose="05000000000000000000" pitchFamily="2" charset="2"/>
              </a:rPr>
              <a:t>, </a:t>
            </a:r>
            <a:r>
              <a:rPr lang="it-IT" dirty="0" err="1">
                <a:sym typeface="Wingdings" panose="05000000000000000000" pitchFamily="2" charset="2"/>
              </a:rPr>
              <a:t>while</a:t>
            </a:r>
            <a:r>
              <a:rPr lang="it-IT" dirty="0">
                <a:sym typeface="Wingdings" panose="05000000000000000000" pitchFamily="2" charset="2"/>
              </a:rPr>
              <a:t> the </a:t>
            </a:r>
            <a:r>
              <a:rPr lang="it-IT" dirty="0" err="1">
                <a:sym typeface="Wingdings" panose="05000000000000000000" pitchFamily="2" charset="2"/>
              </a:rPr>
              <a:t>ones</a:t>
            </a:r>
            <a:r>
              <a:rPr lang="it-IT" dirty="0">
                <a:sym typeface="Wingdings" panose="05000000000000000000" pitchFamily="2" charset="2"/>
              </a:rPr>
              <a:t> of PC2 in </a:t>
            </a:r>
            <a:r>
              <a:rPr lang="it-IT" b="1" dirty="0" err="1">
                <a:sym typeface="Wingdings" panose="05000000000000000000" pitchFamily="2" charset="2"/>
              </a:rPr>
              <a:t>Endothelial</a:t>
            </a:r>
            <a:r>
              <a:rPr lang="it-IT" b="1" dirty="0">
                <a:sym typeface="Wingdings" panose="05000000000000000000" pitchFamily="2" charset="2"/>
              </a:rPr>
              <a:t> </a:t>
            </a:r>
            <a:r>
              <a:rPr lang="it-IT" b="1" dirty="0" err="1">
                <a:sym typeface="Wingdings" panose="05000000000000000000" pitchFamily="2" charset="2"/>
              </a:rPr>
              <a:t>cells</a:t>
            </a:r>
            <a:r>
              <a:rPr lang="it-IT" dirty="0">
                <a:sym typeface="Wingdings" panose="05000000000000000000" pitchFamily="2" charset="2"/>
              </a:rPr>
              <a:t>.</a:t>
            </a:r>
          </a:p>
        </p:txBody>
      </p:sp>
    </p:spTree>
    <p:extLst>
      <p:ext uri="{BB962C8B-B14F-4D97-AF65-F5344CB8AC3E}">
        <p14:creationId xmlns:p14="http://schemas.microsoft.com/office/powerpoint/2010/main" val="295656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9A30B-4745-B361-C6BB-F64E76250856}"/>
              </a:ext>
            </a:extLst>
          </p:cNvPr>
          <p:cNvSpPr>
            <a:spLocks noGrp="1"/>
          </p:cNvSpPr>
          <p:nvPr>
            <p:ph type="title"/>
          </p:nvPr>
        </p:nvSpPr>
        <p:spPr>
          <a:xfrm>
            <a:off x="74194" y="108906"/>
            <a:ext cx="6988276" cy="538366"/>
          </a:xfrm>
        </p:spPr>
        <p:txBody>
          <a:bodyPr>
            <a:normAutofit fontScale="90000"/>
          </a:bodyPr>
          <a:lstStyle/>
          <a:p>
            <a:r>
              <a:rPr lang="it-IT" dirty="0"/>
              <a:t>PC1 and PC2 – Cell </a:t>
            </a:r>
            <a:r>
              <a:rPr lang="it-IT" dirty="0" err="1"/>
              <a:t>cycle</a:t>
            </a:r>
            <a:endParaRPr lang="en-US" dirty="0"/>
          </a:p>
        </p:txBody>
      </p:sp>
      <p:sp>
        <p:nvSpPr>
          <p:cNvPr id="7" name="CasellaDiTesto 6">
            <a:extLst>
              <a:ext uri="{FF2B5EF4-FFF2-40B4-BE49-F238E27FC236}">
                <a16:creationId xmlns:a16="http://schemas.microsoft.com/office/drawing/2014/main" id="{66370D22-3326-A755-2242-DCE3BA623DFF}"/>
              </a:ext>
            </a:extLst>
          </p:cNvPr>
          <p:cNvSpPr txBox="1"/>
          <p:nvPr/>
        </p:nvSpPr>
        <p:spPr>
          <a:xfrm>
            <a:off x="7561780" y="1381011"/>
            <a:ext cx="2558265" cy="1477328"/>
          </a:xfrm>
          <a:prstGeom prst="rect">
            <a:avLst/>
          </a:prstGeom>
          <a:noFill/>
        </p:spPr>
        <p:txBody>
          <a:bodyPr wrap="square" rtlCol="0">
            <a:spAutoFit/>
          </a:bodyPr>
          <a:lstStyle/>
          <a:p>
            <a:r>
              <a:rPr lang="it-IT" dirty="0" err="1"/>
              <a:t>Cells</a:t>
            </a:r>
            <a:r>
              <a:rPr lang="it-IT" dirty="0"/>
              <a:t> </a:t>
            </a:r>
            <a:r>
              <a:rPr lang="it-IT" dirty="0" err="1"/>
              <a:t>projected</a:t>
            </a:r>
            <a:r>
              <a:rPr lang="it-IT" dirty="0"/>
              <a:t> </a:t>
            </a:r>
            <a:r>
              <a:rPr lang="it-IT" dirty="0" err="1"/>
              <a:t>onto</a:t>
            </a:r>
            <a:r>
              <a:rPr lang="it-IT" dirty="0"/>
              <a:t> the first 2 </a:t>
            </a:r>
            <a:r>
              <a:rPr lang="it-IT" dirty="0" err="1"/>
              <a:t>principal</a:t>
            </a:r>
            <a:r>
              <a:rPr lang="it-IT" dirty="0"/>
              <a:t> </a:t>
            </a:r>
            <a:r>
              <a:rPr lang="it-IT" dirty="0" err="1"/>
              <a:t>components</a:t>
            </a:r>
            <a:r>
              <a:rPr lang="it-IT" dirty="0"/>
              <a:t> do </a:t>
            </a:r>
            <a:r>
              <a:rPr lang="it-IT" dirty="0" err="1"/>
              <a:t>not</a:t>
            </a:r>
            <a:r>
              <a:rPr lang="it-IT" dirty="0"/>
              <a:t> group </a:t>
            </a:r>
            <a:r>
              <a:rPr lang="it-IT" dirty="0" err="1"/>
              <a:t>according</a:t>
            </a:r>
            <a:r>
              <a:rPr lang="it-IT" dirty="0"/>
              <a:t> to </a:t>
            </a:r>
            <a:r>
              <a:rPr lang="it-IT" dirty="0" err="1"/>
              <a:t>cell</a:t>
            </a:r>
            <a:r>
              <a:rPr lang="it-IT" dirty="0"/>
              <a:t> </a:t>
            </a:r>
            <a:r>
              <a:rPr lang="it-IT" dirty="0" err="1"/>
              <a:t>cycle</a:t>
            </a:r>
            <a:endParaRPr lang="en-US" dirty="0"/>
          </a:p>
        </p:txBody>
      </p:sp>
      <p:pic>
        <p:nvPicPr>
          <p:cNvPr id="4" name="Immagine 3">
            <a:extLst>
              <a:ext uri="{FF2B5EF4-FFF2-40B4-BE49-F238E27FC236}">
                <a16:creationId xmlns:a16="http://schemas.microsoft.com/office/drawing/2014/main" id="{C71661E4-0C86-1E8A-814F-A7372B616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 y="1381011"/>
            <a:ext cx="7148012" cy="4413614"/>
          </a:xfrm>
          <a:prstGeom prst="rect">
            <a:avLst/>
          </a:prstGeom>
        </p:spPr>
      </p:pic>
    </p:spTree>
    <p:extLst>
      <p:ext uri="{BB962C8B-B14F-4D97-AF65-F5344CB8AC3E}">
        <p14:creationId xmlns:p14="http://schemas.microsoft.com/office/powerpoint/2010/main" val="112376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C17D9-86EE-7A3D-05E6-8776C986DBC3}"/>
              </a:ext>
            </a:extLst>
          </p:cNvPr>
          <p:cNvSpPr>
            <a:spLocks noGrp="1"/>
          </p:cNvSpPr>
          <p:nvPr>
            <p:ph type="title"/>
          </p:nvPr>
        </p:nvSpPr>
        <p:spPr>
          <a:xfrm>
            <a:off x="0" y="0"/>
            <a:ext cx="8866598" cy="913527"/>
          </a:xfrm>
        </p:spPr>
        <p:txBody>
          <a:bodyPr>
            <a:normAutofit fontScale="90000"/>
          </a:bodyPr>
          <a:lstStyle/>
          <a:p>
            <a:r>
              <a:rPr lang="it-IT" dirty="0" err="1"/>
              <a:t>Number</a:t>
            </a:r>
            <a:r>
              <a:rPr lang="it-IT" dirty="0"/>
              <a:t> of </a:t>
            </a:r>
            <a:r>
              <a:rPr lang="it-IT" dirty="0" err="1"/>
              <a:t>PCs</a:t>
            </a:r>
            <a:r>
              <a:rPr lang="it-IT" dirty="0"/>
              <a:t> to </a:t>
            </a:r>
            <a:r>
              <a:rPr lang="it-IT" dirty="0" err="1"/>
              <a:t>employ</a:t>
            </a:r>
            <a:r>
              <a:rPr lang="it-IT" dirty="0"/>
              <a:t> (</a:t>
            </a:r>
            <a:r>
              <a:rPr lang="it-IT" dirty="0" err="1"/>
              <a:t>elbow</a:t>
            </a:r>
            <a:r>
              <a:rPr lang="it-IT" dirty="0"/>
              <a:t> plot)</a:t>
            </a:r>
            <a:endParaRPr lang="en-US" dirty="0"/>
          </a:p>
        </p:txBody>
      </p:sp>
      <p:pic>
        <p:nvPicPr>
          <p:cNvPr id="9" name="Immagine 8">
            <a:extLst>
              <a:ext uri="{FF2B5EF4-FFF2-40B4-BE49-F238E27FC236}">
                <a16:creationId xmlns:a16="http://schemas.microsoft.com/office/drawing/2014/main" id="{82A77D27-55FD-CB6A-9DD7-E6AC7E44D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19" y="1703764"/>
            <a:ext cx="6383677" cy="3939640"/>
          </a:xfrm>
          <a:prstGeom prst="rect">
            <a:avLst/>
          </a:prstGeom>
        </p:spPr>
      </p:pic>
      <p:sp>
        <p:nvSpPr>
          <p:cNvPr id="8" name="CasellaDiTesto 7">
            <a:extLst>
              <a:ext uri="{FF2B5EF4-FFF2-40B4-BE49-F238E27FC236}">
                <a16:creationId xmlns:a16="http://schemas.microsoft.com/office/drawing/2014/main" id="{163635B8-10C0-DD83-0087-068B9614E837}"/>
              </a:ext>
            </a:extLst>
          </p:cNvPr>
          <p:cNvSpPr txBox="1"/>
          <p:nvPr/>
        </p:nvSpPr>
        <p:spPr>
          <a:xfrm>
            <a:off x="7400818" y="1343414"/>
            <a:ext cx="3654175" cy="1200329"/>
          </a:xfrm>
          <a:prstGeom prst="rect">
            <a:avLst/>
          </a:prstGeom>
          <a:noFill/>
        </p:spPr>
        <p:txBody>
          <a:bodyPr wrap="square" rtlCol="0">
            <a:spAutoFit/>
          </a:bodyPr>
          <a:lstStyle/>
          <a:p>
            <a:r>
              <a:rPr lang="it-IT" dirty="0" err="1"/>
              <a:t>According</a:t>
            </a:r>
            <a:r>
              <a:rPr lang="it-IT" dirty="0"/>
              <a:t> to the </a:t>
            </a:r>
            <a:r>
              <a:rPr lang="it-IT" dirty="0" err="1"/>
              <a:t>elbow</a:t>
            </a:r>
            <a:r>
              <a:rPr lang="it-IT" dirty="0"/>
              <a:t> plot, the plateau </a:t>
            </a:r>
            <a:r>
              <a:rPr lang="it-IT" dirty="0" err="1"/>
              <a:t>is</a:t>
            </a:r>
            <a:r>
              <a:rPr lang="it-IT" dirty="0"/>
              <a:t> </a:t>
            </a:r>
            <a:r>
              <a:rPr lang="it-IT" dirty="0" err="1"/>
              <a:t>reached</a:t>
            </a:r>
            <a:r>
              <a:rPr lang="it-IT" dirty="0"/>
              <a:t> </a:t>
            </a:r>
            <a:r>
              <a:rPr lang="it-IT" dirty="0" err="1"/>
              <a:t>around</a:t>
            </a:r>
            <a:r>
              <a:rPr lang="it-IT" dirty="0"/>
              <a:t> 14, </a:t>
            </a:r>
            <a:r>
              <a:rPr lang="it-IT" dirty="0" err="1"/>
              <a:t>where</a:t>
            </a:r>
            <a:r>
              <a:rPr lang="it-IT" dirty="0"/>
              <a:t> the standard </a:t>
            </a:r>
            <a:r>
              <a:rPr lang="it-IT" dirty="0" err="1"/>
              <a:t>deviation</a:t>
            </a:r>
            <a:r>
              <a:rPr lang="it-IT" dirty="0"/>
              <a:t> </a:t>
            </a:r>
            <a:r>
              <a:rPr lang="it-IT" dirty="0" err="1"/>
              <a:t>goes</a:t>
            </a:r>
            <a:r>
              <a:rPr lang="it-IT" dirty="0"/>
              <a:t> down to 2</a:t>
            </a:r>
            <a:endParaRPr lang="en-US" dirty="0"/>
          </a:p>
        </p:txBody>
      </p:sp>
      <p:sp>
        <p:nvSpPr>
          <p:cNvPr id="10" name="CasellaDiTesto 9">
            <a:extLst>
              <a:ext uri="{FF2B5EF4-FFF2-40B4-BE49-F238E27FC236}">
                <a16:creationId xmlns:a16="http://schemas.microsoft.com/office/drawing/2014/main" id="{7C5DDFC7-23C2-42D5-00B2-A24ED07E5C7C}"/>
              </a:ext>
            </a:extLst>
          </p:cNvPr>
          <p:cNvSpPr txBox="1"/>
          <p:nvPr/>
        </p:nvSpPr>
        <p:spPr>
          <a:xfrm>
            <a:off x="7461168" y="2943438"/>
            <a:ext cx="3654175" cy="923330"/>
          </a:xfrm>
          <a:prstGeom prst="rect">
            <a:avLst/>
          </a:prstGeom>
          <a:noFill/>
        </p:spPr>
        <p:txBody>
          <a:bodyPr wrap="square" rtlCol="0">
            <a:spAutoFit/>
          </a:bodyPr>
          <a:lstStyle/>
          <a:p>
            <a:r>
              <a:rPr lang="it-IT" dirty="0"/>
              <a:t>I </a:t>
            </a:r>
            <a:r>
              <a:rPr lang="it-IT" dirty="0" err="1"/>
              <a:t>also</a:t>
            </a:r>
            <a:r>
              <a:rPr lang="it-IT" dirty="0"/>
              <a:t> </a:t>
            </a:r>
            <a:r>
              <a:rPr lang="it-IT" dirty="0" err="1"/>
              <a:t>computed</a:t>
            </a:r>
            <a:r>
              <a:rPr lang="it-IT" dirty="0"/>
              <a:t> the </a:t>
            </a:r>
            <a:r>
              <a:rPr lang="it-IT" dirty="0" err="1"/>
              <a:t>number</a:t>
            </a:r>
            <a:r>
              <a:rPr lang="it-IT" dirty="0"/>
              <a:t> of </a:t>
            </a:r>
            <a:r>
              <a:rPr lang="it-IT" dirty="0" err="1"/>
              <a:t>PCs</a:t>
            </a:r>
            <a:r>
              <a:rPr lang="it-IT" dirty="0"/>
              <a:t> </a:t>
            </a:r>
            <a:r>
              <a:rPr lang="it-IT" dirty="0" err="1"/>
              <a:t>explaining</a:t>
            </a:r>
            <a:r>
              <a:rPr lang="it-IT" dirty="0"/>
              <a:t> 75% of the </a:t>
            </a:r>
            <a:r>
              <a:rPr lang="it-IT" dirty="0" err="1"/>
              <a:t>variance</a:t>
            </a:r>
            <a:r>
              <a:rPr lang="it-IT" dirty="0"/>
              <a:t>, </a:t>
            </a:r>
            <a:r>
              <a:rPr lang="it-IT" dirty="0" err="1"/>
              <a:t>that</a:t>
            </a:r>
            <a:r>
              <a:rPr lang="it-IT" dirty="0"/>
              <a:t> </a:t>
            </a:r>
            <a:r>
              <a:rPr lang="it-IT" dirty="0" err="1"/>
              <a:t>was</a:t>
            </a:r>
            <a:r>
              <a:rPr lang="it-IT" dirty="0"/>
              <a:t> 13</a:t>
            </a:r>
          </a:p>
        </p:txBody>
      </p:sp>
      <p:sp>
        <p:nvSpPr>
          <p:cNvPr id="11" name="CasellaDiTesto 10">
            <a:extLst>
              <a:ext uri="{FF2B5EF4-FFF2-40B4-BE49-F238E27FC236}">
                <a16:creationId xmlns:a16="http://schemas.microsoft.com/office/drawing/2014/main" id="{FD914277-2C27-902F-860B-64730869D09F}"/>
              </a:ext>
            </a:extLst>
          </p:cNvPr>
          <p:cNvSpPr txBox="1"/>
          <p:nvPr/>
        </p:nvSpPr>
        <p:spPr>
          <a:xfrm>
            <a:off x="7521518" y="4438436"/>
            <a:ext cx="3305710" cy="1754326"/>
          </a:xfrm>
          <a:prstGeom prst="rect">
            <a:avLst/>
          </a:prstGeom>
          <a:noFill/>
        </p:spPr>
        <p:txBody>
          <a:bodyPr wrap="square">
            <a:spAutoFit/>
          </a:bodyPr>
          <a:lstStyle/>
          <a:p>
            <a:r>
              <a:rPr lang="it-IT" dirty="0" err="1"/>
              <a:t>Since</a:t>
            </a:r>
            <a:r>
              <a:rPr lang="it-IT" dirty="0"/>
              <a:t> the </a:t>
            </a:r>
            <a:r>
              <a:rPr lang="it-IT" dirty="0" err="1"/>
              <a:t>two</a:t>
            </a:r>
            <a:r>
              <a:rPr lang="it-IT" dirty="0"/>
              <a:t> </a:t>
            </a:r>
            <a:r>
              <a:rPr lang="it-IT" dirty="0" err="1"/>
              <a:t>values</a:t>
            </a:r>
            <a:r>
              <a:rPr lang="it-IT" dirty="0"/>
              <a:t> </a:t>
            </a:r>
            <a:r>
              <a:rPr lang="it-IT" dirty="0" err="1"/>
              <a:t>were</a:t>
            </a:r>
            <a:r>
              <a:rPr lang="it-IT" dirty="0"/>
              <a:t> </a:t>
            </a:r>
            <a:r>
              <a:rPr lang="it-IT" dirty="0" err="1"/>
              <a:t>really</a:t>
            </a:r>
            <a:r>
              <a:rPr lang="it-IT" dirty="0"/>
              <a:t> close, I </a:t>
            </a:r>
            <a:r>
              <a:rPr lang="it-IT" dirty="0" err="1"/>
              <a:t>decided</a:t>
            </a:r>
            <a:r>
              <a:rPr lang="it-IT" dirty="0"/>
              <a:t> to use 10 </a:t>
            </a:r>
            <a:r>
              <a:rPr lang="it-IT" dirty="0" err="1"/>
              <a:t>as</a:t>
            </a:r>
            <a:r>
              <a:rPr lang="it-IT" dirty="0"/>
              <a:t> an alternative to 14</a:t>
            </a:r>
          </a:p>
          <a:p>
            <a:r>
              <a:rPr lang="it-IT" dirty="0" err="1"/>
              <a:t>It</a:t>
            </a:r>
            <a:r>
              <a:rPr lang="it-IT" dirty="0"/>
              <a:t> </a:t>
            </a:r>
            <a:r>
              <a:rPr lang="it-IT" dirty="0" err="1"/>
              <a:t>is</a:t>
            </a:r>
            <a:r>
              <a:rPr lang="it-IT" dirty="0"/>
              <a:t> </a:t>
            </a:r>
            <a:r>
              <a:rPr lang="it-IT" dirty="0" err="1"/>
              <a:t>between</a:t>
            </a:r>
            <a:r>
              <a:rPr lang="it-IT" dirty="0"/>
              <a:t> 14 and the </a:t>
            </a:r>
            <a:r>
              <a:rPr lang="it-IT" dirty="0" err="1"/>
              <a:t>value</a:t>
            </a:r>
            <a:r>
              <a:rPr lang="it-IT" dirty="0"/>
              <a:t> </a:t>
            </a:r>
            <a:r>
              <a:rPr lang="it-IT" dirty="0" err="1"/>
              <a:t>where</a:t>
            </a:r>
            <a:r>
              <a:rPr lang="it-IT" dirty="0"/>
              <a:t> the standard </a:t>
            </a:r>
            <a:r>
              <a:rPr lang="it-IT" dirty="0" err="1"/>
              <a:t>deviation</a:t>
            </a:r>
            <a:r>
              <a:rPr lang="it-IT" dirty="0"/>
              <a:t> starts to drop</a:t>
            </a:r>
          </a:p>
        </p:txBody>
      </p:sp>
    </p:spTree>
    <p:extLst>
      <p:ext uri="{BB962C8B-B14F-4D97-AF65-F5344CB8AC3E}">
        <p14:creationId xmlns:p14="http://schemas.microsoft.com/office/powerpoint/2010/main" val="196797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74D55-F01E-9E6B-3104-7287B4A2B91B}"/>
              </a:ext>
            </a:extLst>
          </p:cNvPr>
          <p:cNvSpPr>
            <a:spLocks noGrp="1"/>
          </p:cNvSpPr>
          <p:nvPr>
            <p:ph type="title"/>
          </p:nvPr>
        </p:nvSpPr>
        <p:spPr>
          <a:xfrm>
            <a:off x="0" y="26481"/>
            <a:ext cx="6156070" cy="651382"/>
          </a:xfrm>
        </p:spPr>
        <p:txBody>
          <a:bodyPr>
            <a:normAutofit fontScale="90000"/>
          </a:bodyPr>
          <a:lstStyle/>
          <a:p>
            <a:r>
              <a:rPr lang="it-IT" dirty="0"/>
              <a:t>Clustering </a:t>
            </a:r>
            <a:r>
              <a:rPr lang="it-IT" dirty="0" err="1"/>
              <a:t>parameters</a:t>
            </a:r>
            <a:endParaRPr lang="en-US" dirty="0"/>
          </a:p>
        </p:txBody>
      </p:sp>
      <p:sp>
        <p:nvSpPr>
          <p:cNvPr id="4" name="CasellaDiTesto 3">
            <a:extLst>
              <a:ext uri="{FF2B5EF4-FFF2-40B4-BE49-F238E27FC236}">
                <a16:creationId xmlns:a16="http://schemas.microsoft.com/office/drawing/2014/main" id="{8DD88EE1-4424-4EAC-4297-0421F9E65988}"/>
              </a:ext>
            </a:extLst>
          </p:cNvPr>
          <p:cNvSpPr txBox="1"/>
          <p:nvPr/>
        </p:nvSpPr>
        <p:spPr>
          <a:xfrm>
            <a:off x="175496" y="776859"/>
            <a:ext cx="8947956" cy="923330"/>
          </a:xfrm>
          <a:prstGeom prst="rect">
            <a:avLst/>
          </a:prstGeom>
          <a:noFill/>
        </p:spPr>
        <p:txBody>
          <a:bodyPr wrap="square">
            <a:spAutoFit/>
          </a:bodyPr>
          <a:lstStyle/>
          <a:p>
            <a:r>
              <a:rPr lang="it-IT" dirty="0"/>
              <a:t>With a </a:t>
            </a:r>
            <a:r>
              <a:rPr lang="it-IT" dirty="0" err="1"/>
              <a:t>higher</a:t>
            </a:r>
            <a:r>
              <a:rPr lang="it-IT" dirty="0"/>
              <a:t> </a:t>
            </a:r>
            <a:r>
              <a:rPr lang="it-IT" dirty="0" err="1"/>
              <a:t>number</a:t>
            </a:r>
            <a:r>
              <a:rPr lang="it-IT" dirty="0"/>
              <a:t> of </a:t>
            </a:r>
            <a:r>
              <a:rPr lang="it-IT" dirty="0" err="1"/>
              <a:t>principal</a:t>
            </a:r>
            <a:r>
              <a:rPr lang="it-IT" dirty="0"/>
              <a:t> </a:t>
            </a:r>
            <a:r>
              <a:rPr lang="it-IT" dirty="0" err="1"/>
              <a:t>components</a:t>
            </a:r>
            <a:r>
              <a:rPr lang="it-IT" dirty="0"/>
              <a:t>, I </a:t>
            </a:r>
            <a:r>
              <a:rPr lang="it-IT" dirty="0" err="1"/>
              <a:t>expected</a:t>
            </a:r>
            <a:r>
              <a:rPr lang="it-IT" dirty="0"/>
              <a:t> </a:t>
            </a:r>
            <a:r>
              <a:rPr lang="it-IT" dirty="0" err="1"/>
              <a:t>variance</a:t>
            </a:r>
            <a:r>
              <a:rPr lang="it-IT" dirty="0"/>
              <a:t> to be </a:t>
            </a:r>
            <a:r>
              <a:rPr lang="it-IT" dirty="0" err="1"/>
              <a:t>explained</a:t>
            </a:r>
            <a:r>
              <a:rPr lang="it-IT" dirty="0"/>
              <a:t> </a:t>
            </a:r>
            <a:r>
              <a:rPr lang="it-IT" dirty="0" err="1"/>
              <a:t>better</a:t>
            </a:r>
            <a:r>
              <a:rPr lang="it-IT" dirty="0"/>
              <a:t> and </a:t>
            </a:r>
            <a:r>
              <a:rPr lang="it-IT" dirty="0" err="1"/>
              <a:t>thus</a:t>
            </a:r>
            <a:r>
              <a:rPr lang="it-IT" dirty="0"/>
              <a:t> to </a:t>
            </a:r>
            <a:r>
              <a:rPr lang="it-IT" dirty="0" err="1"/>
              <a:t>have</a:t>
            </a:r>
            <a:r>
              <a:rPr lang="it-IT" dirty="0"/>
              <a:t> more </a:t>
            </a:r>
            <a:r>
              <a:rPr lang="it-IT" dirty="0" err="1"/>
              <a:t>granularity</a:t>
            </a:r>
            <a:r>
              <a:rPr lang="it-IT" dirty="0"/>
              <a:t> in clustering (</a:t>
            </a:r>
            <a:r>
              <a:rPr lang="it-IT" dirty="0" err="1"/>
              <a:t>that</a:t>
            </a:r>
            <a:r>
              <a:rPr lang="it-IT" dirty="0"/>
              <a:t> </a:t>
            </a:r>
            <a:r>
              <a:rPr lang="it-IT" dirty="0" err="1"/>
              <a:t>is</a:t>
            </a:r>
            <a:r>
              <a:rPr lang="it-IT" dirty="0"/>
              <a:t>, to </a:t>
            </a:r>
            <a:r>
              <a:rPr lang="it-IT" dirty="0" err="1"/>
              <a:t>find</a:t>
            </a:r>
            <a:r>
              <a:rPr lang="it-IT" dirty="0"/>
              <a:t> more and </a:t>
            </a:r>
            <a:r>
              <a:rPr lang="it-IT" dirty="0" err="1"/>
              <a:t>smaller</a:t>
            </a:r>
            <a:r>
              <a:rPr lang="it-IT" dirty="0"/>
              <a:t> clusters) </a:t>
            </a:r>
          </a:p>
        </p:txBody>
      </p:sp>
      <p:sp>
        <p:nvSpPr>
          <p:cNvPr id="6" name="CasellaDiTesto 5">
            <a:extLst>
              <a:ext uri="{FF2B5EF4-FFF2-40B4-BE49-F238E27FC236}">
                <a16:creationId xmlns:a16="http://schemas.microsoft.com/office/drawing/2014/main" id="{7D67E873-9BED-7AC0-CEF9-77A675A8B56A}"/>
              </a:ext>
            </a:extLst>
          </p:cNvPr>
          <p:cNvSpPr txBox="1"/>
          <p:nvPr/>
        </p:nvSpPr>
        <p:spPr>
          <a:xfrm>
            <a:off x="175496" y="2002628"/>
            <a:ext cx="8947956" cy="369332"/>
          </a:xfrm>
          <a:prstGeom prst="rect">
            <a:avLst/>
          </a:prstGeom>
          <a:noFill/>
        </p:spPr>
        <p:txBody>
          <a:bodyPr wrap="square">
            <a:spAutoFit/>
          </a:bodyPr>
          <a:lstStyle/>
          <a:p>
            <a:r>
              <a:rPr lang="it-IT" dirty="0"/>
              <a:t>The following are the </a:t>
            </a:r>
            <a:r>
              <a:rPr lang="it-IT" dirty="0" err="1"/>
              <a:t>parameters</a:t>
            </a:r>
            <a:r>
              <a:rPr lang="it-IT" dirty="0"/>
              <a:t> </a:t>
            </a:r>
            <a:r>
              <a:rPr lang="it-IT" dirty="0" err="1"/>
              <a:t>employed</a:t>
            </a:r>
            <a:r>
              <a:rPr lang="it-IT" dirty="0"/>
              <a:t> for 4 </a:t>
            </a:r>
            <a:r>
              <a:rPr lang="it-IT" dirty="0" err="1"/>
              <a:t>different</a:t>
            </a:r>
            <a:r>
              <a:rPr lang="it-IT" dirty="0"/>
              <a:t> clustering rounds:</a:t>
            </a:r>
          </a:p>
        </p:txBody>
      </p:sp>
      <p:graphicFrame>
        <p:nvGraphicFramePr>
          <p:cNvPr id="9" name="Tabella 9">
            <a:extLst>
              <a:ext uri="{FF2B5EF4-FFF2-40B4-BE49-F238E27FC236}">
                <a16:creationId xmlns:a16="http://schemas.microsoft.com/office/drawing/2014/main" id="{0165C2E6-C267-E889-07C4-790A1120645A}"/>
              </a:ext>
            </a:extLst>
          </p:cNvPr>
          <p:cNvGraphicFramePr>
            <a:graphicFrameLocks noGrp="1"/>
          </p:cNvGraphicFramePr>
          <p:nvPr>
            <p:extLst>
              <p:ext uri="{D42A27DB-BD31-4B8C-83A1-F6EECF244321}">
                <p14:modId xmlns:p14="http://schemas.microsoft.com/office/powerpoint/2010/main" val="866710563"/>
              </p:ext>
            </p:extLst>
          </p:nvPr>
        </p:nvGraphicFramePr>
        <p:xfrm>
          <a:off x="779695" y="3148155"/>
          <a:ext cx="8128000" cy="185420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128333481"/>
                    </a:ext>
                  </a:extLst>
                </a:gridCol>
                <a:gridCol w="4064000">
                  <a:extLst>
                    <a:ext uri="{9D8B030D-6E8A-4147-A177-3AD203B41FA5}">
                      <a16:colId xmlns:a16="http://schemas.microsoft.com/office/drawing/2014/main" val="2681709215"/>
                    </a:ext>
                  </a:extLst>
                </a:gridCol>
              </a:tblGrid>
              <a:tr h="370840">
                <a:tc>
                  <a:txBody>
                    <a:bodyPr/>
                    <a:lstStyle/>
                    <a:p>
                      <a:r>
                        <a:rPr lang="it-IT" dirty="0"/>
                        <a:t>N. </a:t>
                      </a:r>
                      <a:r>
                        <a:rPr lang="it-IT" dirty="0" err="1"/>
                        <a:t>Principal</a:t>
                      </a:r>
                      <a:r>
                        <a:rPr lang="it-IT" dirty="0"/>
                        <a:t> Components</a:t>
                      </a:r>
                      <a:endParaRPr lang="en-US" dirty="0"/>
                    </a:p>
                  </a:txBody>
                  <a:tcPr/>
                </a:tc>
                <a:tc>
                  <a:txBody>
                    <a:bodyPr/>
                    <a:lstStyle/>
                    <a:p>
                      <a:r>
                        <a:rPr lang="it-IT" dirty="0" err="1"/>
                        <a:t>Resolution</a:t>
                      </a:r>
                      <a:endParaRPr lang="en-US" dirty="0"/>
                    </a:p>
                  </a:txBody>
                  <a:tcPr/>
                </a:tc>
                <a:extLst>
                  <a:ext uri="{0D108BD9-81ED-4DB2-BD59-A6C34878D82A}">
                    <a16:rowId xmlns:a16="http://schemas.microsoft.com/office/drawing/2014/main" val="25668975"/>
                  </a:ext>
                </a:extLst>
              </a:tr>
              <a:tr h="370840">
                <a:tc>
                  <a:txBody>
                    <a:bodyPr/>
                    <a:lstStyle/>
                    <a:p>
                      <a:r>
                        <a:rPr lang="it-IT" dirty="0"/>
                        <a:t>10</a:t>
                      </a:r>
                      <a:endParaRPr lang="en-US" dirty="0"/>
                    </a:p>
                  </a:txBody>
                  <a:tcPr/>
                </a:tc>
                <a:tc>
                  <a:txBody>
                    <a:bodyPr/>
                    <a:lstStyle/>
                    <a:p>
                      <a:r>
                        <a:rPr lang="it-IT" dirty="0"/>
                        <a:t>0.5</a:t>
                      </a:r>
                      <a:endParaRPr lang="en-US" dirty="0"/>
                    </a:p>
                  </a:txBody>
                  <a:tcPr/>
                </a:tc>
                <a:extLst>
                  <a:ext uri="{0D108BD9-81ED-4DB2-BD59-A6C34878D82A}">
                    <a16:rowId xmlns:a16="http://schemas.microsoft.com/office/drawing/2014/main" val="3659018124"/>
                  </a:ext>
                </a:extLst>
              </a:tr>
              <a:tr h="370840">
                <a:tc>
                  <a:txBody>
                    <a:bodyPr/>
                    <a:lstStyle/>
                    <a:p>
                      <a:r>
                        <a:rPr lang="it-IT" dirty="0"/>
                        <a:t>10</a:t>
                      </a:r>
                      <a:endParaRPr lang="en-US" dirty="0"/>
                    </a:p>
                  </a:txBody>
                  <a:tcPr/>
                </a:tc>
                <a:tc>
                  <a:txBody>
                    <a:bodyPr/>
                    <a:lstStyle/>
                    <a:p>
                      <a:r>
                        <a:rPr lang="it-IT" dirty="0"/>
                        <a:t>0.7</a:t>
                      </a:r>
                      <a:endParaRPr lang="en-US" dirty="0"/>
                    </a:p>
                  </a:txBody>
                  <a:tcPr/>
                </a:tc>
                <a:extLst>
                  <a:ext uri="{0D108BD9-81ED-4DB2-BD59-A6C34878D82A}">
                    <a16:rowId xmlns:a16="http://schemas.microsoft.com/office/drawing/2014/main" val="3941955507"/>
                  </a:ext>
                </a:extLst>
              </a:tr>
              <a:tr h="370840">
                <a:tc>
                  <a:txBody>
                    <a:bodyPr/>
                    <a:lstStyle/>
                    <a:p>
                      <a:r>
                        <a:rPr lang="it-IT" dirty="0"/>
                        <a:t>14</a:t>
                      </a:r>
                      <a:endParaRPr lang="en-US" dirty="0"/>
                    </a:p>
                  </a:txBody>
                  <a:tcPr/>
                </a:tc>
                <a:tc>
                  <a:txBody>
                    <a:bodyPr/>
                    <a:lstStyle/>
                    <a:p>
                      <a:r>
                        <a:rPr lang="it-IT" dirty="0"/>
                        <a:t>0.4</a:t>
                      </a:r>
                      <a:endParaRPr lang="en-US" dirty="0"/>
                    </a:p>
                  </a:txBody>
                  <a:tcPr/>
                </a:tc>
                <a:extLst>
                  <a:ext uri="{0D108BD9-81ED-4DB2-BD59-A6C34878D82A}">
                    <a16:rowId xmlns:a16="http://schemas.microsoft.com/office/drawing/2014/main" val="965274512"/>
                  </a:ext>
                </a:extLst>
              </a:tr>
              <a:tr h="370840">
                <a:tc>
                  <a:txBody>
                    <a:bodyPr/>
                    <a:lstStyle/>
                    <a:p>
                      <a:r>
                        <a:rPr lang="it-IT" dirty="0"/>
                        <a:t>14</a:t>
                      </a:r>
                      <a:endParaRPr lang="en-US" dirty="0"/>
                    </a:p>
                  </a:txBody>
                  <a:tcPr/>
                </a:tc>
                <a:tc>
                  <a:txBody>
                    <a:bodyPr/>
                    <a:lstStyle/>
                    <a:p>
                      <a:r>
                        <a:rPr lang="it-IT" dirty="0"/>
                        <a:t>0.6</a:t>
                      </a:r>
                      <a:endParaRPr lang="en-US" dirty="0"/>
                    </a:p>
                  </a:txBody>
                  <a:tcPr/>
                </a:tc>
                <a:extLst>
                  <a:ext uri="{0D108BD9-81ED-4DB2-BD59-A6C34878D82A}">
                    <a16:rowId xmlns:a16="http://schemas.microsoft.com/office/drawing/2014/main" val="2931909577"/>
                  </a:ext>
                </a:extLst>
              </a:tr>
            </a:tbl>
          </a:graphicData>
        </a:graphic>
      </p:graphicFrame>
    </p:spTree>
    <p:extLst>
      <p:ext uri="{BB962C8B-B14F-4D97-AF65-F5344CB8AC3E}">
        <p14:creationId xmlns:p14="http://schemas.microsoft.com/office/powerpoint/2010/main" val="384072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B61AF-F69C-0BCE-1ED5-5D20AE3AEE16}"/>
              </a:ext>
            </a:extLst>
          </p:cNvPr>
          <p:cNvSpPr>
            <a:spLocks noGrp="1"/>
          </p:cNvSpPr>
          <p:nvPr>
            <p:ph type="title"/>
          </p:nvPr>
        </p:nvSpPr>
        <p:spPr>
          <a:xfrm>
            <a:off x="143838" y="760289"/>
            <a:ext cx="3811713" cy="452062"/>
          </a:xfrm>
        </p:spPr>
        <p:txBody>
          <a:bodyPr>
            <a:normAutofit/>
          </a:bodyPr>
          <a:lstStyle/>
          <a:p>
            <a:r>
              <a:rPr lang="it-IT" sz="2400" dirty="0"/>
              <a:t>10 </a:t>
            </a:r>
            <a:r>
              <a:rPr lang="it-IT" sz="2400" dirty="0" err="1"/>
              <a:t>PCs</a:t>
            </a:r>
            <a:r>
              <a:rPr lang="it-IT" sz="2400" dirty="0"/>
              <a:t>, 0.7 </a:t>
            </a:r>
            <a:r>
              <a:rPr lang="it-IT" sz="2400" dirty="0" err="1"/>
              <a:t>resolution</a:t>
            </a:r>
            <a:endParaRPr lang="en-US" sz="2400" dirty="0"/>
          </a:p>
        </p:txBody>
      </p:sp>
      <p:sp>
        <p:nvSpPr>
          <p:cNvPr id="19" name="CasellaDiTesto 18">
            <a:extLst>
              <a:ext uri="{FF2B5EF4-FFF2-40B4-BE49-F238E27FC236}">
                <a16:creationId xmlns:a16="http://schemas.microsoft.com/office/drawing/2014/main" id="{FDD6289A-9067-64E0-3771-4E865D91C1BC}"/>
              </a:ext>
            </a:extLst>
          </p:cNvPr>
          <p:cNvSpPr txBox="1"/>
          <p:nvPr/>
        </p:nvSpPr>
        <p:spPr>
          <a:xfrm>
            <a:off x="917770" y="5153833"/>
            <a:ext cx="4150760" cy="923330"/>
          </a:xfrm>
          <a:prstGeom prst="rect">
            <a:avLst/>
          </a:prstGeom>
          <a:noFill/>
        </p:spPr>
        <p:txBody>
          <a:bodyPr wrap="square" rtlCol="0">
            <a:spAutoFit/>
          </a:bodyPr>
          <a:lstStyle/>
          <a:p>
            <a:r>
              <a:rPr lang="it-IT" dirty="0"/>
              <a:t>Cluster 12 </a:t>
            </a:r>
            <a:r>
              <a:rPr lang="it-IT" dirty="0" err="1"/>
              <a:t>seems</a:t>
            </a:r>
            <a:r>
              <a:rPr lang="it-IT" dirty="0"/>
              <a:t> to </a:t>
            </a:r>
            <a:r>
              <a:rPr lang="it-IT" dirty="0" err="1"/>
              <a:t>overlap</a:t>
            </a:r>
            <a:r>
              <a:rPr lang="it-IT" dirty="0"/>
              <a:t> cluster 6</a:t>
            </a:r>
          </a:p>
          <a:p>
            <a:r>
              <a:rPr lang="it-IT" dirty="0"/>
              <a:t>Points in clusters 0, 1 and 4 </a:t>
            </a:r>
            <a:r>
              <a:rPr lang="it-IT" dirty="0" err="1"/>
              <a:t>seem</a:t>
            </a:r>
            <a:r>
              <a:rPr lang="it-IT" dirty="0"/>
              <a:t> to be a bit more </a:t>
            </a:r>
            <a:r>
              <a:rPr lang="it-IT" dirty="0" err="1"/>
              <a:t>distant</a:t>
            </a:r>
            <a:endParaRPr lang="it-IT" dirty="0"/>
          </a:p>
        </p:txBody>
      </p:sp>
      <p:sp>
        <p:nvSpPr>
          <p:cNvPr id="22" name="CasellaDiTesto 21">
            <a:extLst>
              <a:ext uri="{FF2B5EF4-FFF2-40B4-BE49-F238E27FC236}">
                <a16:creationId xmlns:a16="http://schemas.microsoft.com/office/drawing/2014/main" id="{FAD0F3EC-D4AF-7C3E-9D95-AFE29A8D04BE}"/>
              </a:ext>
            </a:extLst>
          </p:cNvPr>
          <p:cNvSpPr txBox="1"/>
          <p:nvPr/>
        </p:nvSpPr>
        <p:spPr>
          <a:xfrm>
            <a:off x="6451765" y="5153833"/>
            <a:ext cx="4664304" cy="923330"/>
          </a:xfrm>
          <a:prstGeom prst="rect">
            <a:avLst/>
          </a:prstGeom>
          <a:noFill/>
        </p:spPr>
        <p:txBody>
          <a:bodyPr wrap="square" rtlCol="0">
            <a:spAutoFit/>
          </a:bodyPr>
          <a:lstStyle/>
          <a:p>
            <a:r>
              <a:rPr lang="it-IT" dirty="0"/>
              <a:t>Points </a:t>
            </a:r>
            <a:r>
              <a:rPr lang="it-IT" dirty="0" err="1"/>
              <a:t>belonging</a:t>
            </a:r>
            <a:r>
              <a:rPr lang="it-IT" dirty="0"/>
              <a:t> to the </a:t>
            </a:r>
            <a:r>
              <a:rPr lang="it-IT" dirty="0" err="1"/>
              <a:t>same</a:t>
            </a:r>
            <a:r>
              <a:rPr lang="it-IT" dirty="0"/>
              <a:t> cluster are close to </a:t>
            </a:r>
            <a:r>
              <a:rPr lang="it-IT" dirty="0" err="1"/>
              <a:t>each</a:t>
            </a:r>
            <a:r>
              <a:rPr lang="it-IT" dirty="0"/>
              <a:t> </a:t>
            </a:r>
            <a:r>
              <a:rPr lang="it-IT" dirty="0" err="1"/>
              <a:t>other</a:t>
            </a:r>
            <a:endParaRPr lang="it-IT" dirty="0"/>
          </a:p>
          <a:p>
            <a:r>
              <a:rPr lang="it-IT" dirty="0" err="1"/>
              <a:t>There</a:t>
            </a:r>
            <a:r>
              <a:rPr lang="it-IT" dirty="0"/>
              <a:t> </a:t>
            </a:r>
            <a:r>
              <a:rPr lang="it-IT" dirty="0" err="1"/>
              <a:t>is</a:t>
            </a:r>
            <a:r>
              <a:rPr lang="it-IT" dirty="0"/>
              <a:t> a </a:t>
            </a:r>
            <a:r>
              <a:rPr lang="it-IT" dirty="0" err="1"/>
              <a:t>better</a:t>
            </a:r>
            <a:r>
              <a:rPr lang="it-IT" dirty="0"/>
              <a:t> inter-cluster </a:t>
            </a:r>
            <a:r>
              <a:rPr lang="it-IT" dirty="0" err="1"/>
              <a:t>separation</a:t>
            </a:r>
            <a:endParaRPr lang="en-US" dirty="0"/>
          </a:p>
        </p:txBody>
      </p:sp>
      <p:sp>
        <p:nvSpPr>
          <p:cNvPr id="23" name="Titolo 1">
            <a:extLst>
              <a:ext uri="{FF2B5EF4-FFF2-40B4-BE49-F238E27FC236}">
                <a16:creationId xmlns:a16="http://schemas.microsoft.com/office/drawing/2014/main" id="{4FD29034-069A-50E7-0102-5821B18DF046}"/>
              </a:ext>
            </a:extLst>
          </p:cNvPr>
          <p:cNvSpPr txBox="1">
            <a:spLocks/>
          </p:cNvSpPr>
          <p:nvPr/>
        </p:nvSpPr>
        <p:spPr>
          <a:xfrm>
            <a:off x="8236451" y="853294"/>
            <a:ext cx="3577118" cy="36933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dirty="0"/>
              <a:t>14 </a:t>
            </a:r>
            <a:r>
              <a:rPr lang="it-IT" sz="2400" dirty="0" err="1"/>
              <a:t>PCs</a:t>
            </a:r>
            <a:r>
              <a:rPr lang="it-IT" sz="2400" dirty="0"/>
              <a:t>, 0.4 </a:t>
            </a:r>
            <a:r>
              <a:rPr lang="it-IT" sz="2400" dirty="0" err="1"/>
              <a:t>resolution</a:t>
            </a:r>
            <a:endParaRPr lang="en-US" sz="2400" dirty="0"/>
          </a:p>
        </p:txBody>
      </p:sp>
      <p:pic>
        <p:nvPicPr>
          <p:cNvPr id="4" name="Immagine 3">
            <a:extLst>
              <a:ext uri="{FF2B5EF4-FFF2-40B4-BE49-F238E27FC236}">
                <a16:creationId xmlns:a16="http://schemas.microsoft.com/office/drawing/2014/main" id="{A2EA01E3-5C0D-6295-7E96-E27D358E6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2421"/>
            <a:ext cx="5986300" cy="3696303"/>
          </a:xfrm>
          <a:prstGeom prst="rect">
            <a:avLst/>
          </a:prstGeom>
        </p:spPr>
      </p:pic>
      <p:pic>
        <p:nvPicPr>
          <p:cNvPr id="6" name="Immagine 5">
            <a:extLst>
              <a:ext uri="{FF2B5EF4-FFF2-40B4-BE49-F238E27FC236}">
                <a16:creationId xmlns:a16="http://schemas.microsoft.com/office/drawing/2014/main" id="{A02810F4-36C4-5152-8AF2-861F36D09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833" y="1502421"/>
            <a:ext cx="5780169" cy="3569025"/>
          </a:xfrm>
          <a:prstGeom prst="rect">
            <a:avLst/>
          </a:prstGeom>
        </p:spPr>
      </p:pic>
      <p:sp>
        <p:nvSpPr>
          <p:cNvPr id="12" name="Titolo 1">
            <a:extLst>
              <a:ext uri="{FF2B5EF4-FFF2-40B4-BE49-F238E27FC236}">
                <a16:creationId xmlns:a16="http://schemas.microsoft.com/office/drawing/2014/main" id="{3CB35D74-8FF8-CAF9-9391-B8F2AB0CABED}"/>
              </a:ext>
            </a:extLst>
          </p:cNvPr>
          <p:cNvSpPr txBox="1">
            <a:spLocks/>
          </p:cNvSpPr>
          <p:nvPr/>
        </p:nvSpPr>
        <p:spPr>
          <a:xfrm>
            <a:off x="0" y="26481"/>
            <a:ext cx="6156070" cy="651382"/>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dirty="0"/>
              <a:t>Clustering </a:t>
            </a:r>
            <a:r>
              <a:rPr lang="it-IT" dirty="0" err="1"/>
              <a:t>results</a:t>
            </a:r>
            <a:endParaRPr lang="en-US" dirty="0"/>
          </a:p>
        </p:txBody>
      </p:sp>
      <p:cxnSp>
        <p:nvCxnSpPr>
          <p:cNvPr id="8" name="Connettore 2 7">
            <a:extLst>
              <a:ext uri="{FF2B5EF4-FFF2-40B4-BE49-F238E27FC236}">
                <a16:creationId xmlns:a16="http://schemas.microsoft.com/office/drawing/2014/main" id="{AE33C3F5-40CF-31D6-3C39-A7FFE5BD55AC}"/>
              </a:ext>
            </a:extLst>
          </p:cNvPr>
          <p:cNvCxnSpPr>
            <a:cxnSpLocks/>
          </p:cNvCxnSpPr>
          <p:nvPr/>
        </p:nvCxnSpPr>
        <p:spPr>
          <a:xfrm>
            <a:off x="6732998" y="853294"/>
            <a:ext cx="0" cy="544763"/>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143480"/>
      </p:ext>
    </p:extLst>
  </p:cSld>
  <p:clrMapOvr>
    <a:masterClrMapping/>
  </p:clrMapOvr>
</p:sld>
</file>

<file path=ppt/theme/theme1.xml><?xml version="1.0" encoding="utf-8"?>
<a:theme xmlns:a="http://schemas.openxmlformats.org/drawingml/2006/main" name="Vista">
  <a:themeElements>
    <a:clrScheme name="Bl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0</TotalTime>
  <Words>1948</Words>
  <Application>Microsoft Office PowerPoint</Application>
  <PresentationFormat>Widescreen</PresentationFormat>
  <Paragraphs>261</Paragraphs>
  <Slides>32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32</vt:i4>
      </vt:variant>
    </vt:vector>
  </HeadingPairs>
  <TitlesOfParts>
    <vt:vector size="36" baseType="lpstr">
      <vt:lpstr>Arial</vt:lpstr>
      <vt:lpstr>Century Schoolbook</vt:lpstr>
      <vt:lpstr>Wingdings 2</vt:lpstr>
      <vt:lpstr>Vista</vt:lpstr>
      <vt:lpstr>scRNA-Seq project</vt:lpstr>
      <vt:lpstr>About the dataset</vt:lpstr>
      <vt:lpstr>Cell types – publication and PanglaoDB</vt:lpstr>
      <vt:lpstr>Cell quality analysis</vt:lpstr>
      <vt:lpstr>Principal Components - Most variable genes</vt:lpstr>
      <vt:lpstr>PC1 and PC2 – Cell cycle</vt:lpstr>
      <vt:lpstr>Number of PCs to employ (elbow plot)</vt:lpstr>
      <vt:lpstr>Clustering parameters</vt:lpstr>
      <vt:lpstr>10 PCs, 0.7 resolution</vt:lpstr>
      <vt:lpstr>Presentazione standard di PowerPoint</vt:lpstr>
      <vt:lpstr>Clustering – the final choice</vt:lpstr>
      <vt:lpstr>Some features in the clusters </vt:lpstr>
      <vt:lpstr>Some features in the clusters - 2</vt:lpstr>
      <vt:lpstr>Presentazione standard di PowerPoint</vt:lpstr>
      <vt:lpstr>Comparison: 4-5-6-7-8 vs all</vt:lpstr>
      <vt:lpstr>Comparison: 4 vs 5-6-7-8</vt:lpstr>
      <vt:lpstr>Comparison: 6 vs 4-5-7-8</vt:lpstr>
      <vt:lpstr>Comparison: 8 vs 4-5-6-7</vt:lpstr>
      <vt:lpstr>Comparison: 0 vs all</vt:lpstr>
      <vt:lpstr>Comparison: 2 vs all</vt:lpstr>
      <vt:lpstr>Comparison: 10 vs all</vt:lpstr>
      <vt:lpstr>Putative marker genes and cell types</vt:lpstr>
      <vt:lpstr>Putative marker genes – DotPlot</vt:lpstr>
      <vt:lpstr>Putative marker genes - VlnPlot </vt:lpstr>
      <vt:lpstr>Putative marker genes - VlnPlot </vt:lpstr>
      <vt:lpstr>Putative marker genes - VlnPlot </vt:lpstr>
      <vt:lpstr>Putative marker genes - VlnPlot </vt:lpstr>
      <vt:lpstr>Putative marker genes - VlnPlot </vt:lpstr>
      <vt:lpstr>Putative marker genes - VlnPlot </vt:lpstr>
      <vt:lpstr>Putative marker genes - VlnPlot </vt:lpstr>
      <vt:lpstr>Putative marker genes - VlnPlot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Single-cell seq</dc:title>
  <dc:creator>Giulia Fois</dc:creator>
  <cp:lastModifiedBy>Giulia Fois</cp:lastModifiedBy>
  <cp:revision>22</cp:revision>
  <dcterms:created xsi:type="dcterms:W3CDTF">2022-07-06T17:41:41Z</dcterms:created>
  <dcterms:modified xsi:type="dcterms:W3CDTF">2022-07-13T21:56:35Z</dcterms:modified>
</cp:coreProperties>
</file>