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notesMasterIdLst>
    <p:notesMasterId r:id="rId47"/>
  </p:notesMasterIdLst>
  <p:sldIdLst>
    <p:sldId id="256" r:id="rId2"/>
    <p:sldId id="261" r:id="rId3"/>
    <p:sldId id="262" r:id="rId4"/>
    <p:sldId id="263" r:id="rId5"/>
    <p:sldId id="264" r:id="rId6"/>
    <p:sldId id="265" r:id="rId7"/>
    <p:sldId id="266" r:id="rId8"/>
    <p:sldId id="267" r:id="rId9"/>
    <p:sldId id="271" r:id="rId10"/>
    <p:sldId id="277" r:id="rId11"/>
    <p:sldId id="269" r:id="rId12"/>
    <p:sldId id="274" r:id="rId13"/>
    <p:sldId id="275" r:id="rId14"/>
    <p:sldId id="276" r:id="rId15"/>
    <p:sldId id="278" r:id="rId16"/>
    <p:sldId id="280" r:id="rId17"/>
    <p:sldId id="281" r:id="rId18"/>
    <p:sldId id="282" r:id="rId19"/>
    <p:sldId id="283" r:id="rId20"/>
    <p:sldId id="284" r:id="rId21"/>
    <p:sldId id="285" r:id="rId22"/>
    <p:sldId id="287" r:id="rId23"/>
    <p:sldId id="290" r:id="rId24"/>
    <p:sldId id="291" r:id="rId25"/>
    <p:sldId id="288" r:id="rId26"/>
    <p:sldId id="293" r:id="rId27"/>
    <p:sldId id="289" r:id="rId28"/>
    <p:sldId id="292" r:id="rId29"/>
    <p:sldId id="299" r:id="rId30"/>
    <p:sldId id="300" r:id="rId31"/>
    <p:sldId id="301" r:id="rId32"/>
    <p:sldId id="302" r:id="rId33"/>
    <p:sldId id="303" r:id="rId34"/>
    <p:sldId id="304" r:id="rId35"/>
    <p:sldId id="305" r:id="rId36"/>
    <p:sldId id="306" r:id="rId37"/>
    <p:sldId id="308" r:id="rId38"/>
    <p:sldId id="307" r:id="rId39"/>
    <p:sldId id="309" r:id="rId40"/>
    <p:sldId id="310" r:id="rId41"/>
    <p:sldId id="294" r:id="rId42"/>
    <p:sldId id="295" r:id="rId43"/>
    <p:sldId id="296" r:id="rId44"/>
    <p:sldId id="297" r:id="rId45"/>
    <p:sldId id="29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3FF936-2633-A142-8336-BC9D3EAA8D9A}">
          <p14:sldIdLst>
            <p14:sldId id="256"/>
          </p14:sldIdLst>
        </p14:section>
        <p14:section name="Mutual exclusion" id="{835EC780-CF33-A849-A3B2-377E93590194}">
          <p14:sldIdLst>
            <p14:sldId id="261"/>
            <p14:sldId id="262"/>
            <p14:sldId id="263"/>
            <p14:sldId id="264"/>
            <p14:sldId id="265"/>
            <p14:sldId id="266"/>
            <p14:sldId id="267"/>
            <p14:sldId id="271"/>
            <p14:sldId id="277"/>
            <p14:sldId id="269"/>
            <p14:sldId id="274"/>
            <p14:sldId id="275"/>
            <p14:sldId id="276"/>
          </p14:sldIdLst>
        </p14:section>
        <p14:section name="Crash detection and handling" id="{A75D8342-5DD8-B64E-8C36-4643218F8396}">
          <p14:sldIdLst>
            <p14:sldId id="278"/>
            <p14:sldId id="280"/>
            <p14:sldId id="281"/>
            <p14:sldId id="282"/>
            <p14:sldId id="283"/>
            <p14:sldId id="284"/>
            <p14:sldId id="285"/>
            <p14:sldId id="287"/>
            <p14:sldId id="290"/>
            <p14:sldId id="291"/>
            <p14:sldId id="288"/>
            <p14:sldId id="293"/>
            <p14:sldId id="289"/>
            <p14:sldId id="292"/>
          </p14:sldIdLst>
        </p14:section>
        <p14:section name="Load Balancing" id="{918FD4AC-E8BF-FF4E-8539-45F4D18F9B56}">
          <p14:sldIdLst>
            <p14:sldId id="299"/>
            <p14:sldId id="300"/>
            <p14:sldId id="301"/>
            <p14:sldId id="302"/>
            <p14:sldId id="303"/>
            <p14:sldId id="304"/>
            <p14:sldId id="305"/>
            <p14:sldId id="306"/>
            <p14:sldId id="308"/>
            <p14:sldId id="307"/>
            <p14:sldId id="309"/>
            <p14:sldId id="310"/>
          </p14:sldIdLst>
        </p14:section>
        <p14:section name="Sliding window" id="{02A3B00D-82C6-8E40-A3BA-B5E3A82D78E9}">
          <p14:sldIdLst>
            <p14:sldId id="294"/>
            <p14:sldId id="295"/>
            <p14:sldId id="296"/>
            <p14:sldId id="29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4"/>
    <p:restoredTop sz="93427"/>
  </p:normalViewPr>
  <p:slideViewPr>
    <p:cSldViewPr snapToGrid="0">
      <p:cViewPr varScale="1">
        <p:scale>
          <a:sx n="146" d="100"/>
          <a:sy n="146" d="100"/>
        </p:scale>
        <p:origin x="13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B36CE2-B36D-41E0-9BCE-2B08361CE50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E561397-AD4D-4025-B000-67796B2E9EEE}">
      <dgm:prSet/>
      <dgm:spPr/>
      <dgm:t>
        <a:bodyPr/>
        <a:lstStyle/>
        <a:p>
          <a:pPr>
            <a:lnSpc>
              <a:spcPct val="100000"/>
            </a:lnSpc>
          </a:pPr>
          <a:r>
            <a:rPr lang="en-US"/>
            <a:t>Since gRPC creates an instance of the service for each request (aka for each peer) there is no need to keep a list of requests that are deferred – the ack is sent when the thread is notified. </a:t>
          </a:r>
        </a:p>
      </dgm:t>
    </dgm:pt>
    <dgm:pt modelId="{2D653A9D-D35F-408E-9975-3537EEE1E8A2}" type="parTrans" cxnId="{A455FDEA-31C3-487C-BC45-B844D469E5C6}">
      <dgm:prSet/>
      <dgm:spPr/>
      <dgm:t>
        <a:bodyPr/>
        <a:lstStyle/>
        <a:p>
          <a:endParaRPr lang="en-US"/>
        </a:p>
      </dgm:t>
    </dgm:pt>
    <dgm:pt modelId="{6CA00979-1A22-4A0E-830E-224CF3942BE1}" type="sibTrans" cxnId="{A455FDEA-31C3-487C-BC45-B844D469E5C6}">
      <dgm:prSet/>
      <dgm:spPr/>
      <dgm:t>
        <a:bodyPr/>
        <a:lstStyle/>
        <a:p>
          <a:endParaRPr lang="en-US"/>
        </a:p>
      </dgm:t>
    </dgm:pt>
    <dgm:pt modelId="{757EC17E-CAB3-4C5B-863E-E4D183D6CB4A}">
      <dgm:prSet/>
      <dgm:spPr/>
      <dgm:t>
        <a:bodyPr/>
        <a:lstStyle/>
        <a:p>
          <a:pPr>
            <a:lnSpc>
              <a:spcPct val="100000"/>
            </a:lnSpc>
          </a:pPr>
          <a:r>
            <a:rPr lang="en-US"/>
            <a:t>The requests are sent out in parallel through the creation of separate threads </a:t>
          </a:r>
          <a:r>
            <a:rPr lang="en-US">
              <a:sym typeface="Wingdings" panose="05000000000000000000" pitchFamily="2" charset="2"/>
            </a:rPr>
            <a:t></a:t>
          </a:r>
          <a:r>
            <a:rPr lang="en-US"/>
            <a:t> only for the creation of the threads the robot synchronizes on the current list of active peers</a:t>
          </a:r>
        </a:p>
      </dgm:t>
    </dgm:pt>
    <dgm:pt modelId="{910DDDB3-3679-47DA-BA69-33FC0C8AC25D}" type="parTrans" cxnId="{61872084-2EC4-4293-B3C6-1AD484A75663}">
      <dgm:prSet/>
      <dgm:spPr/>
      <dgm:t>
        <a:bodyPr/>
        <a:lstStyle/>
        <a:p>
          <a:endParaRPr lang="en-US"/>
        </a:p>
      </dgm:t>
    </dgm:pt>
    <dgm:pt modelId="{2971550A-FA6B-4009-BE60-0724BED767C0}" type="sibTrans" cxnId="{61872084-2EC4-4293-B3C6-1AD484A75663}">
      <dgm:prSet/>
      <dgm:spPr/>
      <dgm:t>
        <a:bodyPr/>
        <a:lstStyle/>
        <a:p>
          <a:endParaRPr lang="en-US"/>
        </a:p>
      </dgm:t>
    </dgm:pt>
    <dgm:pt modelId="{448EEE2B-1E92-47B6-A471-1D77E6E89450}">
      <dgm:prSet/>
      <dgm:spPr/>
      <dgm:t>
        <a:bodyPr/>
        <a:lstStyle/>
        <a:p>
          <a:pPr>
            <a:lnSpc>
              <a:spcPct val="100000"/>
            </a:lnSpc>
          </a:pPr>
          <a:r>
            <a:rPr lang="en-US"/>
            <a:t>As suggested by the gRPC documentation, ManagedChannels and stubs are re-used instead of re-initialised every time</a:t>
          </a:r>
        </a:p>
      </dgm:t>
    </dgm:pt>
    <dgm:pt modelId="{84EC1E6D-FE06-4623-82F4-8F27DDD08B08}" type="parTrans" cxnId="{89F125F2-0EBA-4C88-B7BF-D192A73DE97A}">
      <dgm:prSet/>
      <dgm:spPr/>
      <dgm:t>
        <a:bodyPr/>
        <a:lstStyle/>
        <a:p>
          <a:endParaRPr lang="en-US"/>
        </a:p>
      </dgm:t>
    </dgm:pt>
    <dgm:pt modelId="{2051F375-42B8-413B-BA0C-ABAA9AC01059}" type="sibTrans" cxnId="{89F125F2-0EBA-4C88-B7BF-D192A73DE97A}">
      <dgm:prSet/>
      <dgm:spPr/>
      <dgm:t>
        <a:bodyPr/>
        <a:lstStyle/>
        <a:p>
          <a:endParaRPr lang="en-US"/>
        </a:p>
      </dgm:t>
    </dgm:pt>
    <dgm:pt modelId="{EFED8715-3F90-475C-9731-1B1EA07A7EED}" type="pres">
      <dgm:prSet presAssocID="{A6B36CE2-B36D-41E0-9BCE-2B08361CE50A}" presName="root" presStyleCnt="0">
        <dgm:presLayoutVars>
          <dgm:dir/>
          <dgm:resizeHandles val="exact"/>
        </dgm:presLayoutVars>
      </dgm:prSet>
      <dgm:spPr/>
    </dgm:pt>
    <dgm:pt modelId="{28C7C86C-C09F-4DEC-923C-A8219F254D5F}" type="pres">
      <dgm:prSet presAssocID="{3E561397-AD4D-4025-B000-67796B2E9EEE}" presName="compNode" presStyleCnt="0"/>
      <dgm:spPr/>
    </dgm:pt>
    <dgm:pt modelId="{BABEDB1F-EF63-4BAD-BF13-5342B5A70B84}" type="pres">
      <dgm:prSet presAssocID="{3E561397-AD4D-4025-B000-67796B2E9EEE}" presName="bgRect" presStyleLbl="bgShp" presStyleIdx="0" presStyleCnt="3"/>
      <dgm:spPr/>
    </dgm:pt>
    <dgm:pt modelId="{D3B2122D-AFED-48E7-AD86-09D59CD96C21}" type="pres">
      <dgm:prSet presAssocID="{3E561397-AD4D-4025-B000-67796B2E9E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7AED7AD5-AA95-4B4C-A53B-B0462272AABB}" type="pres">
      <dgm:prSet presAssocID="{3E561397-AD4D-4025-B000-67796B2E9EEE}" presName="spaceRect" presStyleCnt="0"/>
      <dgm:spPr/>
    </dgm:pt>
    <dgm:pt modelId="{5DF2A12B-05DA-4013-8938-2EEA8C4F93A7}" type="pres">
      <dgm:prSet presAssocID="{3E561397-AD4D-4025-B000-67796B2E9EEE}" presName="parTx" presStyleLbl="revTx" presStyleIdx="0" presStyleCnt="3">
        <dgm:presLayoutVars>
          <dgm:chMax val="0"/>
          <dgm:chPref val="0"/>
        </dgm:presLayoutVars>
      </dgm:prSet>
      <dgm:spPr/>
    </dgm:pt>
    <dgm:pt modelId="{3BAC67C8-56C3-4283-9303-1ED731DB1731}" type="pres">
      <dgm:prSet presAssocID="{6CA00979-1A22-4A0E-830E-224CF3942BE1}" presName="sibTrans" presStyleCnt="0"/>
      <dgm:spPr/>
    </dgm:pt>
    <dgm:pt modelId="{C25F7F26-20F5-4131-81AF-6EFA386DDD90}" type="pres">
      <dgm:prSet presAssocID="{757EC17E-CAB3-4C5B-863E-E4D183D6CB4A}" presName="compNode" presStyleCnt="0"/>
      <dgm:spPr/>
    </dgm:pt>
    <dgm:pt modelId="{2B12FF2E-419D-49F7-BFF4-72B778C6AD5E}" type="pres">
      <dgm:prSet presAssocID="{757EC17E-CAB3-4C5B-863E-E4D183D6CB4A}" presName="bgRect" presStyleLbl="bgShp" presStyleIdx="1" presStyleCnt="3"/>
      <dgm:spPr/>
    </dgm:pt>
    <dgm:pt modelId="{0B0FAFED-BDC2-4740-BE07-1118423904C0}" type="pres">
      <dgm:prSet presAssocID="{757EC17E-CAB3-4C5B-863E-E4D183D6CB4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94725FBD-824D-4235-8236-4D037524D105}" type="pres">
      <dgm:prSet presAssocID="{757EC17E-CAB3-4C5B-863E-E4D183D6CB4A}" presName="spaceRect" presStyleCnt="0"/>
      <dgm:spPr/>
    </dgm:pt>
    <dgm:pt modelId="{5203C524-2F4A-4B19-B444-D3DC668A7FB7}" type="pres">
      <dgm:prSet presAssocID="{757EC17E-CAB3-4C5B-863E-E4D183D6CB4A}" presName="parTx" presStyleLbl="revTx" presStyleIdx="1" presStyleCnt="3">
        <dgm:presLayoutVars>
          <dgm:chMax val="0"/>
          <dgm:chPref val="0"/>
        </dgm:presLayoutVars>
      </dgm:prSet>
      <dgm:spPr/>
    </dgm:pt>
    <dgm:pt modelId="{BC191DEF-8B12-43AA-AA28-E1F74F308BDF}" type="pres">
      <dgm:prSet presAssocID="{2971550A-FA6B-4009-BE60-0724BED767C0}" presName="sibTrans" presStyleCnt="0"/>
      <dgm:spPr/>
    </dgm:pt>
    <dgm:pt modelId="{D43BE05D-63C6-46F4-B459-A373EF159494}" type="pres">
      <dgm:prSet presAssocID="{448EEE2B-1E92-47B6-A471-1D77E6E89450}" presName="compNode" presStyleCnt="0"/>
      <dgm:spPr/>
    </dgm:pt>
    <dgm:pt modelId="{BA3C6D74-B94C-4BF0-8943-350FD4AA0120}" type="pres">
      <dgm:prSet presAssocID="{448EEE2B-1E92-47B6-A471-1D77E6E89450}" presName="bgRect" presStyleLbl="bgShp" presStyleIdx="2" presStyleCnt="3"/>
      <dgm:spPr/>
    </dgm:pt>
    <dgm:pt modelId="{88354AC5-110F-4188-93E8-7F0E24F56DB2}" type="pres">
      <dgm:prSet presAssocID="{448EEE2B-1E92-47B6-A471-1D77E6E894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Checklist"/>
        </a:ext>
      </dgm:extLst>
    </dgm:pt>
    <dgm:pt modelId="{EC1BB9C7-9C84-46BF-8FE3-CFCE107E6B53}" type="pres">
      <dgm:prSet presAssocID="{448EEE2B-1E92-47B6-A471-1D77E6E89450}" presName="spaceRect" presStyleCnt="0"/>
      <dgm:spPr/>
    </dgm:pt>
    <dgm:pt modelId="{D32AC4A8-9FF6-4CF8-B283-EB837A4F36B4}" type="pres">
      <dgm:prSet presAssocID="{448EEE2B-1E92-47B6-A471-1D77E6E89450}" presName="parTx" presStyleLbl="revTx" presStyleIdx="2" presStyleCnt="3">
        <dgm:presLayoutVars>
          <dgm:chMax val="0"/>
          <dgm:chPref val="0"/>
        </dgm:presLayoutVars>
      </dgm:prSet>
      <dgm:spPr/>
    </dgm:pt>
  </dgm:ptLst>
  <dgm:cxnLst>
    <dgm:cxn modelId="{87AD564D-1733-4289-A926-3323A771BD51}" type="presOf" srcId="{3E561397-AD4D-4025-B000-67796B2E9EEE}" destId="{5DF2A12B-05DA-4013-8938-2EEA8C4F93A7}" srcOrd="0" destOrd="0" presId="urn:microsoft.com/office/officeart/2018/2/layout/IconVerticalSolidList"/>
    <dgm:cxn modelId="{61872084-2EC4-4293-B3C6-1AD484A75663}" srcId="{A6B36CE2-B36D-41E0-9BCE-2B08361CE50A}" destId="{757EC17E-CAB3-4C5B-863E-E4D183D6CB4A}" srcOrd="1" destOrd="0" parTransId="{910DDDB3-3679-47DA-BA69-33FC0C8AC25D}" sibTransId="{2971550A-FA6B-4009-BE60-0724BED767C0}"/>
    <dgm:cxn modelId="{481D26D0-5C66-4FD6-A6EC-FC0BBE8B4CC4}" type="presOf" srcId="{757EC17E-CAB3-4C5B-863E-E4D183D6CB4A}" destId="{5203C524-2F4A-4B19-B444-D3DC668A7FB7}" srcOrd="0" destOrd="0" presId="urn:microsoft.com/office/officeart/2018/2/layout/IconVerticalSolidList"/>
    <dgm:cxn modelId="{A455FDEA-31C3-487C-BC45-B844D469E5C6}" srcId="{A6B36CE2-B36D-41E0-9BCE-2B08361CE50A}" destId="{3E561397-AD4D-4025-B000-67796B2E9EEE}" srcOrd="0" destOrd="0" parTransId="{2D653A9D-D35F-408E-9975-3537EEE1E8A2}" sibTransId="{6CA00979-1A22-4A0E-830E-224CF3942BE1}"/>
    <dgm:cxn modelId="{CA8747EE-0C54-4BFE-A659-4E3535600F95}" type="presOf" srcId="{A6B36CE2-B36D-41E0-9BCE-2B08361CE50A}" destId="{EFED8715-3F90-475C-9731-1B1EA07A7EED}" srcOrd="0" destOrd="0" presId="urn:microsoft.com/office/officeart/2018/2/layout/IconVerticalSolidList"/>
    <dgm:cxn modelId="{856161EE-2E41-4DF0-A431-CD8F40B270B4}" type="presOf" srcId="{448EEE2B-1E92-47B6-A471-1D77E6E89450}" destId="{D32AC4A8-9FF6-4CF8-B283-EB837A4F36B4}" srcOrd="0" destOrd="0" presId="urn:microsoft.com/office/officeart/2018/2/layout/IconVerticalSolidList"/>
    <dgm:cxn modelId="{89F125F2-0EBA-4C88-B7BF-D192A73DE97A}" srcId="{A6B36CE2-B36D-41E0-9BCE-2B08361CE50A}" destId="{448EEE2B-1E92-47B6-A471-1D77E6E89450}" srcOrd="2" destOrd="0" parTransId="{84EC1E6D-FE06-4623-82F4-8F27DDD08B08}" sibTransId="{2051F375-42B8-413B-BA0C-ABAA9AC01059}"/>
    <dgm:cxn modelId="{4E39D7DA-CB40-469E-A891-6083EC4CE461}" type="presParOf" srcId="{EFED8715-3F90-475C-9731-1B1EA07A7EED}" destId="{28C7C86C-C09F-4DEC-923C-A8219F254D5F}" srcOrd="0" destOrd="0" presId="urn:microsoft.com/office/officeart/2018/2/layout/IconVerticalSolidList"/>
    <dgm:cxn modelId="{DAD87A35-ACBF-4ED6-AA08-553690818D5C}" type="presParOf" srcId="{28C7C86C-C09F-4DEC-923C-A8219F254D5F}" destId="{BABEDB1F-EF63-4BAD-BF13-5342B5A70B84}" srcOrd="0" destOrd="0" presId="urn:microsoft.com/office/officeart/2018/2/layout/IconVerticalSolidList"/>
    <dgm:cxn modelId="{038E7D68-08C4-4C2C-A3EA-D30D7004720D}" type="presParOf" srcId="{28C7C86C-C09F-4DEC-923C-A8219F254D5F}" destId="{D3B2122D-AFED-48E7-AD86-09D59CD96C21}" srcOrd="1" destOrd="0" presId="urn:microsoft.com/office/officeart/2018/2/layout/IconVerticalSolidList"/>
    <dgm:cxn modelId="{C65BF23C-4E80-4400-AD3E-9E8C99CA09F4}" type="presParOf" srcId="{28C7C86C-C09F-4DEC-923C-A8219F254D5F}" destId="{7AED7AD5-AA95-4B4C-A53B-B0462272AABB}" srcOrd="2" destOrd="0" presId="urn:microsoft.com/office/officeart/2018/2/layout/IconVerticalSolidList"/>
    <dgm:cxn modelId="{74C37C95-B813-4391-B844-1AF94EAE5629}" type="presParOf" srcId="{28C7C86C-C09F-4DEC-923C-A8219F254D5F}" destId="{5DF2A12B-05DA-4013-8938-2EEA8C4F93A7}" srcOrd="3" destOrd="0" presId="urn:microsoft.com/office/officeart/2018/2/layout/IconVerticalSolidList"/>
    <dgm:cxn modelId="{42A2865D-B7CA-431F-ACC6-655A5230658E}" type="presParOf" srcId="{EFED8715-3F90-475C-9731-1B1EA07A7EED}" destId="{3BAC67C8-56C3-4283-9303-1ED731DB1731}" srcOrd="1" destOrd="0" presId="urn:microsoft.com/office/officeart/2018/2/layout/IconVerticalSolidList"/>
    <dgm:cxn modelId="{56E97B88-8DED-406C-BFD4-1686B391C7F0}" type="presParOf" srcId="{EFED8715-3F90-475C-9731-1B1EA07A7EED}" destId="{C25F7F26-20F5-4131-81AF-6EFA386DDD90}" srcOrd="2" destOrd="0" presId="urn:microsoft.com/office/officeart/2018/2/layout/IconVerticalSolidList"/>
    <dgm:cxn modelId="{23ED0E98-C175-4E0E-8F8D-344697AE20C0}" type="presParOf" srcId="{C25F7F26-20F5-4131-81AF-6EFA386DDD90}" destId="{2B12FF2E-419D-49F7-BFF4-72B778C6AD5E}" srcOrd="0" destOrd="0" presId="urn:microsoft.com/office/officeart/2018/2/layout/IconVerticalSolidList"/>
    <dgm:cxn modelId="{69AEF2D0-4D52-4ED6-ACB8-39410B32BAA6}" type="presParOf" srcId="{C25F7F26-20F5-4131-81AF-6EFA386DDD90}" destId="{0B0FAFED-BDC2-4740-BE07-1118423904C0}" srcOrd="1" destOrd="0" presId="urn:microsoft.com/office/officeart/2018/2/layout/IconVerticalSolidList"/>
    <dgm:cxn modelId="{C49CB37B-6C9C-4821-98AB-C9621DE9D5D5}" type="presParOf" srcId="{C25F7F26-20F5-4131-81AF-6EFA386DDD90}" destId="{94725FBD-824D-4235-8236-4D037524D105}" srcOrd="2" destOrd="0" presId="urn:microsoft.com/office/officeart/2018/2/layout/IconVerticalSolidList"/>
    <dgm:cxn modelId="{D2756992-6490-4978-AF70-DC2A3C6000B9}" type="presParOf" srcId="{C25F7F26-20F5-4131-81AF-6EFA386DDD90}" destId="{5203C524-2F4A-4B19-B444-D3DC668A7FB7}" srcOrd="3" destOrd="0" presId="urn:microsoft.com/office/officeart/2018/2/layout/IconVerticalSolidList"/>
    <dgm:cxn modelId="{E71C6B3A-2159-4054-A1D5-EAC055B33D4E}" type="presParOf" srcId="{EFED8715-3F90-475C-9731-1B1EA07A7EED}" destId="{BC191DEF-8B12-43AA-AA28-E1F74F308BDF}" srcOrd="3" destOrd="0" presId="urn:microsoft.com/office/officeart/2018/2/layout/IconVerticalSolidList"/>
    <dgm:cxn modelId="{E0F2DDA5-82D9-4E9A-BC05-7C2983D3F1F1}" type="presParOf" srcId="{EFED8715-3F90-475C-9731-1B1EA07A7EED}" destId="{D43BE05D-63C6-46F4-B459-A373EF159494}" srcOrd="4" destOrd="0" presId="urn:microsoft.com/office/officeart/2018/2/layout/IconVerticalSolidList"/>
    <dgm:cxn modelId="{376D42E6-354D-46F6-BF78-0B34C213EE3A}" type="presParOf" srcId="{D43BE05D-63C6-46F4-B459-A373EF159494}" destId="{BA3C6D74-B94C-4BF0-8943-350FD4AA0120}" srcOrd="0" destOrd="0" presId="urn:microsoft.com/office/officeart/2018/2/layout/IconVerticalSolidList"/>
    <dgm:cxn modelId="{1D56FC0F-D998-4137-88CD-643385553227}" type="presParOf" srcId="{D43BE05D-63C6-46F4-B459-A373EF159494}" destId="{88354AC5-110F-4188-93E8-7F0E24F56DB2}" srcOrd="1" destOrd="0" presId="urn:microsoft.com/office/officeart/2018/2/layout/IconVerticalSolidList"/>
    <dgm:cxn modelId="{D3F04E0E-D94E-4F75-86D8-409066947C84}" type="presParOf" srcId="{D43BE05D-63C6-46F4-B459-A373EF159494}" destId="{EC1BB9C7-9C84-46BF-8FE3-CFCE107E6B53}" srcOrd="2" destOrd="0" presId="urn:microsoft.com/office/officeart/2018/2/layout/IconVerticalSolidList"/>
    <dgm:cxn modelId="{DCD81D98-172A-4F73-B741-536F4D51B601}" type="presParOf" srcId="{D43BE05D-63C6-46F4-B459-A373EF159494}" destId="{D32AC4A8-9FF6-4CF8-B283-EB837A4F36B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32ED2-4946-984C-84FB-5453801A9001}" type="doc">
      <dgm:prSet loTypeId="urn:microsoft.com/office/officeart/2005/8/layout/hList6" loCatId="" qsTypeId="urn:microsoft.com/office/officeart/2005/8/quickstyle/simple1" qsCatId="simple" csTypeId="urn:microsoft.com/office/officeart/2005/8/colors/colorful5" csCatId="colorful" phldr="1"/>
      <dgm:spPr/>
      <dgm:t>
        <a:bodyPr/>
        <a:lstStyle/>
        <a:p>
          <a:endParaRPr lang="en-GB"/>
        </a:p>
      </dgm:t>
    </dgm:pt>
    <dgm:pt modelId="{169FD373-B947-E84F-82E0-F12C0F8FA7F4}">
      <dgm:prSet phldrT="[Text]"/>
      <dgm:spPr/>
      <dgm:t>
        <a:bodyPr/>
        <a:lstStyle/>
        <a:p>
          <a:r>
            <a:rPr lang="en-GB" dirty="0"/>
            <a:t>The process is accessing the resource (POV: 1)</a:t>
          </a:r>
        </a:p>
      </dgm:t>
    </dgm:pt>
    <dgm:pt modelId="{FD5DD8C8-FDA0-E640-A9A3-3EE36A179830}" type="parTrans" cxnId="{3ACE58AB-B8A5-3044-B113-BB73B9EA3FCC}">
      <dgm:prSet/>
      <dgm:spPr/>
      <dgm:t>
        <a:bodyPr/>
        <a:lstStyle/>
        <a:p>
          <a:endParaRPr lang="en-GB"/>
        </a:p>
      </dgm:t>
    </dgm:pt>
    <dgm:pt modelId="{BB0D2E02-72BB-8543-A1FE-CA3EB003AB09}" type="sibTrans" cxnId="{3ACE58AB-B8A5-3044-B113-BB73B9EA3FCC}">
      <dgm:prSet/>
      <dgm:spPr/>
      <dgm:t>
        <a:bodyPr/>
        <a:lstStyle/>
        <a:p>
          <a:endParaRPr lang="en-GB"/>
        </a:p>
      </dgm:t>
    </dgm:pt>
    <dgm:pt modelId="{D346CD67-EB12-F446-9F9B-69C470267D08}">
      <dgm:prSet phldrT="[Text]"/>
      <dgm:spPr/>
      <dgm:t>
        <a:bodyPr/>
        <a:lstStyle/>
        <a:p>
          <a:r>
            <a:rPr lang="en-GB" dirty="0"/>
            <a:t>Respond with OK</a:t>
          </a:r>
        </a:p>
      </dgm:t>
    </dgm:pt>
    <dgm:pt modelId="{4E4F63C5-33F8-134A-8892-665CEB6E7138}" type="parTrans" cxnId="{7578329F-83C4-F94B-8BB4-8E9887EF1706}">
      <dgm:prSet/>
      <dgm:spPr/>
      <dgm:t>
        <a:bodyPr/>
        <a:lstStyle/>
        <a:p>
          <a:endParaRPr lang="en-GB"/>
        </a:p>
      </dgm:t>
    </dgm:pt>
    <dgm:pt modelId="{FA2DDB4A-21FB-854E-8583-EFDEF81B5E29}" type="sibTrans" cxnId="{7578329F-83C4-F94B-8BB4-8E9887EF1706}">
      <dgm:prSet/>
      <dgm:spPr/>
      <dgm:t>
        <a:bodyPr/>
        <a:lstStyle/>
        <a:p>
          <a:endParaRPr lang="en-GB"/>
        </a:p>
      </dgm:t>
    </dgm:pt>
    <dgm:pt modelId="{C13F95A5-93AA-FE4B-A9A3-51DABF0D5667}">
      <dgm:prSet phldrT="[Text]"/>
      <dgm:spPr/>
      <dgm:t>
        <a:bodyPr/>
        <a:lstStyle/>
        <a:p>
          <a:r>
            <a:rPr lang="en-GB" dirty="0"/>
            <a:t>The process is not accessing the resource (waiting for it) (POV: 3)</a:t>
          </a:r>
        </a:p>
      </dgm:t>
    </dgm:pt>
    <dgm:pt modelId="{776B46B6-78FE-954E-8DE0-DBA4ACDBF715}" type="parTrans" cxnId="{5D61B067-7537-264C-AA75-F70105DD0053}">
      <dgm:prSet/>
      <dgm:spPr/>
      <dgm:t>
        <a:bodyPr/>
        <a:lstStyle/>
        <a:p>
          <a:endParaRPr lang="en-GB"/>
        </a:p>
      </dgm:t>
    </dgm:pt>
    <dgm:pt modelId="{3202CE5A-5780-2A43-BEE3-80DAFFBD7557}" type="sibTrans" cxnId="{5D61B067-7537-264C-AA75-F70105DD0053}">
      <dgm:prSet/>
      <dgm:spPr/>
      <dgm:t>
        <a:bodyPr/>
        <a:lstStyle/>
        <a:p>
          <a:endParaRPr lang="en-GB"/>
        </a:p>
      </dgm:t>
    </dgm:pt>
    <dgm:pt modelId="{893EADDB-D9DE-8C4E-978B-CC0723A82283}">
      <dgm:prSet phldrT="[Text]"/>
      <dgm:spPr/>
      <dgm:t>
        <a:bodyPr/>
        <a:lstStyle/>
        <a:p>
          <a:r>
            <a:rPr lang="en-GB" dirty="0"/>
            <a:t>Respond with OK</a:t>
          </a:r>
        </a:p>
      </dgm:t>
    </dgm:pt>
    <dgm:pt modelId="{A6862F65-6198-6E45-9A74-DC36A9983B6D}" type="parTrans" cxnId="{770A297D-9E70-CD46-A161-472C007B5FEF}">
      <dgm:prSet/>
      <dgm:spPr/>
      <dgm:t>
        <a:bodyPr/>
        <a:lstStyle/>
        <a:p>
          <a:endParaRPr lang="en-GB"/>
        </a:p>
      </dgm:t>
    </dgm:pt>
    <dgm:pt modelId="{18F37DBE-00AD-2F4F-8C25-6798EA68C7EF}" type="sibTrans" cxnId="{770A297D-9E70-CD46-A161-472C007B5FEF}">
      <dgm:prSet/>
      <dgm:spPr/>
      <dgm:t>
        <a:bodyPr/>
        <a:lstStyle/>
        <a:p>
          <a:endParaRPr lang="en-GB"/>
        </a:p>
      </dgm:t>
    </dgm:pt>
    <dgm:pt modelId="{0188E7BF-E7D2-4146-A516-C1FA062A0774}">
      <dgm:prSet phldrT="[Text]"/>
      <dgm:spPr/>
      <dgm:t>
        <a:bodyPr/>
        <a:lstStyle/>
        <a:p>
          <a:r>
            <a:rPr lang="en-GB" dirty="0"/>
            <a:t>Immediately send a repair request</a:t>
          </a:r>
        </a:p>
      </dgm:t>
    </dgm:pt>
    <dgm:pt modelId="{023B2DF4-5535-0C40-99DC-4835D2E27C26}" type="parTrans" cxnId="{22B3E598-F26F-7944-B51F-8A9E4AEA3087}">
      <dgm:prSet/>
      <dgm:spPr/>
      <dgm:t>
        <a:bodyPr/>
        <a:lstStyle/>
        <a:p>
          <a:endParaRPr lang="en-GB"/>
        </a:p>
      </dgm:t>
    </dgm:pt>
    <dgm:pt modelId="{4836724F-8475-9C4B-AB27-838DE275A056}" type="sibTrans" cxnId="{22B3E598-F26F-7944-B51F-8A9E4AEA3087}">
      <dgm:prSet/>
      <dgm:spPr/>
      <dgm:t>
        <a:bodyPr/>
        <a:lstStyle/>
        <a:p>
          <a:endParaRPr lang="en-GB"/>
        </a:p>
      </dgm:t>
    </dgm:pt>
    <dgm:pt modelId="{0C893CED-4D80-8644-A26A-E7AFE07954F2}">
      <dgm:prSet phldrT="[Text]"/>
      <dgm:spPr/>
      <dgm:t>
        <a:bodyPr/>
        <a:lstStyle/>
        <a:p>
          <a:r>
            <a:rPr lang="en-GB" dirty="0"/>
            <a:t>The process is not interested in accessing the resource (POV: 2)</a:t>
          </a:r>
        </a:p>
      </dgm:t>
    </dgm:pt>
    <dgm:pt modelId="{C5B0E1BB-24BE-0843-8573-29693AD229AD}" type="parTrans" cxnId="{9F79310B-3AF2-0449-889E-F5E7138DADF4}">
      <dgm:prSet/>
      <dgm:spPr/>
      <dgm:t>
        <a:bodyPr/>
        <a:lstStyle/>
        <a:p>
          <a:endParaRPr lang="en-GB"/>
        </a:p>
      </dgm:t>
    </dgm:pt>
    <dgm:pt modelId="{9DEC642B-1D59-7A4A-BFBA-838D5AA317CA}" type="sibTrans" cxnId="{9F79310B-3AF2-0449-889E-F5E7138DADF4}">
      <dgm:prSet/>
      <dgm:spPr/>
      <dgm:t>
        <a:bodyPr/>
        <a:lstStyle/>
        <a:p>
          <a:endParaRPr lang="en-GB"/>
        </a:p>
      </dgm:t>
    </dgm:pt>
    <dgm:pt modelId="{C06FE3D7-C716-4A41-B539-EC8F1F3B8A0E}">
      <dgm:prSet phldrT="[Text]"/>
      <dgm:spPr/>
      <dgm:t>
        <a:bodyPr/>
        <a:lstStyle/>
        <a:p>
          <a:r>
            <a:rPr lang="en-GB" dirty="0"/>
            <a:t>Respond with OK</a:t>
          </a:r>
        </a:p>
      </dgm:t>
    </dgm:pt>
    <dgm:pt modelId="{6B9D5E63-58C3-C448-8B5D-BD83F631394B}" type="parTrans" cxnId="{9086DFBD-ED74-2741-A65D-51B5A75ADA3C}">
      <dgm:prSet/>
      <dgm:spPr/>
      <dgm:t>
        <a:bodyPr/>
        <a:lstStyle/>
        <a:p>
          <a:endParaRPr lang="en-GB"/>
        </a:p>
      </dgm:t>
    </dgm:pt>
    <dgm:pt modelId="{27DE4D3E-C610-B94E-991B-E7C7EAC27720}" type="sibTrans" cxnId="{9086DFBD-ED74-2741-A65D-51B5A75ADA3C}">
      <dgm:prSet/>
      <dgm:spPr/>
      <dgm:t>
        <a:bodyPr/>
        <a:lstStyle/>
        <a:p>
          <a:endParaRPr lang="en-GB"/>
        </a:p>
      </dgm:t>
    </dgm:pt>
    <dgm:pt modelId="{9E4C38C4-41B4-6644-9A82-CC7A5E801E34}">
      <dgm:prSet phldrT="[Text]"/>
      <dgm:spPr/>
      <dgm:t>
        <a:bodyPr/>
        <a:lstStyle/>
        <a:p>
          <a:r>
            <a:rPr lang="en-GB" dirty="0"/>
            <a:t>1 more ACK required</a:t>
          </a:r>
        </a:p>
      </dgm:t>
    </dgm:pt>
    <dgm:pt modelId="{0FBE2D65-2A54-D742-B840-B97C9DB58C4B}" type="parTrans" cxnId="{0032EFF7-AF76-1E45-8934-14A13C53FF8D}">
      <dgm:prSet/>
      <dgm:spPr/>
      <dgm:t>
        <a:bodyPr/>
        <a:lstStyle/>
        <a:p>
          <a:endParaRPr lang="en-GB"/>
        </a:p>
      </dgm:t>
    </dgm:pt>
    <dgm:pt modelId="{B3062B91-2A3E-AA4B-90E8-F2B0E0B2E3B5}" type="sibTrans" cxnId="{0032EFF7-AF76-1E45-8934-14A13C53FF8D}">
      <dgm:prSet/>
      <dgm:spPr/>
      <dgm:t>
        <a:bodyPr/>
        <a:lstStyle/>
        <a:p>
          <a:endParaRPr lang="en-GB"/>
        </a:p>
      </dgm:t>
    </dgm:pt>
    <dgm:pt modelId="{BE619F13-035B-A84C-A6F5-0B7031129FA7}" type="pres">
      <dgm:prSet presAssocID="{68632ED2-4946-984C-84FB-5453801A9001}" presName="Name0" presStyleCnt="0">
        <dgm:presLayoutVars>
          <dgm:dir/>
          <dgm:resizeHandles val="exact"/>
        </dgm:presLayoutVars>
      </dgm:prSet>
      <dgm:spPr/>
    </dgm:pt>
    <dgm:pt modelId="{3FA6E1CE-44BC-754A-8857-7F75C2444062}" type="pres">
      <dgm:prSet presAssocID="{169FD373-B947-E84F-82E0-F12C0F8FA7F4}" presName="node" presStyleLbl="node1" presStyleIdx="0" presStyleCnt="3">
        <dgm:presLayoutVars>
          <dgm:bulletEnabled val="1"/>
        </dgm:presLayoutVars>
      </dgm:prSet>
      <dgm:spPr/>
    </dgm:pt>
    <dgm:pt modelId="{D2E58089-9646-2D49-958A-0E93EF2291BA}" type="pres">
      <dgm:prSet presAssocID="{BB0D2E02-72BB-8543-A1FE-CA3EB003AB09}" presName="sibTrans" presStyleCnt="0"/>
      <dgm:spPr/>
    </dgm:pt>
    <dgm:pt modelId="{4CD3086A-99B4-6240-B38F-2A4739D63527}" type="pres">
      <dgm:prSet presAssocID="{C13F95A5-93AA-FE4B-A9A3-51DABF0D5667}" presName="node" presStyleLbl="node1" presStyleIdx="1" presStyleCnt="3">
        <dgm:presLayoutVars>
          <dgm:bulletEnabled val="1"/>
        </dgm:presLayoutVars>
      </dgm:prSet>
      <dgm:spPr/>
    </dgm:pt>
    <dgm:pt modelId="{42F7828F-59BD-E34F-9819-A488D90CE1DC}" type="pres">
      <dgm:prSet presAssocID="{3202CE5A-5780-2A43-BEE3-80DAFFBD7557}" presName="sibTrans" presStyleCnt="0"/>
      <dgm:spPr/>
    </dgm:pt>
    <dgm:pt modelId="{A8E885EE-F0C1-3D41-8CAD-D93DE686ED75}" type="pres">
      <dgm:prSet presAssocID="{0C893CED-4D80-8644-A26A-E7AFE07954F2}" presName="node" presStyleLbl="node1" presStyleIdx="2" presStyleCnt="3">
        <dgm:presLayoutVars>
          <dgm:bulletEnabled val="1"/>
        </dgm:presLayoutVars>
      </dgm:prSet>
      <dgm:spPr/>
    </dgm:pt>
  </dgm:ptLst>
  <dgm:cxnLst>
    <dgm:cxn modelId="{E129E508-4913-7B46-B227-50E83BA028B1}" type="presOf" srcId="{D346CD67-EB12-F446-9F9B-69C470267D08}" destId="{3FA6E1CE-44BC-754A-8857-7F75C2444062}" srcOrd="0" destOrd="1" presId="urn:microsoft.com/office/officeart/2005/8/layout/hList6"/>
    <dgm:cxn modelId="{9F79310B-3AF2-0449-889E-F5E7138DADF4}" srcId="{68632ED2-4946-984C-84FB-5453801A9001}" destId="{0C893CED-4D80-8644-A26A-E7AFE07954F2}" srcOrd="2" destOrd="0" parTransId="{C5B0E1BB-24BE-0843-8573-29693AD229AD}" sibTransId="{9DEC642B-1D59-7A4A-BFBA-838D5AA317CA}"/>
    <dgm:cxn modelId="{E2977010-190A-E44A-80BA-7049970F6867}" type="presOf" srcId="{68632ED2-4946-984C-84FB-5453801A9001}" destId="{BE619F13-035B-A84C-A6F5-0B7031129FA7}" srcOrd="0" destOrd="0" presId="urn:microsoft.com/office/officeart/2005/8/layout/hList6"/>
    <dgm:cxn modelId="{BD5BB62C-EB5B-5B4E-8ABB-0975E95BAF91}" type="presOf" srcId="{C13F95A5-93AA-FE4B-A9A3-51DABF0D5667}" destId="{4CD3086A-99B4-6240-B38F-2A4739D63527}" srcOrd="0" destOrd="0" presId="urn:microsoft.com/office/officeart/2005/8/layout/hList6"/>
    <dgm:cxn modelId="{593CC737-6FB0-F640-9F19-3A378F6328C7}" type="presOf" srcId="{0188E7BF-E7D2-4146-A516-C1FA062A0774}" destId="{4CD3086A-99B4-6240-B38F-2A4739D63527}" srcOrd="0" destOrd="2" presId="urn:microsoft.com/office/officeart/2005/8/layout/hList6"/>
    <dgm:cxn modelId="{D8FE6349-CAA1-5642-AA99-F3B09AEB6603}" type="presOf" srcId="{0C893CED-4D80-8644-A26A-E7AFE07954F2}" destId="{A8E885EE-F0C1-3D41-8CAD-D93DE686ED75}" srcOrd="0" destOrd="0" presId="urn:microsoft.com/office/officeart/2005/8/layout/hList6"/>
    <dgm:cxn modelId="{107FD255-6143-F749-8C2F-DE01E06B2FB9}" type="presOf" srcId="{9E4C38C4-41B4-6644-9A82-CC7A5E801E34}" destId="{4CD3086A-99B4-6240-B38F-2A4739D63527}" srcOrd="0" destOrd="3" presId="urn:microsoft.com/office/officeart/2005/8/layout/hList6"/>
    <dgm:cxn modelId="{5D61B067-7537-264C-AA75-F70105DD0053}" srcId="{68632ED2-4946-984C-84FB-5453801A9001}" destId="{C13F95A5-93AA-FE4B-A9A3-51DABF0D5667}" srcOrd="1" destOrd="0" parTransId="{776B46B6-78FE-954E-8DE0-DBA4ACDBF715}" sibTransId="{3202CE5A-5780-2A43-BEE3-80DAFFBD7557}"/>
    <dgm:cxn modelId="{5277DF6F-CA1E-AD44-BE9B-E00EABCB9524}" type="presOf" srcId="{893EADDB-D9DE-8C4E-978B-CC0723A82283}" destId="{4CD3086A-99B4-6240-B38F-2A4739D63527}" srcOrd="0" destOrd="1" presId="urn:microsoft.com/office/officeart/2005/8/layout/hList6"/>
    <dgm:cxn modelId="{770A297D-9E70-CD46-A161-472C007B5FEF}" srcId="{C13F95A5-93AA-FE4B-A9A3-51DABF0D5667}" destId="{893EADDB-D9DE-8C4E-978B-CC0723A82283}" srcOrd="0" destOrd="0" parTransId="{A6862F65-6198-6E45-9A74-DC36A9983B6D}" sibTransId="{18F37DBE-00AD-2F4F-8C25-6798EA68C7EF}"/>
    <dgm:cxn modelId="{22B3E598-F26F-7944-B51F-8A9E4AEA3087}" srcId="{C13F95A5-93AA-FE4B-A9A3-51DABF0D5667}" destId="{0188E7BF-E7D2-4146-A516-C1FA062A0774}" srcOrd="1" destOrd="0" parTransId="{023B2DF4-5535-0C40-99DC-4835D2E27C26}" sibTransId="{4836724F-8475-9C4B-AB27-838DE275A056}"/>
    <dgm:cxn modelId="{7578329F-83C4-F94B-8BB4-8E9887EF1706}" srcId="{169FD373-B947-E84F-82E0-F12C0F8FA7F4}" destId="{D346CD67-EB12-F446-9F9B-69C470267D08}" srcOrd="0" destOrd="0" parTransId="{4E4F63C5-33F8-134A-8892-665CEB6E7138}" sibTransId="{FA2DDB4A-21FB-854E-8583-EFDEF81B5E29}"/>
    <dgm:cxn modelId="{3ACE58AB-B8A5-3044-B113-BB73B9EA3FCC}" srcId="{68632ED2-4946-984C-84FB-5453801A9001}" destId="{169FD373-B947-E84F-82E0-F12C0F8FA7F4}" srcOrd="0" destOrd="0" parTransId="{FD5DD8C8-FDA0-E640-A9A3-3EE36A179830}" sibTransId="{BB0D2E02-72BB-8543-A1FE-CA3EB003AB09}"/>
    <dgm:cxn modelId="{9086DFBD-ED74-2741-A65D-51B5A75ADA3C}" srcId="{0C893CED-4D80-8644-A26A-E7AFE07954F2}" destId="{C06FE3D7-C716-4A41-B539-EC8F1F3B8A0E}" srcOrd="0" destOrd="0" parTransId="{6B9D5E63-58C3-C448-8B5D-BD83F631394B}" sibTransId="{27DE4D3E-C610-B94E-991B-E7C7EAC27720}"/>
    <dgm:cxn modelId="{01B7F3DC-8086-3543-8C75-FA0A8ECA363F}" type="presOf" srcId="{169FD373-B947-E84F-82E0-F12C0F8FA7F4}" destId="{3FA6E1CE-44BC-754A-8857-7F75C2444062}" srcOrd="0" destOrd="0" presId="urn:microsoft.com/office/officeart/2005/8/layout/hList6"/>
    <dgm:cxn modelId="{86E6CAF7-BB62-1A4F-B757-C1AFF770D137}" type="presOf" srcId="{C06FE3D7-C716-4A41-B539-EC8F1F3B8A0E}" destId="{A8E885EE-F0C1-3D41-8CAD-D93DE686ED75}" srcOrd="0" destOrd="1" presId="urn:microsoft.com/office/officeart/2005/8/layout/hList6"/>
    <dgm:cxn modelId="{0032EFF7-AF76-1E45-8934-14A13C53FF8D}" srcId="{C13F95A5-93AA-FE4B-A9A3-51DABF0D5667}" destId="{9E4C38C4-41B4-6644-9A82-CC7A5E801E34}" srcOrd="2" destOrd="0" parTransId="{0FBE2D65-2A54-D742-B840-B97C9DB58C4B}" sibTransId="{B3062B91-2A3E-AA4B-90E8-F2B0E0B2E3B5}"/>
    <dgm:cxn modelId="{72B6A905-228F-B141-BC9D-AE1EB0B47A8B}" type="presParOf" srcId="{BE619F13-035B-A84C-A6F5-0B7031129FA7}" destId="{3FA6E1CE-44BC-754A-8857-7F75C2444062}" srcOrd="0" destOrd="0" presId="urn:microsoft.com/office/officeart/2005/8/layout/hList6"/>
    <dgm:cxn modelId="{B5E27909-0C87-164D-972D-169AAABB1852}" type="presParOf" srcId="{BE619F13-035B-A84C-A6F5-0B7031129FA7}" destId="{D2E58089-9646-2D49-958A-0E93EF2291BA}" srcOrd="1" destOrd="0" presId="urn:microsoft.com/office/officeart/2005/8/layout/hList6"/>
    <dgm:cxn modelId="{43D513D4-3847-3B41-9F25-1401A1587F87}" type="presParOf" srcId="{BE619F13-035B-A84C-A6F5-0B7031129FA7}" destId="{4CD3086A-99B4-6240-B38F-2A4739D63527}" srcOrd="2" destOrd="0" presId="urn:microsoft.com/office/officeart/2005/8/layout/hList6"/>
    <dgm:cxn modelId="{E0CB4737-B492-BD42-92CF-A10D1C6677D0}" type="presParOf" srcId="{BE619F13-035B-A84C-A6F5-0B7031129FA7}" destId="{42F7828F-59BD-E34F-9819-A488D90CE1DC}" srcOrd="3" destOrd="0" presId="urn:microsoft.com/office/officeart/2005/8/layout/hList6"/>
    <dgm:cxn modelId="{BB043E94-E6E8-DA49-9BD0-0E4BD48F9ACE}" type="presParOf" srcId="{BE619F13-035B-A84C-A6F5-0B7031129FA7}" destId="{A8E885EE-F0C1-3D41-8CAD-D93DE686ED75}"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A0D124-F543-4FDF-BA47-8D7508C5B7CE}"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E3376C83-09DD-4C7A-A20E-361DC0485A51}">
      <dgm:prSet/>
      <dgm:spPr/>
      <dgm:t>
        <a:bodyPr/>
        <a:lstStyle/>
        <a:p>
          <a:pPr>
            <a:lnSpc>
              <a:spcPct val="100000"/>
            </a:lnSpc>
            <a:defRPr b="1"/>
          </a:pPr>
          <a:r>
            <a:rPr lang="en-US"/>
            <a:t>In general, a robot process can detect that another process has crashed via gRPC while</a:t>
          </a:r>
        </a:p>
      </dgm:t>
    </dgm:pt>
    <dgm:pt modelId="{BD7FDF3A-3A79-472D-9E0D-1159AD108820}" type="parTrans" cxnId="{AC23461B-0529-4E4E-A15D-FAAFF0CFA6EC}">
      <dgm:prSet/>
      <dgm:spPr/>
      <dgm:t>
        <a:bodyPr/>
        <a:lstStyle/>
        <a:p>
          <a:endParaRPr lang="en-US"/>
        </a:p>
      </dgm:t>
    </dgm:pt>
    <dgm:pt modelId="{4129906B-7D29-414A-84AE-E9C7B9BCF6A1}" type="sibTrans" cxnId="{AC23461B-0529-4E4E-A15D-FAAFF0CFA6EC}">
      <dgm:prSet/>
      <dgm:spPr/>
      <dgm:t>
        <a:bodyPr/>
        <a:lstStyle/>
        <a:p>
          <a:endParaRPr lang="en-US"/>
        </a:p>
      </dgm:t>
    </dgm:pt>
    <dgm:pt modelId="{51009A01-B124-4952-AD4E-8C1BF157A7B0}">
      <dgm:prSet/>
      <dgm:spPr/>
      <dgm:t>
        <a:bodyPr/>
        <a:lstStyle/>
        <a:p>
          <a:pPr>
            <a:lnSpc>
              <a:spcPct val="100000"/>
            </a:lnSpc>
          </a:pPr>
          <a:r>
            <a:rPr lang="en-US"/>
            <a:t>Sending the introduction requests</a:t>
          </a:r>
        </a:p>
      </dgm:t>
    </dgm:pt>
    <dgm:pt modelId="{F6F4F861-42E6-408E-9EC9-07F23BA4B9F3}" type="parTrans" cxnId="{E9C9F9E9-0BF5-48C7-A7B7-3DA408A61712}">
      <dgm:prSet/>
      <dgm:spPr/>
      <dgm:t>
        <a:bodyPr/>
        <a:lstStyle/>
        <a:p>
          <a:endParaRPr lang="en-US"/>
        </a:p>
      </dgm:t>
    </dgm:pt>
    <dgm:pt modelId="{E351296D-002D-4CD9-8EA4-E92D97B3DE6A}" type="sibTrans" cxnId="{E9C9F9E9-0BF5-48C7-A7B7-3DA408A61712}">
      <dgm:prSet/>
      <dgm:spPr/>
      <dgm:t>
        <a:bodyPr/>
        <a:lstStyle/>
        <a:p>
          <a:endParaRPr lang="en-US"/>
        </a:p>
      </dgm:t>
    </dgm:pt>
    <dgm:pt modelId="{ECF63E22-F4F4-4FAF-A9B3-FB03344DB47D}">
      <dgm:prSet/>
      <dgm:spPr/>
      <dgm:t>
        <a:bodyPr/>
        <a:lstStyle/>
        <a:p>
          <a:pPr>
            <a:lnSpc>
              <a:spcPct val="100000"/>
            </a:lnSpc>
          </a:pPr>
          <a:r>
            <a:rPr lang="en-US"/>
            <a:t>Sending the repair requests</a:t>
          </a:r>
        </a:p>
      </dgm:t>
    </dgm:pt>
    <dgm:pt modelId="{326EDDAC-5803-4870-AE02-DDEFDB7DAEA5}" type="parTrans" cxnId="{84009124-7A2E-43CC-ABFD-DE70536B9ED1}">
      <dgm:prSet/>
      <dgm:spPr/>
      <dgm:t>
        <a:bodyPr/>
        <a:lstStyle/>
        <a:p>
          <a:endParaRPr lang="en-US"/>
        </a:p>
      </dgm:t>
    </dgm:pt>
    <dgm:pt modelId="{5704F39E-2C97-4898-9819-88CFE6F970DC}" type="sibTrans" cxnId="{84009124-7A2E-43CC-ABFD-DE70536B9ED1}">
      <dgm:prSet/>
      <dgm:spPr/>
      <dgm:t>
        <a:bodyPr/>
        <a:lstStyle/>
        <a:p>
          <a:endParaRPr lang="en-US"/>
        </a:p>
      </dgm:t>
    </dgm:pt>
    <dgm:pt modelId="{7D3EA544-C10B-45D2-BA97-D86EE43ECD65}">
      <dgm:prSet/>
      <dgm:spPr/>
      <dgm:t>
        <a:bodyPr/>
        <a:lstStyle/>
        <a:p>
          <a:pPr>
            <a:lnSpc>
              <a:spcPct val="100000"/>
            </a:lnSpc>
          </a:pPr>
          <a:r>
            <a:rPr lang="en-US"/>
            <a:t>During load balancing</a:t>
          </a:r>
        </a:p>
      </dgm:t>
    </dgm:pt>
    <dgm:pt modelId="{59A56F6F-77B0-457D-B921-DB164ADD8CCC}" type="parTrans" cxnId="{9AC3EF10-7DA4-4D82-8B8E-B3ED973AB26B}">
      <dgm:prSet/>
      <dgm:spPr/>
      <dgm:t>
        <a:bodyPr/>
        <a:lstStyle/>
        <a:p>
          <a:endParaRPr lang="en-US"/>
        </a:p>
      </dgm:t>
    </dgm:pt>
    <dgm:pt modelId="{AEABC1F4-AE0F-4836-A521-0B0FA6007A46}" type="sibTrans" cxnId="{9AC3EF10-7DA4-4D82-8B8E-B3ED973AB26B}">
      <dgm:prSet/>
      <dgm:spPr/>
      <dgm:t>
        <a:bodyPr/>
        <a:lstStyle/>
        <a:p>
          <a:endParaRPr lang="en-US"/>
        </a:p>
      </dgm:t>
    </dgm:pt>
    <dgm:pt modelId="{2C2A44CD-1445-40F9-B1F4-923D749A8863}">
      <dgm:prSet/>
      <dgm:spPr/>
      <dgm:t>
        <a:bodyPr/>
        <a:lstStyle/>
        <a:p>
          <a:pPr>
            <a:lnSpc>
              <a:spcPct val="100000"/>
            </a:lnSpc>
            <a:defRPr b="1"/>
          </a:pPr>
          <a:r>
            <a:rPr lang="en-US"/>
            <a:t>By using blocking stubs, the process waits for a response message or an exception to be raised</a:t>
          </a:r>
        </a:p>
      </dgm:t>
    </dgm:pt>
    <dgm:pt modelId="{F17851FC-2C61-4A82-A49E-E223041FFD9E}" type="parTrans" cxnId="{734921BF-D52D-4E33-8F4A-733FF47845D3}">
      <dgm:prSet/>
      <dgm:spPr/>
      <dgm:t>
        <a:bodyPr/>
        <a:lstStyle/>
        <a:p>
          <a:endParaRPr lang="en-US"/>
        </a:p>
      </dgm:t>
    </dgm:pt>
    <dgm:pt modelId="{6B670DB5-D9BE-4B05-82BE-BAFA735AB878}" type="sibTrans" cxnId="{734921BF-D52D-4E33-8F4A-733FF47845D3}">
      <dgm:prSet/>
      <dgm:spPr/>
      <dgm:t>
        <a:bodyPr/>
        <a:lstStyle/>
        <a:p>
          <a:endParaRPr lang="en-US"/>
        </a:p>
      </dgm:t>
    </dgm:pt>
    <dgm:pt modelId="{542CE984-71B1-4CBE-AB18-4348EBFE18C9}">
      <dgm:prSet/>
      <dgm:spPr/>
      <dgm:t>
        <a:bodyPr/>
        <a:lstStyle/>
        <a:p>
          <a:pPr>
            <a:lnSpc>
              <a:spcPct val="100000"/>
            </a:lnSpc>
          </a:pPr>
          <a:r>
            <a:rPr lang="en-US"/>
            <a:t>If an exception is raised with one of the following codes, the process may have crashed: </a:t>
          </a:r>
          <a:r>
            <a:rPr lang="en-US" i="1"/>
            <a:t>UNAVAILABLE, UNKNOWN, INTERNAL, DEADLINE_EXCEEDED, ABORTED, CANCELLED</a:t>
          </a:r>
          <a:endParaRPr lang="en-US"/>
        </a:p>
      </dgm:t>
    </dgm:pt>
    <dgm:pt modelId="{E5E11C4E-49C1-43D4-A5B3-005825D7684C}" type="parTrans" cxnId="{079198BD-3102-45F4-BD2F-41C14B670FC7}">
      <dgm:prSet/>
      <dgm:spPr/>
      <dgm:t>
        <a:bodyPr/>
        <a:lstStyle/>
        <a:p>
          <a:endParaRPr lang="en-US"/>
        </a:p>
      </dgm:t>
    </dgm:pt>
    <dgm:pt modelId="{8AED211A-5608-4B9B-A413-327142FCEEB8}" type="sibTrans" cxnId="{079198BD-3102-45F4-BD2F-41C14B670FC7}">
      <dgm:prSet/>
      <dgm:spPr/>
      <dgm:t>
        <a:bodyPr/>
        <a:lstStyle/>
        <a:p>
          <a:endParaRPr lang="en-US"/>
        </a:p>
      </dgm:t>
    </dgm:pt>
    <dgm:pt modelId="{1A43DA48-9CB1-46CB-BDA5-00A3419E0B11}">
      <dgm:prSet/>
      <dgm:spPr/>
      <dgm:t>
        <a:bodyPr/>
        <a:lstStyle/>
        <a:p>
          <a:pPr>
            <a:lnSpc>
              <a:spcPct val="100000"/>
            </a:lnSpc>
          </a:pPr>
          <a:r>
            <a:rPr lang="en-US" dirty="0"/>
            <a:t>Before assuming the process crashed, we re-try a fixed amount of times with an </a:t>
          </a:r>
          <a:r>
            <a:rPr lang="en-US" u="sng" dirty="0"/>
            <a:t>exponential backoff strategy </a:t>
          </a:r>
          <a:r>
            <a:rPr lang="en-US" dirty="0"/>
            <a:t>--&gt; this might solve temporary brief disconnections from the network</a:t>
          </a:r>
        </a:p>
      </dgm:t>
    </dgm:pt>
    <dgm:pt modelId="{DD6FBB00-1215-4000-A3E5-434D09A58850}" type="parTrans" cxnId="{0BDF07ED-1753-4F2A-AFE1-1145AE4995EA}">
      <dgm:prSet/>
      <dgm:spPr/>
      <dgm:t>
        <a:bodyPr/>
        <a:lstStyle/>
        <a:p>
          <a:endParaRPr lang="en-US"/>
        </a:p>
      </dgm:t>
    </dgm:pt>
    <dgm:pt modelId="{A8304AD1-5C1B-47C3-97D1-C4C6B9767D29}" type="sibTrans" cxnId="{0BDF07ED-1753-4F2A-AFE1-1145AE4995EA}">
      <dgm:prSet/>
      <dgm:spPr/>
      <dgm:t>
        <a:bodyPr/>
        <a:lstStyle/>
        <a:p>
          <a:endParaRPr lang="en-US"/>
        </a:p>
      </dgm:t>
    </dgm:pt>
    <dgm:pt modelId="{568FF962-E693-41BC-84EA-901287D05F0A}" type="pres">
      <dgm:prSet presAssocID="{4EA0D124-F543-4FDF-BA47-8D7508C5B7CE}" presName="root" presStyleCnt="0">
        <dgm:presLayoutVars>
          <dgm:dir/>
          <dgm:resizeHandles val="exact"/>
        </dgm:presLayoutVars>
      </dgm:prSet>
      <dgm:spPr/>
    </dgm:pt>
    <dgm:pt modelId="{7C16F663-CF05-4082-B52C-47CDE6ABE865}" type="pres">
      <dgm:prSet presAssocID="{E3376C83-09DD-4C7A-A20E-361DC0485A51}" presName="compNode" presStyleCnt="0"/>
      <dgm:spPr/>
    </dgm:pt>
    <dgm:pt modelId="{248A1CAF-5EA6-4F28-A6F5-206B9E3711FB}" type="pres">
      <dgm:prSet presAssocID="{E3376C83-09DD-4C7A-A20E-361DC0485A5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74F7E2DA-6A52-44F0-91FE-5026FF54F1A7}" type="pres">
      <dgm:prSet presAssocID="{E3376C83-09DD-4C7A-A20E-361DC0485A51}" presName="iconSpace" presStyleCnt="0"/>
      <dgm:spPr/>
    </dgm:pt>
    <dgm:pt modelId="{7AE2E899-DC15-4050-B857-0B546B1B7513}" type="pres">
      <dgm:prSet presAssocID="{E3376C83-09DD-4C7A-A20E-361DC0485A51}" presName="parTx" presStyleLbl="revTx" presStyleIdx="0" presStyleCnt="4">
        <dgm:presLayoutVars>
          <dgm:chMax val="0"/>
          <dgm:chPref val="0"/>
        </dgm:presLayoutVars>
      </dgm:prSet>
      <dgm:spPr/>
    </dgm:pt>
    <dgm:pt modelId="{4081BC2D-D1B9-4165-BCD7-CFD7F1A3E319}" type="pres">
      <dgm:prSet presAssocID="{E3376C83-09DD-4C7A-A20E-361DC0485A51}" presName="txSpace" presStyleCnt="0"/>
      <dgm:spPr/>
    </dgm:pt>
    <dgm:pt modelId="{7674552C-4FE1-4B6B-A99C-81FF147A2A6C}" type="pres">
      <dgm:prSet presAssocID="{E3376C83-09DD-4C7A-A20E-361DC0485A51}" presName="desTx" presStyleLbl="revTx" presStyleIdx="1" presStyleCnt="4">
        <dgm:presLayoutVars/>
      </dgm:prSet>
      <dgm:spPr/>
    </dgm:pt>
    <dgm:pt modelId="{D368C15E-6D55-4A46-983B-23962A07410D}" type="pres">
      <dgm:prSet presAssocID="{4129906B-7D29-414A-84AE-E9C7B9BCF6A1}" presName="sibTrans" presStyleCnt="0"/>
      <dgm:spPr/>
    </dgm:pt>
    <dgm:pt modelId="{6D758F39-EBAE-4A9C-BF59-E25BF05F1DAE}" type="pres">
      <dgm:prSet presAssocID="{2C2A44CD-1445-40F9-B1F4-923D749A8863}" presName="compNode" presStyleCnt="0"/>
      <dgm:spPr/>
    </dgm:pt>
    <dgm:pt modelId="{A6E0B18D-FC25-4774-B2A4-3EC222D68A32}" type="pres">
      <dgm:prSet presAssocID="{2C2A44CD-1445-40F9-B1F4-923D749A886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rritant"/>
        </a:ext>
      </dgm:extLst>
    </dgm:pt>
    <dgm:pt modelId="{463D4E4B-D637-42E2-88B9-760F4FC5E714}" type="pres">
      <dgm:prSet presAssocID="{2C2A44CD-1445-40F9-B1F4-923D749A8863}" presName="iconSpace" presStyleCnt="0"/>
      <dgm:spPr/>
    </dgm:pt>
    <dgm:pt modelId="{650C6766-107B-4FDC-A10A-874DC1C5E7B4}" type="pres">
      <dgm:prSet presAssocID="{2C2A44CD-1445-40F9-B1F4-923D749A8863}" presName="parTx" presStyleLbl="revTx" presStyleIdx="2" presStyleCnt="4">
        <dgm:presLayoutVars>
          <dgm:chMax val="0"/>
          <dgm:chPref val="0"/>
        </dgm:presLayoutVars>
      </dgm:prSet>
      <dgm:spPr/>
    </dgm:pt>
    <dgm:pt modelId="{64198C5C-8C0B-411F-A747-65C09FC5803F}" type="pres">
      <dgm:prSet presAssocID="{2C2A44CD-1445-40F9-B1F4-923D749A8863}" presName="txSpace" presStyleCnt="0"/>
      <dgm:spPr/>
    </dgm:pt>
    <dgm:pt modelId="{62924D7D-713A-462B-B2C0-CCF03A8182A6}" type="pres">
      <dgm:prSet presAssocID="{2C2A44CD-1445-40F9-B1F4-923D749A8863}" presName="desTx" presStyleLbl="revTx" presStyleIdx="3" presStyleCnt="4">
        <dgm:presLayoutVars/>
      </dgm:prSet>
      <dgm:spPr/>
    </dgm:pt>
  </dgm:ptLst>
  <dgm:cxnLst>
    <dgm:cxn modelId="{9AC3EF10-7DA4-4D82-8B8E-B3ED973AB26B}" srcId="{E3376C83-09DD-4C7A-A20E-361DC0485A51}" destId="{7D3EA544-C10B-45D2-BA97-D86EE43ECD65}" srcOrd="2" destOrd="0" parTransId="{59A56F6F-77B0-457D-B921-DB164ADD8CCC}" sibTransId="{AEABC1F4-AE0F-4836-A521-0B0FA6007A46}"/>
    <dgm:cxn modelId="{AC23461B-0529-4E4E-A15D-FAAFF0CFA6EC}" srcId="{4EA0D124-F543-4FDF-BA47-8D7508C5B7CE}" destId="{E3376C83-09DD-4C7A-A20E-361DC0485A51}" srcOrd="0" destOrd="0" parTransId="{BD7FDF3A-3A79-472D-9E0D-1159AD108820}" sibTransId="{4129906B-7D29-414A-84AE-E9C7B9BCF6A1}"/>
    <dgm:cxn modelId="{84009124-7A2E-43CC-ABFD-DE70536B9ED1}" srcId="{E3376C83-09DD-4C7A-A20E-361DC0485A51}" destId="{ECF63E22-F4F4-4FAF-A9B3-FB03344DB47D}" srcOrd="1" destOrd="0" parTransId="{326EDDAC-5803-4870-AE02-DDEFDB7DAEA5}" sibTransId="{5704F39E-2C97-4898-9819-88CFE6F970DC}"/>
    <dgm:cxn modelId="{01422C43-A876-4950-AB4F-FE6043BA1AC4}" type="presOf" srcId="{1A43DA48-9CB1-46CB-BDA5-00A3419E0B11}" destId="{62924D7D-713A-462B-B2C0-CCF03A8182A6}" srcOrd="0" destOrd="1" presId="urn:microsoft.com/office/officeart/2018/2/layout/IconLabelDescriptionList"/>
    <dgm:cxn modelId="{5B48F647-A4E3-4E37-9071-FD218872A0A5}" type="presOf" srcId="{E3376C83-09DD-4C7A-A20E-361DC0485A51}" destId="{7AE2E899-DC15-4050-B857-0B546B1B7513}" srcOrd="0" destOrd="0" presId="urn:microsoft.com/office/officeart/2018/2/layout/IconLabelDescriptionList"/>
    <dgm:cxn modelId="{62C0AB64-B58E-472A-BEEB-B272CD1FF2BE}" type="presOf" srcId="{542CE984-71B1-4CBE-AB18-4348EBFE18C9}" destId="{62924D7D-713A-462B-B2C0-CCF03A8182A6}" srcOrd="0" destOrd="0" presId="urn:microsoft.com/office/officeart/2018/2/layout/IconLabelDescriptionList"/>
    <dgm:cxn modelId="{F0602965-1ABC-4704-9290-2C2EC1B297C0}" type="presOf" srcId="{4EA0D124-F543-4FDF-BA47-8D7508C5B7CE}" destId="{568FF962-E693-41BC-84EA-901287D05F0A}" srcOrd="0" destOrd="0" presId="urn:microsoft.com/office/officeart/2018/2/layout/IconLabelDescriptionList"/>
    <dgm:cxn modelId="{04F01868-27B5-418E-BB8A-5AC856FB635F}" type="presOf" srcId="{7D3EA544-C10B-45D2-BA97-D86EE43ECD65}" destId="{7674552C-4FE1-4B6B-A99C-81FF147A2A6C}" srcOrd="0" destOrd="2" presId="urn:microsoft.com/office/officeart/2018/2/layout/IconLabelDescriptionList"/>
    <dgm:cxn modelId="{632046B7-4EE2-42DB-871F-CCE2ABE7AD76}" type="presOf" srcId="{51009A01-B124-4952-AD4E-8C1BF157A7B0}" destId="{7674552C-4FE1-4B6B-A99C-81FF147A2A6C}" srcOrd="0" destOrd="0" presId="urn:microsoft.com/office/officeart/2018/2/layout/IconLabelDescriptionList"/>
    <dgm:cxn modelId="{079198BD-3102-45F4-BD2F-41C14B670FC7}" srcId="{2C2A44CD-1445-40F9-B1F4-923D749A8863}" destId="{542CE984-71B1-4CBE-AB18-4348EBFE18C9}" srcOrd="0" destOrd="0" parTransId="{E5E11C4E-49C1-43D4-A5B3-005825D7684C}" sibTransId="{8AED211A-5608-4B9B-A413-327142FCEEB8}"/>
    <dgm:cxn modelId="{734921BF-D52D-4E33-8F4A-733FF47845D3}" srcId="{4EA0D124-F543-4FDF-BA47-8D7508C5B7CE}" destId="{2C2A44CD-1445-40F9-B1F4-923D749A8863}" srcOrd="1" destOrd="0" parTransId="{F17851FC-2C61-4A82-A49E-E223041FFD9E}" sibTransId="{6B670DB5-D9BE-4B05-82BE-BAFA735AB878}"/>
    <dgm:cxn modelId="{850D6FD4-E3D1-4AD5-8211-1647F77679F6}" type="presOf" srcId="{2C2A44CD-1445-40F9-B1F4-923D749A8863}" destId="{650C6766-107B-4FDC-A10A-874DC1C5E7B4}" srcOrd="0" destOrd="0" presId="urn:microsoft.com/office/officeart/2018/2/layout/IconLabelDescriptionList"/>
    <dgm:cxn modelId="{E9C9F9E9-0BF5-48C7-A7B7-3DA408A61712}" srcId="{E3376C83-09DD-4C7A-A20E-361DC0485A51}" destId="{51009A01-B124-4952-AD4E-8C1BF157A7B0}" srcOrd="0" destOrd="0" parTransId="{F6F4F861-42E6-408E-9EC9-07F23BA4B9F3}" sibTransId="{E351296D-002D-4CD9-8EA4-E92D97B3DE6A}"/>
    <dgm:cxn modelId="{0BDF07ED-1753-4F2A-AFE1-1145AE4995EA}" srcId="{2C2A44CD-1445-40F9-B1F4-923D749A8863}" destId="{1A43DA48-9CB1-46CB-BDA5-00A3419E0B11}" srcOrd="1" destOrd="0" parTransId="{DD6FBB00-1215-4000-A3E5-434D09A58850}" sibTransId="{A8304AD1-5C1B-47C3-97D1-C4C6B9767D29}"/>
    <dgm:cxn modelId="{F0E271FE-63D4-457F-88C9-6F6DE4EE9AAB}" type="presOf" srcId="{ECF63E22-F4F4-4FAF-A9B3-FB03344DB47D}" destId="{7674552C-4FE1-4B6B-A99C-81FF147A2A6C}" srcOrd="0" destOrd="1" presId="urn:microsoft.com/office/officeart/2018/2/layout/IconLabelDescriptionList"/>
    <dgm:cxn modelId="{9B38BACF-56E0-427B-A8F8-32D36AA45C8A}" type="presParOf" srcId="{568FF962-E693-41BC-84EA-901287D05F0A}" destId="{7C16F663-CF05-4082-B52C-47CDE6ABE865}" srcOrd="0" destOrd="0" presId="urn:microsoft.com/office/officeart/2018/2/layout/IconLabelDescriptionList"/>
    <dgm:cxn modelId="{A17164E1-C01F-45AF-9F37-D9774C613C16}" type="presParOf" srcId="{7C16F663-CF05-4082-B52C-47CDE6ABE865}" destId="{248A1CAF-5EA6-4F28-A6F5-206B9E3711FB}" srcOrd="0" destOrd="0" presId="urn:microsoft.com/office/officeart/2018/2/layout/IconLabelDescriptionList"/>
    <dgm:cxn modelId="{E5D7021B-EA00-47FB-AD49-764A6059449F}" type="presParOf" srcId="{7C16F663-CF05-4082-B52C-47CDE6ABE865}" destId="{74F7E2DA-6A52-44F0-91FE-5026FF54F1A7}" srcOrd="1" destOrd="0" presId="urn:microsoft.com/office/officeart/2018/2/layout/IconLabelDescriptionList"/>
    <dgm:cxn modelId="{A231EC14-FA95-429D-A2F1-C35C19622007}" type="presParOf" srcId="{7C16F663-CF05-4082-B52C-47CDE6ABE865}" destId="{7AE2E899-DC15-4050-B857-0B546B1B7513}" srcOrd="2" destOrd="0" presId="urn:microsoft.com/office/officeart/2018/2/layout/IconLabelDescriptionList"/>
    <dgm:cxn modelId="{C395FDC3-BF55-4BF6-BDCC-6410D8C4D879}" type="presParOf" srcId="{7C16F663-CF05-4082-B52C-47CDE6ABE865}" destId="{4081BC2D-D1B9-4165-BCD7-CFD7F1A3E319}" srcOrd="3" destOrd="0" presId="urn:microsoft.com/office/officeart/2018/2/layout/IconLabelDescriptionList"/>
    <dgm:cxn modelId="{1A40C059-5DEC-4510-802B-0C039F0A39FE}" type="presParOf" srcId="{7C16F663-CF05-4082-B52C-47CDE6ABE865}" destId="{7674552C-4FE1-4B6B-A99C-81FF147A2A6C}" srcOrd="4" destOrd="0" presId="urn:microsoft.com/office/officeart/2018/2/layout/IconLabelDescriptionList"/>
    <dgm:cxn modelId="{6148661C-E8FE-47BC-9D08-C46B27624174}" type="presParOf" srcId="{568FF962-E693-41BC-84EA-901287D05F0A}" destId="{D368C15E-6D55-4A46-983B-23962A07410D}" srcOrd="1" destOrd="0" presId="urn:microsoft.com/office/officeart/2018/2/layout/IconLabelDescriptionList"/>
    <dgm:cxn modelId="{653CFD63-9515-48EB-B4C3-17ADE5E376EB}" type="presParOf" srcId="{568FF962-E693-41BC-84EA-901287D05F0A}" destId="{6D758F39-EBAE-4A9C-BF59-E25BF05F1DAE}" srcOrd="2" destOrd="0" presId="urn:microsoft.com/office/officeart/2018/2/layout/IconLabelDescriptionList"/>
    <dgm:cxn modelId="{F8A2570A-DFFB-4F56-8D1E-9CD820E354BA}" type="presParOf" srcId="{6D758F39-EBAE-4A9C-BF59-E25BF05F1DAE}" destId="{A6E0B18D-FC25-4774-B2A4-3EC222D68A32}" srcOrd="0" destOrd="0" presId="urn:microsoft.com/office/officeart/2018/2/layout/IconLabelDescriptionList"/>
    <dgm:cxn modelId="{B8556C11-CA75-45E3-B64F-AE273338480A}" type="presParOf" srcId="{6D758F39-EBAE-4A9C-BF59-E25BF05F1DAE}" destId="{463D4E4B-D637-42E2-88B9-760F4FC5E714}" srcOrd="1" destOrd="0" presId="urn:microsoft.com/office/officeart/2018/2/layout/IconLabelDescriptionList"/>
    <dgm:cxn modelId="{C9C57C9B-6543-43BF-AB42-70B071A00076}" type="presParOf" srcId="{6D758F39-EBAE-4A9C-BF59-E25BF05F1DAE}" destId="{650C6766-107B-4FDC-A10A-874DC1C5E7B4}" srcOrd="2" destOrd="0" presId="urn:microsoft.com/office/officeart/2018/2/layout/IconLabelDescriptionList"/>
    <dgm:cxn modelId="{542B5A33-A64A-4BB2-8C01-10F300877955}" type="presParOf" srcId="{6D758F39-EBAE-4A9C-BF59-E25BF05F1DAE}" destId="{64198C5C-8C0B-411F-A747-65C09FC5803F}" srcOrd="3" destOrd="0" presId="urn:microsoft.com/office/officeart/2018/2/layout/IconLabelDescriptionList"/>
    <dgm:cxn modelId="{65A826DD-B418-46C1-AD15-4D99BB375498}" type="presParOf" srcId="{6D758F39-EBAE-4A9C-BF59-E25BF05F1DAE}" destId="{62924D7D-713A-462B-B2C0-CCF03A8182A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A74686-30C2-4C18-A8FC-6847A80BDC3E}"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65681F32-0B7C-48A2-BD19-D668232AC7C5}">
      <dgm:prSet/>
      <dgm:spPr/>
      <dgm:t>
        <a:bodyPr/>
        <a:lstStyle/>
        <a:p>
          <a:pPr>
            <a:lnSpc>
              <a:spcPct val="100000"/>
            </a:lnSpc>
            <a:defRPr b="1"/>
          </a:pPr>
          <a:r>
            <a:rPr lang="en-US"/>
            <a:t>Done via a producer-consumer model</a:t>
          </a:r>
        </a:p>
      </dgm:t>
    </dgm:pt>
    <dgm:pt modelId="{1FE33D59-CDBF-444D-B9D7-1A5743C2B63A}" type="parTrans" cxnId="{C5128823-8C36-4A93-950C-6580E2880F7D}">
      <dgm:prSet/>
      <dgm:spPr/>
      <dgm:t>
        <a:bodyPr/>
        <a:lstStyle/>
        <a:p>
          <a:endParaRPr lang="en-US"/>
        </a:p>
      </dgm:t>
    </dgm:pt>
    <dgm:pt modelId="{DD11F6D8-86C7-48B0-9B72-4D1AE5F9A872}" type="sibTrans" cxnId="{C5128823-8C36-4A93-950C-6580E2880F7D}">
      <dgm:prSet/>
      <dgm:spPr/>
      <dgm:t>
        <a:bodyPr/>
        <a:lstStyle/>
        <a:p>
          <a:endParaRPr lang="en-US"/>
        </a:p>
      </dgm:t>
    </dgm:pt>
    <dgm:pt modelId="{F2B6C37D-7CE8-4C25-AD49-0A6AB49FACBF}">
      <dgm:prSet/>
      <dgm:spPr/>
      <dgm:t>
        <a:bodyPr/>
        <a:lstStyle/>
        <a:p>
          <a:pPr>
            <a:lnSpc>
              <a:spcPct val="100000"/>
            </a:lnSpc>
            <a:defRPr b="1"/>
          </a:pPr>
          <a:r>
            <a:rPr lang="en-US"/>
            <a:t>We use 2 separate CrashEventMonitor objects</a:t>
          </a:r>
        </a:p>
      </dgm:t>
    </dgm:pt>
    <dgm:pt modelId="{712E2FF8-5699-4A2A-870B-E19CE2FE16DC}" type="parTrans" cxnId="{FEEBBC9F-3607-4CC0-97A0-6938AD3AEFEA}">
      <dgm:prSet/>
      <dgm:spPr/>
      <dgm:t>
        <a:bodyPr/>
        <a:lstStyle/>
        <a:p>
          <a:endParaRPr lang="en-US"/>
        </a:p>
      </dgm:t>
    </dgm:pt>
    <dgm:pt modelId="{0A5E1D64-221E-4672-A2E4-E56FCCD39868}" type="sibTrans" cxnId="{FEEBBC9F-3607-4CC0-97A0-6938AD3AEFEA}">
      <dgm:prSet/>
      <dgm:spPr/>
      <dgm:t>
        <a:bodyPr/>
        <a:lstStyle/>
        <a:p>
          <a:endParaRPr lang="en-US"/>
        </a:p>
      </dgm:t>
    </dgm:pt>
    <dgm:pt modelId="{3BDD7CBC-3222-4DC1-B595-2E84F0738E16}">
      <dgm:prSet/>
      <dgm:spPr/>
      <dgm:t>
        <a:bodyPr/>
        <a:lstStyle/>
        <a:p>
          <a:pPr>
            <a:lnSpc>
              <a:spcPct val="100000"/>
            </a:lnSpc>
          </a:pPr>
          <a:r>
            <a:rPr lang="en-US"/>
            <a:t>One to handle events that are detected by the current process and have to be notified to other peers and the server</a:t>
          </a:r>
        </a:p>
      </dgm:t>
    </dgm:pt>
    <dgm:pt modelId="{197F6075-462B-4430-9DDF-946CA404FCEF}" type="parTrans" cxnId="{DA64CEF1-BCD7-4530-BF49-D7FF90805927}">
      <dgm:prSet/>
      <dgm:spPr/>
      <dgm:t>
        <a:bodyPr/>
        <a:lstStyle/>
        <a:p>
          <a:endParaRPr lang="en-US"/>
        </a:p>
      </dgm:t>
    </dgm:pt>
    <dgm:pt modelId="{73CF18BC-4FEE-4B96-A383-0F775203DB6C}" type="sibTrans" cxnId="{DA64CEF1-BCD7-4530-BF49-D7FF90805927}">
      <dgm:prSet/>
      <dgm:spPr/>
      <dgm:t>
        <a:bodyPr/>
        <a:lstStyle/>
        <a:p>
          <a:endParaRPr lang="en-US"/>
        </a:p>
      </dgm:t>
    </dgm:pt>
    <dgm:pt modelId="{DB6F17B2-EED3-4FD5-962F-29B94203B180}">
      <dgm:prSet/>
      <dgm:spPr/>
      <dgm:t>
        <a:bodyPr/>
        <a:lstStyle/>
        <a:p>
          <a:pPr>
            <a:lnSpc>
              <a:spcPct val="100000"/>
            </a:lnSpc>
          </a:pPr>
          <a:r>
            <a:rPr lang="en-US"/>
            <a:t>One to handle solely events that are received from other peers</a:t>
          </a:r>
        </a:p>
      </dgm:t>
    </dgm:pt>
    <dgm:pt modelId="{18909FCD-064B-4496-8823-E1CE4F34788A}" type="parTrans" cxnId="{A940EDE9-BD06-408C-86C7-2803F0CF35C3}">
      <dgm:prSet/>
      <dgm:spPr/>
      <dgm:t>
        <a:bodyPr/>
        <a:lstStyle/>
        <a:p>
          <a:endParaRPr lang="en-US"/>
        </a:p>
      </dgm:t>
    </dgm:pt>
    <dgm:pt modelId="{4973A87E-294D-4B65-9492-8AE2249AF572}" type="sibTrans" cxnId="{A940EDE9-BD06-408C-86C7-2803F0CF35C3}">
      <dgm:prSet/>
      <dgm:spPr/>
      <dgm:t>
        <a:bodyPr/>
        <a:lstStyle/>
        <a:p>
          <a:endParaRPr lang="en-US"/>
        </a:p>
      </dgm:t>
    </dgm:pt>
    <dgm:pt modelId="{A0ACE5D9-1EEA-4106-A892-2163E939FE6F}">
      <dgm:prSet/>
      <dgm:spPr/>
      <dgm:t>
        <a:bodyPr/>
        <a:lstStyle/>
        <a:p>
          <a:pPr>
            <a:lnSpc>
              <a:spcPct val="100000"/>
            </a:lnSpc>
            <a:defRPr b="1"/>
          </a:pPr>
          <a:r>
            <a:rPr lang="en-US"/>
            <a:t>Multiple different producer threads</a:t>
          </a:r>
        </a:p>
      </dgm:t>
    </dgm:pt>
    <dgm:pt modelId="{6F5BE7B9-95AF-44B3-99DE-3803D20A8E5B}" type="parTrans" cxnId="{CD469D92-22C8-44D2-9AE2-F531E48A1CED}">
      <dgm:prSet/>
      <dgm:spPr/>
      <dgm:t>
        <a:bodyPr/>
        <a:lstStyle/>
        <a:p>
          <a:endParaRPr lang="en-US"/>
        </a:p>
      </dgm:t>
    </dgm:pt>
    <dgm:pt modelId="{E3BA878F-77C9-4D12-B758-93D16847F28E}" type="sibTrans" cxnId="{CD469D92-22C8-44D2-9AE2-F531E48A1CED}">
      <dgm:prSet/>
      <dgm:spPr/>
      <dgm:t>
        <a:bodyPr/>
        <a:lstStyle/>
        <a:p>
          <a:endParaRPr lang="en-US"/>
        </a:p>
      </dgm:t>
    </dgm:pt>
    <dgm:pt modelId="{CBDDC998-F1C4-4386-9A66-6DE49A0550CA}">
      <dgm:prSet/>
      <dgm:spPr/>
      <dgm:t>
        <a:bodyPr/>
        <a:lstStyle/>
        <a:p>
          <a:pPr>
            <a:lnSpc>
              <a:spcPct val="100000"/>
            </a:lnSpc>
          </a:pPr>
          <a:r>
            <a:rPr lang="en-GB"/>
            <a:t>M</a:t>
          </a:r>
          <a:r>
            <a:rPr lang="en-US"/>
            <a:t>ain cleaning robot thread via calls to P2PServiceManager -&gt; outgoing crashes</a:t>
          </a:r>
        </a:p>
      </dgm:t>
    </dgm:pt>
    <dgm:pt modelId="{67AC3FA5-E4E6-4743-9CDF-BE914AA36AF3}" type="parTrans" cxnId="{CE8CE368-8352-4236-A9E7-5E6C1AF711C0}">
      <dgm:prSet/>
      <dgm:spPr/>
      <dgm:t>
        <a:bodyPr/>
        <a:lstStyle/>
        <a:p>
          <a:endParaRPr lang="en-US"/>
        </a:p>
      </dgm:t>
    </dgm:pt>
    <dgm:pt modelId="{74954C08-19D1-43F9-AC25-F5A15BB140BE}" type="sibTrans" cxnId="{CE8CE368-8352-4236-A9E7-5E6C1AF711C0}">
      <dgm:prSet/>
      <dgm:spPr/>
      <dgm:t>
        <a:bodyPr/>
        <a:lstStyle/>
        <a:p>
          <a:endParaRPr lang="en-US"/>
        </a:p>
      </dgm:t>
    </dgm:pt>
    <dgm:pt modelId="{367141CD-B90C-4D07-B01F-83FD89AA9656}">
      <dgm:prSet/>
      <dgm:spPr/>
      <dgm:t>
        <a:bodyPr/>
        <a:lstStyle/>
        <a:p>
          <a:pPr>
            <a:lnSpc>
              <a:spcPct val="100000"/>
            </a:lnSpc>
          </a:pPr>
          <a:r>
            <a:rPr lang="en-US"/>
            <a:t>RepairService service side – when monitoring process accessing the resource -&gt; outgoing</a:t>
          </a:r>
        </a:p>
      </dgm:t>
    </dgm:pt>
    <dgm:pt modelId="{8649D21B-7F69-418D-93B5-FCD8B7F65D3F}" type="parTrans" cxnId="{789992A9-A676-4444-BA66-43D3935055D3}">
      <dgm:prSet/>
      <dgm:spPr/>
      <dgm:t>
        <a:bodyPr/>
        <a:lstStyle/>
        <a:p>
          <a:endParaRPr lang="en-US"/>
        </a:p>
      </dgm:t>
    </dgm:pt>
    <dgm:pt modelId="{4CEB1389-D908-4C9F-8C61-A2E2FC33DD62}" type="sibTrans" cxnId="{789992A9-A676-4444-BA66-43D3935055D3}">
      <dgm:prSet/>
      <dgm:spPr/>
      <dgm:t>
        <a:bodyPr/>
        <a:lstStyle/>
        <a:p>
          <a:endParaRPr lang="en-US"/>
        </a:p>
      </dgm:t>
    </dgm:pt>
    <dgm:pt modelId="{D0863F90-7D4C-4C85-8AB2-A72E4FA14047}">
      <dgm:prSet/>
      <dgm:spPr/>
      <dgm:t>
        <a:bodyPr/>
        <a:lstStyle/>
        <a:p>
          <a:pPr>
            <a:lnSpc>
              <a:spcPct val="100000"/>
            </a:lnSpc>
          </a:pPr>
          <a:r>
            <a:rPr lang="en-US"/>
            <a:t>CrashRecovery service server side -&gt; incoming</a:t>
          </a:r>
        </a:p>
      </dgm:t>
    </dgm:pt>
    <dgm:pt modelId="{7D4B536F-8B47-46F4-A908-B76D4375F5EA}" type="parTrans" cxnId="{ECA9893B-88A2-44B8-BC1A-5FED6ED61235}">
      <dgm:prSet/>
      <dgm:spPr/>
      <dgm:t>
        <a:bodyPr/>
        <a:lstStyle/>
        <a:p>
          <a:endParaRPr lang="en-US"/>
        </a:p>
      </dgm:t>
    </dgm:pt>
    <dgm:pt modelId="{67D9F9B8-D963-4D63-B22E-16795E81CCAA}" type="sibTrans" cxnId="{ECA9893B-88A2-44B8-BC1A-5FED6ED61235}">
      <dgm:prSet/>
      <dgm:spPr/>
      <dgm:t>
        <a:bodyPr/>
        <a:lstStyle/>
        <a:p>
          <a:endParaRPr lang="en-US"/>
        </a:p>
      </dgm:t>
    </dgm:pt>
    <dgm:pt modelId="{78BDE992-6CDD-4CD5-A726-897E5D2EBB35}" type="pres">
      <dgm:prSet presAssocID="{49A74686-30C2-4C18-A8FC-6847A80BDC3E}" presName="root" presStyleCnt="0">
        <dgm:presLayoutVars>
          <dgm:dir/>
          <dgm:resizeHandles val="exact"/>
        </dgm:presLayoutVars>
      </dgm:prSet>
      <dgm:spPr/>
    </dgm:pt>
    <dgm:pt modelId="{B5E35895-4F10-4790-8FAF-F694B3D585DD}" type="pres">
      <dgm:prSet presAssocID="{65681F32-0B7C-48A2-BD19-D668232AC7C5}" presName="compNode" presStyleCnt="0"/>
      <dgm:spPr/>
    </dgm:pt>
    <dgm:pt modelId="{334B9C0E-B484-4493-AF1B-66BB197496F0}" type="pres">
      <dgm:prSet presAssocID="{65681F32-0B7C-48A2-BD19-D668232AC7C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x"/>
        </a:ext>
      </dgm:extLst>
    </dgm:pt>
    <dgm:pt modelId="{9EB6F55B-BB5E-40E1-9AFA-D69D50869C22}" type="pres">
      <dgm:prSet presAssocID="{65681F32-0B7C-48A2-BD19-D668232AC7C5}" presName="iconSpace" presStyleCnt="0"/>
      <dgm:spPr/>
    </dgm:pt>
    <dgm:pt modelId="{B55B6E78-F023-49A4-A2A2-1F4AE94B3966}" type="pres">
      <dgm:prSet presAssocID="{65681F32-0B7C-48A2-BD19-D668232AC7C5}" presName="parTx" presStyleLbl="revTx" presStyleIdx="0" presStyleCnt="6">
        <dgm:presLayoutVars>
          <dgm:chMax val="0"/>
          <dgm:chPref val="0"/>
        </dgm:presLayoutVars>
      </dgm:prSet>
      <dgm:spPr/>
    </dgm:pt>
    <dgm:pt modelId="{7DED8531-14FB-43C7-99E5-EC68ECB91518}" type="pres">
      <dgm:prSet presAssocID="{65681F32-0B7C-48A2-BD19-D668232AC7C5}" presName="txSpace" presStyleCnt="0"/>
      <dgm:spPr/>
    </dgm:pt>
    <dgm:pt modelId="{AC771B5F-9D75-4DA1-8440-75030033F923}" type="pres">
      <dgm:prSet presAssocID="{65681F32-0B7C-48A2-BD19-D668232AC7C5}" presName="desTx" presStyleLbl="revTx" presStyleIdx="1" presStyleCnt="6">
        <dgm:presLayoutVars/>
      </dgm:prSet>
      <dgm:spPr/>
    </dgm:pt>
    <dgm:pt modelId="{B9D63FC0-CFD7-4F61-B9D5-CC8B891981B0}" type="pres">
      <dgm:prSet presAssocID="{DD11F6D8-86C7-48B0-9B72-4D1AE5F9A872}" presName="sibTrans" presStyleCnt="0"/>
      <dgm:spPr/>
    </dgm:pt>
    <dgm:pt modelId="{5BF08B96-5F33-4F7D-A9BC-C239F739C21C}" type="pres">
      <dgm:prSet presAssocID="{F2B6C37D-7CE8-4C25-AD49-0A6AB49FACBF}" presName="compNode" presStyleCnt="0"/>
      <dgm:spPr/>
    </dgm:pt>
    <dgm:pt modelId="{1A81BED6-7F64-4580-88D4-C4A5EAA877DB}" type="pres">
      <dgm:prSet presAssocID="{F2B6C37D-7CE8-4C25-AD49-0A6AB49FACB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D7D13F66-4AD8-4552-AB64-9A31D5749E25}" type="pres">
      <dgm:prSet presAssocID="{F2B6C37D-7CE8-4C25-AD49-0A6AB49FACBF}" presName="iconSpace" presStyleCnt="0"/>
      <dgm:spPr/>
    </dgm:pt>
    <dgm:pt modelId="{6E701AB3-254D-4912-A58D-6ADDE474D4A1}" type="pres">
      <dgm:prSet presAssocID="{F2B6C37D-7CE8-4C25-AD49-0A6AB49FACBF}" presName="parTx" presStyleLbl="revTx" presStyleIdx="2" presStyleCnt="6">
        <dgm:presLayoutVars>
          <dgm:chMax val="0"/>
          <dgm:chPref val="0"/>
        </dgm:presLayoutVars>
      </dgm:prSet>
      <dgm:spPr/>
    </dgm:pt>
    <dgm:pt modelId="{9B13C630-4FF2-4664-A686-9EDDEDA8C1A9}" type="pres">
      <dgm:prSet presAssocID="{F2B6C37D-7CE8-4C25-AD49-0A6AB49FACBF}" presName="txSpace" presStyleCnt="0"/>
      <dgm:spPr/>
    </dgm:pt>
    <dgm:pt modelId="{A92507D0-8A0C-4CF8-8285-1D963B7D4F47}" type="pres">
      <dgm:prSet presAssocID="{F2B6C37D-7CE8-4C25-AD49-0A6AB49FACBF}" presName="desTx" presStyleLbl="revTx" presStyleIdx="3" presStyleCnt="6">
        <dgm:presLayoutVars/>
      </dgm:prSet>
      <dgm:spPr/>
    </dgm:pt>
    <dgm:pt modelId="{A12A0F76-3C3B-495C-BDBE-CFAFA64CEC7A}" type="pres">
      <dgm:prSet presAssocID="{0A5E1D64-221E-4672-A2E4-E56FCCD39868}" presName="sibTrans" presStyleCnt="0"/>
      <dgm:spPr/>
    </dgm:pt>
    <dgm:pt modelId="{9ECC8B43-739E-4ECA-B084-52FA6BD86288}" type="pres">
      <dgm:prSet presAssocID="{A0ACE5D9-1EEA-4106-A892-2163E939FE6F}" presName="compNode" presStyleCnt="0"/>
      <dgm:spPr/>
    </dgm:pt>
    <dgm:pt modelId="{1EA1AF6F-9072-434B-B835-8A4A22FF8A69}" type="pres">
      <dgm:prSet presAssocID="{A0ACE5D9-1EEA-4106-A892-2163E939FE6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8348275F-6DA3-430D-90B4-3105A5432E09}" type="pres">
      <dgm:prSet presAssocID="{A0ACE5D9-1EEA-4106-A892-2163E939FE6F}" presName="iconSpace" presStyleCnt="0"/>
      <dgm:spPr/>
    </dgm:pt>
    <dgm:pt modelId="{3E0A7EBB-1A08-4CF2-A38B-5470760F05B1}" type="pres">
      <dgm:prSet presAssocID="{A0ACE5D9-1EEA-4106-A892-2163E939FE6F}" presName="parTx" presStyleLbl="revTx" presStyleIdx="4" presStyleCnt="6">
        <dgm:presLayoutVars>
          <dgm:chMax val="0"/>
          <dgm:chPref val="0"/>
        </dgm:presLayoutVars>
      </dgm:prSet>
      <dgm:spPr/>
    </dgm:pt>
    <dgm:pt modelId="{B977F0A8-DDB1-4374-8B97-E9781EC3E88D}" type="pres">
      <dgm:prSet presAssocID="{A0ACE5D9-1EEA-4106-A892-2163E939FE6F}" presName="txSpace" presStyleCnt="0"/>
      <dgm:spPr/>
    </dgm:pt>
    <dgm:pt modelId="{18360042-CBDB-47BA-821C-BCBFC4EB9DAE}" type="pres">
      <dgm:prSet presAssocID="{A0ACE5D9-1EEA-4106-A892-2163E939FE6F}" presName="desTx" presStyleLbl="revTx" presStyleIdx="5" presStyleCnt="6">
        <dgm:presLayoutVars/>
      </dgm:prSet>
      <dgm:spPr/>
    </dgm:pt>
  </dgm:ptLst>
  <dgm:cxnLst>
    <dgm:cxn modelId="{CCAA4004-2306-47B0-99CB-A1EF8A9258AD}" type="presOf" srcId="{65681F32-0B7C-48A2-BD19-D668232AC7C5}" destId="{B55B6E78-F023-49A4-A2A2-1F4AE94B3966}" srcOrd="0" destOrd="0" presId="urn:microsoft.com/office/officeart/2018/2/layout/IconLabelDescriptionList"/>
    <dgm:cxn modelId="{BCD29814-A953-4014-B697-CFF295A4A14E}" type="presOf" srcId="{A0ACE5D9-1EEA-4106-A892-2163E939FE6F}" destId="{3E0A7EBB-1A08-4CF2-A38B-5470760F05B1}" srcOrd="0" destOrd="0" presId="urn:microsoft.com/office/officeart/2018/2/layout/IconLabelDescriptionList"/>
    <dgm:cxn modelId="{6E048715-362F-4AB8-A709-EB7EC1FC985C}" type="presOf" srcId="{367141CD-B90C-4D07-B01F-83FD89AA9656}" destId="{18360042-CBDB-47BA-821C-BCBFC4EB9DAE}" srcOrd="0" destOrd="1" presId="urn:microsoft.com/office/officeart/2018/2/layout/IconLabelDescriptionList"/>
    <dgm:cxn modelId="{7AB5A61E-7906-4C7D-A91C-A9547E32A71D}" type="presOf" srcId="{DB6F17B2-EED3-4FD5-962F-29B94203B180}" destId="{A92507D0-8A0C-4CF8-8285-1D963B7D4F47}" srcOrd="0" destOrd="1" presId="urn:microsoft.com/office/officeart/2018/2/layout/IconLabelDescriptionList"/>
    <dgm:cxn modelId="{C5128823-8C36-4A93-950C-6580E2880F7D}" srcId="{49A74686-30C2-4C18-A8FC-6847A80BDC3E}" destId="{65681F32-0B7C-48A2-BD19-D668232AC7C5}" srcOrd="0" destOrd="0" parTransId="{1FE33D59-CDBF-444D-B9D7-1A5743C2B63A}" sibTransId="{DD11F6D8-86C7-48B0-9B72-4D1AE5F9A872}"/>
    <dgm:cxn modelId="{6DE6412D-5A29-4324-925D-D19357C2A046}" type="presOf" srcId="{F2B6C37D-7CE8-4C25-AD49-0A6AB49FACBF}" destId="{6E701AB3-254D-4912-A58D-6ADDE474D4A1}" srcOrd="0" destOrd="0" presId="urn:microsoft.com/office/officeart/2018/2/layout/IconLabelDescriptionList"/>
    <dgm:cxn modelId="{ECA9893B-88A2-44B8-BC1A-5FED6ED61235}" srcId="{A0ACE5D9-1EEA-4106-A892-2163E939FE6F}" destId="{D0863F90-7D4C-4C85-8AB2-A72E4FA14047}" srcOrd="2" destOrd="0" parTransId="{7D4B536F-8B47-46F4-A908-B76D4375F5EA}" sibTransId="{67D9F9B8-D963-4D63-B22E-16795E81CCAA}"/>
    <dgm:cxn modelId="{4B24503C-292F-4374-B31E-3274B4E4681B}" type="presOf" srcId="{3BDD7CBC-3222-4DC1-B595-2E84F0738E16}" destId="{A92507D0-8A0C-4CF8-8285-1D963B7D4F47}" srcOrd="0" destOrd="0" presId="urn:microsoft.com/office/officeart/2018/2/layout/IconLabelDescriptionList"/>
    <dgm:cxn modelId="{5FC78C40-0F1F-42BC-82B4-64E1F7E9E64D}" type="presOf" srcId="{CBDDC998-F1C4-4386-9A66-6DE49A0550CA}" destId="{18360042-CBDB-47BA-821C-BCBFC4EB9DAE}" srcOrd="0" destOrd="0" presId="urn:microsoft.com/office/officeart/2018/2/layout/IconLabelDescriptionList"/>
    <dgm:cxn modelId="{CE8CE368-8352-4236-A9E7-5E6C1AF711C0}" srcId="{A0ACE5D9-1EEA-4106-A892-2163E939FE6F}" destId="{CBDDC998-F1C4-4386-9A66-6DE49A0550CA}" srcOrd="0" destOrd="0" parTransId="{67AC3FA5-E4E6-4743-9CDF-BE914AA36AF3}" sibTransId="{74954C08-19D1-43F9-AC25-F5A15BB140BE}"/>
    <dgm:cxn modelId="{CD469D92-22C8-44D2-9AE2-F531E48A1CED}" srcId="{49A74686-30C2-4C18-A8FC-6847A80BDC3E}" destId="{A0ACE5D9-1EEA-4106-A892-2163E939FE6F}" srcOrd="2" destOrd="0" parTransId="{6F5BE7B9-95AF-44B3-99DE-3803D20A8E5B}" sibTransId="{E3BA878F-77C9-4D12-B758-93D16847F28E}"/>
    <dgm:cxn modelId="{303B4C95-8705-474B-A18B-40452CE057D3}" type="presOf" srcId="{49A74686-30C2-4C18-A8FC-6847A80BDC3E}" destId="{78BDE992-6CDD-4CD5-A726-897E5D2EBB35}" srcOrd="0" destOrd="0" presId="urn:microsoft.com/office/officeart/2018/2/layout/IconLabelDescriptionList"/>
    <dgm:cxn modelId="{FEEBBC9F-3607-4CC0-97A0-6938AD3AEFEA}" srcId="{49A74686-30C2-4C18-A8FC-6847A80BDC3E}" destId="{F2B6C37D-7CE8-4C25-AD49-0A6AB49FACBF}" srcOrd="1" destOrd="0" parTransId="{712E2FF8-5699-4A2A-870B-E19CE2FE16DC}" sibTransId="{0A5E1D64-221E-4672-A2E4-E56FCCD39868}"/>
    <dgm:cxn modelId="{789992A9-A676-4444-BA66-43D3935055D3}" srcId="{A0ACE5D9-1EEA-4106-A892-2163E939FE6F}" destId="{367141CD-B90C-4D07-B01F-83FD89AA9656}" srcOrd="1" destOrd="0" parTransId="{8649D21B-7F69-418D-93B5-FCD8B7F65D3F}" sibTransId="{4CEB1389-D908-4C9F-8C61-A2E2FC33DD62}"/>
    <dgm:cxn modelId="{A940EDE9-BD06-408C-86C7-2803F0CF35C3}" srcId="{F2B6C37D-7CE8-4C25-AD49-0A6AB49FACBF}" destId="{DB6F17B2-EED3-4FD5-962F-29B94203B180}" srcOrd="1" destOrd="0" parTransId="{18909FCD-064B-4496-8823-E1CE4F34788A}" sibTransId="{4973A87E-294D-4B65-9492-8AE2249AF572}"/>
    <dgm:cxn modelId="{DA64CEF1-BCD7-4530-BF49-D7FF90805927}" srcId="{F2B6C37D-7CE8-4C25-AD49-0A6AB49FACBF}" destId="{3BDD7CBC-3222-4DC1-B595-2E84F0738E16}" srcOrd="0" destOrd="0" parTransId="{197F6075-462B-4430-9DDF-946CA404FCEF}" sibTransId="{73CF18BC-4FEE-4B96-A383-0F775203DB6C}"/>
    <dgm:cxn modelId="{6CE4CDF6-37D8-40B9-9CE1-77CA8C0E58E3}" type="presOf" srcId="{D0863F90-7D4C-4C85-8AB2-A72E4FA14047}" destId="{18360042-CBDB-47BA-821C-BCBFC4EB9DAE}" srcOrd="0" destOrd="2" presId="urn:microsoft.com/office/officeart/2018/2/layout/IconLabelDescriptionList"/>
    <dgm:cxn modelId="{05CD1623-A722-476B-BF5B-6AFCF2D9C282}" type="presParOf" srcId="{78BDE992-6CDD-4CD5-A726-897E5D2EBB35}" destId="{B5E35895-4F10-4790-8FAF-F694B3D585DD}" srcOrd="0" destOrd="0" presId="urn:microsoft.com/office/officeart/2018/2/layout/IconLabelDescriptionList"/>
    <dgm:cxn modelId="{823CC70B-019E-4A7C-8983-E28F5D2B07DB}" type="presParOf" srcId="{B5E35895-4F10-4790-8FAF-F694B3D585DD}" destId="{334B9C0E-B484-4493-AF1B-66BB197496F0}" srcOrd="0" destOrd="0" presId="urn:microsoft.com/office/officeart/2018/2/layout/IconLabelDescriptionList"/>
    <dgm:cxn modelId="{E0088CA8-9C76-4DA2-8700-325C07E27ADD}" type="presParOf" srcId="{B5E35895-4F10-4790-8FAF-F694B3D585DD}" destId="{9EB6F55B-BB5E-40E1-9AFA-D69D50869C22}" srcOrd="1" destOrd="0" presId="urn:microsoft.com/office/officeart/2018/2/layout/IconLabelDescriptionList"/>
    <dgm:cxn modelId="{F5A7BEF6-29CF-486E-9483-6BF5E8E95659}" type="presParOf" srcId="{B5E35895-4F10-4790-8FAF-F694B3D585DD}" destId="{B55B6E78-F023-49A4-A2A2-1F4AE94B3966}" srcOrd="2" destOrd="0" presId="urn:microsoft.com/office/officeart/2018/2/layout/IconLabelDescriptionList"/>
    <dgm:cxn modelId="{4003FF18-0D84-4127-B08D-7850810B63F0}" type="presParOf" srcId="{B5E35895-4F10-4790-8FAF-F694B3D585DD}" destId="{7DED8531-14FB-43C7-99E5-EC68ECB91518}" srcOrd="3" destOrd="0" presId="urn:microsoft.com/office/officeart/2018/2/layout/IconLabelDescriptionList"/>
    <dgm:cxn modelId="{008B907E-1B3E-41D7-8AAC-7FDE1D1F38A1}" type="presParOf" srcId="{B5E35895-4F10-4790-8FAF-F694B3D585DD}" destId="{AC771B5F-9D75-4DA1-8440-75030033F923}" srcOrd="4" destOrd="0" presId="urn:microsoft.com/office/officeart/2018/2/layout/IconLabelDescriptionList"/>
    <dgm:cxn modelId="{B529D969-45C3-4B6E-B57F-BA48BEFA4E13}" type="presParOf" srcId="{78BDE992-6CDD-4CD5-A726-897E5D2EBB35}" destId="{B9D63FC0-CFD7-4F61-B9D5-CC8B891981B0}" srcOrd="1" destOrd="0" presId="urn:microsoft.com/office/officeart/2018/2/layout/IconLabelDescriptionList"/>
    <dgm:cxn modelId="{4500BF0A-D050-40F8-AC68-DB64BD3DF540}" type="presParOf" srcId="{78BDE992-6CDD-4CD5-A726-897E5D2EBB35}" destId="{5BF08B96-5F33-4F7D-A9BC-C239F739C21C}" srcOrd="2" destOrd="0" presId="urn:microsoft.com/office/officeart/2018/2/layout/IconLabelDescriptionList"/>
    <dgm:cxn modelId="{C52641FF-7834-4753-9DE6-9FEC63D9480F}" type="presParOf" srcId="{5BF08B96-5F33-4F7D-A9BC-C239F739C21C}" destId="{1A81BED6-7F64-4580-88D4-C4A5EAA877DB}" srcOrd="0" destOrd="0" presId="urn:microsoft.com/office/officeart/2018/2/layout/IconLabelDescriptionList"/>
    <dgm:cxn modelId="{378A06C2-0B73-419A-96D8-051A8989DE25}" type="presParOf" srcId="{5BF08B96-5F33-4F7D-A9BC-C239F739C21C}" destId="{D7D13F66-4AD8-4552-AB64-9A31D5749E25}" srcOrd="1" destOrd="0" presId="urn:microsoft.com/office/officeart/2018/2/layout/IconLabelDescriptionList"/>
    <dgm:cxn modelId="{625DAC29-9036-4B8C-9A05-D435B2952C53}" type="presParOf" srcId="{5BF08B96-5F33-4F7D-A9BC-C239F739C21C}" destId="{6E701AB3-254D-4912-A58D-6ADDE474D4A1}" srcOrd="2" destOrd="0" presId="urn:microsoft.com/office/officeart/2018/2/layout/IconLabelDescriptionList"/>
    <dgm:cxn modelId="{02CB4247-52A5-46AB-B63A-A51F97E791F4}" type="presParOf" srcId="{5BF08B96-5F33-4F7D-A9BC-C239F739C21C}" destId="{9B13C630-4FF2-4664-A686-9EDDEDA8C1A9}" srcOrd="3" destOrd="0" presId="urn:microsoft.com/office/officeart/2018/2/layout/IconLabelDescriptionList"/>
    <dgm:cxn modelId="{62C9A1D2-E70E-4035-960E-CCB0F79C6494}" type="presParOf" srcId="{5BF08B96-5F33-4F7D-A9BC-C239F739C21C}" destId="{A92507D0-8A0C-4CF8-8285-1D963B7D4F47}" srcOrd="4" destOrd="0" presId="urn:microsoft.com/office/officeart/2018/2/layout/IconLabelDescriptionList"/>
    <dgm:cxn modelId="{EFC8BAA6-442C-4847-9B97-8740A116BBAD}" type="presParOf" srcId="{78BDE992-6CDD-4CD5-A726-897E5D2EBB35}" destId="{A12A0F76-3C3B-495C-BDBE-CFAFA64CEC7A}" srcOrd="3" destOrd="0" presId="urn:microsoft.com/office/officeart/2018/2/layout/IconLabelDescriptionList"/>
    <dgm:cxn modelId="{A51B0A64-4F0D-4323-AC55-C4A6E4D218BF}" type="presParOf" srcId="{78BDE992-6CDD-4CD5-A726-897E5D2EBB35}" destId="{9ECC8B43-739E-4ECA-B084-52FA6BD86288}" srcOrd="4" destOrd="0" presId="urn:microsoft.com/office/officeart/2018/2/layout/IconLabelDescriptionList"/>
    <dgm:cxn modelId="{EBF1B669-1407-4773-AB32-F94A5264837C}" type="presParOf" srcId="{9ECC8B43-739E-4ECA-B084-52FA6BD86288}" destId="{1EA1AF6F-9072-434B-B835-8A4A22FF8A69}" srcOrd="0" destOrd="0" presId="urn:microsoft.com/office/officeart/2018/2/layout/IconLabelDescriptionList"/>
    <dgm:cxn modelId="{B1D98D97-C675-4DB7-A54D-261E79FC7CE8}" type="presParOf" srcId="{9ECC8B43-739E-4ECA-B084-52FA6BD86288}" destId="{8348275F-6DA3-430D-90B4-3105A5432E09}" srcOrd="1" destOrd="0" presId="urn:microsoft.com/office/officeart/2018/2/layout/IconLabelDescriptionList"/>
    <dgm:cxn modelId="{8385420E-1AA9-4D12-9DC5-A8D0E77C4DFD}" type="presParOf" srcId="{9ECC8B43-739E-4ECA-B084-52FA6BD86288}" destId="{3E0A7EBB-1A08-4CF2-A38B-5470760F05B1}" srcOrd="2" destOrd="0" presId="urn:microsoft.com/office/officeart/2018/2/layout/IconLabelDescriptionList"/>
    <dgm:cxn modelId="{3D4F2023-A4C0-4153-854E-284F34DDE3CA}" type="presParOf" srcId="{9ECC8B43-739E-4ECA-B084-52FA6BD86288}" destId="{B977F0A8-DDB1-4374-8B97-E9781EC3E88D}" srcOrd="3" destOrd="0" presId="urn:microsoft.com/office/officeart/2018/2/layout/IconLabelDescriptionList"/>
    <dgm:cxn modelId="{2612033D-24F9-41B1-A8A7-F70E75E7C714}" type="presParOf" srcId="{9ECC8B43-739E-4ECA-B084-52FA6BD86288}" destId="{18360042-CBDB-47BA-821C-BCBFC4EB9DA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EDB1F-EF63-4BAD-BF13-5342B5A70B84}">
      <dsp:nvSpPr>
        <dsp:cNvPr id="0" name=""/>
        <dsp:cNvSpPr/>
      </dsp:nvSpPr>
      <dsp:spPr>
        <a:xfrm>
          <a:off x="0" y="473"/>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B2122D-AFED-48E7-AD86-09D59CD96C21}">
      <dsp:nvSpPr>
        <dsp:cNvPr id="0" name=""/>
        <dsp:cNvSpPr/>
      </dsp:nvSpPr>
      <dsp:spPr>
        <a:xfrm>
          <a:off x="335327" y="249891"/>
          <a:ext cx="609686" cy="609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F2A12B-05DA-4013-8938-2EEA8C4F93A7}">
      <dsp:nvSpPr>
        <dsp:cNvPr id="0" name=""/>
        <dsp:cNvSpPr/>
      </dsp:nvSpPr>
      <dsp:spPr>
        <a:xfrm>
          <a:off x="1280342" y="473"/>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844550">
            <a:lnSpc>
              <a:spcPct val="100000"/>
            </a:lnSpc>
            <a:spcBef>
              <a:spcPct val="0"/>
            </a:spcBef>
            <a:spcAft>
              <a:spcPct val="35000"/>
            </a:spcAft>
            <a:buNone/>
          </a:pPr>
          <a:r>
            <a:rPr lang="en-US" sz="1900" kern="1200"/>
            <a:t>Since gRPC creates an instance of the service for each request (aka for each peer) there is no need to keep a list of requests that are deferred – the ack is sent when the thread is notified. </a:t>
          </a:r>
        </a:p>
      </dsp:txBody>
      <dsp:txXfrm>
        <a:off x="1280342" y="473"/>
        <a:ext cx="7316325" cy="1108521"/>
      </dsp:txXfrm>
    </dsp:sp>
    <dsp:sp modelId="{2B12FF2E-419D-49F7-BFF4-72B778C6AD5E}">
      <dsp:nvSpPr>
        <dsp:cNvPr id="0" name=""/>
        <dsp:cNvSpPr/>
      </dsp:nvSpPr>
      <dsp:spPr>
        <a:xfrm>
          <a:off x="0" y="1386125"/>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FAFED-BDC2-4740-BE07-1118423904C0}">
      <dsp:nvSpPr>
        <dsp:cNvPr id="0" name=""/>
        <dsp:cNvSpPr/>
      </dsp:nvSpPr>
      <dsp:spPr>
        <a:xfrm>
          <a:off x="335327" y="1635543"/>
          <a:ext cx="609686" cy="609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03C524-2F4A-4B19-B444-D3DC668A7FB7}">
      <dsp:nvSpPr>
        <dsp:cNvPr id="0" name=""/>
        <dsp:cNvSpPr/>
      </dsp:nvSpPr>
      <dsp:spPr>
        <a:xfrm>
          <a:off x="1280342" y="1386125"/>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844550">
            <a:lnSpc>
              <a:spcPct val="100000"/>
            </a:lnSpc>
            <a:spcBef>
              <a:spcPct val="0"/>
            </a:spcBef>
            <a:spcAft>
              <a:spcPct val="35000"/>
            </a:spcAft>
            <a:buNone/>
          </a:pPr>
          <a:r>
            <a:rPr lang="en-US" sz="1900" kern="1200"/>
            <a:t>The requests are sent out in parallel through the creation of separate threads </a:t>
          </a:r>
          <a:r>
            <a:rPr lang="en-US" sz="1900" kern="1200">
              <a:sym typeface="Wingdings" panose="05000000000000000000" pitchFamily="2" charset="2"/>
            </a:rPr>
            <a:t></a:t>
          </a:r>
          <a:r>
            <a:rPr lang="en-US" sz="1900" kern="1200"/>
            <a:t> only for the creation of the threads the robot synchronizes on the current list of active peers</a:t>
          </a:r>
        </a:p>
      </dsp:txBody>
      <dsp:txXfrm>
        <a:off x="1280342" y="1386125"/>
        <a:ext cx="7316325" cy="1108521"/>
      </dsp:txXfrm>
    </dsp:sp>
    <dsp:sp modelId="{BA3C6D74-B94C-4BF0-8943-350FD4AA0120}">
      <dsp:nvSpPr>
        <dsp:cNvPr id="0" name=""/>
        <dsp:cNvSpPr/>
      </dsp:nvSpPr>
      <dsp:spPr>
        <a:xfrm>
          <a:off x="0" y="2771777"/>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354AC5-110F-4188-93E8-7F0E24F56DB2}">
      <dsp:nvSpPr>
        <dsp:cNvPr id="0" name=""/>
        <dsp:cNvSpPr/>
      </dsp:nvSpPr>
      <dsp:spPr>
        <a:xfrm>
          <a:off x="335327" y="3021195"/>
          <a:ext cx="609686" cy="609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2AC4A8-9FF6-4CF8-B283-EB837A4F36B4}">
      <dsp:nvSpPr>
        <dsp:cNvPr id="0" name=""/>
        <dsp:cNvSpPr/>
      </dsp:nvSpPr>
      <dsp:spPr>
        <a:xfrm>
          <a:off x="1280342" y="2771777"/>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844550">
            <a:lnSpc>
              <a:spcPct val="100000"/>
            </a:lnSpc>
            <a:spcBef>
              <a:spcPct val="0"/>
            </a:spcBef>
            <a:spcAft>
              <a:spcPct val="35000"/>
            </a:spcAft>
            <a:buNone/>
          </a:pPr>
          <a:r>
            <a:rPr lang="en-US" sz="1900" kern="1200"/>
            <a:t>As suggested by the gRPC documentation, ManagedChannels and stubs are re-used instead of re-initialised every time</a:t>
          </a:r>
        </a:p>
      </dsp:txBody>
      <dsp:txXfrm>
        <a:off x="1280342" y="2771777"/>
        <a:ext cx="7316325" cy="11085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6E1CE-44BC-754A-8857-7F75C2444062}">
      <dsp:nvSpPr>
        <dsp:cNvPr id="0" name=""/>
        <dsp:cNvSpPr/>
      </dsp:nvSpPr>
      <dsp:spPr>
        <a:xfrm rot="16200000">
          <a:off x="-1307629" y="1308585"/>
          <a:ext cx="5103163" cy="2485991"/>
        </a:xfrm>
        <a:prstGeom prst="flowChartManualOperation">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118" bIns="0" numCol="1" spcCol="1270" anchor="t" anchorCtr="0">
          <a:noAutofit/>
        </a:bodyPr>
        <a:lstStyle/>
        <a:p>
          <a:pPr marL="0" lvl="0" indent="0" algn="l" defTabSz="1066800">
            <a:lnSpc>
              <a:spcPct val="90000"/>
            </a:lnSpc>
            <a:spcBef>
              <a:spcPct val="0"/>
            </a:spcBef>
            <a:spcAft>
              <a:spcPct val="35000"/>
            </a:spcAft>
            <a:buNone/>
          </a:pPr>
          <a:r>
            <a:rPr lang="en-GB" sz="2400" kern="1200" dirty="0"/>
            <a:t>The process is accessing the resource (POV: 1)</a:t>
          </a:r>
        </a:p>
        <a:p>
          <a:pPr marL="171450" lvl="1" indent="-171450" algn="l" defTabSz="844550">
            <a:lnSpc>
              <a:spcPct val="90000"/>
            </a:lnSpc>
            <a:spcBef>
              <a:spcPct val="0"/>
            </a:spcBef>
            <a:spcAft>
              <a:spcPct val="15000"/>
            </a:spcAft>
            <a:buChar char="•"/>
          </a:pPr>
          <a:r>
            <a:rPr lang="en-GB" sz="1900" kern="1200" dirty="0"/>
            <a:t>Respond with OK</a:t>
          </a:r>
        </a:p>
      </dsp:txBody>
      <dsp:txXfrm rot="5400000">
        <a:off x="957" y="1020632"/>
        <a:ext cx="2485991" cy="3061897"/>
      </dsp:txXfrm>
    </dsp:sp>
    <dsp:sp modelId="{4CD3086A-99B4-6240-B38F-2A4739D63527}">
      <dsp:nvSpPr>
        <dsp:cNvPr id="0" name=""/>
        <dsp:cNvSpPr/>
      </dsp:nvSpPr>
      <dsp:spPr>
        <a:xfrm rot="16200000">
          <a:off x="1364810" y="1308585"/>
          <a:ext cx="5103163" cy="2485991"/>
        </a:xfrm>
        <a:prstGeom prst="flowChartManualOperation">
          <a:avLst/>
        </a:prstGeom>
        <a:solidFill>
          <a:schemeClr val="accent5">
            <a:hueOff val="-1307943"/>
            <a:satOff val="7781"/>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118" bIns="0" numCol="1" spcCol="1270" anchor="t" anchorCtr="0">
          <a:noAutofit/>
        </a:bodyPr>
        <a:lstStyle/>
        <a:p>
          <a:pPr marL="0" lvl="0" indent="0" algn="l" defTabSz="1066800">
            <a:lnSpc>
              <a:spcPct val="90000"/>
            </a:lnSpc>
            <a:spcBef>
              <a:spcPct val="0"/>
            </a:spcBef>
            <a:spcAft>
              <a:spcPct val="35000"/>
            </a:spcAft>
            <a:buNone/>
          </a:pPr>
          <a:r>
            <a:rPr lang="en-GB" sz="2400" kern="1200" dirty="0"/>
            <a:t>The process is not accessing the resource (waiting for it) (POV: 3)</a:t>
          </a:r>
        </a:p>
        <a:p>
          <a:pPr marL="171450" lvl="1" indent="-171450" algn="l" defTabSz="844550">
            <a:lnSpc>
              <a:spcPct val="90000"/>
            </a:lnSpc>
            <a:spcBef>
              <a:spcPct val="0"/>
            </a:spcBef>
            <a:spcAft>
              <a:spcPct val="15000"/>
            </a:spcAft>
            <a:buChar char="•"/>
          </a:pPr>
          <a:r>
            <a:rPr lang="en-GB" sz="1900" kern="1200" dirty="0"/>
            <a:t>Respond with OK</a:t>
          </a:r>
        </a:p>
        <a:p>
          <a:pPr marL="171450" lvl="1" indent="-171450" algn="l" defTabSz="844550">
            <a:lnSpc>
              <a:spcPct val="90000"/>
            </a:lnSpc>
            <a:spcBef>
              <a:spcPct val="0"/>
            </a:spcBef>
            <a:spcAft>
              <a:spcPct val="15000"/>
            </a:spcAft>
            <a:buChar char="•"/>
          </a:pPr>
          <a:r>
            <a:rPr lang="en-GB" sz="1900" kern="1200" dirty="0"/>
            <a:t>Immediately send a repair request</a:t>
          </a:r>
        </a:p>
        <a:p>
          <a:pPr marL="171450" lvl="1" indent="-171450" algn="l" defTabSz="844550">
            <a:lnSpc>
              <a:spcPct val="90000"/>
            </a:lnSpc>
            <a:spcBef>
              <a:spcPct val="0"/>
            </a:spcBef>
            <a:spcAft>
              <a:spcPct val="15000"/>
            </a:spcAft>
            <a:buChar char="•"/>
          </a:pPr>
          <a:r>
            <a:rPr lang="en-GB" sz="1900" kern="1200" dirty="0"/>
            <a:t>1 more ACK required</a:t>
          </a:r>
        </a:p>
      </dsp:txBody>
      <dsp:txXfrm rot="5400000">
        <a:off x="2673396" y="1020632"/>
        <a:ext cx="2485991" cy="3061897"/>
      </dsp:txXfrm>
    </dsp:sp>
    <dsp:sp modelId="{A8E885EE-F0C1-3D41-8CAD-D93DE686ED75}">
      <dsp:nvSpPr>
        <dsp:cNvPr id="0" name=""/>
        <dsp:cNvSpPr/>
      </dsp:nvSpPr>
      <dsp:spPr>
        <a:xfrm rot="16200000">
          <a:off x="4037250" y="1308585"/>
          <a:ext cx="5103163" cy="2485991"/>
        </a:xfrm>
        <a:prstGeom prst="flowChartManualOperation">
          <a:avLst/>
        </a:prstGeom>
        <a:solidFill>
          <a:schemeClr val="accent5">
            <a:hueOff val="-2615887"/>
            <a:satOff val="1556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118" bIns="0" numCol="1" spcCol="1270" anchor="t" anchorCtr="0">
          <a:noAutofit/>
        </a:bodyPr>
        <a:lstStyle/>
        <a:p>
          <a:pPr marL="0" lvl="0" indent="0" algn="l" defTabSz="1066800">
            <a:lnSpc>
              <a:spcPct val="90000"/>
            </a:lnSpc>
            <a:spcBef>
              <a:spcPct val="0"/>
            </a:spcBef>
            <a:spcAft>
              <a:spcPct val="35000"/>
            </a:spcAft>
            <a:buNone/>
          </a:pPr>
          <a:r>
            <a:rPr lang="en-GB" sz="2400" kern="1200" dirty="0"/>
            <a:t>The process is not interested in accessing the resource (POV: 2)</a:t>
          </a:r>
        </a:p>
        <a:p>
          <a:pPr marL="171450" lvl="1" indent="-171450" algn="l" defTabSz="844550">
            <a:lnSpc>
              <a:spcPct val="90000"/>
            </a:lnSpc>
            <a:spcBef>
              <a:spcPct val="0"/>
            </a:spcBef>
            <a:spcAft>
              <a:spcPct val="15000"/>
            </a:spcAft>
            <a:buChar char="•"/>
          </a:pPr>
          <a:r>
            <a:rPr lang="en-GB" sz="1900" kern="1200" dirty="0"/>
            <a:t>Respond with OK</a:t>
          </a:r>
        </a:p>
      </dsp:txBody>
      <dsp:txXfrm rot="5400000">
        <a:off x="5345836" y="1020632"/>
        <a:ext cx="2485991" cy="30618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8A1CAF-5EA6-4F28-A6F5-206B9E3711FB}">
      <dsp:nvSpPr>
        <dsp:cNvPr id="0" name=""/>
        <dsp:cNvSpPr/>
      </dsp:nvSpPr>
      <dsp:spPr>
        <a:xfrm>
          <a:off x="559800" y="68799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E2E899-DC15-4050-B857-0B546B1B7513}">
      <dsp:nvSpPr>
        <dsp:cNvPr id="0" name=""/>
        <dsp:cNvSpPr/>
      </dsp:nvSpPr>
      <dsp:spPr>
        <a:xfrm>
          <a:off x="559800" y="23465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kern="1200"/>
            <a:t>In general, a robot process can detect that another process has crashed via gRPC while</a:t>
          </a:r>
        </a:p>
      </dsp:txBody>
      <dsp:txXfrm>
        <a:off x="559800" y="2346599"/>
        <a:ext cx="4320000" cy="648000"/>
      </dsp:txXfrm>
    </dsp:sp>
    <dsp:sp modelId="{7674552C-4FE1-4B6B-A99C-81FF147A2A6C}">
      <dsp:nvSpPr>
        <dsp:cNvPr id="0" name=""/>
        <dsp:cNvSpPr/>
      </dsp:nvSpPr>
      <dsp:spPr>
        <a:xfrm>
          <a:off x="559800" y="3062789"/>
          <a:ext cx="4320000" cy="1034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Sending the introduction requests</a:t>
          </a:r>
        </a:p>
        <a:p>
          <a:pPr marL="0" lvl="0" indent="0" algn="l" defTabSz="488950">
            <a:lnSpc>
              <a:spcPct val="100000"/>
            </a:lnSpc>
            <a:spcBef>
              <a:spcPct val="0"/>
            </a:spcBef>
            <a:spcAft>
              <a:spcPct val="35000"/>
            </a:spcAft>
            <a:buNone/>
          </a:pPr>
          <a:r>
            <a:rPr lang="en-US" sz="1100" kern="1200"/>
            <a:t>Sending the repair requests</a:t>
          </a:r>
        </a:p>
        <a:p>
          <a:pPr marL="0" lvl="0" indent="0" algn="l" defTabSz="488950">
            <a:lnSpc>
              <a:spcPct val="100000"/>
            </a:lnSpc>
            <a:spcBef>
              <a:spcPct val="0"/>
            </a:spcBef>
            <a:spcAft>
              <a:spcPct val="35000"/>
            </a:spcAft>
            <a:buNone/>
          </a:pPr>
          <a:r>
            <a:rPr lang="en-US" sz="1100" kern="1200"/>
            <a:t>During load balancing</a:t>
          </a:r>
        </a:p>
      </dsp:txBody>
      <dsp:txXfrm>
        <a:off x="559800" y="3062789"/>
        <a:ext cx="4320000" cy="1034705"/>
      </dsp:txXfrm>
    </dsp:sp>
    <dsp:sp modelId="{A6E0B18D-FC25-4774-B2A4-3EC222D68A32}">
      <dsp:nvSpPr>
        <dsp:cNvPr id="0" name=""/>
        <dsp:cNvSpPr/>
      </dsp:nvSpPr>
      <dsp:spPr>
        <a:xfrm>
          <a:off x="5635800" y="68799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0C6766-107B-4FDC-A10A-874DC1C5E7B4}">
      <dsp:nvSpPr>
        <dsp:cNvPr id="0" name=""/>
        <dsp:cNvSpPr/>
      </dsp:nvSpPr>
      <dsp:spPr>
        <a:xfrm>
          <a:off x="5635800" y="23465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kern="1200"/>
            <a:t>By using blocking stubs, the process waits for a response message or an exception to be raised</a:t>
          </a:r>
        </a:p>
      </dsp:txBody>
      <dsp:txXfrm>
        <a:off x="5635800" y="2346599"/>
        <a:ext cx="4320000" cy="648000"/>
      </dsp:txXfrm>
    </dsp:sp>
    <dsp:sp modelId="{62924D7D-713A-462B-B2C0-CCF03A8182A6}">
      <dsp:nvSpPr>
        <dsp:cNvPr id="0" name=""/>
        <dsp:cNvSpPr/>
      </dsp:nvSpPr>
      <dsp:spPr>
        <a:xfrm>
          <a:off x="5635800" y="3062789"/>
          <a:ext cx="4320000" cy="1034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If an exception is raised with one of the following codes, the process may have crashed: </a:t>
          </a:r>
          <a:r>
            <a:rPr lang="en-US" sz="1100" i="1" kern="1200"/>
            <a:t>UNAVAILABLE, UNKNOWN, INTERNAL, DEADLINE_EXCEEDED, ABORTED, CANCELLED</a:t>
          </a:r>
          <a:endParaRPr lang="en-US" sz="1100" kern="1200"/>
        </a:p>
        <a:p>
          <a:pPr marL="0" lvl="0" indent="0" algn="l" defTabSz="488950">
            <a:lnSpc>
              <a:spcPct val="100000"/>
            </a:lnSpc>
            <a:spcBef>
              <a:spcPct val="0"/>
            </a:spcBef>
            <a:spcAft>
              <a:spcPct val="35000"/>
            </a:spcAft>
            <a:buNone/>
          </a:pPr>
          <a:r>
            <a:rPr lang="en-US" sz="1100" kern="1200" dirty="0"/>
            <a:t>Before assuming the process crashed, we re-try a fixed amount of times with an </a:t>
          </a:r>
          <a:r>
            <a:rPr lang="en-US" sz="1100" u="sng" kern="1200" dirty="0"/>
            <a:t>exponential backoff strategy </a:t>
          </a:r>
          <a:r>
            <a:rPr lang="en-US" sz="1100" kern="1200" dirty="0"/>
            <a:t>--&gt; this might solve temporary brief disconnections from the network</a:t>
          </a:r>
        </a:p>
      </dsp:txBody>
      <dsp:txXfrm>
        <a:off x="5635800" y="3062789"/>
        <a:ext cx="4320000" cy="10347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B9C0E-B484-4493-AF1B-66BB197496F0}">
      <dsp:nvSpPr>
        <dsp:cNvPr id="0" name=""/>
        <dsp:cNvSpPr/>
      </dsp:nvSpPr>
      <dsp:spPr>
        <a:xfrm>
          <a:off x="1958" y="558317"/>
          <a:ext cx="897750" cy="897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5B6E78-F023-49A4-A2A2-1F4AE94B3966}">
      <dsp:nvSpPr>
        <dsp:cNvPr id="0" name=""/>
        <dsp:cNvSpPr/>
      </dsp:nvSpPr>
      <dsp:spPr>
        <a:xfrm>
          <a:off x="1958" y="1574925"/>
          <a:ext cx="2565000" cy="420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Done via a producer-consumer model</a:t>
          </a:r>
        </a:p>
      </dsp:txBody>
      <dsp:txXfrm>
        <a:off x="1958" y="1574925"/>
        <a:ext cx="2565000" cy="420820"/>
      </dsp:txXfrm>
    </dsp:sp>
    <dsp:sp modelId="{AC771B5F-9D75-4DA1-8440-75030033F923}">
      <dsp:nvSpPr>
        <dsp:cNvPr id="0" name=""/>
        <dsp:cNvSpPr/>
      </dsp:nvSpPr>
      <dsp:spPr>
        <a:xfrm>
          <a:off x="1958" y="2051028"/>
          <a:ext cx="2565000" cy="1271427"/>
        </a:xfrm>
        <a:prstGeom prst="rect">
          <a:avLst/>
        </a:prstGeom>
        <a:noFill/>
        <a:ln>
          <a:noFill/>
        </a:ln>
        <a:effectLst/>
      </dsp:spPr>
      <dsp:style>
        <a:lnRef idx="0">
          <a:scrgbClr r="0" g="0" b="0"/>
        </a:lnRef>
        <a:fillRef idx="0">
          <a:scrgbClr r="0" g="0" b="0"/>
        </a:fillRef>
        <a:effectRef idx="0">
          <a:scrgbClr r="0" g="0" b="0"/>
        </a:effectRef>
        <a:fontRef idx="minor"/>
      </dsp:style>
    </dsp:sp>
    <dsp:sp modelId="{1A81BED6-7F64-4580-88D4-C4A5EAA877DB}">
      <dsp:nvSpPr>
        <dsp:cNvPr id="0" name=""/>
        <dsp:cNvSpPr/>
      </dsp:nvSpPr>
      <dsp:spPr>
        <a:xfrm>
          <a:off x="3015833" y="558317"/>
          <a:ext cx="897750" cy="897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701AB3-254D-4912-A58D-6ADDE474D4A1}">
      <dsp:nvSpPr>
        <dsp:cNvPr id="0" name=""/>
        <dsp:cNvSpPr/>
      </dsp:nvSpPr>
      <dsp:spPr>
        <a:xfrm>
          <a:off x="3015833" y="1574925"/>
          <a:ext cx="2565000" cy="420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We use 2 separate CrashEventMonitor objects</a:t>
          </a:r>
        </a:p>
      </dsp:txBody>
      <dsp:txXfrm>
        <a:off x="3015833" y="1574925"/>
        <a:ext cx="2565000" cy="420820"/>
      </dsp:txXfrm>
    </dsp:sp>
    <dsp:sp modelId="{A92507D0-8A0C-4CF8-8285-1D963B7D4F47}">
      <dsp:nvSpPr>
        <dsp:cNvPr id="0" name=""/>
        <dsp:cNvSpPr/>
      </dsp:nvSpPr>
      <dsp:spPr>
        <a:xfrm>
          <a:off x="3015833" y="2051028"/>
          <a:ext cx="2565000" cy="1271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One to handle events that are detected by the current process and have to be notified to other peers and the server</a:t>
          </a:r>
        </a:p>
        <a:p>
          <a:pPr marL="0" lvl="0" indent="0" algn="l" defTabSz="488950">
            <a:lnSpc>
              <a:spcPct val="100000"/>
            </a:lnSpc>
            <a:spcBef>
              <a:spcPct val="0"/>
            </a:spcBef>
            <a:spcAft>
              <a:spcPct val="35000"/>
            </a:spcAft>
            <a:buNone/>
          </a:pPr>
          <a:r>
            <a:rPr lang="en-US" sz="1100" kern="1200"/>
            <a:t>One to handle solely events that are received from other peers</a:t>
          </a:r>
        </a:p>
      </dsp:txBody>
      <dsp:txXfrm>
        <a:off x="3015833" y="2051028"/>
        <a:ext cx="2565000" cy="1271427"/>
      </dsp:txXfrm>
    </dsp:sp>
    <dsp:sp modelId="{1EA1AF6F-9072-434B-B835-8A4A22FF8A69}">
      <dsp:nvSpPr>
        <dsp:cNvPr id="0" name=""/>
        <dsp:cNvSpPr/>
      </dsp:nvSpPr>
      <dsp:spPr>
        <a:xfrm>
          <a:off x="6029709" y="558317"/>
          <a:ext cx="897750" cy="897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0A7EBB-1A08-4CF2-A38B-5470760F05B1}">
      <dsp:nvSpPr>
        <dsp:cNvPr id="0" name=""/>
        <dsp:cNvSpPr/>
      </dsp:nvSpPr>
      <dsp:spPr>
        <a:xfrm>
          <a:off x="6029709" y="1574925"/>
          <a:ext cx="2565000" cy="420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Multiple different producer threads</a:t>
          </a:r>
        </a:p>
      </dsp:txBody>
      <dsp:txXfrm>
        <a:off x="6029709" y="1574925"/>
        <a:ext cx="2565000" cy="420820"/>
      </dsp:txXfrm>
    </dsp:sp>
    <dsp:sp modelId="{18360042-CBDB-47BA-821C-BCBFC4EB9DAE}">
      <dsp:nvSpPr>
        <dsp:cNvPr id="0" name=""/>
        <dsp:cNvSpPr/>
      </dsp:nvSpPr>
      <dsp:spPr>
        <a:xfrm>
          <a:off x="6029709" y="2051028"/>
          <a:ext cx="2565000" cy="1271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a:t>M</a:t>
          </a:r>
          <a:r>
            <a:rPr lang="en-US" sz="1100" kern="1200"/>
            <a:t>ain cleaning robot thread via calls to P2PServiceManager -&gt; outgoing crashes</a:t>
          </a:r>
        </a:p>
        <a:p>
          <a:pPr marL="0" lvl="0" indent="0" algn="l" defTabSz="488950">
            <a:lnSpc>
              <a:spcPct val="100000"/>
            </a:lnSpc>
            <a:spcBef>
              <a:spcPct val="0"/>
            </a:spcBef>
            <a:spcAft>
              <a:spcPct val="35000"/>
            </a:spcAft>
            <a:buNone/>
          </a:pPr>
          <a:r>
            <a:rPr lang="en-US" sz="1100" kern="1200"/>
            <a:t>RepairService service side – when monitoring process accessing the resource -&gt; outgoing</a:t>
          </a:r>
        </a:p>
        <a:p>
          <a:pPr marL="0" lvl="0" indent="0" algn="l" defTabSz="488950">
            <a:lnSpc>
              <a:spcPct val="100000"/>
            </a:lnSpc>
            <a:spcBef>
              <a:spcPct val="0"/>
            </a:spcBef>
            <a:spcAft>
              <a:spcPct val="35000"/>
            </a:spcAft>
            <a:buNone/>
          </a:pPr>
          <a:r>
            <a:rPr lang="en-US" sz="1100" kern="1200"/>
            <a:t>CrashRecovery service server side -&gt; incoming</a:t>
          </a:r>
        </a:p>
      </dsp:txBody>
      <dsp:txXfrm>
        <a:off x="6029709" y="2051028"/>
        <a:ext cx="2565000" cy="12714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BF3B6-E422-0A49-8A23-86DAA08E77D2}" type="datetimeFigureOut">
              <a:rPr lang="en-IT" smtClean="0"/>
              <a:t>13/09/23</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42726-6D17-4A41-B84A-5E6F761846C5}" type="slidenum">
              <a:rPr lang="en-IT" smtClean="0"/>
              <a:t>‹#›</a:t>
            </a:fld>
            <a:endParaRPr lang="en-IT"/>
          </a:p>
        </p:txBody>
      </p:sp>
    </p:spTree>
    <p:extLst>
      <p:ext uri="{BB962C8B-B14F-4D97-AF65-F5344CB8AC3E}">
        <p14:creationId xmlns:p14="http://schemas.microsoft.com/office/powerpoint/2010/main" val="3144546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76E42726-6D17-4A41-B84A-5E6F761846C5}" type="slidenum">
              <a:rPr lang="en-IT" smtClean="0"/>
              <a:t>1</a:t>
            </a:fld>
            <a:endParaRPr lang="en-IT"/>
          </a:p>
        </p:txBody>
      </p:sp>
    </p:spTree>
    <p:extLst>
      <p:ext uri="{BB962C8B-B14F-4D97-AF65-F5344CB8AC3E}">
        <p14:creationId xmlns:p14="http://schemas.microsoft.com/office/powerpoint/2010/main" val="1198250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76E42726-6D17-4A41-B84A-5E6F761846C5}" type="slidenum">
              <a:rPr lang="en-IT" smtClean="0"/>
              <a:t>37</a:t>
            </a:fld>
            <a:endParaRPr lang="en-IT"/>
          </a:p>
        </p:txBody>
      </p:sp>
    </p:spTree>
    <p:extLst>
      <p:ext uri="{BB962C8B-B14F-4D97-AF65-F5344CB8AC3E}">
        <p14:creationId xmlns:p14="http://schemas.microsoft.com/office/powerpoint/2010/main" val="754717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76E42726-6D17-4A41-B84A-5E6F761846C5}" type="slidenum">
              <a:rPr lang="en-IT" smtClean="0"/>
              <a:t>40</a:t>
            </a:fld>
            <a:endParaRPr lang="en-IT"/>
          </a:p>
        </p:txBody>
      </p:sp>
    </p:spTree>
    <p:extLst>
      <p:ext uri="{BB962C8B-B14F-4D97-AF65-F5344CB8AC3E}">
        <p14:creationId xmlns:p14="http://schemas.microsoft.com/office/powerpoint/2010/main" val="19666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76E42726-6D17-4A41-B84A-5E6F761846C5}" type="slidenum">
              <a:rPr lang="en-IT" smtClean="0"/>
              <a:t>7</a:t>
            </a:fld>
            <a:endParaRPr lang="en-IT"/>
          </a:p>
        </p:txBody>
      </p:sp>
    </p:spTree>
    <p:extLst>
      <p:ext uri="{BB962C8B-B14F-4D97-AF65-F5344CB8AC3E}">
        <p14:creationId xmlns:p14="http://schemas.microsoft.com/office/powerpoint/2010/main" val="713345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76E42726-6D17-4A41-B84A-5E6F761846C5}" type="slidenum">
              <a:rPr lang="en-IT" smtClean="0"/>
              <a:t>8</a:t>
            </a:fld>
            <a:endParaRPr lang="en-IT"/>
          </a:p>
        </p:txBody>
      </p:sp>
    </p:spTree>
    <p:extLst>
      <p:ext uri="{BB962C8B-B14F-4D97-AF65-F5344CB8AC3E}">
        <p14:creationId xmlns:p14="http://schemas.microsoft.com/office/powerpoint/2010/main" val="3413786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76E42726-6D17-4A41-B84A-5E6F761846C5}" type="slidenum">
              <a:rPr lang="en-IT" smtClean="0"/>
              <a:t>11</a:t>
            </a:fld>
            <a:endParaRPr lang="en-IT"/>
          </a:p>
        </p:txBody>
      </p:sp>
    </p:spTree>
    <p:extLst>
      <p:ext uri="{BB962C8B-B14F-4D97-AF65-F5344CB8AC3E}">
        <p14:creationId xmlns:p14="http://schemas.microsoft.com/office/powerpoint/2010/main" val="2796675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76E42726-6D17-4A41-B84A-5E6F761846C5}" type="slidenum">
              <a:rPr lang="en-IT" smtClean="0"/>
              <a:t>13</a:t>
            </a:fld>
            <a:endParaRPr lang="en-IT"/>
          </a:p>
        </p:txBody>
      </p:sp>
    </p:spTree>
    <p:extLst>
      <p:ext uri="{BB962C8B-B14F-4D97-AF65-F5344CB8AC3E}">
        <p14:creationId xmlns:p14="http://schemas.microsoft.com/office/powerpoint/2010/main" val="1341615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76E42726-6D17-4A41-B84A-5E6F761846C5}" type="slidenum">
              <a:rPr lang="en-IT" smtClean="0"/>
              <a:t>19</a:t>
            </a:fld>
            <a:endParaRPr lang="en-IT"/>
          </a:p>
        </p:txBody>
      </p:sp>
    </p:spTree>
    <p:extLst>
      <p:ext uri="{BB962C8B-B14F-4D97-AF65-F5344CB8AC3E}">
        <p14:creationId xmlns:p14="http://schemas.microsoft.com/office/powerpoint/2010/main" val="3152847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76E42726-6D17-4A41-B84A-5E6F761846C5}" type="slidenum">
              <a:rPr lang="en-IT" smtClean="0"/>
              <a:t>28</a:t>
            </a:fld>
            <a:endParaRPr lang="en-IT"/>
          </a:p>
        </p:txBody>
      </p:sp>
    </p:spTree>
    <p:extLst>
      <p:ext uri="{BB962C8B-B14F-4D97-AF65-F5344CB8AC3E}">
        <p14:creationId xmlns:p14="http://schemas.microsoft.com/office/powerpoint/2010/main" val="203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76E42726-6D17-4A41-B84A-5E6F761846C5}" type="slidenum">
              <a:rPr lang="en-IT" smtClean="0"/>
              <a:t>32</a:t>
            </a:fld>
            <a:endParaRPr lang="en-IT"/>
          </a:p>
        </p:txBody>
      </p:sp>
    </p:spTree>
    <p:extLst>
      <p:ext uri="{BB962C8B-B14F-4D97-AF65-F5344CB8AC3E}">
        <p14:creationId xmlns:p14="http://schemas.microsoft.com/office/powerpoint/2010/main" val="1126065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76E42726-6D17-4A41-B84A-5E6F761846C5}" type="slidenum">
              <a:rPr lang="en-IT" smtClean="0"/>
              <a:t>33</a:t>
            </a:fld>
            <a:endParaRPr lang="en-IT"/>
          </a:p>
        </p:txBody>
      </p:sp>
    </p:spTree>
    <p:extLst>
      <p:ext uri="{BB962C8B-B14F-4D97-AF65-F5344CB8AC3E}">
        <p14:creationId xmlns:p14="http://schemas.microsoft.com/office/powerpoint/2010/main" val="324694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7A7DD86-9539-D24A-AC9C-3EC47799F98D}" type="datetimeFigureOut">
              <a:rPr lang="en-IT" smtClean="0"/>
              <a:t>13/09/23</a:t>
            </a:fld>
            <a:endParaRPr lang="en-IT"/>
          </a:p>
        </p:txBody>
      </p:sp>
      <p:sp>
        <p:nvSpPr>
          <p:cNvPr id="5" name="Footer Placeholder 4"/>
          <p:cNvSpPr>
            <a:spLocks noGrp="1"/>
          </p:cNvSpPr>
          <p:nvPr>
            <p:ph type="ftr" sz="quarter" idx="11"/>
          </p:nvPr>
        </p:nvSpPr>
        <p:spPr/>
        <p:txBody>
          <a:bodyPr/>
          <a:lstStyle/>
          <a:p>
            <a:endParaRPr lang="en-IT"/>
          </a:p>
        </p:txBody>
      </p:sp>
      <p:sp>
        <p:nvSpPr>
          <p:cNvPr id="6" name="Slide Number Placeholder 5"/>
          <p:cNvSpPr>
            <a:spLocks noGrp="1"/>
          </p:cNvSpPr>
          <p:nvPr>
            <p:ph type="sldNum" sz="quarter" idx="12"/>
          </p:nvPr>
        </p:nvSpPr>
        <p:spPr/>
        <p:txBody>
          <a:bodyPr/>
          <a:lstStyle/>
          <a:p>
            <a:fld id="{2AD30317-7BFB-AB4D-8693-C7392C5ABB04}" type="slidenum">
              <a:rPr lang="en-IT" smtClean="0"/>
              <a:t>‹#›</a:t>
            </a:fld>
            <a:endParaRPr lang="en-IT"/>
          </a:p>
        </p:txBody>
      </p:sp>
    </p:spTree>
    <p:extLst>
      <p:ext uri="{BB962C8B-B14F-4D97-AF65-F5344CB8AC3E}">
        <p14:creationId xmlns:p14="http://schemas.microsoft.com/office/powerpoint/2010/main" val="194288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7A7DD86-9539-D24A-AC9C-3EC47799F98D}" type="datetimeFigureOut">
              <a:rPr lang="en-IT" smtClean="0"/>
              <a:t>13/09/23</a:t>
            </a:fld>
            <a:endParaRPr lang="en-IT"/>
          </a:p>
        </p:txBody>
      </p:sp>
      <p:sp>
        <p:nvSpPr>
          <p:cNvPr id="5" name="Footer Placeholder 4"/>
          <p:cNvSpPr>
            <a:spLocks noGrp="1"/>
          </p:cNvSpPr>
          <p:nvPr>
            <p:ph type="ftr" sz="quarter" idx="11"/>
          </p:nvPr>
        </p:nvSpPr>
        <p:spPr/>
        <p:txBody>
          <a:bodyPr/>
          <a:lstStyle/>
          <a:p>
            <a:endParaRPr lang="en-IT"/>
          </a:p>
        </p:txBody>
      </p:sp>
      <p:sp>
        <p:nvSpPr>
          <p:cNvPr id="6" name="Slide Number Placeholder 5"/>
          <p:cNvSpPr>
            <a:spLocks noGrp="1"/>
          </p:cNvSpPr>
          <p:nvPr>
            <p:ph type="sldNum" sz="quarter" idx="12"/>
          </p:nvPr>
        </p:nvSpPr>
        <p:spPr/>
        <p:txBody>
          <a:bodyPr/>
          <a:lstStyle/>
          <a:p>
            <a:fld id="{2AD30317-7BFB-AB4D-8693-C7392C5ABB04}" type="slidenum">
              <a:rPr lang="en-IT" smtClean="0"/>
              <a:t>‹#›</a:t>
            </a:fld>
            <a:endParaRPr lang="en-IT"/>
          </a:p>
        </p:txBody>
      </p:sp>
    </p:spTree>
    <p:extLst>
      <p:ext uri="{BB962C8B-B14F-4D97-AF65-F5344CB8AC3E}">
        <p14:creationId xmlns:p14="http://schemas.microsoft.com/office/powerpoint/2010/main" val="535536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7A7DD86-9539-D24A-AC9C-3EC47799F98D}" type="datetimeFigureOut">
              <a:rPr lang="en-IT" smtClean="0"/>
              <a:t>13/09/23</a:t>
            </a:fld>
            <a:endParaRPr lang="en-IT"/>
          </a:p>
        </p:txBody>
      </p:sp>
      <p:sp>
        <p:nvSpPr>
          <p:cNvPr id="5" name="Footer Placeholder 4"/>
          <p:cNvSpPr>
            <a:spLocks noGrp="1"/>
          </p:cNvSpPr>
          <p:nvPr>
            <p:ph type="ftr" sz="quarter" idx="11"/>
          </p:nvPr>
        </p:nvSpPr>
        <p:spPr/>
        <p:txBody>
          <a:bodyPr/>
          <a:lstStyle/>
          <a:p>
            <a:endParaRPr lang="en-IT"/>
          </a:p>
        </p:txBody>
      </p:sp>
      <p:sp>
        <p:nvSpPr>
          <p:cNvPr id="6" name="Slide Number Placeholder 5"/>
          <p:cNvSpPr>
            <a:spLocks noGrp="1"/>
          </p:cNvSpPr>
          <p:nvPr>
            <p:ph type="sldNum" sz="quarter" idx="12"/>
          </p:nvPr>
        </p:nvSpPr>
        <p:spPr/>
        <p:txBody>
          <a:bodyPr/>
          <a:lstStyle/>
          <a:p>
            <a:fld id="{2AD30317-7BFB-AB4D-8693-C7392C5ABB04}" type="slidenum">
              <a:rPr lang="en-IT" smtClean="0"/>
              <a:t>‹#›</a:t>
            </a:fld>
            <a:endParaRPr lang="en-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6499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7A7DD86-9539-D24A-AC9C-3EC47799F98D}" type="datetimeFigureOut">
              <a:rPr lang="en-IT" smtClean="0"/>
              <a:t>13/09/23</a:t>
            </a:fld>
            <a:endParaRPr lang="en-IT"/>
          </a:p>
        </p:txBody>
      </p:sp>
      <p:sp>
        <p:nvSpPr>
          <p:cNvPr id="5" name="Footer Placeholder 4"/>
          <p:cNvSpPr>
            <a:spLocks noGrp="1"/>
          </p:cNvSpPr>
          <p:nvPr>
            <p:ph type="ftr" sz="quarter" idx="11"/>
          </p:nvPr>
        </p:nvSpPr>
        <p:spPr/>
        <p:txBody>
          <a:bodyPr/>
          <a:lstStyle/>
          <a:p>
            <a:endParaRPr lang="en-IT"/>
          </a:p>
        </p:txBody>
      </p:sp>
      <p:sp>
        <p:nvSpPr>
          <p:cNvPr id="6" name="Slide Number Placeholder 5"/>
          <p:cNvSpPr>
            <a:spLocks noGrp="1"/>
          </p:cNvSpPr>
          <p:nvPr>
            <p:ph type="sldNum" sz="quarter" idx="12"/>
          </p:nvPr>
        </p:nvSpPr>
        <p:spPr/>
        <p:txBody>
          <a:bodyPr/>
          <a:lstStyle/>
          <a:p>
            <a:fld id="{2AD30317-7BFB-AB4D-8693-C7392C5ABB04}" type="slidenum">
              <a:rPr lang="en-IT" smtClean="0"/>
              <a:t>‹#›</a:t>
            </a:fld>
            <a:endParaRPr lang="en-IT"/>
          </a:p>
        </p:txBody>
      </p:sp>
    </p:spTree>
    <p:extLst>
      <p:ext uri="{BB962C8B-B14F-4D97-AF65-F5344CB8AC3E}">
        <p14:creationId xmlns:p14="http://schemas.microsoft.com/office/powerpoint/2010/main" val="3692829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7A7DD86-9539-D24A-AC9C-3EC47799F98D}" type="datetimeFigureOut">
              <a:rPr lang="en-IT" smtClean="0"/>
              <a:t>13/09/23</a:t>
            </a:fld>
            <a:endParaRPr lang="en-IT"/>
          </a:p>
        </p:txBody>
      </p:sp>
      <p:sp>
        <p:nvSpPr>
          <p:cNvPr id="5" name="Footer Placeholder 4"/>
          <p:cNvSpPr>
            <a:spLocks noGrp="1"/>
          </p:cNvSpPr>
          <p:nvPr>
            <p:ph type="ftr" sz="quarter" idx="11"/>
          </p:nvPr>
        </p:nvSpPr>
        <p:spPr/>
        <p:txBody>
          <a:bodyPr/>
          <a:lstStyle/>
          <a:p>
            <a:endParaRPr lang="en-IT"/>
          </a:p>
        </p:txBody>
      </p:sp>
      <p:sp>
        <p:nvSpPr>
          <p:cNvPr id="6" name="Slide Number Placeholder 5"/>
          <p:cNvSpPr>
            <a:spLocks noGrp="1"/>
          </p:cNvSpPr>
          <p:nvPr>
            <p:ph type="sldNum" sz="quarter" idx="12"/>
          </p:nvPr>
        </p:nvSpPr>
        <p:spPr/>
        <p:txBody>
          <a:bodyPr/>
          <a:lstStyle/>
          <a:p>
            <a:fld id="{2AD30317-7BFB-AB4D-8693-C7392C5ABB04}" type="slidenum">
              <a:rPr lang="en-IT" smtClean="0"/>
              <a:t>‹#›</a:t>
            </a:fld>
            <a:endParaRPr lang="en-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4228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7A7DD86-9539-D24A-AC9C-3EC47799F98D}" type="datetimeFigureOut">
              <a:rPr lang="en-IT" smtClean="0"/>
              <a:t>13/09/23</a:t>
            </a:fld>
            <a:endParaRPr lang="en-IT"/>
          </a:p>
        </p:txBody>
      </p:sp>
      <p:sp>
        <p:nvSpPr>
          <p:cNvPr id="5" name="Footer Placeholder 4"/>
          <p:cNvSpPr>
            <a:spLocks noGrp="1"/>
          </p:cNvSpPr>
          <p:nvPr>
            <p:ph type="ftr" sz="quarter" idx="11"/>
          </p:nvPr>
        </p:nvSpPr>
        <p:spPr/>
        <p:txBody>
          <a:bodyPr/>
          <a:lstStyle/>
          <a:p>
            <a:endParaRPr lang="en-IT"/>
          </a:p>
        </p:txBody>
      </p:sp>
      <p:sp>
        <p:nvSpPr>
          <p:cNvPr id="6" name="Slide Number Placeholder 5"/>
          <p:cNvSpPr>
            <a:spLocks noGrp="1"/>
          </p:cNvSpPr>
          <p:nvPr>
            <p:ph type="sldNum" sz="quarter" idx="12"/>
          </p:nvPr>
        </p:nvSpPr>
        <p:spPr/>
        <p:txBody>
          <a:bodyPr/>
          <a:lstStyle/>
          <a:p>
            <a:fld id="{2AD30317-7BFB-AB4D-8693-C7392C5ABB04}" type="slidenum">
              <a:rPr lang="en-IT" smtClean="0"/>
              <a:t>‹#›</a:t>
            </a:fld>
            <a:endParaRPr lang="en-IT"/>
          </a:p>
        </p:txBody>
      </p:sp>
    </p:spTree>
    <p:extLst>
      <p:ext uri="{BB962C8B-B14F-4D97-AF65-F5344CB8AC3E}">
        <p14:creationId xmlns:p14="http://schemas.microsoft.com/office/powerpoint/2010/main" val="2165101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7A7DD86-9539-D24A-AC9C-3EC47799F98D}" type="datetimeFigureOut">
              <a:rPr lang="en-IT" smtClean="0"/>
              <a:t>13/09/23</a:t>
            </a:fld>
            <a:endParaRPr lang="en-IT"/>
          </a:p>
        </p:txBody>
      </p:sp>
      <p:sp>
        <p:nvSpPr>
          <p:cNvPr id="5" name="Footer Placeholder 4"/>
          <p:cNvSpPr>
            <a:spLocks noGrp="1"/>
          </p:cNvSpPr>
          <p:nvPr>
            <p:ph type="ftr" sz="quarter" idx="11"/>
          </p:nvPr>
        </p:nvSpPr>
        <p:spPr/>
        <p:txBody>
          <a:bodyPr/>
          <a:lstStyle/>
          <a:p>
            <a:endParaRPr lang="en-IT"/>
          </a:p>
        </p:txBody>
      </p:sp>
      <p:sp>
        <p:nvSpPr>
          <p:cNvPr id="6" name="Slide Number Placeholder 5"/>
          <p:cNvSpPr>
            <a:spLocks noGrp="1"/>
          </p:cNvSpPr>
          <p:nvPr>
            <p:ph type="sldNum" sz="quarter" idx="12"/>
          </p:nvPr>
        </p:nvSpPr>
        <p:spPr/>
        <p:txBody>
          <a:bodyPr/>
          <a:lstStyle/>
          <a:p>
            <a:fld id="{2AD30317-7BFB-AB4D-8693-C7392C5ABB04}" type="slidenum">
              <a:rPr lang="en-IT" smtClean="0"/>
              <a:t>‹#›</a:t>
            </a:fld>
            <a:endParaRPr lang="en-IT"/>
          </a:p>
        </p:txBody>
      </p:sp>
    </p:spTree>
    <p:extLst>
      <p:ext uri="{BB962C8B-B14F-4D97-AF65-F5344CB8AC3E}">
        <p14:creationId xmlns:p14="http://schemas.microsoft.com/office/powerpoint/2010/main" val="1572766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7A7DD86-9539-D24A-AC9C-3EC47799F98D}" type="datetimeFigureOut">
              <a:rPr lang="en-IT" smtClean="0"/>
              <a:t>13/09/23</a:t>
            </a:fld>
            <a:endParaRPr lang="en-IT"/>
          </a:p>
        </p:txBody>
      </p:sp>
      <p:sp>
        <p:nvSpPr>
          <p:cNvPr id="5" name="Footer Placeholder 4"/>
          <p:cNvSpPr>
            <a:spLocks noGrp="1"/>
          </p:cNvSpPr>
          <p:nvPr>
            <p:ph type="ftr" sz="quarter" idx="11"/>
          </p:nvPr>
        </p:nvSpPr>
        <p:spPr/>
        <p:txBody>
          <a:bodyPr/>
          <a:lstStyle/>
          <a:p>
            <a:endParaRPr lang="en-IT"/>
          </a:p>
        </p:txBody>
      </p:sp>
      <p:sp>
        <p:nvSpPr>
          <p:cNvPr id="6" name="Slide Number Placeholder 5"/>
          <p:cNvSpPr>
            <a:spLocks noGrp="1"/>
          </p:cNvSpPr>
          <p:nvPr>
            <p:ph type="sldNum" sz="quarter" idx="12"/>
          </p:nvPr>
        </p:nvSpPr>
        <p:spPr/>
        <p:txBody>
          <a:bodyPr/>
          <a:lstStyle/>
          <a:p>
            <a:fld id="{2AD30317-7BFB-AB4D-8693-C7392C5ABB04}" type="slidenum">
              <a:rPr lang="en-IT" smtClean="0"/>
              <a:t>‹#›</a:t>
            </a:fld>
            <a:endParaRPr lang="en-IT"/>
          </a:p>
        </p:txBody>
      </p:sp>
    </p:spTree>
    <p:extLst>
      <p:ext uri="{BB962C8B-B14F-4D97-AF65-F5344CB8AC3E}">
        <p14:creationId xmlns:p14="http://schemas.microsoft.com/office/powerpoint/2010/main" val="1055157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7A7DD86-9539-D24A-AC9C-3EC47799F98D}" type="datetimeFigureOut">
              <a:rPr lang="en-IT" smtClean="0"/>
              <a:t>13/09/23</a:t>
            </a:fld>
            <a:endParaRPr lang="en-IT"/>
          </a:p>
        </p:txBody>
      </p:sp>
      <p:sp>
        <p:nvSpPr>
          <p:cNvPr id="5" name="Footer Placeholder 4"/>
          <p:cNvSpPr>
            <a:spLocks noGrp="1"/>
          </p:cNvSpPr>
          <p:nvPr>
            <p:ph type="ftr" sz="quarter" idx="11"/>
          </p:nvPr>
        </p:nvSpPr>
        <p:spPr/>
        <p:txBody>
          <a:bodyPr/>
          <a:lstStyle/>
          <a:p>
            <a:endParaRPr lang="en-IT"/>
          </a:p>
        </p:txBody>
      </p:sp>
      <p:sp>
        <p:nvSpPr>
          <p:cNvPr id="6" name="Slide Number Placeholder 5"/>
          <p:cNvSpPr>
            <a:spLocks noGrp="1"/>
          </p:cNvSpPr>
          <p:nvPr>
            <p:ph type="sldNum" sz="quarter" idx="12"/>
          </p:nvPr>
        </p:nvSpPr>
        <p:spPr/>
        <p:txBody>
          <a:bodyPr/>
          <a:lstStyle/>
          <a:p>
            <a:fld id="{2AD30317-7BFB-AB4D-8693-C7392C5ABB04}" type="slidenum">
              <a:rPr lang="en-IT" smtClean="0"/>
              <a:t>‹#›</a:t>
            </a:fld>
            <a:endParaRPr lang="en-IT"/>
          </a:p>
        </p:txBody>
      </p:sp>
    </p:spTree>
    <p:extLst>
      <p:ext uri="{BB962C8B-B14F-4D97-AF65-F5344CB8AC3E}">
        <p14:creationId xmlns:p14="http://schemas.microsoft.com/office/powerpoint/2010/main" val="1478686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7A7DD86-9539-D24A-AC9C-3EC47799F98D}" type="datetimeFigureOut">
              <a:rPr lang="en-IT" smtClean="0"/>
              <a:t>13/09/23</a:t>
            </a:fld>
            <a:endParaRPr lang="en-IT"/>
          </a:p>
        </p:txBody>
      </p:sp>
      <p:sp>
        <p:nvSpPr>
          <p:cNvPr id="5" name="Footer Placeholder 4"/>
          <p:cNvSpPr>
            <a:spLocks noGrp="1"/>
          </p:cNvSpPr>
          <p:nvPr>
            <p:ph type="ftr" sz="quarter" idx="11"/>
          </p:nvPr>
        </p:nvSpPr>
        <p:spPr/>
        <p:txBody>
          <a:bodyPr/>
          <a:lstStyle/>
          <a:p>
            <a:endParaRPr lang="en-IT"/>
          </a:p>
        </p:txBody>
      </p:sp>
      <p:sp>
        <p:nvSpPr>
          <p:cNvPr id="6" name="Slide Number Placeholder 5"/>
          <p:cNvSpPr>
            <a:spLocks noGrp="1"/>
          </p:cNvSpPr>
          <p:nvPr>
            <p:ph type="sldNum" sz="quarter" idx="12"/>
          </p:nvPr>
        </p:nvSpPr>
        <p:spPr/>
        <p:txBody>
          <a:bodyPr/>
          <a:lstStyle/>
          <a:p>
            <a:fld id="{2AD30317-7BFB-AB4D-8693-C7392C5ABB04}" type="slidenum">
              <a:rPr lang="en-IT" smtClean="0"/>
              <a:t>‹#›</a:t>
            </a:fld>
            <a:endParaRPr lang="en-IT"/>
          </a:p>
        </p:txBody>
      </p:sp>
    </p:spTree>
    <p:extLst>
      <p:ext uri="{BB962C8B-B14F-4D97-AF65-F5344CB8AC3E}">
        <p14:creationId xmlns:p14="http://schemas.microsoft.com/office/powerpoint/2010/main" val="3515514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7A7DD86-9539-D24A-AC9C-3EC47799F98D}" type="datetimeFigureOut">
              <a:rPr lang="en-IT" smtClean="0"/>
              <a:t>13/09/23</a:t>
            </a:fld>
            <a:endParaRPr lang="en-IT"/>
          </a:p>
        </p:txBody>
      </p:sp>
      <p:sp>
        <p:nvSpPr>
          <p:cNvPr id="6" name="Footer Placeholder 5"/>
          <p:cNvSpPr>
            <a:spLocks noGrp="1"/>
          </p:cNvSpPr>
          <p:nvPr>
            <p:ph type="ftr" sz="quarter" idx="11"/>
          </p:nvPr>
        </p:nvSpPr>
        <p:spPr/>
        <p:txBody>
          <a:bodyPr/>
          <a:lstStyle/>
          <a:p>
            <a:endParaRPr lang="en-IT"/>
          </a:p>
        </p:txBody>
      </p:sp>
      <p:sp>
        <p:nvSpPr>
          <p:cNvPr id="7" name="Slide Number Placeholder 6"/>
          <p:cNvSpPr>
            <a:spLocks noGrp="1"/>
          </p:cNvSpPr>
          <p:nvPr>
            <p:ph type="sldNum" sz="quarter" idx="12"/>
          </p:nvPr>
        </p:nvSpPr>
        <p:spPr/>
        <p:txBody>
          <a:bodyPr/>
          <a:lstStyle/>
          <a:p>
            <a:fld id="{2AD30317-7BFB-AB4D-8693-C7392C5ABB04}" type="slidenum">
              <a:rPr lang="en-IT" smtClean="0"/>
              <a:t>‹#›</a:t>
            </a:fld>
            <a:endParaRPr lang="en-IT"/>
          </a:p>
        </p:txBody>
      </p:sp>
    </p:spTree>
    <p:extLst>
      <p:ext uri="{BB962C8B-B14F-4D97-AF65-F5344CB8AC3E}">
        <p14:creationId xmlns:p14="http://schemas.microsoft.com/office/powerpoint/2010/main" val="1523641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7A7DD86-9539-D24A-AC9C-3EC47799F98D}" type="datetimeFigureOut">
              <a:rPr lang="en-IT" smtClean="0"/>
              <a:t>13/09/23</a:t>
            </a:fld>
            <a:endParaRPr lang="en-IT"/>
          </a:p>
        </p:txBody>
      </p:sp>
      <p:sp>
        <p:nvSpPr>
          <p:cNvPr id="8" name="Footer Placeholder 7"/>
          <p:cNvSpPr>
            <a:spLocks noGrp="1"/>
          </p:cNvSpPr>
          <p:nvPr>
            <p:ph type="ftr" sz="quarter" idx="11"/>
          </p:nvPr>
        </p:nvSpPr>
        <p:spPr/>
        <p:txBody>
          <a:bodyPr/>
          <a:lstStyle/>
          <a:p>
            <a:endParaRPr lang="en-IT"/>
          </a:p>
        </p:txBody>
      </p:sp>
      <p:sp>
        <p:nvSpPr>
          <p:cNvPr id="9" name="Slide Number Placeholder 8"/>
          <p:cNvSpPr>
            <a:spLocks noGrp="1"/>
          </p:cNvSpPr>
          <p:nvPr>
            <p:ph type="sldNum" sz="quarter" idx="12"/>
          </p:nvPr>
        </p:nvSpPr>
        <p:spPr/>
        <p:txBody>
          <a:bodyPr/>
          <a:lstStyle/>
          <a:p>
            <a:fld id="{2AD30317-7BFB-AB4D-8693-C7392C5ABB04}" type="slidenum">
              <a:rPr lang="en-IT" smtClean="0"/>
              <a:t>‹#›</a:t>
            </a:fld>
            <a:endParaRPr lang="en-IT"/>
          </a:p>
        </p:txBody>
      </p:sp>
    </p:spTree>
    <p:extLst>
      <p:ext uri="{BB962C8B-B14F-4D97-AF65-F5344CB8AC3E}">
        <p14:creationId xmlns:p14="http://schemas.microsoft.com/office/powerpoint/2010/main" val="410202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7A7DD86-9539-D24A-AC9C-3EC47799F98D}" type="datetimeFigureOut">
              <a:rPr lang="en-IT" smtClean="0"/>
              <a:t>13/09/23</a:t>
            </a:fld>
            <a:endParaRPr lang="en-IT"/>
          </a:p>
        </p:txBody>
      </p:sp>
      <p:sp>
        <p:nvSpPr>
          <p:cNvPr id="4" name="Footer Placeholder 3"/>
          <p:cNvSpPr>
            <a:spLocks noGrp="1"/>
          </p:cNvSpPr>
          <p:nvPr>
            <p:ph type="ftr" sz="quarter" idx="11"/>
          </p:nvPr>
        </p:nvSpPr>
        <p:spPr/>
        <p:txBody>
          <a:bodyPr/>
          <a:lstStyle/>
          <a:p>
            <a:endParaRPr lang="en-IT"/>
          </a:p>
        </p:txBody>
      </p:sp>
      <p:sp>
        <p:nvSpPr>
          <p:cNvPr id="5" name="Slide Number Placeholder 4"/>
          <p:cNvSpPr>
            <a:spLocks noGrp="1"/>
          </p:cNvSpPr>
          <p:nvPr>
            <p:ph type="sldNum" sz="quarter" idx="12"/>
          </p:nvPr>
        </p:nvSpPr>
        <p:spPr/>
        <p:txBody>
          <a:bodyPr/>
          <a:lstStyle/>
          <a:p>
            <a:fld id="{2AD30317-7BFB-AB4D-8693-C7392C5ABB04}" type="slidenum">
              <a:rPr lang="en-IT" smtClean="0"/>
              <a:t>‹#›</a:t>
            </a:fld>
            <a:endParaRPr lang="en-IT"/>
          </a:p>
        </p:txBody>
      </p:sp>
    </p:spTree>
    <p:extLst>
      <p:ext uri="{BB962C8B-B14F-4D97-AF65-F5344CB8AC3E}">
        <p14:creationId xmlns:p14="http://schemas.microsoft.com/office/powerpoint/2010/main" val="400656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7DD86-9539-D24A-AC9C-3EC47799F98D}" type="datetimeFigureOut">
              <a:rPr lang="en-IT" smtClean="0"/>
              <a:t>13/09/23</a:t>
            </a:fld>
            <a:endParaRPr lang="en-IT"/>
          </a:p>
        </p:txBody>
      </p:sp>
      <p:sp>
        <p:nvSpPr>
          <p:cNvPr id="3" name="Footer Placeholder 2"/>
          <p:cNvSpPr>
            <a:spLocks noGrp="1"/>
          </p:cNvSpPr>
          <p:nvPr>
            <p:ph type="ftr" sz="quarter" idx="11"/>
          </p:nvPr>
        </p:nvSpPr>
        <p:spPr/>
        <p:txBody>
          <a:bodyPr/>
          <a:lstStyle/>
          <a:p>
            <a:endParaRPr lang="en-IT"/>
          </a:p>
        </p:txBody>
      </p:sp>
      <p:sp>
        <p:nvSpPr>
          <p:cNvPr id="4" name="Slide Number Placeholder 3"/>
          <p:cNvSpPr>
            <a:spLocks noGrp="1"/>
          </p:cNvSpPr>
          <p:nvPr>
            <p:ph type="sldNum" sz="quarter" idx="12"/>
          </p:nvPr>
        </p:nvSpPr>
        <p:spPr/>
        <p:txBody>
          <a:bodyPr/>
          <a:lstStyle/>
          <a:p>
            <a:fld id="{2AD30317-7BFB-AB4D-8693-C7392C5ABB04}" type="slidenum">
              <a:rPr lang="en-IT" smtClean="0"/>
              <a:t>‹#›</a:t>
            </a:fld>
            <a:endParaRPr lang="en-IT"/>
          </a:p>
        </p:txBody>
      </p:sp>
    </p:spTree>
    <p:extLst>
      <p:ext uri="{BB962C8B-B14F-4D97-AF65-F5344CB8AC3E}">
        <p14:creationId xmlns:p14="http://schemas.microsoft.com/office/powerpoint/2010/main" val="386666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7A7DD86-9539-D24A-AC9C-3EC47799F98D}" type="datetimeFigureOut">
              <a:rPr lang="en-IT" smtClean="0"/>
              <a:t>13/09/23</a:t>
            </a:fld>
            <a:endParaRPr lang="en-IT"/>
          </a:p>
        </p:txBody>
      </p:sp>
      <p:sp>
        <p:nvSpPr>
          <p:cNvPr id="6" name="Footer Placeholder 5"/>
          <p:cNvSpPr>
            <a:spLocks noGrp="1"/>
          </p:cNvSpPr>
          <p:nvPr>
            <p:ph type="ftr" sz="quarter" idx="11"/>
          </p:nvPr>
        </p:nvSpPr>
        <p:spPr/>
        <p:txBody>
          <a:bodyPr/>
          <a:lstStyle/>
          <a:p>
            <a:endParaRPr lang="en-IT"/>
          </a:p>
        </p:txBody>
      </p:sp>
      <p:sp>
        <p:nvSpPr>
          <p:cNvPr id="7" name="Slide Number Placeholder 6"/>
          <p:cNvSpPr>
            <a:spLocks noGrp="1"/>
          </p:cNvSpPr>
          <p:nvPr>
            <p:ph type="sldNum" sz="quarter" idx="12"/>
          </p:nvPr>
        </p:nvSpPr>
        <p:spPr/>
        <p:txBody>
          <a:bodyPr/>
          <a:lstStyle/>
          <a:p>
            <a:fld id="{2AD30317-7BFB-AB4D-8693-C7392C5ABB04}" type="slidenum">
              <a:rPr lang="en-IT" smtClean="0"/>
              <a:t>‹#›</a:t>
            </a:fld>
            <a:endParaRPr lang="en-IT"/>
          </a:p>
        </p:txBody>
      </p:sp>
    </p:spTree>
    <p:extLst>
      <p:ext uri="{BB962C8B-B14F-4D97-AF65-F5344CB8AC3E}">
        <p14:creationId xmlns:p14="http://schemas.microsoft.com/office/powerpoint/2010/main" val="2113443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IT"/>
          </a:p>
        </p:txBody>
      </p:sp>
      <p:sp>
        <p:nvSpPr>
          <p:cNvPr id="7" name="Slide Number Placeholder 6"/>
          <p:cNvSpPr>
            <a:spLocks noGrp="1"/>
          </p:cNvSpPr>
          <p:nvPr>
            <p:ph type="sldNum" sz="quarter" idx="12"/>
          </p:nvPr>
        </p:nvSpPr>
        <p:spPr/>
        <p:txBody>
          <a:bodyPr/>
          <a:lstStyle/>
          <a:p>
            <a:fld id="{2AD30317-7BFB-AB4D-8693-C7392C5ABB04}" type="slidenum">
              <a:rPr lang="en-IT" smtClean="0"/>
              <a:t>‹#›</a:t>
            </a:fld>
            <a:endParaRPr lang="en-IT"/>
          </a:p>
        </p:txBody>
      </p:sp>
      <p:sp>
        <p:nvSpPr>
          <p:cNvPr id="5" name="Date Placeholder 4"/>
          <p:cNvSpPr>
            <a:spLocks noGrp="1"/>
          </p:cNvSpPr>
          <p:nvPr>
            <p:ph type="dt" sz="half" idx="10"/>
          </p:nvPr>
        </p:nvSpPr>
        <p:spPr/>
        <p:txBody>
          <a:bodyPr/>
          <a:lstStyle/>
          <a:p>
            <a:fld id="{47A7DD86-9539-D24A-AC9C-3EC47799F98D}" type="datetimeFigureOut">
              <a:rPr lang="en-IT" smtClean="0"/>
              <a:t>13/09/23</a:t>
            </a:fld>
            <a:endParaRPr lang="en-IT"/>
          </a:p>
        </p:txBody>
      </p:sp>
    </p:spTree>
    <p:extLst>
      <p:ext uri="{BB962C8B-B14F-4D97-AF65-F5344CB8AC3E}">
        <p14:creationId xmlns:p14="http://schemas.microsoft.com/office/powerpoint/2010/main" val="295358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A7DD86-9539-D24A-AC9C-3EC47799F98D}" type="datetimeFigureOut">
              <a:rPr lang="en-IT" smtClean="0"/>
              <a:t>13/09/23</a:t>
            </a:fld>
            <a:endParaRPr lang="en-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D30317-7BFB-AB4D-8693-C7392C5ABB04}" type="slidenum">
              <a:rPr lang="en-IT" smtClean="0"/>
              <a:t>‹#›</a:t>
            </a:fld>
            <a:endParaRPr lang="en-IT"/>
          </a:p>
        </p:txBody>
      </p:sp>
    </p:spTree>
    <p:extLst>
      <p:ext uri="{BB962C8B-B14F-4D97-AF65-F5344CB8AC3E}">
        <p14:creationId xmlns:p14="http://schemas.microsoft.com/office/powerpoint/2010/main" val="4334150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5.sv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62F6-7A53-A406-3A92-FECBC0EC44B8}"/>
              </a:ext>
            </a:extLst>
          </p:cNvPr>
          <p:cNvSpPr>
            <a:spLocks noGrp="1"/>
          </p:cNvSpPr>
          <p:nvPr>
            <p:ph type="ctrTitle"/>
          </p:nvPr>
        </p:nvSpPr>
        <p:spPr/>
        <p:txBody>
          <a:bodyPr/>
          <a:lstStyle/>
          <a:p>
            <a:r>
              <a:rPr lang="en-IT"/>
              <a:t>GUARD</a:t>
            </a:r>
            <a:endParaRPr lang="en-IT" dirty="0"/>
          </a:p>
        </p:txBody>
      </p:sp>
      <p:sp>
        <p:nvSpPr>
          <p:cNvPr id="3" name="Subtitle 2">
            <a:extLst>
              <a:ext uri="{FF2B5EF4-FFF2-40B4-BE49-F238E27FC236}">
                <a16:creationId xmlns:a16="http://schemas.microsoft.com/office/drawing/2014/main" id="{97B3F3DA-3E5F-D394-0D39-B4FF20D7123F}"/>
              </a:ext>
            </a:extLst>
          </p:cNvPr>
          <p:cNvSpPr>
            <a:spLocks noGrp="1"/>
          </p:cNvSpPr>
          <p:nvPr>
            <p:ph type="subTitle" idx="1"/>
          </p:nvPr>
        </p:nvSpPr>
        <p:spPr/>
        <p:txBody>
          <a:bodyPr>
            <a:normAutofit fontScale="85000" lnSpcReduction="10000"/>
          </a:bodyPr>
          <a:lstStyle/>
          <a:p>
            <a:r>
              <a:rPr lang="en-GB"/>
              <a:t>Greenfield Urban Air Reconnaissance Drones</a:t>
            </a:r>
          </a:p>
          <a:p>
            <a:r>
              <a:rPr lang="en-GB"/>
              <a:t>Final assignment for 2023/2024 edition of course Distributed and Pervasive Systems</a:t>
            </a:r>
          </a:p>
          <a:p>
            <a:r>
              <a:rPr lang="en-GB"/>
              <a:t>Università degli Studi di Milano</a:t>
            </a:r>
          </a:p>
          <a:p>
            <a:endParaRPr lang="en-IT" dirty="0"/>
          </a:p>
        </p:txBody>
      </p:sp>
    </p:spTree>
    <p:extLst>
      <p:ext uri="{BB962C8B-B14F-4D97-AF65-F5344CB8AC3E}">
        <p14:creationId xmlns:p14="http://schemas.microsoft.com/office/powerpoint/2010/main" val="2520704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7649C6D1-4F73-90C7-38D5-6CC6224B4628}"/>
              </a:ext>
            </a:extLst>
          </p:cNvPr>
          <p:cNvSpPr/>
          <p:nvPr/>
        </p:nvSpPr>
        <p:spPr>
          <a:xfrm>
            <a:off x="996355" y="1785281"/>
            <a:ext cx="379563" cy="392502"/>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1</a:t>
            </a:r>
          </a:p>
        </p:txBody>
      </p:sp>
      <p:sp>
        <p:nvSpPr>
          <p:cNvPr id="9" name="Oval 8">
            <a:extLst>
              <a:ext uri="{FF2B5EF4-FFF2-40B4-BE49-F238E27FC236}">
                <a16:creationId xmlns:a16="http://schemas.microsoft.com/office/drawing/2014/main" id="{B604D592-E974-A35C-60D0-C0CE4177969E}"/>
              </a:ext>
            </a:extLst>
          </p:cNvPr>
          <p:cNvSpPr/>
          <p:nvPr/>
        </p:nvSpPr>
        <p:spPr>
          <a:xfrm>
            <a:off x="2195425" y="1785281"/>
            <a:ext cx="379563" cy="3925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2</a:t>
            </a:r>
          </a:p>
        </p:txBody>
      </p:sp>
      <p:sp>
        <p:nvSpPr>
          <p:cNvPr id="10" name="Oval 9">
            <a:extLst>
              <a:ext uri="{FF2B5EF4-FFF2-40B4-BE49-F238E27FC236}">
                <a16:creationId xmlns:a16="http://schemas.microsoft.com/office/drawing/2014/main" id="{5167FB90-7205-00A2-5C31-82987E9CB15D}"/>
              </a:ext>
            </a:extLst>
          </p:cNvPr>
          <p:cNvSpPr/>
          <p:nvPr/>
        </p:nvSpPr>
        <p:spPr>
          <a:xfrm>
            <a:off x="996355" y="2721508"/>
            <a:ext cx="379563" cy="392502"/>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endParaRPr lang="en-IT" dirty="0"/>
          </a:p>
        </p:txBody>
      </p:sp>
      <p:sp>
        <p:nvSpPr>
          <p:cNvPr id="11" name="Oval 10">
            <a:extLst>
              <a:ext uri="{FF2B5EF4-FFF2-40B4-BE49-F238E27FC236}">
                <a16:creationId xmlns:a16="http://schemas.microsoft.com/office/drawing/2014/main" id="{469415B7-D0C3-F43C-31F5-6834C7DC2551}"/>
              </a:ext>
            </a:extLst>
          </p:cNvPr>
          <p:cNvSpPr/>
          <p:nvPr/>
        </p:nvSpPr>
        <p:spPr>
          <a:xfrm>
            <a:off x="2195424" y="2721508"/>
            <a:ext cx="379563" cy="39250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T" dirty="0"/>
              <a:t>4</a:t>
            </a:r>
          </a:p>
        </p:txBody>
      </p:sp>
      <p:sp>
        <p:nvSpPr>
          <p:cNvPr id="12" name="Rounded Rectangle 11">
            <a:extLst>
              <a:ext uri="{FF2B5EF4-FFF2-40B4-BE49-F238E27FC236}">
                <a16:creationId xmlns:a16="http://schemas.microsoft.com/office/drawing/2014/main" id="{81C6A7BD-2CDC-19AA-4FB2-9F414AA6B938}"/>
              </a:ext>
            </a:extLst>
          </p:cNvPr>
          <p:cNvSpPr/>
          <p:nvPr/>
        </p:nvSpPr>
        <p:spPr>
          <a:xfrm>
            <a:off x="570783" y="1123815"/>
            <a:ext cx="2475779" cy="2447655"/>
          </a:xfrm>
          <a:prstGeom prst="roundRect">
            <a:avLst>
              <a:gd name="adj" fmla="val 7971"/>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T"/>
          </a:p>
        </p:txBody>
      </p:sp>
      <p:sp>
        <p:nvSpPr>
          <p:cNvPr id="13" name="TextBox 12">
            <a:extLst>
              <a:ext uri="{FF2B5EF4-FFF2-40B4-BE49-F238E27FC236}">
                <a16:creationId xmlns:a16="http://schemas.microsoft.com/office/drawing/2014/main" id="{60634A86-DEE5-3393-4718-3AF90C3A643C}"/>
              </a:ext>
            </a:extLst>
          </p:cNvPr>
          <p:cNvSpPr txBox="1"/>
          <p:nvPr/>
        </p:nvSpPr>
        <p:spPr>
          <a:xfrm>
            <a:off x="760563" y="1210080"/>
            <a:ext cx="2119223" cy="523220"/>
          </a:xfrm>
          <a:prstGeom prst="rect">
            <a:avLst/>
          </a:prstGeom>
          <a:noFill/>
        </p:spPr>
        <p:txBody>
          <a:bodyPr wrap="square" rtlCol="0">
            <a:spAutoFit/>
          </a:bodyPr>
          <a:lstStyle/>
          <a:p>
            <a:r>
              <a:rPr lang="en-IT" sz="1400" dirty="0"/>
              <a:t>A1. (Concurrently) – repair requests</a:t>
            </a:r>
          </a:p>
        </p:txBody>
      </p:sp>
      <p:cxnSp>
        <p:nvCxnSpPr>
          <p:cNvPr id="21" name="Straight Arrow Connector 20">
            <a:extLst>
              <a:ext uri="{FF2B5EF4-FFF2-40B4-BE49-F238E27FC236}">
                <a16:creationId xmlns:a16="http://schemas.microsoft.com/office/drawing/2014/main" id="{E470FFB0-E4EF-6F82-6FF9-37A6A72F81C3}"/>
              </a:ext>
            </a:extLst>
          </p:cNvPr>
          <p:cNvCxnSpPr>
            <a:stCxn id="8" idx="6"/>
            <a:endCxn id="9" idx="2"/>
          </p:cNvCxnSpPr>
          <p:nvPr/>
        </p:nvCxnSpPr>
        <p:spPr>
          <a:xfrm>
            <a:off x="1375918" y="1981532"/>
            <a:ext cx="819507"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BC12161-6160-2548-F86E-472718EB9016}"/>
              </a:ext>
            </a:extLst>
          </p:cNvPr>
          <p:cNvCxnSpPr>
            <a:cxnSpLocks/>
            <a:stCxn id="8" idx="4"/>
            <a:endCxn id="10" idx="0"/>
          </p:cNvCxnSpPr>
          <p:nvPr/>
        </p:nvCxnSpPr>
        <p:spPr>
          <a:xfrm>
            <a:off x="1186137" y="2177783"/>
            <a:ext cx="0" cy="543725"/>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A9BD2A0-28C4-89DE-C058-40C412D9D956}"/>
              </a:ext>
            </a:extLst>
          </p:cNvPr>
          <p:cNvCxnSpPr>
            <a:stCxn id="10" idx="1"/>
            <a:endCxn id="8" idx="3"/>
          </p:cNvCxnSpPr>
          <p:nvPr/>
        </p:nvCxnSpPr>
        <p:spPr>
          <a:xfrm flipV="1">
            <a:off x="1051941" y="2120302"/>
            <a:ext cx="0" cy="65868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7B9A6FB-4D4A-4F01-56D7-1675F792212C}"/>
              </a:ext>
            </a:extLst>
          </p:cNvPr>
          <p:cNvCxnSpPr>
            <a:cxnSpLocks/>
            <a:stCxn id="10" idx="6"/>
            <a:endCxn id="9" idx="4"/>
          </p:cNvCxnSpPr>
          <p:nvPr/>
        </p:nvCxnSpPr>
        <p:spPr>
          <a:xfrm flipV="1">
            <a:off x="1375918" y="2177783"/>
            <a:ext cx="1009289" cy="73997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2293A11-EC2E-A9DA-F69B-C60E08110D85}"/>
              </a:ext>
            </a:extLst>
          </p:cNvPr>
          <p:cNvCxnSpPr>
            <a:stCxn id="9" idx="1"/>
            <a:endCxn id="8" idx="7"/>
          </p:cNvCxnSpPr>
          <p:nvPr/>
        </p:nvCxnSpPr>
        <p:spPr>
          <a:xfrm flipH="1">
            <a:off x="1320332" y="1842762"/>
            <a:ext cx="930679" cy="0"/>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352C396-6F91-19A8-CF1C-8AE652C278D2}"/>
              </a:ext>
            </a:extLst>
          </p:cNvPr>
          <p:cNvCxnSpPr>
            <a:cxnSpLocks/>
            <a:stCxn id="9" idx="3"/>
            <a:endCxn id="10" idx="7"/>
          </p:cNvCxnSpPr>
          <p:nvPr/>
        </p:nvCxnSpPr>
        <p:spPr>
          <a:xfrm flipH="1">
            <a:off x="1320332" y="2120302"/>
            <a:ext cx="930679" cy="65868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FB1BE0C-C053-349C-EAD7-DDFE555048AE}"/>
              </a:ext>
            </a:extLst>
          </p:cNvPr>
          <p:cNvSpPr txBox="1"/>
          <p:nvPr/>
        </p:nvSpPr>
        <p:spPr>
          <a:xfrm>
            <a:off x="1491693" y="1961032"/>
            <a:ext cx="498855" cy="276999"/>
          </a:xfrm>
          <a:prstGeom prst="rect">
            <a:avLst/>
          </a:prstGeom>
          <a:noFill/>
        </p:spPr>
        <p:txBody>
          <a:bodyPr wrap="none" rtlCol="0">
            <a:spAutoFit/>
          </a:bodyPr>
          <a:lstStyle/>
          <a:p>
            <a:r>
              <a:rPr lang="en-IT" sz="1200" dirty="0">
                <a:solidFill>
                  <a:srgbClr val="FFC000"/>
                </a:solidFill>
              </a:rPr>
              <a:t>1000</a:t>
            </a:r>
          </a:p>
        </p:txBody>
      </p:sp>
      <p:sp>
        <p:nvSpPr>
          <p:cNvPr id="39" name="TextBox 38">
            <a:extLst>
              <a:ext uri="{FF2B5EF4-FFF2-40B4-BE49-F238E27FC236}">
                <a16:creationId xmlns:a16="http://schemas.microsoft.com/office/drawing/2014/main" id="{4532BE27-45B3-12E4-F3A2-3A1BC3D2E310}"/>
              </a:ext>
            </a:extLst>
          </p:cNvPr>
          <p:cNvSpPr txBox="1"/>
          <p:nvPr/>
        </p:nvSpPr>
        <p:spPr>
          <a:xfrm>
            <a:off x="1158635" y="2248958"/>
            <a:ext cx="498855" cy="276999"/>
          </a:xfrm>
          <a:prstGeom prst="rect">
            <a:avLst/>
          </a:prstGeom>
          <a:noFill/>
        </p:spPr>
        <p:txBody>
          <a:bodyPr wrap="none" rtlCol="0">
            <a:spAutoFit/>
          </a:bodyPr>
          <a:lstStyle/>
          <a:p>
            <a:r>
              <a:rPr lang="en-IT" sz="1200" dirty="0">
                <a:solidFill>
                  <a:srgbClr val="FFC000"/>
                </a:solidFill>
              </a:rPr>
              <a:t>1000</a:t>
            </a:r>
          </a:p>
        </p:txBody>
      </p:sp>
      <p:sp>
        <p:nvSpPr>
          <p:cNvPr id="40" name="TextBox 39">
            <a:extLst>
              <a:ext uri="{FF2B5EF4-FFF2-40B4-BE49-F238E27FC236}">
                <a16:creationId xmlns:a16="http://schemas.microsoft.com/office/drawing/2014/main" id="{A1088F94-D2F9-B11A-D1B3-440742770A8B}"/>
              </a:ext>
            </a:extLst>
          </p:cNvPr>
          <p:cNvSpPr txBox="1"/>
          <p:nvPr/>
        </p:nvSpPr>
        <p:spPr>
          <a:xfrm>
            <a:off x="585230" y="2311146"/>
            <a:ext cx="498855" cy="276999"/>
          </a:xfrm>
          <a:prstGeom prst="rect">
            <a:avLst/>
          </a:prstGeom>
          <a:noFill/>
        </p:spPr>
        <p:txBody>
          <a:bodyPr wrap="none" rtlCol="0">
            <a:spAutoFit/>
          </a:bodyPr>
          <a:lstStyle/>
          <a:p>
            <a:r>
              <a:rPr lang="en-IT" sz="1200" dirty="0">
                <a:solidFill>
                  <a:srgbClr val="7030A0"/>
                </a:solidFill>
              </a:rPr>
              <a:t>2000</a:t>
            </a:r>
          </a:p>
        </p:txBody>
      </p:sp>
      <p:sp>
        <p:nvSpPr>
          <p:cNvPr id="41" name="TextBox 40">
            <a:extLst>
              <a:ext uri="{FF2B5EF4-FFF2-40B4-BE49-F238E27FC236}">
                <a16:creationId xmlns:a16="http://schemas.microsoft.com/office/drawing/2014/main" id="{9394C4EE-BD73-C6E9-3A8D-1A54F5E8E783}"/>
              </a:ext>
            </a:extLst>
          </p:cNvPr>
          <p:cNvSpPr txBox="1"/>
          <p:nvPr/>
        </p:nvSpPr>
        <p:spPr>
          <a:xfrm>
            <a:off x="1925880" y="2426387"/>
            <a:ext cx="498855" cy="276999"/>
          </a:xfrm>
          <a:prstGeom prst="rect">
            <a:avLst/>
          </a:prstGeom>
          <a:noFill/>
        </p:spPr>
        <p:txBody>
          <a:bodyPr wrap="none" rtlCol="0">
            <a:spAutoFit/>
          </a:bodyPr>
          <a:lstStyle/>
          <a:p>
            <a:r>
              <a:rPr lang="en-IT" sz="1200" dirty="0">
                <a:solidFill>
                  <a:srgbClr val="7030A0"/>
                </a:solidFill>
              </a:rPr>
              <a:t>2000</a:t>
            </a:r>
          </a:p>
        </p:txBody>
      </p:sp>
      <p:sp>
        <p:nvSpPr>
          <p:cNvPr id="46" name="Oval 45">
            <a:extLst>
              <a:ext uri="{FF2B5EF4-FFF2-40B4-BE49-F238E27FC236}">
                <a16:creationId xmlns:a16="http://schemas.microsoft.com/office/drawing/2014/main" id="{A8F76BEF-0254-CA58-1A35-C39124BB3798}"/>
              </a:ext>
            </a:extLst>
          </p:cNvPr>
          <p:cNvSpPr/>
          <p:nvPr/>
        </p:nvSpPr>
        <p:spPr>
          <a:xfrm>
            <a:off x="996355" y="4481540"/>
            <a:ext cx="379563" cy="392502"/>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1</a:t>
            </a:r>
          </a:p>
        </p:txBody>
      </p:sp>
      <p:sp>
        <p:nvSpPr>
          <p:cNvPr id="47" name="Oval 46">
            <a:extLst>
              <a:ext uri="{FF2B5EF4-FFF2-40B4-BE49-F238E27FC236}">
                <a16:creationId xmlns:a16="http://schemas.microsoft.com/office/drawing/2014/main" id="{0C25D0B0-5027-8D38-09DE-E8D1E26E8F7C}"/>
              </a:ext>
            </a:extLst>
          </p:cNvPr>
          <p:cNvSpPr/>
          <p:nvPr/>
        </p:nvSpPr>
        <p:spPr>
          <a:xfrm>
            <a:off x="2195425" y="4481540"/>
            <a:ext cx="379563" cy="3925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2</a:t>
            </a:r>
          </a:p>
        </p:txBody>
      </p:sp>
      <p:sp>
        <p:nvSpPr>
          <p:cNvPr id="48" name="Oval 47">
            <a:extLst>
              <a:ext uri="{FF2B5EF4-FFF2-40B4-BE49-F238E27FC236}">
                <a16:creationId xmlns:a16="http://schemas.microsoft.com/office/drawing/2014/main" id="{FEB69F6B-9514-29B3-25F0-77ED99C6D97A}"/>
              </a:ext>
            </a:extLst>
          </p:cNvPr>
          <p:cNvSpPr/>
          <p:nvPr/>
        </p:nvSpPr>
        <p:spPr>
          <a:xfrm>
            <a:off x="996355" y="5417767"/>
            <a:ext cx="379563" cy="392502"/>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endParaRPr lang="en-IT" dirty="0"/>
          </a:p>
        </p:txBody>
      </p:sp>
      <p:sp>
        <p:nvSpPr>
          <p:cNvPr id="49" name="Oval 48">
            <a:extLst>
              <a:ext uri="{FF2B5EF4-FFF2-40B4-BE49-F238E27FC236}">
                <a16:creationId xmlns:a16="http://schemas.microsoft.com/office/drawing/2014/main" id="{17C44457-F0B5-7BEB-8CC9-3F9627A5E0FD}"/>
              </a:ext>
            </a:extLst>
          </p:cNvPr>
          <p:cNvSpPr/>
          <p:nvPr/>
        </p:nvSpPr>
        <p:spPr>
          <a:xfrm>
            <a:off x="2195424" y="5417767"/>
            <a:ext cx="379563" cy="39250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T" dirty="0"/>
              <a:t>4</a:t>
            </a:r>
          </a:p>
        </p:txBody>
      </p:sp>
      <p:sp>
        <p:nvSpPr>
          <p:cNvPr id="50" name="Rounded Rectangle 49">
            <a:extLst>
              <a:ext uri="{FF2B5EF4-FFF2-40B4-BE49-F238E27FC236}">
                <a16:creationId xmlns:a16="http://schemas.microsoft.com/office/drawing/2014/main" id="{030DD4BB-F3B7-D2A3-233F-19B0D650BB73}"/>
              </a:ext>
            </a:extLst>
          </p:cNvPr>
          <p:cNvSpPr/>
          <p:nvPr/>
        </p:nvSpPr>
        <p:spPr>
          <a:xfrm>
            <a:off x="570783" y="3820074"/>
            <a:ext cx="2475779" cy="2447655"/>
          </a:xfrm>
          <a:prstGeom prst="roundRect">
            <a:avLst>
              <a:gd name="adj" fmla="val 7971"/>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T"/>
          </a:p>
        </p:txBody>
      </p:sp>
      <p:sp>
        <p:nvSpPr>
          <p:cNvPr id="51" name="TextBox 50">
            <a:extLst>
              <a:ext uri="{FF2B5EF4-FFF2-40B4-BE49-F238E27FC236}">
                <a16:creationId xmlns:a16="http://schemas.microsoft.com/office/drawing/2014/main" id="{DFBEA097-8BA3-0DF6-34EF-8D705A14EA1D}"/>
              </a:ext>
            </a:extLst>
          </p:cNvPr>
          <p:cNvSpPr txBox="1"/>
          <p:nvPr/>
        </p:nvSpPr>
        <p:spPr>
          <a:xfrm>
            <a:off x="760563" y="3906339"/>
            <a:ext cx="2119223" cy="523220"/>
          </a:xfrm>
          <a:prstGeom prst="rect">
            <a:avLst/>
          </a:prstGeom>
          <a:noFill/>
        </p:spPr>
        <p:txBody>
          <a:bodyPr wrap="square" rtlCol="0">
            <a:spAutoFit/>
          </a:bodyPr>
          <a:lstStyle/>
          <a:p>
            <a:r>
              <a:rPr lang="en-IT" sz="1400" dirty="0"/>
              <a:t>A2. (Concurrently) – introduction</a:t>
            </a:r>
          </a:p>
        </p:txBody>
      </p:sp>
      <p:cxnSp>
        <p:nvCxnSpPr>
          <p:cNvPr id="63" name="Straight Arrow Connector 62">
            <a:extLst>
              <a:ext uri="{FF2B5EF4-FFF2-40B4-BE49-F238E27FC236}">
                <a16:creationId xmlns:a16="http://schemas.microsoft.com/office/drawing/2014/main" id="{D0601C5A-6D8F-ADFA-00CE-B6A0900C4BCA}"/>
              </a:ext>
            </a:extLst>
          </p:cNvPr>
          <p:cNvCxnSpPr>
            <a:stCxn id="49" idx="0"/>
            <a:endCxn id="47" idx="4"/>
          </p:cNvCxnSpPr>
          <p:nvPr/>
        </p:nvCxnSpPr>
        <p:spPr>
          <a:xfrm flipV="1">
            <a:off x="2385206" y="4874042"/>
            <a:ext cx="1" cy="54372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4" name="Straight Arrow Connector 63">
            <a:extLst>
              <a:ext uri="{FF2B5EF4-FFF2-40B4-BE49-F238E27FC236}">
                <a16:creationId xmlns:a16="http://schemas.microsoft.com/office/drawing/2014/main" id="{696F4B99-CBA1-F96D-DF08-B009525106D5}"/>
              </a:ext>
            </a:extLst>
          </p:cNvPr>
          <p:cNvCxnSpPr>
            <a:cxnSpLocks/>
            <a:stCxn id="49" idx="1"/>
            <a:endCxn id="46" idx="5"/>
          </p:cNvCxnSpPr>
          <p:nvPr/>
        </p:nvCxnSpPr>
        <p:spPr>
          <a:xfrm flipH="1" flipV="1">
            <a:off x="1320332" y="4816561"/>
            <a:ext cx="930678" cy="6586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7" name="Straight Arrow Connector 66">
            <a:extLst>
              <a:ext uri="{FF2B5EF4-FFF2-40B4-BE49-F238E27FC236}">
                <a16:creationId xmlns:a16="http://schemas.microsoft.com/office/drawing/2014/main" id="{2551A44F-D37B-1817-2469-EA9F05C21F66}"/>
              </a:ext>
            </a:extLst>
          </p:cNvPr>
          <p:cNvCxnSpPr>
            <a:cxnSpLocks/>
            <a:stCxn id="49" idx="2"/>
            <a:endCxn id="48" idx="6"/>
          </p:cNvCxnSpPr>
          <p:nvPr/>
        </p:nvCxnSpPr>
        <p:spPr>
          <a:xfrm flipH="1">
            <a:off x="1375918" y="5614018"/>
            <a:ext cx="81950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1" name="Straight Arrow Connector 70">
            <a:extLst>
              <a:ext uri="{FF2B5EF4-FFF2-40B4-BE49-F238E27FC236}">
                <a16:creationId xmlns:a16="http://schemas.microsoft.com/office/drawing/2014/main" id="{BDEF24D1-72A2-DAAC-A9AD-A669061995EC}"/>
              </a:ext>
            </a:extLst>
          </p:cNvPr>
          <p:cNvCxnSpPr>
            <a:stCxn id="46" idx="6"/>
            <a:endCxn id="49" idx="0"/>
          </p:cNvCxnSpPr>
          <p:nvPr/>
        </p:nvCxnSpPr>
        <p:spPr>
          <a:xfrm>
            <a:off x="1375918" y="4677791"/>
            <a:ext cx="1009288" cy="73997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B5A9F519-E5B9-9649-014B-B434817660D5}"/>
              </a:ext>
            </a:extLst>
          </p:cNvPr>
          <p:cNvCxnSpPr>
            <a:cxnSpLocks/>
            <a:stCxn id="47" idx="5"/>
            <a:endCxn id="49" idx="7"/>
          </p:cNvCxnSpPr>
          <p:nvPr/>
        </p:nvCxnSpPr>
        <p:spPr>
          <a:xfrm flipH="1">
            <a:off x="2519401" y="4816561"/>
            <a:ext cx="1" cy="658687"/>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76" name="Straight Arrow Connector 75">
            <a:extLst>
              <a:ext uri="{FF2B5EF4-FFF2-40B4-BE49-F238E27FC236}">
                <a16:creationId xmlns:a16="http://schemas.microsoft.com/office/drawing/2014/main" id="{E80F5C49-51BE-6B08-853F-8F886164496D}"/>
              </a:ext>
            </a:extLst>
          </p:cNvPr>
          <p:cNvCxnSpPr>
            <a:cxnSpLocks/>
            <a:stCxn id="48" idx="5"/>
            <a:endCxn id="49" idx="3"/>
          </p:cNvCxnSpPr>
          <p:nvPr/>
        </p:nvCxnSpPr>
        <p:spPr>
          <a:xfrm>
            <a:off x="1320332" y="5752788"/>
            <a:ext cx="93067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3DE3C189-4EE9-0AAB-E577-C1439B74CDE8}"/>
              </a:ext>
            </a:extLst>
          </p:cNvPr>
          <p:cNvSpPr txBox="1"/>
          <p:nvPr/>
        </p:nvSpPr>
        <p:spPr>
          <a:xfrm>
            <a:off x="3958085" y="285320"/>
            <a:ext cx="7832784" cy="646331"/>
          </a:xfrm>
          <a:prstGeom prst="rect">
            <a:avLst/>
          </a:prstGeom>
          <a:noFill/>
        </p:spPr>
        <p:txBody>
          <a:bodyPr wrap="square" rtlCol="0">
            <a:spAutoFit/>
          </a:bodyPr>
          <a:lstStyle/>
          <a:p>
            <a:pPr algn="ctr"/>
            <a:r>
              <a:rPr lang="en-IT" dirty="0"/>
              <a:t>3 different scenarios based on the status of the process that receives the introduction message</a:t>
            </a:r>
          </a:p>
        </p:txBody>
      </p:sp>
      <p:graphicFrame>
        <p:nvGraphicFramePr>
          <p:cNvPr id="15" name="Diagram 14">
            <a:extLst>
              <a:ext uri="{FF2B5EF4-FFF2-40B4-BE49-F238E27FC236}">
                <a16:creationId xmlns:a16="http://schemas.microsoft.com/office/drawing/2014/main" id="{A868A317-1A0A-2512-50BF-F814CF11691B}"/>
              </a:ext>
            </a:extLst>
          </p:cNvPr>
          <p:cNvGraphicFramePr/>
          <p:nvPr>
            <p:extLst>
              <p:ext uri="{D42A27DB-BD31-4B8C-83A1-F6EECF244321}">
                <p14:modId xmlns:p14="http://schemas.microsoft.com/office/powerpoint/2010/main" val="1499829868"/>
              </p:ext>
            </p:extLst>
          </p:nvPr>
        </p:nvGraphicFramePr>
        <p:xfrm>
          <a:off x="3958085" y="1164566"/>
          <a:ext cx="7832784" cy="5103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0" name="Curved Connector 19">
            <a:extLst>
              <a:ext uri="{FF2B5EF4-FFF2-40B4-BE49-F238E27FC236}">
                <a16:creationId xmlns:a16="http://schemas.microsoft.com/office/drawing/2014/main" id="{D8A25858-71FC-9ACD-279E-EECCB338C3B5}"/>
              </a:ext>
            </a:extLst>
          </p:cNvPr>
          <p:cNvCxnSpPr>
            <a:stCxn id="48" idx="4"/>
            <a:endCxn id="49" idx="4"/>
          </p:cNvCxnSpPr>
          <p:nvPr/>
        </p:nvCxnSpPr>
        <p:spPr>
          <a:xfrm rot="16200000" flipH="1">
            <a:off x="1785671" y="5210734"/>
            <a:ext cx="12700" cy="1199069"/>
          </a:xfrm>
          <a:prstGeom prst="curvedConnector3">
            <a:avLst>
              <a:gd name="adj1" fmla="val 180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51CE24-B233-F57C-E641-C5F480FB6505}"/>
              </a:ext>
            </a:extLst>
          </p:cNvPr>
          <p:cNvSpPr txBox="1"/>
          <p:nvPr/>
        </p:nvSpPr>
        <p:spPr>
          <a:xfrm>
            <a:off x="2020546" y="5950928"/>
            <a:ext cx="498855" cy="276999"/>
          </a:xfrm>
          <a:prstGeom prst="rect">
            <a:avLst/>
          </a:prstGeom>
          <a:noFill/>
        </p:spPr>
        <p:txBody>
          <a:bodyPr wrap="none" rtlCol="0">
            <a:spAutoFit/>
          </a:bodyPr>
          <a:lstStyle/>
          <a:p>
            <a:r>
              <a:rPr lang="en-IT" sz="1200" dirty="0">
                <a:solidFill>
                  <a:srgbClr val="7030A0"/>
                </a:solidFill>
              </a:rPr>
              <a:t>2000</a:t>
            </a:r>
          </a:p>
        </p:txBody>
      </p:sp>
    </p:spTree>
    <p:extLst>
      <p:ext uri="{BB962C8B-B14F-4D97-AF65-F5344CB8AC3E}">
        <p14:creationId xmlns:p14="http://schemas.microsoft.com/office/powerpoint/2010/main" val="3144864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ounded Rectangle 177">
            <a:extLst>
              <a:ext uri="{FF2B5EF4-FFF2-40B4-BE49-F238E27FC236}">
                <a16:creationId xmlns:a16="http://schemas.microsoft.com/office/drawing/2014/main" id="{89204A8F-B804-D8F0-4886-02A433C57968}"/>
              </a:ext>
            </a:extLst>
          </p:cNvPr>
          <p:cNvSpPr/>
          <p:nvPr/>
        </p:nvSpPr>
        <p:spPr>
          <a:xfrm>
            <a:off x="3392603" y="3357907"/>
            <a:ext cx="8212956" cy="3146571"/>
          </a:xfrm>
          <a:prstGeom prst="roundRect">
            <a:avLst>
              <a:gd name="adj" fmla="val 6797"/>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T"/>
          </a:p>
        </p:txBody>
      </p:sp>
      <p:sp>
        <p:nvSpPr>
          <p:cNvPr id="175" name="Rounded Rectangle 174">
            <a:extLst>
              <a:ext uri="{FF2B5EF4-FFF2-40B4-BE49-F238E27FC236}">
                <a16:creationId xmlns:a16="http://schemas.microsoft.com/office/drawing/2014/main" id="{A6768052-F52E-950B-5AE4-67400A433A19}"/>
              </a:ext>
            </a:extLst>
          </p:cNvPr>
          <p:cNvSpPr/>
          <p:nvPr/>
        </p:nvSpPr>
        <p:spPr>
          <a:xfrm>
            <a:off x="156724" y="466450"/>
            <a:ext cx="2967487" cy="6038491"/>
          </a:xfrm>
          <a:prstGeom prst="roundRect">
            <a:avLst>
              <a:gd name="adj" fmla="val 736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T"/>
          </a:p>
        </p:txBody>
      </p:sp>
      <p:sp>
        <p:nvSpPr>
          <p:cNvPr id="46" name="TextBox 45">
            <a:extLst>
              <a:ext uri="{FF2B5EF4-FFF2-40B4-BE49-F238E27FC236}">
                <a16:creationId xmlns:a16="http://schemas.microsoft.com/office/drawing/2014/main" id="{D319DFF8-B042-2C45-224D-767381F35E16}"/>
              </a:ext>
            </a:extLst>
          </p:cNvPr>
          <p:cNvSpPr txBox="1"/>
          <p:nvPr/>
        </p:nvSpPr>
        <p:spPr>
          <a:xfrm>
            <a:off x="3559840" y="212190"/>
            <a:ext cx="5392947" cy="307777"/>
          </a:xfrm>
          <a:prstGeom prst="rect">
            <a:avLst/>
          </a:prstGeom>
          <a:noFill/>
        </p:spPr>
        <p:txBody>
          <a:bodyPr wrap="square" rtlCol="0">
            <a:spAutoFit/>
          </a:bodyPr>
          <a:lstStyle/>
          <a:p>
            <a:r>
              <a:rPr lang="en-IT" sz="1400" dirty="0">
                <a:solidFill>
                  <a:srgbClr val="FF0000"/>
                </a:solidFill>
              </a:rPr>
              <a:t>Scenario 1: 4 keeps being uninterested in accessing the resource</a:t>
            </a:r>
          </a:p>
        </p:txBody>
      </p:sp>
      <p:grpSp>
        <p:nvGrpSpPr>
          <p:cNvPr id="180" name="Group 179">
            <a:extLst>
              <a:ext uri="{FF2B5EF4-FFF2-40B4-BE49-F238E27FC236}">
                <a16:creationId xmlns:a16="http://schemas.microsoft.com/office/drawing/2014/main" id="{5BB95007-5AAC-77E9-3089-C3EEEC58A47A}"/>
              </a:ext>
            </a:extLst>
          </p:cNvPr>
          <p:cNvGrpSpPr/>
          <p:nvPr/>
        </p:nvGrpSpPr>
        <p:grpSpPr>
          <a:xfrm>
            <a:off x="6218550" y="609649"/>
            <a:ext cx="2475779" cy="2447655"/>
            <a:chOff x="6213898" y="526209"/>
            <a:chExt cx="2475779" cy="2447655"/>
          </a:xfrm>
        </p:grpSpPr>
        <p:sp>
          <p:nvSpPr>
            <p:cNvPr id="39" name="Oval 38">
              <a:extLst>
                <a:ext uri="{FF2B5EF4-FFF2-40B4-BE49-F238E27FC236}">
                  <a16:creationId xmlns:a16="http://schemas.microsoft.com/office/drawing/2014/main" id="{4FC47B49-C9DA-062A-D812-68A104BF51A3}"/>
                </a:ext>
              </a:extLst>
            </p:cNvPr>
            <p:cNvSpPr/>
            <p:nvPr/>
          </p:nvSpPr>
          <p:spPr>
            <a:xfrm>
              <a:off x="6639470" y="1187675"/>
              <a:ext cx="379563" cy="392502"/>
            </a:xfrm>
            <a:prstGeom prst="ellipse">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1</a:t>
              </a:r>
            </a:p>
          </p:txBody>
        </p:sp>
        <p:sp>
          <p:nvSpPr>
            <p:cNvPr id="40" name="Oval 39">
              <a:extLst>
                <a:ext uri="{FF2B5EF4-FFF2-40B4-BE49-F238E27FC236}">
                  <a16:creationId xmlns:a16="http://schemas.microsoft.com/office/drawing/2014/main" id="{2915B53D-0654-3EF9-E7BF-1369D30A14A1}"/>
                </a:ext>
              </a:extLst>
            </p:cNvPr>
            <p:cNvSpPr/>
            <p:nvPr/>
          </p:nvSpPr>
          <p:spPr>
            <a:xfrm>
              <a:off x="7838540" y="1187675"/>
              <a:ext cx="379563" cy="39250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T" dirty="0"/>
                <a:t>2</a:t>
              </a:r>
            </a:p>
          </p:txBody>
        </p:sp>
        <p:sp>
          <p:nvSpPr>
            <p:cNvPr id="41" name="Oval 40">
              <a:extLst>
                <a:ext uri="{FF2B5EF4-FFF2-40B4-BE49-F238E27FC236}">
                  <a16:creationId xmlns:a16="http://schemas.microsoft.com/office/drawing/2014/main" id="{447EDD44-48C5-B297-EFCB-A19AB290A9CB}"/>
                </a:ext>
              </a:extLst>
            </p:cNvPr>
            <p:cNvSpPr/>
            <p:nvPr/>
          </p:nvSpPr>
          <p:spPr>
            <a:xfrm>
              <a:off x="6639470" y="2123902"/>
              <a:ext cx="379563" cy="392502"/>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endParaRPr lang="en-IT" dirty="0"/>
            </a:p>
          </p:txBody>
        </p:sp>
        <p:sp>
          <p:nvSpPr>
            <p:cNvPr id="42" name="Oval 41">
              <a:extLst>
                <a:ext uri="{FF2B5EF4-FFF2-40B4-BE49-F238E27FC236}">
                  <a16:creationId xmlns:a16="http://schemas.microsoft.com/office/drawing/2014/main" id="{FEDD7269-D347-9FE1-38B7-85914B284B1C}"/>
                </a:ext>
              </a:extLst>
            </p:cNvPr>
            <p:cNvSpPr/>
            <p:nvPr/>
          </p:nvSpPr>
          <p:spPr>
            <a:xfrm>
              <a:off x="7838539" y="2123902"/>
              <a:ext cx="379563" cy="39250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T" dirty="0"/>
                <a:t>4</a:t>
              </a:r>
            </a:p>
          </p:txBody>
        </p:sp>
        <p:sp>
          <p:nvSpPr>
            <p:cNvPr id="43" name="Rounded Rectangle 42">
              <a:extLst>
                <a:ext uri="{FF2B5EF4-FFF2-40B4-BE49-F238E27FC236}">
                  <a16:creationId xmlns:a16="http://schemas.microsoft.com/office/drawing/2014/main" id="{A08642F3-A178-0DFF-2BCF-4FA4869A0B26}"/>
                </a:ext>
              </a:extLst>
            </p:cNvPr>
            <p:cNvSpPr/>
            <p:nvPr/>
          </p:nvSpPr>
          <p:spPr>
            <a:xfrm>
              <a:off x="6213898" y="526209"/>
              <a:ext cx="2475779" cy="2447655"/>
            </a:xfrm>
            <a:prstGeom prst="roundRect">
              <a:avLst>
                <a:gd name="adj" fmla="val 7971"/>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T"/>
            </a:p>
          </p:txBody>
        </p:sp>
        <p:sp>
          <p:nvSpPr>
            <p:cNvPr id="44" name="TextBox 43">
              <a:extLst>
                <a:ext uri="{FF2B5EF4-FFF2-40B4-BE49-F238E27FC236}">
                  <a16:creationId xmlns:a16="http://schemas.microsoft.com/office/drawing/2014/main" id="{8F33284B-7BEE-2E17-D381-F4C39EAC97F3}"/>
                </a:ext>
              </a:extLst>
            </p:cNvPr>
            <p:cNvSpPr txBox="1"/>
            <p:nvPr/>
          </p:nvSpPr>
          <p:spPr>
            <a:xfrm>
              <a:off x="6403678" y="612474"/>
              <a:ext cx="2119223" cy="738664"/>
            </a:xfrm>
            <a:prstGeom prst="rect">
              <a:avLst/>
            </a:prstGeom>
            <a:noFill/>
          </p:spPr>
          <p:txBody>
            <a:bodyPr wrap="square" rtlCol="0">
              <a:spAutoFit/>
            </a:bodyPr>
            <a:lstStyle/>
            <a:p>
              <a:r>
                <a:rPr lang="en-IT" sz="1400" dirty="0"/>
                <a:t>B1. 1 releases the resource and sends ack to 3</a:t>
              </a:r>
            </a:p>
          </p:txBody>
        </p:sp>
        <p:cxnSp>
          <p:nvCxnSpPr>
            <p:cNvPr id="47" name="Straight Arrow Connector 46">
              <a:extLst>
                <a:ext uri="{FF2B5EF4-FFF2-40B4-BE49-F238E27FC236}">
                  <a16:creationId xmlns:a16="http://schemas.microsoft.com/office/drawing/2014/main" id="{F8F99422-4995-F496-AEDE-4417C241D86A}"/>
                </a:ext>
              </a:extLst>
            </p:cNvPr>
            <p:cNvCxnSpPr>
              <a:cxnSpLocks/>
              <a:stCxn id="39" idx="4"/>
              <a:endCxn id="41" idx="0"/>
            </p:cNvCxnSpPr>
            <p:nvPr/>
          </p:nvCxnSpPr>
          <p:spPr>
            <a:xfrm>
              <a:off x="6829252" y="1580177"/>
              <a:ext cx="0" cy="543725"/>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181" name="Group 180">
            <a:extLst>
              <a:ext uri="{FF2B5EF4-FFF2-40B4-BE49-F238E27FC236}">
                <a16:creationId xmlns:a16="http://schemas.microsoft.com/office/drawing/2014/main" id="{73124120-CCAC-2954-50F1-A3AF2AC054CD}"/>
              </a:ext>
            </a:extLst>
          </p:cNvPr>
          <p:cNvGrpSpPr/>
          <p:nvPr/>
        </p:nvGrpSpPr>
        <p:grpSpPr>
          <a:xfrm>
            <a:off x="8888761" y="613511"/>
            <a:ext cx="2475779" cy="2447655"/>
            <a:chOff x="8879457" y="526209"/>
            <a:chExt cx="2475779" cy="2447655"/>
          </a:xfrm>
        </p:grpSpPr>
        <p:sp>
          <p:nvSpPr>
            <p:cNvPr id="50" name="Oval 49">
              <a:extLst>
                <a:ext uri="{FF2B5EF4-FFF2-40B4-BE49-F238E27FC236}">
                  <a16:creationId xmlns:a16="http://schemas.microsoft.com/office/drawing/2014/main" id="{B25FD85F-F64F-D770-BE41-7163C560BEE5}"/>
                </a:ext>
              </a:extLst>
            </p:cNvPr>
            <p:cNvSpPr/>
            <p:nvPr/>
          </p:nvSpPr>
          <p:spPr>
            <a:xfrm>
              <a:off x="9305029" y="1187675"/>
              <a:ext cx="379563" cy="392502"/>
            </a:xfrm>
            <a:prstGeom prst="ellipse">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T" dirty="0"/>
                <a:t>1</a:t>
              </a:r>
            </a:p>
          </p:txBody>
        </p:sp>
        <p:sp>
          <p:nvSpPr>
            <p:cNvPr id="51" name="Oval 50">
              <a:extLst>
                <a:ext uri="{FF2B5EF4-FFF2-40B4-BE49-F238E27FC236}">
                  <a16:creationId xmlns:a16="http://schemas.microsoft.com/office/drawing/2014/main" id="{6FCB4577-FB26-A914-7C61-51502ACDB040}"/>
                </a:ext>
              </a:extLst>
            </p:cNvPr>
            <p:cNvSpPr/>
            <p:nvPr/>
          </p:nvSpPr>
          <p:spPr>
            <a:xfrm>
              <a:off x="10504099" y="1187675"/>
              <a:ext cx="379563" cy="39250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T" dirty="0"/>
                <a:t>2</a:t>
              </a:r>
            </a:p>
          </p:txBody>
        </p:sp>
        <p:sp>
          <p:nvSpPr>
            <p:cNvPr id="52" name="Oval 51">
              <a:extLst>
                <a:ext uri="{FF2B5EF4-FFF2-40B4-BE49-F238E27FC236}">
                  <a16:creationId xmlns:a16="http://schemas.microsoft.com/office/drawing/2014/main" id="{37017172-CB43-97C8-4697-8EA6FAF577D7}"/>
                </a:ext>
              </a:extLst>
            </p:cNvPr>
            <p:cNvSpPr/>
            <p:nvPr/>
          </p:nvSpPr>
          <p:spPr>
            <a:xfrm>
              <a:off x="9305029" y="2123902"/>
              <a:ext cx="379563" cy="392502"/>
            </a:xfrm>
            <a:prstGeom prst="ellipse">
              <a:avLst/>
            </a:prstGeom>
            <a:solidFill>
              <a:srgbClr val="FFC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endParaRPr lang="en-IT" dirty="0"/>
            </a:p>
          </p:txBody>
        </p:sp>
        <p:sp>
          <p:nvSpPr>
            <p:cNvPr id="53" name="Oval 52">
              <a:extLst>
                <a:ext uri="{FF2B5EF4-FFF2-40B4-BE49-F238E27FC236}">
                  <a16:creationId xmlns:a16="http://schemas.microsoft.com/office/drawing/2014/main" id="{40721E13-5875-5E73-635F-FD6AF255E0C3}"/>
                </a:ext>
              </a:extLst>
            </p:cNvPr>
            <p:cNvSpPr/>
            <p:nvPr/>
          </p:nvSpPr>
          <p:spPr>
            <a:xfrm>
              <a:off x="10504098" y="2123902"/>
              <a:ext cx="379563" cy="39250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T" dirty="0"/>
                <a:t>4</a:t>
              </a:r>
            </a:p>
          </p:txBody>
        </p:sp>
        <p:sp>
          <p:nvSpPr>
            <p:cNvPr id="54" name="Rounded Rectangle 53">
              <a:extLst>
                <a:ext uri="{FF2B5EF4-FFF2-40B4-BE49-F238E27FC236}">
                  <a16:creationId xmlns:a16="http://schemas.microsoft.com/office/drawing/2014/main" id="{356812D1-073A-FDB6-D52D-BE4B85F92E90}"/>
                </a:ext>
              </a:extLst>
            </p:cNvPr>
            <p:cNvSpPr/>
            <p:nvPr/>
          </p:nvSpPr>
          <p:spPr>
            <a:xfrm>
              <a:off x="8879457" y="526209"/>
              <a:ext cx="2475779" cy="2447655"/>
            </a:xfrm>
            <a:prstGeom prst="roundRect">
              <a:avLst>
                <a:gd name="adj" fmla="val 7971"/>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T"/>
            </a:p>
          </p:txBody>
        </p:sp>
        <p:sp>
          <p:nvSpPr>
            <p:cNvPr id="55" name="TextBox 54">
              <a:extLst>
                <a:ext uri="{FF2B5EF4-FFF2-40B4-BE49-F238E27FC236}">
                  <a16:creationId xmlns:a16="http://schemas.microsoft.com/office/drawing/2014/main" id="{6B74A90E-96A3-17E3-D34A-74D19F935A3B}"/>
                </a:ext>
              </a:extLst>
            </p:cNvPr>
            <p:cNvSpPr txBox="1"/>
            <p:nvPr/>
          </p:nvSpPr>
          <p:spPr>
            <a:xfrm>
              <a:off x="9069237" y="612474"/>
              <a:ext cx="2119223" cy="523220"/>
            </a:xfrm>
            <a:prstGeom prst="rect">
              <a:avLst/>
            </a:prstGeom>
            <a:noFill/>
          </p:spPr>
          <p:txBody>
            <a:bodyPr wrap="square" rtlCol="0">
              <a:spAutoFit/>
            </a:bodyPr>
            <a:lstStyle/>
            <a:p>
              <a:r>
                <a:rPr lang="en-IT" sz="1400" dirty="0"/>
                <a:t>C1. 3 accesses the resource - end</a:t>
              </a:r>
            </a:p>
          </p:txBody>
        </p:sp>
      </p:grpSp>
      <p:sp>
        <p:nvSpPr>
          <p:cNvPr id="57" name="TextBox 56">
            <a:extLst>
              <a:ext uri="{FF2B5EF4-FFF2-40B4-BE49-F238E27FC236}">
                <a16:creationId xmlns:a16="http://schemas.microsoft.com/office/drawing/2014/main" id="{566C39B0-BF8E-F8DA-3814-D110565B5DED}"/>
              </a:ext>
            </a:extLst>
          </p:cNvPr>
          <p:cNvSpPr txBox="1"/>
          <p:nvPr/>
        </p:nvSpPr>
        <p:spPr>
          <a:xfrm>
            <a:off x="3554137" y="3402025"/>
            <a:ext cx="4474183" cy="307777"/>
          </a:xfrm>
          <a:prstGeom prst="rect">
            <a:avLst/>
          </a:prstGeom>
          <a:noFill/>
        </p:spPr>
        <p:txBody>
          <a:bodyPr wrap="square" rtlCol="0">
            <a:spAutoFit/>
          </a:bodyPr>
          <a:lstStyle/>
          <a:p>
            <a:r>
              <a:rPr lang="en-IT" sz="1400" dirty="0">
                <a:solidFill>
                  <a:srgbClr val="FF0000"/>
                </a:solidFill>
              </a:rPr>
              <a:t>Scenario 2: 4 is interested in accessing the resource</a:t>
            </a:r>
          </a:p>
        </p:txBody>
      </p:sp>
      <p:grpSp>
        <p:nvGrpSpPr>
          <p:cNvPr id="143" name="Group 142">
            <a:extLst>
              <a:ext uri="{FF2B5EF4-FFF2-40B4-BE49-F238E27FC236}">
                <a16:creationId xmlns:a16="http://schemas.microsoft.com/office/drawing/2014/main" id="{E87C8425-2EA6-9B87-FFC2-4B7AAB829656}"/>
              </a:ext>
            </a:extLst>
          </p:cNvPr>
          <p:cNvGrpSpPr/>
          <p:nvPr/>
        </p:nvGrpSpPr>
        <p:grpSpPr>
          <a:xfrm>
            <a:off x="3559840" y="3796835"/>
            <a:ext cx="2475779" cy="2447655"/>
            <a:chOff x="3273725" y="3710571"/>
            <a:chExt cx="2475779" cy="2447655"/>
          </a:xfrm>
        </p:grpSpPr>
        <p:sp>
          <p:nvSpPr>
            <p:cNvPr id="66" name="Oval 65">
              <a:extLst>
                <a:ext uri="{FF2B5EF4-FFF2-40B4-BE49-F238E27FC236}">
                  <a16:creationId xmlns:a16="http://schemas.microsoft.com/office/drawing/2014/main" id="{1EAB02A8-CCCF-ACE0-2515-7066F3849B94}"/>
                </a:ext>
              </a:extLst>
            </p:cNvPr>
            <p:cNvSpPr/>
            <p:nvPr/>
          </p:nvSpPr>
          <p:spPr>
            <a:xfrm>
              <a:off x="3699297" y="4372037"/>
              <a:ext cx="379563" cy="392502"/>
            </a:xfrm>
            <a:prstGeom prst="ellipse">
              <a:avLst/>
            </a:prstGeom>
            <a:solidFill>
              <a:srgbClr val="FFC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1</a:t>
              </a:r>
            </a:p>
          </p:txBody>
        </p:sp>
        <p:sp>
          <p:nvSpPr>
            <p:cNvPr id="67" name="Oval 66">
              <a:extLst>
                <a:ext uri="{FF2B5EF4-FFF2-40B4-BE49-F238E27FC236}">
                  <a16:creationId xmlns:a16="http://schemas.microsoft.com/office/drawing/2014/main" id="{2FD4F04F-FDC6-2D38-137F-82B783FD40AE}"/>
                </a:ext>
              </a:extLst>
            </p:cNvPr>
            <p:cNvSpPr/>
            <p:nvPr/>
          </p:nvSpPr>
          <p:spPr>
            <a:xfrm>
              <a:off x="4898367" y="4372037"/>
              <a:ext cx="379563" cy="3925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2</a:t>
              </a:r>
            </a:p>
          </p:txBody>
        </p:sp>
        <p:sp>
          <p:nvSpPr>
            <p:cNvPr id="68" name="Oval 67">
              <a:extLst>
                <a:ext uri="{FF2B5EF4-FFF2-40B4-BE49-F238E27FC236}">
                  <a16:creationId xmlns:a16="http://schemas.microsoft.com/office/drawing/2014/main" id="{9C7B1BF5-B752-5CD7-5BCC-40CF09B99070}"/>
                </a:ext>
              </a:extLst>
            </p:cNvPr>
            <p:cNvSpPr/>
            <p:nvPr/>
          </p:nvSpPr>
          <p:spPr>
            <a:xfrm>
              <a:off x="3699297" y="5308264"/>
              <a:ext cx="379563" cy="392502"/>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endParaRPr lang="en-IT" dirty="0"/>
            </a:p>
          </p:txBody>
        </p:sp>
        <p:sp>
          <p:nvSpPr>
            <p:cNvPr id="69" name="Oval 68">
              <a:extLst>
                <a:ext uri="{FF2B5EF4-FFF2-40B4-BE49-F238E27FC236}">
                  <a16:creationId xmlns:a16="http://schemas.microsoft.com/office/drawing/2014/main" id="{241A1D31-8ABE-92B9-88D7-80CA39419966}"/>
                </a:ext>
              </a:extLst>
            </p:cNvPr>
            <p:cNvSpPr/>
            <p:nvPr/>
          </p:nvSpPr>
          <p:spPr>
            <a:xfrm>
              <a:off x="4898366" y="5308264"/>
              <a:ext cx="379563" cy="392502"/>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4</a:t>
              </a:r>
            </a:p>
          </p:txBody>
        </p:sp>
        <p:sp>
          <p:nvSpPr>
            <p:cNvPr id="70" name="Rounded Rectangle 69">
              <a:extLst>
                <a:ext uri="{FF2B5EF4-FFF2-40B4-BE49-F238E27FC236}">
                  <a16:creationId xmlns:a16="http://schemas.microsoft.com/office/drawing/2014/main" id="{0E1EF1A7-9193-4129-1AF5-ED6A29CB4D05}"/>
                </a:ext>
              </a:extLst>
            </p:cNvPr>
            <p:cNvSpPr/>
            <p:nvPr/>
          </p:nvSpPr>
          <p:spPr>
            <a:xfrm>
              <a:off x="3273725" y="3710571"/>
              <a:ext cx="2475779" cy="2447655"/>
            </a:xfrm>
            <a:prstGeom prst="roundRect">
              <a:avLst>
                <a:gd name="adj" fmla="val 7971"/>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T"/>
            </a:p>
          </p:txBody>
        </p:sp>
        <p:sp>
          <p:nvSpPr>
            <p:cNvPr id="71" name="TextBox 70">
              <a:extLst>
                <a:ext uri="{FF2B5EF4-FFF2-40B4-BE49-F238E27FC236}">
                  <a16:creationId xmlns:a16="http://schemas.microsoft.com/office/drawing/2014/main" id="{D3E2A644-3C05-28C3-26AB-046D4E8F4BF4}"/>
                </a:ext>
              </a:extLst>
            </p:cNvPr>
            <p:cNvSpPr txBox="1"/>
            <p:nvPr/>
          </p:nvSpPr>
          <p:spPr>
            <a:xfrm>
              <a:off x="3463505" y="3796836"/>
              <a:ext cx="2119223" cy="523220"/>
            </a:xfrm>
            <a:prstGeom prst="rect">
              <a:avLst/>
            </a:prstGeom>
            <a:noFill/>
          </p:spPr>
          <p:txBody>
            <a:bodyPr wrap="square" rtlCol="0">
              <a:spAutoFit/>
            </a:bodyPr>
            <a:lstStyle/>
            <a:p>
              <a:r>
                <a:rPr lang="en-IT" sz="1400" dirty="0"/>
                <a:t>B2. 4 sends out the requests </a:t>
              </a:r>
            </a:p>
          </p:txBody>
        </p:sp>
        <p:cxnSp>
          <p:nvCxnSpPr>
            <p:cNvPr id="74" name="Straight Arrow Connector 73">
              <a:extLst>
                <a:ext uri="{FF2B5EF4-FFF2-40B4-BE49-F238E27FC236}">
                  <a16:creationId xmlns:a16="http://schemas.microsoft.com/office/drawing/2014/main" id="{3CD5CE3B-26BD-F829-E834-49E2BE03B45B}"/>
                </a:ext>
              </a:extLst>
            </p:cNvPr>
            <p:cNvCxnSpPr>
              <a:cxnSpLocks/>
              <a:stCxn id="69" idx="7"/>
              <a:endCxn id="67" idx="5"/>
            </p:cNvCxnSpPr>
            <p:nvPr/>
          </p:nvCxnSpPr>
          <p:spPr>
            <a:xfrm flipV="1">
              <a:off x="5222343" y="4707058"/>
              <a:ext cx="1" cy="658687"/>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A09B728-56C9-70B4-9D66-61CCBEDB43B7}"/>
                </a:ext>
              </a:extLst>
            </p:cNvPr>
            <p:cNvSpPr txBox="1"/>
            <p:nvPr/>
          </p:nvSpPr>
          <p:spPr>
            <a:xfrm>
              <a:off x="5192887" y="4897901"/>
              <a:ext cx="498855" cy="276999"/>
            </a:xfrm>
            <a:prstGeom prst="rect">
              <a:avLst/>
            </a:prstGeom>
            <a:noFill/>
          </p:spPr>
          <p:txBody>
            <a:bodyPr wrap="none" rtlCol="0">
              <a:spAutoFit/>
            </a:bodyPr>
            <a:lstStyle/>
            <a:p>
              <a:r>
                <a:rPr lang="en-IT" sz="1200" dirty="0">
                  <a:solidFill>
                    <a:srgbClr val="002060"/>
                  </a:solidFill>
                </a:rPr>
                <a:t>1500</a:t>
              </a:r>
            </a:p>
          </p:txBody>
        </p:sp>
        <p:cxnSp>
          <p:nvCxnSpPr>
            <p:cNvPr id="78" name="Straight Arrow Connector 77">
              <a:extLst>
                <a:ext uri="{FF2B5EF4-FFF2-40B4-BE49-F238E27FC236}">
                  <a16:creationId xmlns:a16="http://schemas.microsoft.com/office/drawing/2014/main" id="{F791651A-C56A-E374-11AD-19AC5F9652DF}"/>
                </a:ext>
              </a:extLst>
            </p:cNvPr>
            <p:cNvCxnSpPr>
              <a:cxnSpLocks/>
              <a:stCxn id="69" idx="1"/>
              <a:endCxn id="66" idx="5"/>
            </p:cNvCxnSpPr>
            <p:nvPr/>
          </p:nvCxnSpPr>
          <p:spPr>
            <a:xfrm flipH="1" flipV="1">
              <a:off x="4023274" y="4707058"/>
              <a:ext cx="930678" cy="658687"/>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C27CFF3E-69C4-6565-62EE-8637216B85EB}"/>
                </a:ext>
              </a:extLst>
            </p:cNvPr>
            <p:cNvSpPr txBox="1"/>
            <p:nvPr/>
          </p:nvSpPr>
          <p:spPr>
            <a:xfrm>
              <a:off x="4349136" y="4764539"/>
              <a:ext cx="498855" cy="276999"/>
            </a:xfrm>
            <a:prstGeom prst="rect">
              <a:avLst/>
            </a:prstGeom>
            <a:noFill/>
          </p:spPr>
          <p:txBody>
            <a:bodyPr wrap="none" rtlCol="0">
              <a:spAutoFit/>
            </a:bodyPr>
            <a:lstStyle/>
            <a:p>
              <a:r>
                <a:rPr lang="en-IT" sz="1200" dirty="0">
                  <a:solidFill>
                    <a:srgbClr val="002060"/>
                  </a:solidFill>
                </a:rPr>
                <a:t>1500</a:t>
              </a:r>
            </a:p>
          </p:txBody>
        </p:sp>
        <p:cxnSp>
          <p:nvCxnSpPr>
            <p:cNvPr id="83" name="Straight Arrow Connector 82">
              <a:extLst>
                <a:ext uri="{FF2B5EF4-FFF2-40B4-BE49-F238E27FC236}">
                  <a16:creationId xmlns:a16="http://schemas.microsoft.com/office/drawing/2014/main" id="{C9870871-25EE-E964-538C-5C621793370D}"/>
                </a:ext>
              </a:extLst>
            </p:cNvPr>
            <p:cNvCxnSpPr>
              <a:cxnSpLocks/>
              <a:stCxn id="69" idx="2"/>
              <a:endCxn id="68" idx="6"/>
            </p:cNvCxnSpPr>
            <p:nvPr/>
          </p:nvCxnSpPr>
          <p:spPr>
            <a:xfrm flipH="1">
              <a:off x="4078860" y="5504515"/>
              <a:ext cx="819506"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715EAA0A-E19D-04AB-1C29-529B627F6A46}"/>
                </a:ext>
              </a:extLst>
            </p:cNvPr>
            <p:cNvSpPr txBox="1"/>
            <p:nvPr/>
          </p:nvSpPr>
          <p:spPr>
            <a:xfrm>
              <a:off x="4273688" y="5511239"/>
              <a:ext cx="498855" cy="276999"/>
            </a:xfrm>
            <a:prstGeom prst="rect">
              <a:avLst/>
            </a:prstGeom>
            <a:noFill/>
          </p:spPr>
          <p:txBody>
            <a:bodyPr wrap="none" rtlCol="0">
              <a:spAutoFit/>
            </a:bodyPr>
            <a:lstStyle/>
            <a:p>
              <a:r>
                <a:rPr lang="en-IT" sz="1200" dirty="0">
                  <a:solidFill>
                    <a:srgbClr val="002060"/>
                  </a:solidFill>
                </a:rPr>
                <a:t>1500</a:t>
              </a:r>
            </a:p>
          </p:txBody>
        </p:sp>
        <p:cxnSp>
          <p:nvCxnSpPr>
            <p:cNvPr id="87" name="Straight Arrow Connector 86">
              <a:extLst>
                <a:ext uri="{FF2B5EF4-FFF2-40B4-BE49-F238E27FC236}">
                  <a16:creationId xmlns:a16="http://schemas.microsoft.com/office/drawing/2014/main" id="{6BE95BE0-B514-74BE-CFBA-29F84CF0B1F9}"/>
                </a:ext>
              </a:extLst>
            </p:cNvPr>
            <p:cNvCxnSpPr>
              <a:cxnSpLocks/>
              <a:stCxn id="67" idx="4"/>
              <a:endCxn id="69" idx="0"/>
            </p:cNvCxnSpPr>
            <p:nvPr/>
          </p:nvCxnSpPr>
          <p:spPr>
            <a:xfrm flipH="1">
              <a:off x="5088148" y="4764539"/>
              <a:ext cx="1" cy="543725"/>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034D14EC-D1F0-9CD6-33D6-69B9D19A6C53}"/>
              </a:ext>
            </a:extLst>
          </p:cNvPr>
          <p:cNvGrpSpPr/>
          <p:nvPr/>
        </p:nvGrpSpPr>
        <p:grpSpPr>
          <a:xfrm>
            <a:off x="6241552" y="3796834"/>
            <a:ext cx="2475779" cy="2447655"/>
            <a:chOff x="5939284" y="3710571"/>
            <a:chExt cx="2475779" cy="2447655"/>
          </a:xfrm>
        </p:grpSpPr>
        <p:sp>
          <p:nvSpPr>
            <p:cNvPr id="90" name="Oval 89">
              <a:extLst>
                <a:ext uri="{FF2B5EF4-FFF2-40B4-BE49-F238E27FC236}">
                  <a16:creationId xmlns:a16="http://schemas.microsoft.com/office/drawing/2014/main" id="{28EDDEF3-16FD-9590-60EC-BFDD4C6F9311}"/>
                </a:ext>
              </a:extLst>
            </p:cNvPr>
            <p:cNvSpPr/>
            <p:nvPr/>
          </p:nvSpPr>
          <p:spPr>
            <a:xfrm>
              <a:off x="6364856" y="4372037"/>
              <a:ext cx="379563" cy="392502"/>
            </a:xfrm>
            <a:prstGeom prst="ellipse">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1</a:t>
              </a:r>
            </a:p>
          </p:txBody>
        </p:sp>
        <p:sp>
          <p:nvSpPr>
            <p:cNvPr id="91" name="Oval 90">
              <a:extLst>
                <a:ext uri="{FF2B5EF4-FFF2-40B4-BE49-F238E27FC236}">
                  <a16:creationId xmlns:a16="http://schemas.microsoft.com/office/drawing/2014/main" id="{FD17ABDD-4196-AF01-7773-8A9EF39373AE}"/>
                </a:ext>
              </a:extLst>
            </p:cNvPr>
            <p:cNvSpPr/>
            <p:nvPr/>
          </p:nvSpPr>
          <p:spPr>
            <a:xfrm>
              <a:off x="7563926" y="4372037"/>
              <a:ext cx="379563" cy="39250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T" dirty="0"/>
                <a:t>2</a:t>
              </a:r>
            </a:p>
          </p:txBody>
        </p:sp>
        <p:sp>
          <p:nvSpPr>
            <p:cNvPr id="92" name="Oval 91">
              <a:extLst>
                <a:ext uri="{FF2B5EF4-FFF2-40B4-BE49-F238E27FC236}">
                  <a16:creationId xmlns:a16="http://schemas.microsoft.com/office/drawing/2014/main" id="{64906C02-D540-BCE5-5124-4584881C5054}"/>
                </a:ext>
              </a:extLst>
            </p:cNvPr>
            <p:cNvSpPr/>
            <p:nvPr/>
          </p:nvSpPr>
          <p:spPr>
            <a:xfrm>
              <a:off x="6364856" y="5308264"/>
              <a:ext cx="379563" cy="392502"/>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endParaRPr lang="en-IT" dirty="0"/>
            </a:p>
          </p:txBody>
        </p:sp>
        <p:sp>
          <p:nvSpPr>
            <p:cNvPr id="93" name="Oval 92">
              <a:extLst>
                <a:ext uri="{FF2B5EF4-FFF2-40B4-BE49-F238E27FC236}">
                  <a16:creationId xmlns:a16="http://schemas.microsoft.com/office/drawing/2014/main" id="{A6A2DD58-3258-DCE1-41F0-B59626E0E4D4}"/>
                </a:ext>
              </a:extLst>
            </p:cNvPr>
            <p:cNvSpPr/>
            <p:nvPr/>
          </p:nvSpPr>
          <p:spPr>
            <a:xfrm>
              <a:off x="7563925" y="5308264"/>
              <a:ext cx="379563" cy="392502"/>
            </a:xfrm>
            <a:prstGeom prst="ellipse">
              <a:avLst/>
            </a:prstGeom>
            <a:solidFill>
              <a:srgbClr val="FFC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4</a:t>
              </a:r>
            </a:p>
          </p:txBody>
        </p:sp>
        <p:sp>
          <p:nvSpPr>
            <p:cNvPr id="94" name="Rounded Rectangle 93">
              <a:extLst>
                <a:ext uri="{FF2B5EF4-FFF2-40B4-BE49-F238E27FC236}">
                  <a16:creationId xmlns:a16="http://schemas.microsoft.com/office/drawing/2014/main" id="{A5215234-575C-D542-9A29-A13DBE4D95D6}"/>
                </a:ext>
              </a:extLst>
            </p:cNvPr>
            <p:cNvSpPr/>
            <p:nvPr/>
          </p:nvSpPr>
          <p:spPr>
            <a:xfrm>
              <a:off x="5939284" y="3710571"/>
              <a:ext cx="2475779" cy="2447655"/>
            </a:xfrm>
            <a:prstGeom prst="roundRect">
              <a:avLst>
                <a:gd name="adj" fmla="val 7971"/>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T"/>
            </a:p>
          </p:txBody>
        </p:sp>
        <p:sp>
          <p:nvSpPr>
            <p:cNvPr id="95" name="TextBox 94">
              <a:extLst>
                <a:ext uri="{FF2B5EF4-FFF2-40B4-BE49-F238E27FC236}">
                  <a16:creationId xmlns:a16="http://schemas.microsoft.com/office/drawing/2014/main" id="{55E4F76E-5E44-7CB2-D26F-CCAE50CA8723}"/>
                </a:ext>
              </a:extLst>
            </p:cNvPr>
            <p:cNvSpPr txBox="1"/>
            <p:nvPr/>
          </p:nvSpPr>
          <p:spPr>
            <a:xfrm>
              <a:off x="6129064" y="3796836"/>
              <a:ext cx="2119223" cy="523220"/>
            </a:xfrm>
            <a:prstGeom prst="rect">
              <a:avLst/>
            </a:prstGeom>
            <a:noFill/>
          </p:spPr>
          <p:txBody>
            <a:bodyPr wrap="square" rtlCol="0">
              <a:spAutoFit/>
            </a:bodyPr>
            <a:lstStyle/>
            <a:p>
              <a:r>
                <a:rPr lang="en-IT" sz="1400" dirty="0"/>
                <a:t>C2. 1 releases the resource, 3 accesses</a:t>
              </a:r>
            </a:p>
          </p:txBody>
        </p:sp>
        <p:cxnSp>
          <p:nvCxnSpPr>
            <p:cNvPr id="103" name="Straight Arrow Connector 102">
              <a:extLst>
                <a:ext uri="{FF2B5EF4-FFF2-40B4-BE49-F238E27FC236}">
                  <a16:creationId xmlns:a16="http://schemas.microsoft.com/office/drawing/2014/main" id="{E53F5CE6-7CA7-FCF4-C490-A95551FC9D6B}"/>
                </a:ext>
              </a:extLst>
            </p:cNvPr>
            <p:cNvCxnSpPr>
              <a:cxnSpLocks/>
              <a:stCxn id="90" idx="5"/>
              <a:endCxn id="93" idx="1"/>
            </p:cNvCxnSpPr>
            <p:nvPr/>
          </p:nvCxnSpPr>
          <p:spPr>
            <a:xfrm>
              <a:off x="6688833" y="4707058"/>
              <a:ext cx="930678" cy="65868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15DE3D7-0B5A-304A-A9EF-DA6D71E156EE}"/>
                </a:ext>
              </a:extLst>
            </p:cNvPr>
            <p:cNvCxnSpPr>
              <a:cxnSpLocks/>
              <a:stCxn id="90" idx="4"/>
              <a:endCxn id="92" idx="0"/>
            </p:cNvCxnSpPr>
            <p:nvPr/>
          </p:nvCxnSpPr>
          <p:spPr>
            <a:xfrm>
              <a:off x="6554638" y="4764539"/>
              <a:ext cx="0" cy="543725"/>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3C2BB641-B0AF-B65C-3298-FC1FD1F525C7}"/>
              </a:ext>
            </a:extLst>
          </p:cNvPr>
          <p:cNvGrpSpPr/>
          <p:nvPr/>
        </p:nvGrpSpPr>
        <p:grpSpPr>
          <a:xfrm>
            <a:off x="3548339" y="609649"/>
            <a:ext cx="2475779" cy="2447655"/>
            <a:chOff x="3273725" y="526209"/>
            <a:chExt cx="2475779" cy="2447655"/>
          </a:xfrm>
        </p:grpSpPr>
        <p:sp>
          <p:nvSpPr>
            <p:cNvPr id="18" name="Oval 17">
              <a:extLst>
                <a:ext uri="{FF2B5EF4-FFF2-40B4-BE49-F238E27FC236}">
                  <a16:creationId xmlns:a16="http://schemas.microsoft.com/office/drawing/2014/main" id="{6CD0482E-966B-EC67-FEFA-0C5AC94DF881}"/>
                </a:ext>
              </a:extLst>
            </p:cNvPr>
            <p:cNvSpPr/>
            <p:nvPr/>
          </p:nvSpPr>
          <p:spPr>
            <a:xfrm>
              <a:off x="3699297" y="1187675"/>
              <a:ext cx="379563" cy="392502"/>
            </a:xfrm>
            <a:prstGeom prst="ellipse">
              <a:avLst/>
            </a:prstGeom>
            <a:solidFill>
              <a:srgbClr val="FFC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1</a:t>
              </a:r>
            </a:p>
          </p:txBody>
        </p:sp>
        <p:sp>
          <p:nvSpPr>
            <p:cNvPr id="19" name="Oval 18">
              <a:extLst>
                <a:ext uri="{FF2B5EF4-FFF2-40B4-BE49-F238E27FC236}">
                  <a16:creationId xmlns:a16="http://schemas.microsoft.com/office/drawing/2014/main" id="{6C647EFC-EE85-CA7F-4A4D-85B902653BB7}"/>
                </a:ext>
              </a:extLst>
            </p:cNvPr>
            <p:cNvSpPr/>
            <p:nvPr/>
          </p:nvSpPr>
          <p:spPr>
            <a:xfrm>
              <a:off x="4898367" y="1187675"/>
              <a:ext cx="379563" cy="39250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T" dirty="0"/>
                <a:t>2</a:t>
              </a:r>
            </a:p>
          </p:txBody>
        </p:sp>
        <p:sp>
          <p:nvSpPr>
            <p:cNvPr id="20" name="Oval 19">
              <a:extLst>
                <a:ext uri="{FF2B5EF4-FFF2-40B4-BE49-F238E27FC236}">
                  <a16:creationId xmlns:a16="http://schemas.microsoft.com/office/drawing/2014/main" id="{90FEFBAB-3152-E2E3-ED5F-043DE56F81D4}"/>
                </a:ext>
              </a:extLst>
            </p:cNvPr>
            <p:cNvSpPr/>
            <p:nvPr/>
          </p:nvSpPr>
          <p:spPr>
            <a:xfrm>
              <a:off x="3699297" y="2123902"/>
              <a:ext cx="379563" cy="392502"/>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endParaRPr lang="en-IT" dirty="0"/>
            </a:p>
          </p:txBody>
        </p:sp>
        <p:sp>
          <p:nvSpPr>
            <p:cNvPr id="21" name="Oval 20">
              <a:extLst>
                <a:ext uri="{FF2B5EF4-FFF2-40B4-BE49-F238E27FC236}">
                  <a16:creationId xmlns:a16="http://schemas.microsoft.com/office/drawing/2014/main" id="{180DA3CA-031A-66A1-FFF0-DC0D4B5C6A4D}"/>
                </a:ext>
              </a:extLst>
            </p:cNvPr>
            <p:cNvSpPr/>
            <p:nvPr/>
          </p:nvSpPr>
          <p:spPr>
            <a:xfrm>
              <a:off x="4898366" y="2123902"/>
              <a:ext cx="379563" cy="3925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4</a:t>
              </a:r>
            </a:p>
          </p:txBody>
        </p:sp>
        <p:sp>
          <p:nvSpPr>
            <p:cNvPr id="22" name="Rounded Rectangle 21">
              <a:extLst>
                <a:ext uri="{FF2B5EF4-FFF2-40B4-BE49-F238E27FC236}">
                  <a16:creationId xmlns:a16="http://schemas.microsoft.com/office/drawing/2014/main" id="{BC799BCA-8628-04F2-A867-7FD789FA2AE7}"/>
                </a:ext>
              </a:extLst>
            </p:cNvPr>
            <p:cNvSpPr/>
            <p:nvPr/>
          </p:nvSpPr>
          <p:spPr>
            <a:xfrm>
              <a:off x="3273725" y="526209"/>
              <a:ext cx="2475779" cy="2447655"/>
            </a:xfrm>
            <a:prstGeom prst="roundRect">
              <a:avLst>
                <a:gd name="adj" fmla="val 7971"/>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T"/>
            </a:p>
          </p:txBody>
        </p:sp>
        <p:sp>
          <p:nvSpPr>
            <p:cNvPr id="23" name="TextBox 22">
              <a:extLst>
                <a:ext uri="{FF2B5EF4-FFF2-40B4-BE49-F238E27FC236}">
                  <a16:creationId xmlns:a16="http://schemas.microsoft.com/office/drawing/2014/main" id="{6927B92A-BDFA-0B62-81DC-A112D7EA8DEA}"/>
                </a:ext>
              </a:extLst>
            </p:cNvPr>
            <p:cNvSpPr txBox="1"/>
            <p:nvPr/>
          </p:nvSpPr>
          <p:spPr>
            <a:xfrm>
              <a:off x="3463505" y="612474"/>
              <a:ext cx="2119223" cy="523220"/>
            </a:xfrm>
            <a:prstGeom prst="rect">
              <a:avLst/>
            </a:prstGeom>
            <a:noFill/>
          </p:spPr>
          <p:txBody>
            <a:bodyPr wrap="square" rtlCol="0">
              <a:spAutoFit/>
            </a:bodyPr>
            <a:lstStyle/>
            <a:p>
              <a:r>
                <a:rPr lang="en-IT" sz="1400" dirty="0"/>
                <a:t>B. 1 accesses the resource, 3 waits, 4 responds OK</a:t>
              </a:r>
            </a:p>
          </p:txBody>
        </p:sp>
        <p:cxnSp>
          <p:nvCxnSpPr>
            <p:cNvPr id="34" name="Straight Arrow Connector 33">
              <a:extLst>
                <a:ext uri="{FF2B5EF4-FFF2-40B4-BE49-F238E27FC236}">
                  <a16:creationId xmlns:a16="http://schemas.microsoft.com/office/drawing/2014/main" id="{74E71EF2-5F08-4427-7E41-317ED745916F}"/>
                </a:ext>
              </a:extLst>
            </p:cNvPr>
            <p:cNvCxnSpPr>
              <a:cxnSpLocks/>
              <a:stCxn id="20" idx="0"/>
              <a:endCxn id="18" idx="4"/>
            </p:cNvCxnSpPr>
            <p:nvPr/>
          </p:nvCxnSpPr>
          <p:spPr>
            <a:xfrm flipV="1">
              <a:off x="3889079" y="1580177"/>
              <a:ext cx="0" cy="543725"/>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75CAC8F-C54C-30C4-ED1B-E083A8F7E803}"/>
                </a:ext>
              </a:extLst>
            </p:cNvPr>
            <p:cNvCxnSpPr>
              <a:cxnSpLocks/>
              <a:stCxn id="21" idx="2"/>
              <a:endCxn id="20" idx="6"/>
            </p:cNvCxnSpPr>
            <p:nvPr/>
          </p:nvCxnSpPr>
          <p:spPr>
            <a:xfrm flipH="1">
              <a:off x="4078860" y="2320153"/>
              <a:ext cx="819506" cy="0"/>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445483CE-5035-92BA-7B68-C7B51DEB575D}"/>
              </a:ext>
            </a:extLst>
          </p:cNvPr>
          <p:cNvGrpSpPr/>
          <p:nvPr/>
        </p:nvGrpSpPr>
        <p:grpSpPr>
          <a:xfrm>
            <a:off x="8879457" y="3796834"/>
            <a:ext cx="2475779" cy="2447655"/>
            <a:chOff x="8536312" y="3710571"/>
            <a:chExt cx="2475779" cy="2447655"/>
          </a:xfrm>
        </p:grpSpPr>
        <p:sp>
          <p:nvSpPr>
            <p:cNvPr id="121" name="Oval 120">
              <a:extLst>
                <a:ext uri="{FF2B5EF4-FFF2-40B4-BE49-F238E27FC236}">
                  <a16:creationId xmlns:a16="http://schemas.microsoft.com/office/drawing/2014/main" id="{0FBD9762-9422-9A34-B7F5-961B8D59F105}"/>
                </a:ext>
              </a:extLst>
            </p:cNvPr>
            <p:cNvSpPr/>
            <p:nvPr/>
          </p:nvSpPr>
          <p:spPr>
            <a:xfrm>
              <a:off x="8961884" y="4372037"/>
              <a:ext cx="379563" cy="392502"/>
            </a:xfrm>
            <a:prstGeom prst="ellipse">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T" dirty="0"/>
                <a:t>1</a:t>
              </a:r>
            </a:p>
          </p:txBody>
        </p:sp>
        <p:sp>
          <p:nvSpPr>
            <p:cNvPr id="122" name="Oval 121">
              <a:extLst>
                <a:ext uri="{FF2B5EF4-FFF2-40B4-BE49-F238E27FC236}">
                  <a16:creationId xmlns:a16="http://schemas.microsoft.com/office/drawing/2014/main" id="{818484BB-A214-04AC-A67F-7A022928FA68}"/>
                </a:ext>
              </a:extLst>
            </p:cNvPr>
            <p:cNvSpPr/>
            <p:nvPr/>
          </p:nvSpPr>
          <p:spPr>
            <a:xfrm>
              <a:off x="10160954" y="4372037"/>
              <a:ext cx="379563" cy="39250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T" dirty="0"/>
                <a:t>2</a:t>
              </a:r>
            </a:p>
          </p:txBody>
        </p:sp>
        <p:sp>
          <p:nvSpPr>
            <p:cNvPr id="123" name="Oval 122">
              <a:extLst>
                <a:ext uri="{FF2B5EF4-FFF2-40B4-BE49-F238E27FC236}">
                  <a16:creationId xmlns:a16="http://schemas.microsoft.com/office/drawing/2014/main" id="{FFA1DCFA-0750-5944-1A27-FE70EFCD3272}"/>
                </a:ext>
              </a:extLst>
            </p:cNvPr>
            <p:cNvSpPr/>
            <p:nvPr/>
          </p:nvSpPr>
          <p:spPr>
            <a:xfrm>
              <a:off x="8961884" y="5308264"/>
              <a:ext cx="379563" cy="392502"/>
            </a:xfrm>
            <a:prstGeom prst="ellipse">
              <a:avLst/>
            </a:prstGeom>
            <a:solidFill>
              <a:srgbClr val="FFC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endParaRPr lang="en-IT" dirty="0"/>
            </a:p>
          </p:txBody>
        </p:sp>
        <p:sp>
          <p:nvSpPr>
            <p:cNvPr id="124" name="Oval 123">
              <a:extLst>
                <a:ext uri="{FF2B5EF4-FFF2-40B4-BE49-F238E27FC236}">
                  <a16:creationId xmlns:a16="http://schemas.microsoft.com/office/drawing/2014/main" id="{0F159E04-D8E4-9BD5-A01D-4DD33521246C}"/>
                </a:ext>
              </a:extLst>
            </p:cNvPr>
            <p:cNvSpPr/>
            <p:nvPr/>
          </p:nvSpPr>
          <p:spPr>
            <a:xfrm>
              <a:off x="10160953" y="5308264"/>
              <a:ext cx="379563" cy="392502"/>
            </a:xfrm>
            <a:prstGeom prst="ellipse">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4</a:t>
              </a:r>
            </a:p>
          </p:txBody>
        </p:sp>
        <p:sp>
          <p:nvSpPr>
            <p:cNvPr id="125" name="Rounded Rectangle 124">
              <a:extLst>
                <a:ext uri="{FF2B5EF4-FFF2-40B4-BE49-F238E27FC236}">
                  <a16:creationId xmlns:a16="http://schemas.microsoft.com/office/drawing/2014/main" id="{08CB8D07-C5AE-5B3E-6084-04DE79660F44}"/>
                </a:ext>
              </a:extLst>
            </p:cNvPr>
            <p:cNvSpPr/>
            <p:nvPr/>
          </p:nvSpPr>
          <p:spPr>
            <a:xfrm>
              <a:off x="8536312" y="3710571"/>
              <a:ext cx="2475779" cy="2447655"/>
            </a:xfrm>
            <a:prstGeom prst="roundRect">
              <a:avLst>
                <a:gd name="adj" fmla="val 7971"/>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T"/>
            </a:p>
          </p:txBody>
        </p:sp>
        <p:sp>
          <p:nvSpPr>
            <p:cNvPr id="126" name="TextBox 125">
              <a:extLst>
                <a:ext uri="{FF2B5EF4-FFF2-40B4-BE49-F238E27FC236}">
                  <a16:creationId xmlns:a16="http://schemas.microsoft.com/office/drawing/2014/main" id="{88B140BF-2B66-B264-2CCF-7B400111F0FE}"/>
                </a:ext>
              </a:extLst>
            </p:cNvPr>
            <p:cNvSpPr txBox="1"/>
            <p:nvPr/>
          </p:nvSpPr>
          <p:spPr>
            <a:xfrm>
              <a:off x="8726092" y="3796836"/>
              <a:ext cx="2119223" cy="523220"/>
            </a:xfrm>
            <a:prstGeom prst="rect">
              <a:avLst/>
            </a:prstGeom>
            <a:noFill/>
          </p:spPr>
          <p:txBody>
            <a:bodyPr wrap="square" rtlCol="0">
              <a:spAutoFit/>
            </a:bodyPr>
            <a:lstStyle/>
            <a:p>
              <a:r>
                <a:rPr lang="en-IT" sz="1400" dirty="0"/>
                <a:t>D2. 3 releases, 4 accesses - end</a:t>
              </a:r>
            </a:p>
          </p:txBody>
        </p:sp>
        <p:cxnSp>
          <p:nvCxnSpPr>
            <p:cNvPr id="137" name="Straight Arrow Connector 136">
              <a:extLst>
                <a:ext uri="{FF2B5EF4-FFF2-40B4-BE49-F238E27FC236}">
                  <a16:creationId xmlns:a16="http://schemas.microsoft.com/office/drawing/2014/main" id="{5FE9EBFA-5FBC-C858-85F9-B8800CAA742A}"/>
                </a:ext>
              </a:extLst>
            </p:cNvPr>
            <p:cNvCxnSpPr>
              <a:cxnSpLocks/>
              <a:stCxn id="124" idx="2"/>
              <a:endCxn id="123" idx="6"/>
            </p:cNvCxnSpPr>
            <p:nvPr/>
          </p:nvCxnSpPr>
          <p:spPr>
            <a:xfrm flipH="1">
              <a:off x="9341447" y="5504515"/>
              <a:ext cx="819506" cy="0"/>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176" name="Group 175">
            <a:extLst>
              <a:ext uri="{FF2B5EF4-FFF2-40B4-BE49-F238E27FC236}">
                <a16:creationId xmlns:a16="http://schemas.microsoft.com/office/drawing/2014/main" id="{3A50BD31-BF2A-BB38-EDBB-9F37B25F15F7}"/>
              </a:ext>
            </a:extLst>
          </p:cNvPr>
          <p:cNvGrpSpPr/>
          <p:nvPr/>
        </p:nvGrpSpPr>
        <p:grpSpPr>
          <a:xfrm>
            <a:off x="396663" y="841080"/>
            <a:ext cx="2475779" cy="2447655"/>
            <a:chOff x="372878" y="649957"/>
            <a:chExt cx="2475779" cy="2447655"/>
          </a:xfrm>
        </p:grpSpPr>
        <p:sp>
          <p:nvSpPr>
            <p:cNvPr id="145" name="Oval 144">
              <a:extLst>
                <a:ext uri="{FF2B5EF4-FFF2-40B4-BE49-F238E27FC236}">
                  <a16:creationId xmlns:a16="http://schemas.microsoft.com/office/drawing/2014/main" id="{BCF50573-5537-A521-3416-7014EE67868B}"/>
                </a:ext>
              </a:extLst>
            </p:cNvPr>
            <p:cNvSpPr/>
            <p:nvPr/>
          </p:nvSpPr>
          <p:spPr>
            <a:xfrm>
              <a:off x="798450" y="1311423"/>
              <a:ext cx="379563" cy="392502"/>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1</a:t>
              </a:r>
            </a:p>
          </p:txBody>
        </p:sp>
        <p:sp>
          <p:nvSpPr>
            <p:cNvPr id="146" name="Oval 145">
              <a:extLst>
                <a:ext uri="{FF2B5EF4-FFF2-40B4-BE49-F238E27FC236}">
                  <a16:creationId xmlns:a16="http://schemas.microsoft.com/office/drawing/2014/main" id="{10D177AD-2053-6FCC-264E-61839615DF8F}"/>
                </a:ext>
              </a:extLst>
            </p:cNvPr>
            <p:cNvSpPr/>
            <p:nvPr/>
          </p:nvSpPr>
          <p:spPr>
            <a:xfrm>
              <a:off x="1997520" y="1311423"/>
              <a:ext cx="379563" cy="3925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2</a:t>
              </a:r>
            </a:p>
          </p:txBody>
        </p:sp>
        <p:sp>
          <p:nvSpPr>
            <p:cNvPr id="147" name="Oval 146">
              <a:extLst>
                <a:ext uri="{FF2B5EF4-FFF2-40B4-BE49-F238E27FC236}">
                  <a16:creationId xmlns:a16="http://schemas.microsoft.com/office/drawing/2014/main" id="{176CA1F5-112C-714D-3F83-FEC995CBBE69}"/>
                </a:ext>
              </a:extLst>
            </p:cNvPr>
            <p:cNvSpPr/>
            <p:nvPr/>
          </p:nvSpPr>
          <p:spPr>
            <a:xfrm>
              <a:off x="798450" y="2247650"/>
              <a:ext cx="379563" cy="392502"/>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endParaRPr lang="en-IT" dirty="0"/>
            </a:p>
          </p:txBody>
        </p:sp>
        <p:sp>
          <p:nvSpPr>
            <p:cNvPr id="148" name="Oval 147">
              <a:extLst>
                <a:ext uri="{FF2B5EF4-FFF2-40B4-BE49-F238E27FC236}">
                  <a16:creationId xmlns:a16="http://schemas.microsoft.com/office/drawing/2014/main" id="{8F55E533-751E-74F2-C88A-FA7B64A568AC}"/>
                </a:ext>
              </a:extLst>
            </p:cNvPr>
            <p:cNvSpPr/>
            <p:nvPr/>
          </p:nvSpPr>
          <p:spPr>
            <a:xfrm>
              <a:off x="1997519" y="2247650"/>
              <a:ext cx="379563" cy="39250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T" dirty="0"/>
                <a:t>4</a:t>
              </a:r>
            </a:p>
          </p:txBody>
        </p:sp>
        <p:sp>
          <p:nvSpPr>
            <p:cNvPr id="149" name="Rounded Rectangle 148">
              <a:extLst>
                <a:ext uri="{FF2B5EF4-FFF2-40B4-BE49-F238E27FC236}">
                  <a16:creationId xmlns:a16="http://schemas.microsoft.com/office/drawing/2014/main" id="{3E460005-3089-F537-9606-F17C54D080D2}"/>
                </a:ext>
              </a:extLst>
            </p:cNvPr>
            <p:cNvSpPr/>
            <p:nvPr/>
          </p:nvSpPr>
          <p:spPr>
            <a:xfrm>
              <a:off x="372878" y="649957"/>
              <a:ext cx="2475779" cy="2447655"/>
            </a:xfrm>
            <a:prstGeom prst="roundRect">
              <a:avLst>
                <a:gd name="adj" fmla="val 7971"/>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T"/>
            </a:p>
          </p:txBody>
        </p:sp>
        <p:sp>
          <p:nvSpPr>
            <p:cNvPr id="150" name="TextBox 149">
              <a:extLst>
                <a:ext uri="{FF2B5EF4-FFF2-40B4-BE49-F238E27FC236}">
                  <a16:creationId xmlns:a16="http://schemas.microsoft.com/office/drawing/2014/main" id="{E322840E-28B6-6B06-3B1C-F0322702803D}"/>
                </a:ext>
              </a:extLst>
            </p:cNvPr>
            <p:cNvSpPr txBox="1"/>
            <p:nvPr/>
          </p:nvSpPr>
          <p:spPr>
            <a:xfrm>
              <a:off x="562658" y="736222"/>
              <a:ext cx="2119223" cy="523220"/>
            </a:xfrm>
            <a:prstGeom prst="rect">
              <a:avLst/>
            </a:prstGeom>
            <a:noFill/>
          </p:spPr>
          <p:txBody>
            <a:bodyPr wrap="square" rtlCol="0">
              <a:spAutoFit/>
            </a:bodyPr>
            <a:lstStyle/>
            <a:p>
              <a:r>
                <a:rPr lang="en-IT" sz="1400" dirty="0"/>
                <a:t>A1. (Concurrently) – repair requests</a:t>
              </a:r>
            </a:p>
          </p:txBody>
        </p:sp>
        <p:cxnSp>
          <p:nvCxnSpPr>
            <p:cNvPr id="151" name="Straight Arrow Connector 150">
              <a:extLst>
                <a:ext uri="{FF2B5EF4-FFF2-40B4-BE49-F238E27FC236}">
                  <a16:creationId xmlns:a16="http://schemas.microsoft.com/office/drawing/2014/main" id="{C93AA1C4-D4B8-5800-76DC-199ECB736A0C}"/>
                </a:ext>
              </a:extLst>
            </p:cNvPr>
            <p:cNvCxnSpPr>
              <a:stCxn id="145" idx="6"/>
              <a:endCxn id="146" idx="2"/>
            </p:cNvCxnSpPr>
            <p:nvPr/>
          </p:nvCxnSpPr>
          <p:spPr>
            <a:xfrm>
              <a:off x="1178013" y="1507674"/>
              <a:ext cx="819507"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A600A9A4-8059-3C6B-9128-AA7A28D4A7D6}"/>
                </a:ext>
              </a:extLst>
            </p:cNvPr>
            <p:cNvCxnSpPr>
              <a:cxnSpLocks/>
              <a:stCxn id="145" idx="4"/>
              <a:endCxn id="147" idx="0"/>
            </p:cNvCxnSpPr>
            <p:nvPr/>
          </p:nvCxnSpPr>
          <p:spPr>
            <a:xfrm>
              <a:off x="988232" y="1703925"/>
              <a:ext cx="0" cy="543725"/>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E3EC7B71-B99E-C992-F45F-1CB3A4E76DBA}"/>
                </a:ext>
              </a:extLst>
            </p:cNvPr>
            <p:cNvCxnSpPr>
              <a:stCxn id="147" idx="1"/>
              <a:endCxn id="145" idx="3"/>
            </p:cNvCxnSpPr>
            <p:nvPr/>
          </p:nvCxnSpPr>
          <p:spPr>
            <a:xfrm flipV="1">
              <a:off x="854036" y="1646444"/>
              <a:ext cx="0" cy="65868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789CC52D-F97C-25B2-2370-9E98E15408BD}"/>
                </a:ext>
              </a:extLst>
            </p:cNvPr>
            <p:cNvCxnSpPr>
              <a:cxnSpLocks/>
              <a:stCxn id="147" idx="6"/>
              <a:endCxn id="146" idx="4"/>
            </p:cNvCxnSpPr>
            <p:nvPr/>
          </p:nvCxnSpPr>
          <p:spPr>
            <a:xfrm flipV="1">
              <a:off x="1178013" y="1703925"/>
              <a:ext cx="1009289" cy="73997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5539C5-746C-13E9-D2AC-5700A7491C45}"/>
                </a:ext>
              </a:extLst>
            </p:cNvPr>
            <p:cNvCxnSpPr>
              <a:stCxn id="146" idx="1"/>
              <a:endCxn id="145" idx="7"/>
            </p:cNvCxnSpPr>
            <p:nvPr/>
          </p:nvCxnSpPr>
          <p:spPr>
            <a:xfrm flipH="1">
              <a:off x="1122427" y="1368904"/>
              <a:ext cx="930679" cy="0"/>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042AE5F1-A09B-E564-5241-4F2AF405191A}"/>
                </a:ext>
              </a:extLst>
            </p:cNvPr>
            <p:cNvCxnSpPr>
              <a:cxnSpLocks/>
              <a:stCxn id="146" idx="3"/>
              <a:endCxn id="147" idx="7"/>
            </p:cNvCxnSpPr>
            <p:nvPr/>
          </p:nvCxnSpPr>
          <p:spPr>
            <a:xfrm flipH="1">
              <a:off x="1122427" y="1646444"/>
              <a:ext cx="930679" cy="65868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2CECB132-8815-F70D-F75E-E68424A25BDB}"/>
                </a:ext>
              </a:extLst>
            </p:cNvPr>
            <p:cNvSpPr txBox="1"/>
            <p:nvPr/>
          </p:nvSpPr>
          <p:spPr>
            <a:xfrm>
              <a:off x="1293788" y="1487174"/>
              <a:ext cx="498855" cy="276999"/>
            </a:xfrm>
            <a:prstGeom prst="rect">
              <a:avLst/>
            </a:prstGeom>
            <a:noFill/>
          </p:spPr>
          <p:txBody>
            <a:bodyPr wrap="none" rtlCol="0">
              <a:spAutoFit/>
            </a:bodyPr>
            <a:lstStyle/>
            <a:p>
              <a:r>
                <a:rPr lang="en-IT" sz="1200" dirty="0">
                  <a:solidFill>
                    <a:srgbClr val="FFC000"/>
                  </a:solidFill>
                </a:rPr>
                <a:t>1000</a:t>
              </a:r>
            </a:p>
          </p:txBody>
        </p:sp>
        <p:sp>
          <p:nvSpPr>
            <p:cNvPr id="158" name="TextBox 157">
              <a:extLst>
                <a:ext uri="{FF2B5EF4-FFF2-40B4-BE49-F238E27FC236}">
                  <a16:creationId xmlns:a16="http://schemas.microsoft.com/office/drawing/2014/main" id="{D30CBC15-E247-2E8D-5978-EB58784B7DE0}"/>
                </a:ext>
              </a:extLst>
            </p:cNvPr>
            <p:cNvSpPr txBox="1"/>
            <p:nvPr/>
          </p:nvSpPr>
          <p:spPr>
            <a:xfrm>
              <a:off x="960730" y="1775100"/>
              <a:ext cx="498855" cy="276999"/>
            </a:xfrm>
            <a:prstGeom prst="rect">
              <a:avLst/>
            </a:prstGeom>
            <a:noFill/>
          </p:spPr>
          <p:txBody>
            <a:bodyPr wrap="none" rtlCol="0">
              <a:spAutoFit/>
            </a:bodyPr>
            <a:lstStyle/>
            <a:p>
              <a:r>
                <a:rPr lang="en-IT" sz="1200" dirty="0">
                  <a:solidFill>
                    <a:srgbClr val="FFC000"/>
                  </a:solidFill>
                </a:rPr>
                <a:t>1000</a:t>
              </a:r>
            </a:p>
          </p:txBody>
        </p:sp>
        <p:sp>
          <p:nvSpPr>
            <p:cNvPr id="159" name="TextBox 158">
              <a:extLst>
                <a:ext uri="{FF2B5EF4-FFF2-40B4-BE49-F238E27FC236}">
                  <a16:creationId xmlns:a16="http://schemas.microsoft.com/office/drawing/2014/main" id="{08DF0763-4EFE-565A-8D82-29DBDAF62CC1}"/>
                </a:ext>
              </a:extLst>
            </p:cNvPr>
            <p:cNvSpPr txBox="1"/>
            <p:nvPr/>
          </p:nvSpPr>
          <p:spPr>
            <a:xfrm>
              <a:off x="387325" y="1837288"/>
              <a:ext cx="498855" cy="276999"/>
            </a:xfrm>
            <a:prstGeom prst="rect">
              <a:avLst/>
            </a:prstGeom>
            <a:noFill/>
          </p:spPr>
          <p:txBody>
            <a:bodyPr wrap="none" rtlCol="0">
              <a:spAutoFit/>
            </a:bodyPr>
            <a:lstStyle/>
            <a:p>
              <a:r>
                <a:rPr lang="en-IT" sz="1200" dirty="0">
                  <a:solidFill>
                    <a:srgbClr val="7030A0"/>
                  </a:solidFill>
                </a:rPr>
                <a:t>2000</a:t>
              </a:r>
            </a:p>
          </p:txBody>
        </p:sp>
        <p:sp>
          <p:nvSpPr>
            <p:cNvPr id="160" name="TextBox 159">
              <a:extLst>
                <a:ext uri="{FF2B5EF4-FFF2-40B4-BE49-F238E27FC236}">
                  <a16:creationId xmlns:a16="http://schemas.microsoft.com/office/drawing/2014/main" id="{6EC3B46E-4544-9BA2-B774-75A6E147049A}"/>
                </a:ext>
              </a:extLst>
            </p:cNvPr>
            <p:cNvSpPr txBox="1"/>
            <p:nvPr/>
          </p:nvSpPr>
          <p:spPr>
            <a:xfrm>
              <a:off x="1727975" y="1952529"/>
              <a:ext cx="498855" cy="276999"/>
            </a:xfrm>
            <a:prstGeom prst="rect">
              <a:avLst/>
            </a:prstGeom>
            <a:noFill/>
          </p:spPr>
          <p:txBody>
            <a:bodyPr wrap="none" rtlCol="0">
              <a:spAutoFit/>
            </a:bodyPr>
            <a:lstStyle/>
            <a:p>
              <a:r>
                <a:rPr lang="en-IT" sz="1200" dirty="0">
                  <a:solidFill>
                    <a:srgbClr val="7030A0"/>
                  </a:solidFill>
                </a:rPr>
                <a:t>2000</a:t>
              </a:r>
            </a:p>
          </p:txBody>
        </p:sp>
      </p:grpSp>
      <p:grpSp>
        <p:nvGrpSpPr>
          <p:cNvPr id="177" name="Group 176">
            <a:extLst>
              <a:ext uri="{FF2B5EF4-FFF2-40B4-BE49-F238E27FC236}">
                <a16:creationId xmlns:a16="http://schemas.microsoft.com/office/drawing/2014/main" id="{4949F0ED-BBB4-FE3D-2116-5460BAF692FA}"/>
              </a:ext>
            </a:extLst>
          </p:cNvPr>
          <p:cNvGrpSpPr/>
          <p:nvPr/>
        </p:nvGrpSpPr>
        <p:grpSpPr>
          <a:xfrm>
            <a:off x="396662" y="3569265"/>
            <a:ext cx="2475779" cy="2447655"/>
            <a:chOff x="372878" y="3346216"/>
            <a:chExt cx="2475779" cy="2447655"/>
          </a:xfrm>
        </p:grpSpPr>
        <p:sp>
          <p:nvSpPr>
            <p:cNvPr id="161" name="Oval 160">
              <a:extLst>
                <a:ext uri="{FF2B5EF4-FFF2-40B4-BE49-F238E27FC236}">
                  <a16:creationId xmlns:a16="http://schemas.microsoft.com/office/drawing/2014/main" id="{7A853CF4-E077-E3A6-5D1D-73DB544C513C}"/>
                </a:ext>
              </a:extLst>
            </p:cNvPr>
            <p:cNvSpPr/>
            <p:nvPr/>
          </p:nvSpPr>
          <p:spPr>
            <a:xfrm>
              <a:off x="798450" y="4007682"/>
              <a:ext cx="379563" cy="392502"/>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1</a:t>
              </a:r>
            </a:p>
          </p:txBody>
        </p:sp>
        <p:sp>
          <p:nvSpPr>
            <p:cNvPr id="162" name="Oval 161">
              <a:extLst>
                <a:ext uri="{FF2B5EF4-FFF2-40B4-BE49-F238E27FC236}">
                  <a16:creationId xmlns:a16="http://schemas.microsoft.com/office/drawing/2014/main" id="{EBDC22EC-2B95-9984-5EB9-691304461841}"/>
                </a:ext>
              </a:extLst>
            </p:cNvPr>
            <p:cNvSpPr/>
            <p:nvPr/>
          </p:nvSpPr>
          <p:spPr>
            <a:xfrm>
              <a:off x="1997520" y="4007682"/>
              <a:ext cx="379563" cy="3925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2</a:t>
              </a:r>
            </a:p>
          </p:txBody>
        </p:sp>
        <p:sp>
          <p:nvSpPr>
            <p:cNvPr id="163" name="Oval 162">
              <a:extLst>
                <a:ext uri="{FF2B5EF4-FFF2-40B4-BE49-F238E27FC236}">
                  <a16:creationId xmlns:a16="http://schemas.microsoft.com/office/drawing/2014/main" id="{2241477D-8341-92BF-889A-DA6582943BBC}"/>
                </a:ext>
              </a:extLst>
            </p:cNvPr>
            <p:cNvSpPr/>
            <p:nvPr/>
          </p:nvSpPr>
          <p:spPr>
            <a:xfrm>
              <a:off x="798450" y="4943909"/>
              <a:ext cx="379563" cy="392502"/>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endParaRPr lang="en-IT" dirty="0"/>
            </a:p>
          </p:txBody>
        </p:sp>
        <p:sp>
          <p:nvSpPr>
            <p:cNvPr id="164" name="Oval 163">
              <a:extLst>
                <a:ext uri="{FF2B5EF4-FFF2-40B4-BE49-F238E27FC236}">
                  <a16:creationId xmlns:a16="http://schemas.microsoft.com/office/drawing/2014/main" id="{D20AE21D-007B-DD11-4EBB-2220B5A272C7}"/>
                </a:ext>
              </a:extLst>
            </p:cNvPr>
            <p:cNvSpPr/>
            <p:nvPr/>
          </p:nvSpPr>
          <p:spPr>
            <a:xfrm>
              <a:off x="1997519" y="4943909"/>
              <a:ext cx="379563" cy="39250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T" dirty="0"/>
                <a:t>4</a:t>
              </a:r>
            </a:p>
          </p:txBody>
        </p:sp>
        <p:sp>
          <p:nvSpPr>
            <p:cNvPr id="165" name="Rounded Rectangle 164">
              <a:extLst>
                <a:ext uri="{FF2B5EF4-FFF2-40B4-BE49-F238E27FC236}">
                  <a16:creationId xmlns:a16="http://schemas.microsoft.com/office/drawing/2014/main" id="{AF5C4F9A-D5C9-ECC2-55B0-AB8B3C43DFB7}"/>
                </a:ext>
              </a:extLst>
            </p:cNvPr>
            <p:cNvSpPr/>
            <p:nvPr/>
          </p:nvSpPr>
          <p:spPr>
            <a:xfrm>
              <a:off x="372878" y="3346216"/>
              <a:ext cx="2475779" cy="2447655"/>
            </a:xfrm>
            <a:prstGeom prst="roundRect">
              <a:avLst>
                <a:gd name="adj" fmla="val 7971"/>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T"/>
            </a:p>
          </p:txBody>
        </p:sp>
        <p:sp>
          <p:nvSpPr>
            <p:cNvPr id="166" name="TextBox 165">
              <a:extLst>
                <a:ext uri="{FF2B5EF4-FFF2-40B4-BE49-F238E27FC236}">
                  <a16:creationId xmlns:a16="http://schemas.microsoft.com/office/drawing/2014/main" id="{412C020C-158C-1CCC-6E62-F5675808A6CD}"/>
                </a:ext>
              </a:extLst>
            </p:cNvPr>
            <p:cNvSpPr txBox="1"/>
            <p:nvPr/>
          </p:nvSpPr>
          <p:spPr>
            <a:xfrm>
              <a:off x="562658" y="3432481"/>
              <a:ext cx="2119223" cy="523220"/>
            </a:xfrm>
            <a:prstGeom prst="rect">
              <a:avLst/>
            </a:prstGeom>
            <a:noFill/>
          </p:spPr>
          <p:txBody>
            <a:bodyPr wrap="square" rtlCol="0">
              <a:spAutoFit/>
            </a:bodyPr>
            <a:lstStyle/>
            <a:p>
              <a:r>
                <a:rPr lang="en-IT" sz="1400" dirty="0"/>
                <a:t>A2. (Concurrently) – introduction</a:t>
              </a:r>
            </a:p>
          </p:txBody>
        </p:sp>
        <p:cxnSp>
          <p:nvCxnSpPr>
            <p:cNvPr id="167" name="Straight Arrow Connector 166">
              <a:extLst>
                <a:ext uri="{FF2B5EF4-FFF2-40B4-BE49-F238E27FC236}">
                  <a16:creationId xmlns:a16="http://schemas.microsoft.com/office/drawing/2014/main" id="{3E52566F-F57B-6CAE-5483-F417B3928DA8}"/>
                </a:ext>
              </a:extLst>
            </p:cNvPr>
            <p:cNvCxnSpPr>
              <a:stCxn id="164" idx="0"/>
              <a:endCxn id="162" idx="4"/>
            </p:cNvCxnSpPr>
            <p:nvPr/>
          </p:nvCxnSpPr>
          <p:spPr>
            <a:xfrm flipV="1">
              <a:off x="2187301" y="4400184"/>
              <a:ext cx="1" cy="54372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8" name="Straight Arrow Connector 167">
              <a:extLst>
                <a:ext uri="{FF2B5EF4-FFF2-40B4-BE49-F238E27FC236}">
                  <a16:creationId xmlns:a16="http://schemas.microsoft.com/office/drawing/2014/main" id="{980B38E2-DB68-2F3D-E837-075AD812D415}"/>
                </a:ext>
              </a:extLst>
            </p:cNvPr>
            <p:cNvCxnSpPr>
              <a:cxnSpLocks/>
              <a:stCxn id="164" idx="1"/>
              <a:endCxn id="161" idx="5"/>
            </p:cNvCxnSpPr>
            <p:nvPr/>
          </p:nvCxnSpPr>
          <p:spPr>
            <a:xfrm flipH="1" flipV="1">
              <a:off x="1122427" y="4342703"/>
              <a:ext cx="930678" cy="6586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9" name="Straight Arrow Connector 168">
              <a:extLst>
                <a:ext uri="{FF2B5EF4-FFF2-40B4-BE49-F238E27FC236}">
                  <a16:creationId xmlns:a16="http://schemas.microsoft.com/office/drawing/2014/main" id="{5E490267-AC1C-95EC-73F8-DB76AF068481}"/>
                </a:ext>
              </a:extLst>
            </p:cNvPr>
            <p:cNvCxnSpPr>
              <a:cxnSpLocks/>
              <a:stCxn id="164" idx="2"/>
              <a:endCxn id="163" idx="6"/>
            </p:cNvCxnSpPr>
            <p:nvPr/>
          </p:nvCxnSpPr>
          <p:spPr>
            <a:xfrm flipH="1">
              <a:off x="1178013" y="5140160"/>
              <a:ext cx="81950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0" name="Straight Arrow Connector 169">
              <a:extLst>
                <a:ext uri="{FF2B5EF4-FFF2-40B4-BE49-F238E27FC236}">
                  <a16:creationId xmlns:a16="http://schemas.microsoft.com/office/drawing/2014/main" id="{0677C83B-86F6-8DE6-1ECF-05AD01CE5D77}"/>
                </a:ext>
              </a:extLst>
            </p:cNvPr>
            <p:cNvCxnSpPr>
              <a:stCxn id="161" idx="6"/>
              <a:endCxn id="164" idx="0"/>
            </p:cNvCxnSpPr>
            <p:nvPr/>
          </p:nvCxnSpPr>
          <p:spPr>
            <a:xfrm>
              <a:off x="1178013" y="4203933"/>
              <a:ext cx="1009288" cy="73997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171" name="Straight Arrow Connector 170">
              <a:extLst>
                <a:ext uri="{FF2B5EF4-FFF2-40B4-BE49-F238E27FC236}">
                  <a16:creationId xmlns:a16="http://schemas.microsoft.com/office/drawing/2014/main" id="{2BE40A79-B856-1DCE-C548-11887F90FB94}"/>
                </a:ext>
              </a:extLst>
            </p:cNvPr>
            <p:cNvCxnSpPr>
              <a:cxnSpLocks/>
              <a:stCxn id="162" idx="5"/>
              <a:endCxn id="164" idx="7"/>
            </p:cNvCxnSpPr>
            <p:nvPr/>
          </p:nvCxnSpPr>
          <p:spPr>
            <a:xfrm flipH="1">
              <a:off x="2321496" y="4342703"/>
              <a:ext cx="1" cy="658687"/>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172" name="Straight Arrow Connector 171">
              <a:extLst>
                <a:ext uri="{FF2B5EF4-FFF2-40B4-BE49-F238E27FC236}">
                  <a16:creationId xmlns:a16="http://schemas.microsoft.com/office/drawing/2014/main" id="{6C74542D-35BC-2AC0-8183-442CE89FC6A9}"/>
                </a:ext>
              </a:extLst>
            </p:cNvPr>
            <p:cNvCxnSpPr>
              <a:cxnSpLocks/>
              <a:stCxn id="163" idx="5"/>
              <a:endCxn id="164" idx="3"/>
            </p:cNvCxnSpPr>
            <p:nvPr/>
          </p:nvCxnSpPr>
          <p:spPr>
            <a:xfrm>
              <a:off x="1122427" y="5278930"/>
              <a:ext cx="93067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173" name="Curved Connector 172">
              <a:extLst>
                <a:ext uri="{FF2B5EF4-FFF2-40B4-BE49-F238E27FC236}">
                  <a16:creationId xmlns:a16="http://schemas.microsoft.com/office/drawing/2014/main" id="{9B305512-A738-07A5-4E95-CA991051F724}"/>
                </a:ext>
              </a:extLst>
            </p:cNvPr>
            <p:cNvCxnSpPr>
              <a:stCxn id="163" idx="4"/>
              <a:endCxn id="164" idx="4"/>
            </p:cNvCxnSpPr>
            <p:nvPr/>
          </p:nvCxnSpPr>
          <p:spPr>
            <a:xfrm rot="16200000" flipH="1">
              <a:off x="1587766" y="4736876"/>
              <a:ext cx="12700" cy="1199069"/>
            </a:xfrm>
            <a:prstGeom prst="curvedConnector3">
              <a:avLst>
                <a:gd name="adj1" fmla="val 180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CFD01123-865E-7F59-BF40-E84727B9E732}"/>
                </a:ext>
              </a:extLst>
            </p:cNvPr>
            <p:cNvSpPr txBox="1"/>
            <p:nvPr/>
          </p:nvSpPr>
          <p:spPr>
            <a:xfrm>
              <a:off x="1822641" y="5477070"/>
              <a:ext cx="498855" cy="276999"/>
            </a:xfrm>
            <a:prstGeom prst="rect">
              <a:avLst/>
            </a:prstGeom>
            <a:noFill/>
          </p:spPr>
          <p:txBody>
            <a:bodyPr wrap="none" rtlCol="0">
              <a:spAutoFit/>
            </a:bodyPr>
            <a:lstStyle/>
            <a:p>
              <a:r>
                <a:rPr lang="en-IT" sz="1200" dirty="0">
                  <a:solidFill>
                    <a:srgbClr val="7030A0"/>
                  </a:solidFill>
                </a:rPr>
                <a:t>2000</a:t>
              </a:r>
            </a:p>
          </p:txBody>
        </p:sp>
      </p:grpSp>
      <p:sp>
        <p:nvSpPr>
          <p:cNvPr id="179" name="Rounded Rectangle 178">
            <a:extLst>
              <a:ext uri="{FF2B5EF4-FFF2-40B4-BE49-F238E27FC236}">
                <a16:creationId xmlns:a16="http://schemas.microsoft.com/office/drawing/2014/main" id="{2F039F90-3B1C-3A43-DEBD-0CB5242C2366}"/>
              </a:ext>
            </a:extLst>
          </p:cNvPr>
          <p:cNvSpPr/>
          <p:nvPr/>
        </p:nvSpPr>
        <p:spPr>
          <a:xfrm>
            <a:off x="3392603" y="134307"/>
            <a:ext cx="8212956" cy="3146571"/>
          </a:xfrm>
          <a:prstGeom prst="roundRect">
            <a:avLst>
              <a:gd name="adj" fmla="val 6797"/>
            </a:avLst>
          </a:prstGeom>
          <a:noFill/>
          <a:ln w="190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T"/>
          </a:p>
        </p:txBody>
      </p:sp>
      <p:sp>
        <p:nvSpPr>
          <p:cNvPr id="182" name="Right Arrow 181">
            <a:extLst>
              <a:ext uri="{FF2B5EF4-FFF2-40B4-BE49-F238E27FC236}">
                <a16:creationId xmlns:a16="http://schemas.microsoft.com/office/drawing/2014/main" id="{51E131AE-16D7-4B96-5BA8-B55287D1788C}"/>
              </a:ext>
            </a:extLst>
          </p:cNvPr>
          <p:cNvSpPr/>
          <p:nvPr/>
        </p:nvSpPr>
        <p:spPr>
          <a:xfrm rot="19091233">
            <a:off x="2900580" y="2951751"/>
            <a:ext cx="520162" cy="339187"/>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T"/>
          </a:p>
        </p:txBody>
      </p:sp>
      <p:sp>
        <p:nvSpPr>
          <p:cNvPr id="183" name="Right Arrow 182">
            <a:extLst>
              <a:ext uri="{FF2B5EF4-FFF2-40B4-BE49-F238E27FC236}">
                <a16:creationId xmlns:a16="http://schemas.microsoft.com/office/drawing/2014/main" id="{B0A248C0-C062-EF65-4653-79DCF5876F00}"/>
              </a:ext>
            </a:extLst>
          </p:cNvPr>
          <p:cNvSpPr/>
          <p:nvPr/>
        </p:nvSpPr>
        <p:spPr>
          <a:xfrm rot="1654774">
            <a:off x="2880753" y="3495006"/>
            <a:ext cx="520162" cy="33918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T"/>
          </a:p>
        </p:txBody>
      </p:sp>
    </p:spTree>
    <p:extLst>
      <p:ext uri="{BB962C8B-B14F-4D97-AF65-F5344CB8AC3E}">
        <p14:creationId xmlns:p14="http://schemas.microsoft.com/office/powerpoint/2010/main" val="3310546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CB1AE9DB-C5DF-0B4B-F911-D0215C8313A6}"/>
              </a:ext>
            </a:extLst>
          </p:cNvPr>
          <p:cNvGraphicFramePr>
            <a:graphicFrameLocks noGrp="1"/>
          </p:cNvGraphicFramePr>
          <p:nvPr>
            <p:extLst>
              <p:ext uri="{D42A27DB-BD31-4B8C-83A1-F6EECF244321}">
                <p14:modId xmlns:p14="http://schemas.microsoft.com/office/powerpoint/2010/main" val="4173651922"/>
              </p:ext>
            </p:extLst>
          </p:nvPr>
        </p:nvGraphicFramePr>
        <p:xfrm>
          <a:off x="120770" y="112143"/>
          <a:ext cx="11973465" cy="6860708"/>
        </p:xfrm>
        <a:graphic>
          <a:graphicData uri="http://schemas.openxmlformats.org/drawingml/2006/table">
            <a:tbl>
              <a:tblPr firstRow="1" firstCol="1" bandRow="1">
                <a:tableStyleId>{5C22544A-7EE6-4342-B048-85BDC9FD1C3A}</a:tableStyleId>
              </a:tblPr>
              <a:tblGrid>
                <a:gridCol w="2394693">
                  <a:extLst>
                    <a:ext uri="{9D8B030D-6E8A-4147-A177-3AD203B41FA5}">
                      <a16:colId xmlns:a16="http://schemas.microsoft.com/office/drawing/2014/main" val="2669302825"/>
                    </a:ext>
                  </a:extLst>
                </a:gridCol>
                <a:gridCol w="2394693">
                  <a:extLst>
                    <a:ext uri="{9D8B030D-6E8A-4147-A177-3AD203B41FA5}">
                      <a16:colId xmlns:a16="http://schemas.microsoft.com/office/drawing/2014/main" val="3763509896"/>
                    </a:ext>
                  </a:extLst>
                </a:gridCol>
                <a:gridCol w="2394693">
                  <a:extLst>
                    <a:ext uri="{9D8B030D-6E8A-4147-A177-3AD203B41FA5}">
                      <a16:colId xmlns:a16="http://schemas.microsoft.com/office/drawing/2014/main" val="1433165449"/>
                    </a:ext>
                  </a:extLst>
                </a:gridCol>
                <a:gridCol w="2394693">
                  <a:extLst>
                    <a:ext uri="{9D8B030D-6E8A-4147-A177-3AD203B41FA5}">
                      <a16:colId xmlns:a16="http://schemas.microsoft.com/office/drawing/2014/main" val="3128004958"/>
                    </a:ext>
                  </a:extLst>
                </a:gridCol>
                <a:gridCol w="2394693">
                  <a:extLst>
                    <a:ext uri="{9D8B030D-6E8A-4147-A177-3AD203B41FA5}">
                      <a16:colId xmlns:a16="http://schemas.microsoft.com/office/drawing/2014/main" val="3529417728"/>
                    </a:ext>
                  </a:extLst>
                </a:gridCol>
              </a:tblGrid>
              <a:tr h="970979">
                <a:tc>
                  <a:txBody>
                    <a:bodyPr/>
                    <a:lstStyle/>
                    <a:p>
                      <a:r>
                        <a:rPr lang="en-IT" dirty="0"/>
                        <a:t>Time/process</a:t>
                      </a:r>
                    </a:p>
                  </a:txBody>
                  <a:tcPr/>
                </a:tc>
                <a:tc>
                  <a:txBody>
                    <a:bodyPr/>
                    <a:lstStyle/>
                    <a:p>
                      <a:r>
                        <a:rPr lang="en-IT" dirty="0"/>
                        <a:t>1</a:t>
                      </a:r>
                    </a:p>
                  </a:txBody>
                  <a:tcPr/>
                </a:tc>
                <a:tc>
                  <a:txBody>
                    <a:bodyPr/>
                    <a:lstStyle/>
                    <a:p>
                      <a:r>
                        <a:rPr lang="en-IT" dirty="0"/>
                        <a:t>2</a:t>
                      </a:r>
                    </a:p>
                  </a:txBody>
                  <a:tcPr/>
                </a:tc>
                <a:tc>
                  <a:txBody>
                    <a:bodyPr/>
                    <a:lstStyle/>
                    <a:p>
                      <a:r>
                        <a:rPr lang="en-IT" dirty="0"/>
                        <a:t>3</a:t>
                      </a:r>
                    </a:p>
                  </a:txBody>
                  <a:tcPr/>
                </a:tc>
                <a:tc>
                  <a:txBody>
                    <a:bodyPr/>
                    <a:lstStyle/>
                    <a:p>
                      <a:r>
                        <a:rPr lang="en-IT" dirty="0"/>
                        <a:t>4</a:t>
                      </a:r>
                    </a:p>
                  </a:txBody>
                  <a:tcPr/>
                </a:tc>
                <a:extLst>
                  <a:ext uri="{0D108BD9-81ED-4DB2-BD59-A6C34878D82A}">
                    <a16:rowId xmlns:a16="http://schemas.microsoft.com/office/drawing/2014/main" val="926068292"/>
                  </a:ext>
                </a:extLst>
              </a:tr>
              <a:tr h="970979">
                <a:tc>
                  <a:txBody>
                    <a:bodyPr/>
                    <a:lstStyle/>
                    <a:p>
                      <a:r>
                        <a:rPr lang="en-IT" dirty="0"/>
                        <a:t>t1</a:t>
                      </a:r>
                    </a:p>
                  </a:txBody>
                  <a:tcPr/>
                </a:tc>
                <a:tc>
                  <a:txBody>
                    <a:bodyPr/>
                    <a:lstStyle/>
                    <a:p>
                      <a:r>
                        <a:rPr lang="en-IT" sz="1400" dirty="0">
                          <a:solidFill>
                            <a:schemeClr val="accent6">
                              <a:lumMod val="75000"/>
                            </a:schemeClr>
                          </a:solidFill>
                        </a:rPr>
                        <a:t>Sends out repair request to 2 and 3 with timestamp 1000.</a:t>
                      </a:r>
                      <a:br>
                        <a:rPr lang="en-IT" sz="1400" dirty="0">
                          <a:solidFill>
                            <a:schemeClr val="accent6">
                              <a:lumMod val="75000"/>
                            </a:schemeClr>
                          </a:solidFill>
                        </a:rPr>
                      </a:br>
                      <a:r>
                        <a:rPr lang="en-IT" sz="1400" dirty="0">
                          <a:solidFill>
                            <a:schemeClr val="accent6">
                              <a:lumMod val="75000"/>
                            </a:schemeClr>
                          </a:solidFill>
                        </a:rPr>
                        <a:t>It sees only 3 processes (4 not inserted yet).</a:t>
                      </a:r>
                    </a:p>
                  </a:txBody>
                  <a:tcPr/>
                </a:tc>
                <a:tc>
                  <a:txBody>
                    <a:bodyPr/>
                    <a:lstStyle/>
                    <a:p>
                      <a:endParaRPr lang="en-I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400" dirty="0">
                          <a:solidFill>
                            <a:schemeClr val="accent6">
                              <a:lumMod val="75000"/>
                            </a:schemeClr>
                          </a:solidFill>
                        </a:rPr>
                        <a:t>Sends out repair request to 1 and 2 with timestamp 2000. It sees only 3 processes (4 not inserted yet).</a:t>
                      </a:r>
                      <a:endParaRPr lang="en-IT" sz="1400" dirty="0"/>
                    </a:p>
                  </a:txBody>
                  <a:tcPr/>
                </a:tc>
                <a:tc>
                  <a:txBody>
                    <a:bodyPr/>
                    <a:lstStyle/>
                    <a:p>
                      <a:endParaRPr lang="en-IT" sz="1400" dirty="0"/>
                    </a:p>
                  </a:txBody>
                  <a:tcPr/>
                </a:tc>
                <a:extLst>
                  <a:ext uri="{0D108BD9-81ED-4DB2-BD59-A6C34878D82A}">
                    <a16:rowId xmlns:a16="http://schemas.microsoft.com/office/drawing/2014/main" val="944130636"/>
                  </a:ext>
                </a:extLst>
              </a:tr>
              <a:tr h="970979">
                <a:tc>
                  <a:txBody>
                    <a:bodyPr/>
                    <a:lstStyle/>
                    <a:p>
                      <a:r>
                        <a:rPr lang="en-IT" dirty="0"/>
                        <a:t>t2</a:t>
                      </a:r>
                    </a:p>
                  </a:txBody>
                  <a:tcPr/>
                </a:tc>
                <a:tc>
                  <a:txBody>
                    <a:bodyPr/>
                    <a:lstStyle/>
                    <a:p>
                      <a:endParaRPr lang="en-IT" sz="1400" dirty="0"/>
                    </a:p>
                  </a:txBody>
                  <a:tcPr/>
                </a:tc>
                <a:tc>
                  <a:txBody>
                    <a:bodyPr/>
                    <a:lstStyle/>
                    <a:p>
                      <a:r>
                        <a:rPr lang="en-IT" sz="1400" dirty="0">
                          <a:solidFill>
                            <a:srgbClr val="92D050"/>
                          </a:solidFill>
                        </a:rPr>
                        <a:t>Receives request from 1, answers with OK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400" dirty="0">
                          <a:solidFill>
                            <a:srgbClr val="92D050"/>
                          </a:solidFill>
                        </a:rPr>
                        <a:t>Receives request from 1, answers with OK</a:t>
                      </a:r>
                    </a:p>
                    <a:p>
                      <a:endParaRPr lang="en-IT" sz="1400" dirty="0"/>
                    </a:p>
                  </a:txBody>
                  <a:tcPr/>
                </a:tc>
                <a:tc>
                  <a:txBody>
                    <a:bodyPr/>
                    <a:lstStyle/>
                    <a:p>
                      <a:endParaRPr lang="en-IT" sz="1400" dirty="0">
                        <a:solidFill>
                          <a:srgbClr val="FF0000"/>
                        </a:solidFill>
                      </a:endParaRPr>
                    </a:p>
                  </a:txBody>
                  <a:tcPr/>
                </a:tc>
                <a:extLst>
                  <a:ext uri="{0D108BD9-81ED-4DB2-BD59-A6C34878D82A}">
                    <a16:rowId xmlns:a16="http://schemas.microsoft.com/office/drawing/2014/main" val="1458318721"/>
                  </a:ext>
                </a:extLst>
              </a:tr>
              <a:tr h="1204571">
                <a:tc>
                  <a:txBody>
                    <a:bodyPr/>
                    <a:lstStyle/>
                    <a:p>
                      <a:r>
                        <a:rPr lang="en-IT"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400" dirty="0">
                          <a:solidFill>
                            <a:schemeClr val="accent6">
                              <a:lumMod val="75000"/>
                            </a:schemeClr>
                          </a:solidFill>
                        </a:rPr>
                        <a:t>Receives OK from 2 (1/2)</a:t>
                      </a:r>
                    </a:p>
                    <a:p>
                      <a:endParaRPr lang="en-I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400" dirty="0">
                          <a:solidFill>
                            <a:srgbClr val="92D050"/>
                          </a:solidFill>
                        </a:rPr>
                        <a:t>Receives request from 3, answers with OK</a:t>
                      </a:r>
                    </a:p>
                    <a:p>
                      <a:endParaRPr lang="en-IT" sz="1400" dirty="0"/>
                    </a:p>
                  </a:txBody>
                  <a:tcPr/>
                </a:tc>
                <a:tc>
                  <a:txBody>
                    <a:bodyPr/>
                    <a:lstStyle/>
                    <a:p>
                      <a:endParaRPr lang="en-IT" sz="1400" dirty="0"/>
                    </a:p>
                  </a:txBody>
                  <a:tcPr/>
                </a:tc>
                <a:tc>
                  <a:txBody>
                    <a:bodyPr/>
                    <a:lstStyle/>
                    <a:p>
                      <a:endParaRPr lang="en-IT" sz="1400" dirty="0"/>
                    </a:p>
                  </a:txBody>
                  <a:tcPr/>
                </a:tc>
                <a:extLst>
                  <a:ext uri="{0D108BD9-81ED-4DB2-BD59-A6C34878D82A}">
                    <a16:rowId xmlns:a16="http://schemas.microsoft.com/office/drawing/2014/main" val="2848554140"/>
                  </a:ext>
                </a:extLst>
              </a:tr>
              <a:tr h="970979">
                <a:tc>
                  <a:txBody>
                    <a:bodyPr/>
                    <a:lstStyle/>
                    <a:p>
                      <a:r>
                        <a:rPr lang="en-IT" dirty="0"/>
                        <a:t>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400" dirty="0">
                          <a:solidFill>
                            <a:schemeClr val="accent6">
                              <a:lumMod val="75000"/>
                            </a:schemeClr>
                          </a:solidFill>
                        </a:rPr>
                        <a:t>Receives OK from 3 (2/2) -&gt; ACCESS RESOURCE</a:t>
                      </a:r>
                    </a:p>
                    <a:p>
                      <a:endParaRPr lang="en-IT" sz="1400" dirty="0">
                        <a:solidFill>
                          <a:schemeClr val="accent6">
                            <a:lumMod val="75000"/>
                          </a:schemeClr>
                        </a:solidFill>
                      </a:endParaRPr>
                    </a:p>
                  </a:txBody>
                  <a:tcPr/>
                </a:tc>
                <a:tc>
                  <a:txBody>
                    <a:bodyPr/>
                    <a:lstStyle/>
                    <a:p>
                      <a:endParaRPr lang="en-I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400" dirty="0">
                          <a:solidFill>
                            <a:schemeClr val="accent6">
                              <a:lumMod val="75000"/>
                            </a:schemeClr>
                          </a:solidFill>
                        </a:rPr>
                        <a:t>Receives OK from 2 (1/2)</a:t>
                      </a:r>
                    </a:p>
                    <a:p>
                      <a:endParaRPr lang="en-IT" sz="1400" dirty="0">
                        <a:solidFill>
                          <a:schemeClr val="accent6">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400" dirty="0">
                          <a:solidFill>
                            <a:srgbClr val="FF0000"/>
                          </a:solidFill>
                        </a:rPr>
                        <a:t>Sends introduction message to 1, 2 and 3</a:t>
                      </a:r>
                    </a:p>
                    <a:p>
                      <a:endParaRPr lang="en-IT" sz="1400" dirty="0"/>
                    </a:p>
                  </a:txBody>
                  <a:tcPr/>
                </a:tc>
                <a:extLst>
                  <a:ext uri="{0D108BD9-81ED-4DB2-BD59-A6C34878D82A}">
                    <a16:rowId xmlns:a16="http://schemas.microsoft.com/office/drawing/2014/main" val="2501544284"/>
                  </a:ext>
                </a:extLst>
              </a:tr>
              <a:tr h="1536599">
                <a:tc>
                  <a:txBody>
                    <a:bodyPr/>
                    <a:lstStyle/>
                    <a:p>
                      <a:r>
                        <a:rPr lang="en-IT" dirty="0"/>
                        <a:t>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400" dirty="0"/>
                        <a:t>Receives introduction from 4, answers ACK</a:t>
                      </a:r>
                    </a:p>
                    <a:p>
                      <a:endParaRPr lang="en-I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400" dirty="0"/>
                        <a:t>Receives introduction from 4, answers ACK</a:t>
                      </a:r>
                    </a:p>
                    <a:p>
                      <a:endParaRPr lang="en-I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400" dirty="0"/>
                        <a:t>Receives introduction from 4, answers ACK. </a:t>
                      </a:r>
                      <a:r>
                        <a:rPr lang="en-IT" sz="1400" strike="noStrike" dirty="0"/>
                        <a:t>Since not accessing resource but waiting -&gt; </a:t>
                      </a:r>
                      <a:r>
                        <a:rPr lang="en-IT" sz="1400" strike="noStrike" dirty="0">
                          <a:highlight>
                            <a:srgbClr val="FFFF00"/>
                          </a:highlight>
                        </a:rPr>
                        <a:t>send request to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T" sz="1400" dirty="0"/>
                    </a:p>
                    <a:p>
                      <a:endParaRPr lang="en-IT" sz="1400" dirty="0"/>
                    </a:p>
                  </a:txBody>
                  <a:tcPr/>
                </a:tc>
                <a:tc>
                  <a:txBody>
                    <a:bodyPr/>
                    <a:lstStyle/>
                    <a:p>
                      <a:r>
                        <a:rPr lang="en-IT" sz="1400" dirty="0">
                          <a:solidFill>
                            <a:schemeClr val="accent6">
                              <a:lumMod val="75000"/>
                            </a:schemeClr>
                          </a:solidFill>
                        </a:rPr>
                        <a:t>Sends out repair request to 1, 2 and 3 with timestamp 1500</a:t>
                      </a:r>
                      <a:endParaRPr lang="en-IT" sz="1400" dirty="0"/>
                    </a:p>
                  </a:txBody>
                  <a:tcPr/>
                </a:tc>
                <a:extLst>
                  <a:ext uri="{0D108BD9-81ED-4DB2-BD59-A6C34878D82A}">
                    <a16:rowId xmlns:a16="http://schemas.microsoft.com/office/drawing/2014/main" val="1080730037"/>
                  </a:ext>
                </a:extLst>
              </a:tr>
            </a:tbl>
          </a:graphicData>
        </a:graphic>
      </p:graphicFrame>
    </p:spTree>
    <p:extLst>
      <p:ext uri="{BB962C8B-B14F-4D97-AF65-F5344CB8AC3E}">
        <p14:creationId xmlns:p14="http://schemas.microsoft.com/office/powerpoint/2010/main" val="1203531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06734E7D-3330-4765-B302-C7E32FA6FC14}"/>
              </a:ext>
            </a:extLst>
          </p:cNvPr>
          <p:cNvGraphicFramePr>
            <a:graphicFrameLocks noGrp="1"/>
          </p:cNvGraphicFramePr>
          <p:nvPr>
            <p:extLst>
              <p:ext uri="{D42A27DB-BD31-4B8C-83A1-F6EECF244321}">
                <p14:modId xmlns:p14="http://schemas.microsoft.com/office/powerpoint/2010/main" val="3799907900"/>
              </p:ext>
            </p:extLst>
          </p:nvPr>
        </p:nvGraphicFramePr>
        <p:xfrm>
          <a:off x="120770" y="112143"/>
          <a:ext cx="11973465" cy="6607834"/>
        </p:xfrm>
        <a:graphic>
          <a:graphicData uri="http://schemas.openxmlformats.org/drawingml/2006/table">
            <a:tbl>
              <a:tblPr firstRow="1" firstCol="1" bandRow="1">
                <a:tableStyleId>{5C22544A-7EE6-4342-B048-85BDC9FD1C3A}</a:tableStyleId>
              </a:tblPr>
              <a:tblGrid>
                <a:gridCol w="2394693">
                  <a:extLst>
                    <a:ext uri="{9D8B030D-6E8A-4147-A177-3AD203B41FA5}">
                      <a16:colId xmlns:a16="http://schemas.microsoft.com/office/drawing/2014/main" val="2669302825"/>
                    </a:ext>
                  </a:extLst>
                </a:gridCol>
                <a:gridCol w="2394693">
                  <a:extLst>
                    <a:ext uri="{9D8B030D-6E8A-4147-A177-3AD203B41FA5}">
                      <a16:colId xmlns:a16="http://schemas.microsoft.com/office/drawing/2014/main" val="3763509896"/>
                    </a:ext>
                  </a:extLst>
                </a:gridCol>
                <a:gridCol w="2394693">
                  <a:extLst>
                    <a:ext uri="{9D8B030D-6E8A-4147-A177-3AD203B41FA5}">
                      <a16:colId xmlns:a16="http://schemas.microsoft.com/office/drawing/2014/main" val="1433165449"/>
                    </a:ext>
                  </a:extLst>
                </a:gridCol>
                <a:gridCol w="2394693">
                  <a:extLst>
                    <a:ext uri="{9D8B030D-6E8A-4147-A177-3AD203B41FA5}">
                      <a16:colId xmlns:a16="http://schemas.microsoft.com/office/drawing/2014/main" val="3128004958"/>
                    </a:ext>
                  </a:extLst>
                </a:gridCol>
                <a:gridCol w="2394693">
                  <a:extLst>
                    <a:ext uri="{9D8B030D-6E8A-4147-A177-3AD203B41FA5}">
                      <a16:colId xmlns:a16="http://schemas.microsoft.com/office/drawing/2014/main" val="3529417728"/>
                    </a:ext>
                  </a:extLst>
                </a:gridCol>
              </a:tblGrid>
              <a:tr h="912612">
                <a:tc>
                  <a:txBody>
                    <a:bodyPr/>
                    <a:lstStyle/>
                    <a:p>
                      <a:r>
                        <a:rPr lang="en-IT" dirty="0"/>
                        <a:t>Time/process</a:t>
                      </a:r>
                    </a:p>
                  </a:txBody>
                  <a:tcPr/>
                </a:tc>
                <a:tc>
                  <a:txBody>
                    <a:bodyPr/>
                    <a:lstStyle/>
                    <a:p>
                      <a:r>
                        <a:rPr lang="en-IT" dirty="0"/>
                        <a:t>1</a:t>
                      </a:r>
                    </a:p>
                  </a:txBody>
                  <a:tcPr/>
                </a:tc>
                <a:tc>
                  <a:txBody>
                    <a:bodyPr/>
                    <a:lstStyle/>
                    <a:p>
                      <a:r>
                        <a:rPr lang="en-IT" dirty="0"/>
                        <a:t>2</a:t>
                      </a:r>
                    </a:p>
                  </a:txBody>
                  <a:tcPr/>
                </a:tc>
                <a:tc>
                  <a:txBody>
                    <a:bodyPr/>
                    <a:lstStyle/>
                    <a:p>
                      <a:r>
                        <a:rPr lang="en-IT" dirty="0"/>
                        <a:t>3</a:t>
                      </a:r>
                    </a:p>
                  </a:txBody>
                  <a:tcPr/>
                </a:tc>
                <a:tc>
                  <a:txBody>
                    <a:bodyPr/>
                    <a:lstStyle/>
                    <a:p>
                      <a:r>
                        <a:rPr lang="en-IT" dirty="0"/>
                        <a:t>4</a:t>
                      </a:r>
                    </a:p>
                  </a:txBody>
                  <a:tcPr/>
                </a:tc>
                <a:extLst>
                  <a:ext uri="{0D108BD9-81ED-4DB2-BD59-A6C34878D82A}">
                    <a16:rowId xmlns:a16="http://schemas.microsoft.com/office/drawing/2014/main" val="926068292"/>
                  </a:ext>
                </a:extLst>
              </a:tr>
              <a:tr h="912612">
                <a:tc>
                  <a:txBody>
                    <a:bodyPr/>
                    <a:lstStyle/>
                    <a:p>
                      <a:r>
                        <a:rPr lang="en-IT" dirty="0"/>
                        <a:t>t6</a:t>
                      </a:r>
                    </a:p>
                  </a:txBody>
                  <a:tcPr/>
                </a:tc>
                <a:tc>
                  <a:txBody>
                    <a:bodyPr/>
                    <a:lstStyle/>
                    <a:p>
                      <a:r>
                        <a:rPr lang="en-IT" sz="1400" dirty="0">
                          <a:solidFill>
                            <a:srgbClr val="92D050"/>
                          </a:solidFill>
                        </a:rPr>
                        <a:t>Receives repair request from 4, doesn’t answer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400" dirty="0">
                          <a:solidFill>
                            <a:srgbClr val="92D050"/>
                          </a:solidFill>
                        </a:rPr>
                        <a:t>Receives repair request from 4, answers OK</a:t>
                      </a:r>
                    </a:p>
                    <a:p>
                      <a:endParaRPr lang="en-IT" sz="1400" dirty="0"/>
                    </a:p>
                  </a:txBody>
                  <a:tcPr/>
                </a:tc>
                <a:tc>
                  <a:txBody>
                    <a:bodyPr/>
                    <a:lstStyle/>
                    <a:p>
                      <a:r>
                        <a:rPr lang="en-IT" sz="1400" dirty="0">
                          <a:solidFill>
                            <a:srgbClr val="92D050"/>
                          </a:solidFill>
                        </a:rPr>
                        <a:t>Receives repair request from 4, answers OK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400" dirty="0">
                          <a:solidFill>
                            <a:srgbClr val="92D050"/>
                          </a:solidFill>
                        </a:rPr>
                        <a:t>Receives repair request from 3, doesn’t answer</a:t>
                      </a:r>
                    </a:p>
                    <a:p>
                      <a:endParaRPr lang="en-IT" sz="1400" dirty="0"/>
                    </a:p>
                  </a:txBody>
                  <a:tcPr/>
                </a:tc>
                <a:extLst>
                  <a:ext uri="{0D108BD9-81ED-4DB2-BD59-A6C34878D82A}">
                    <a16:rowId xmlns:a16="http://schemas.microsoft.com/office/drawing/2014/main" val="944130636"/>
                  </a:ext>
                </a:extLst>
              </a:tr>
              <a:tr h="912612">
                <a:tc>
                  <a:txBody>
                    <a:bodyPr/>
                    <a:lstStyle/>
                    <a:p>
                      <a:r>
                        <a:rPr lang="en-IT" dirty="0"/>
                        <a:t>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400" dirty="0">
                          <a:solidFill>
                            <a:srgbClr val="92D050"/>
                          </a:solidFill>
                        </a:rPr>
                        <a:t>Receives repair request from 3, doesn’t answer</a:t>
                      </a:r>
                    </a:p>
                    <a:p>
                      <a:endParaRPr lang="en-IT" sz="1400" dirty="0"/>
                    </a:p>
                  </a:txBody>
                  <a:tcPr/>
                </a:tc>
                <a:tc>
                  <a:txBody>
                    <a:bodyPr/>
                    <a:lstStyle/>
                    <a:p>
                      <a:endParaRPr lang="en-IT" sz="1400" dirty="0">
                        <a:solidFill>
                          <a:schemeClr val="accent6">
                            <a:lumMod val="60000"/>
                            <a:lumOff val="40000"/>
                          </a:schemeClr>
                        </a:solidFill>
                      </a:endParaRPr>
                    </a:p>
                  </a:txBody>
                  <a:tcPr/>
                </a:tc>
                <a:tc>
                  <a:txBody>
                    <a:bodyPr/>
                    <a:lstStyle/>
                    <a:p>
                      <a:endParaRPr lang="en-I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400" dirty="0">
                          <a:solidFill>
                            <a:schemeClr val="accent6">
                              <a:lumMod val="75000"/>
                            </a:schemeClr>
                          </a:solidFill>
                        </a:rPr>
                        <a:t>Receives OK from 2 (1/3)</a:t>
                      </a:r>
                    </a:p>
                    <a:p>
                      <a:endParaRPr lang="en-IT" sz="1400" dirty="0">
                        <a:solidFill>
                          <a:srgbClr val="FF0000"/>
                        </a:solidFill>
                      </a:endParaRPr>
                    </a:p>
                  </a:txBody>
                  <a:tcPr/>
                </a:tc>
                <a:extLst>
                  <a:ext uri="{0D108BD9-81ED-4DB2-BD59-A6C34878D82A}">
                    <a16:rowId xmlns:a16="http://schemas.microsoft.com/office/drawing/2014/main" val="1458318721"/>
                  </a:ext>
                </a:extLst>
              </a:tr>
              <a:tr h="1132162">
                <a:tc>
                  <a:txBody>
                    <a:bodyPr/>
                    <a:lstStyle/>
                    <a:p>
                      <a:r>
                        <a:rPr lang="en-IT" dirty="0"/>
                        <a:t>t8</a:t>
                      </a:r>
                    </a:p>
                  </a:txBody>
                  <a:tcPr/>
                </a:tc>
                <a:tc>
                  <a:txBody>
                    <a:bodyPr/>
                    <a:lstStyle/>
                    <a:p>
                      <a:r>
                        <a:rPr lang="en-IT" sz="1400" dirty="0">
                          <a:solidFill>
                            <a:schemeClr val="accent6">
                              <a:lumMod val="75000"/>
                            </a:schemeClr>
                          </a:solidFill>
                        </a:rPr>
                        <a:t>Releases resource, answer ok to 3 and 4</a:t>
                      </a:r>
                    </a:p>
                  </a:txBody>
                  <a:tcPr/>
                </a:tc>
                <a:tc>
                  <a:txBody>
                    <a:bodyPr/>
                    <a:lstStyle/>
                    <a:p>
                      <a:endParaRPr lang="en-IT" sz="1400" dirty="0"/>
                    </a:p>
                  </a:txBody>
                  <a:tcPr/>
                </a:tc>
                <a:tc>
                  <a:txBody>
                    <a:bodyPr/>
                    <a:lstStyle/>
                    <a:p>
                      <a:endParaRPr lang="en-I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400" dirty="0">
                          <a:solidFill>
                            <a:schemeClr val="accent6">
                              <a:lumMod val="75000"/>
                            </a:schemeClr>
                          </a:solidFill>
                        </a:rPr>
                        <a:t>Receives OK from 3 (2/3)</a:t>
                      </a:r>
                    </a:p>
                    <a:p>
                      <a:endParaRPr lang="en-IT" sz="1400" dirty="0"/>
                    </a:p>
                  </a:txBody>
                  <a:tcPr/>
                </a:tc>
                <a:extLst>
                  <a:ext uri="{0D108BD9-81ED-4DB2-BD59-A6C34878D82A}">
                    <a16:rowId xmlns:a16="http://schemas.microsoft.com/office/drawing/2014/main" val="2848554140"/>
                  </a:ext>
                </a:extLst>
              </a:tr>
              <a:tr h="912612">
                <a:tc>
                  <a:txBody>
                    <a:bodyPr/>
                    <a:lstStyle/>
                    <a:p>
                      <a:r>
                        <a:rPr lang="en-IT" dirty="0"/>
                        <a:t>t9</a:t>
                      </a:r>
                    </a:p>
                  </a:txBody>
                  <a:tcPr/>
                </a:tc>
                <a:tc>
                  <a:txBody>
                    <a:bodyPr/>
                    <a:lstStyle/>
                    <a:p>
                      <a:endParaRPr lang="en-IT" sz="1400" dirty="0">
                        <a:solidFill>
                          <a:schemeClr val="accent6">
                            <a:lumMod val="75000"/>
                          </a:schemeClr>
                        </a:solidFill>
                      </a:endParaRPr>
                    </a:p>
                  </a:txBody>
                  <a:tcPr/>
                </a:tc>
                <a:tc>
                  <a:txBody>
                    <a:bodyPr/>
                    <a:lstStyle/>
                    <a:p>
                      <a:endParaRPr lang="en-IT"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400" dirty="0">
                          <a:solidFill>
                            <a:schemeClr val="accent6">
                              <a:lumMod val="75000"/>
                            </a:schemeClr>
                          </a:solidFill>
                        </a:rPr>
                        <a:t>Receives OK from 1 (2/</a:t>
                      </a:r>
                      <a:r>
                        <a:rPr lang="en-IT" sz="1400" u="sng" dirty="0">
                          <a:solidFill>
                            <a:srgbClr val="FF0000"/>
                          </a:solidFill>
                        </a:rPr>
                        <a:t>3</a:t>
                      </a:r>
                      <a:r>
                        <a:rPr lang="en-IT" sz="1400" dirty="0">
                          <a:solidFill>
                            <a:schemeClr val="accent6">
                              <a:lumMod val="75000"/>
                            </a:schemeClr>
                          </a:solidFill>
                        </a:rPr>
                        <a:t>)</a:t>
                      </a:r>
                    </a:p>
                    <a:p>
                      <a:endParaRPr lang="en-IT" sz="1400" dirty="0">
                        <a:solidFill>
                          <a:schemeClr val="accent6">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400" dirty="0">
                          <a:solidFill>
                            <a:schemeClr val="accent6">
                              <a:lumMod val="75000"/>
                            </a:schemeClr>
                          </a:solidFill>
                        </a:rPr>
                        <a:t>Receives OK from 1 (3/3) -&gt; ACCESS RESOURCE</a:t>
                      </a:r>
                    </a:p>
                    <a:p>
                      <a:endParaRPr lang="en-IT" sz="1400" dirty="0"/>
                    </a:p>
                  </a:txBody>
                  <a:tcPr/>
                </a:tc>
                <a:extLst>
                  <a:ext uri="{0D108BD9-81ED-4DB2-BD59-A6C34878D82A}">
                    <a16:rowId xmlns:a16="http://schemas.microsoft.com/office/drawing/2014/main" val="2501544284"/>
                  </a:ext>
                </a:extLst>
              </a:tr>
              <a:tr h="912612">
                <a:tc>
                  <a:txBody>
                    <a:bodyPr/>
                    <a:lstStyle/>
                    <a:p>
                      <a:r>
                        <a:rPr lang="en-IT" dirty="0"/>
                        <a:t>t10</a:t>
                      </a:r>
                    </a:p>
                  </a:txBody>
                  <a:tcPr/>
                </a:tc>
                <a:tc>
                  <a:txBody>
                    <a:bodyPr/>
                    <a:lstStyle/>
                    <a:p>
                      <a:endParaRPr lang="en-IT" sz="1400" dirty="0"/>
                    </a:p>
                  </a:txBody>
                  <a:tcPr/>
                </a:tc>
                <a:tc>
                  <a:txBody>
                    <a:bodyPr/>
                    <a:lstStyle/>
                    <a:p>
                      <a:endParaRPr lang="en-IT" sz="1400" dirty="0"/>
                    </a:p>
                  </a:txBody>
                  <a:tcPr/>
                </a:tc>
                <a:tc>
                  <a:txBody>
                    <a:bodyPr/>
                    <a:lstStyle/>
                    <a:p>
                      <a:endParaRPr lang="en-I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400" dirty="0">
                          <a:solidFill>
                            <a:schemeClr val="accent6">
                              <a:lumMod val="75000"/>
                            </a:schemeClr>
                          </a:solidFill>
                        </a:rPr>
                        <a:t>Releases resource, answer ok to 3</a:t>
                      </a:r>
                      <a:endParaRPr lang="en-IT" sz="1400" dirty="0"/>
                    </a:p>
                  </a:txBody>
                  <a:tcPr/>
                </a:tc>
                <a:extLst>
                  <a:ext uri="{0D108BD9-81ED-4DB2-BD59-A6C34878D82A}">
                    <a16:rowId xmlns:a16="http://schemas.microsoft.com/office/drawing/2014/main" val="1080730037"/>
                  </a:ext>
                </a:extLst>
              </a:tr>
              <a:tr h="912612">
                <a:tc>
                  <a:txBody>
                    <a:bodyPr/>
                    <a:lstStyle/>
                    <a:p>
                      <a:endParaRPr lang="en-IT" dirty="0"/>
                    </a:p>
                  </a:txBody>
                  <a:tcPr/>
                </a:tc>
                <a:tc>
                  <a:txBody>
                    <a:bodyPr/>
                    <a:lstStyle/>
                    <a:p>
                      <a:endParaRPr lang="en-IT" sz="1400" dirty="0"/>
                    </a:p>
                  </a:txBody>
                  <a:tcPr/>
                </a:tc>
                <a:tc>
                  <a:txBody>
                    <a:bodyPr/>
                    <a:lstStyle/>
                    <a:p>
                      <a:endParaRPr lang="en-I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400" dirty="0">
                          <a:solidFill>
                            <a:schemeClr val="accent6">
                              <a:lumMod val="75000"/>
                            </a:schemeClr>
                          </a:solidFill>
                        </a:rPr>
                        <a:t>Receives OK from 4 (3/3) -&gt; ACCESS RESOURCE</a:t>
                      </a:r>
                    </a:p>
                    <a:p>
                      <a:endParaRPr lang="en-I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T" sz="1400" dirty="0"/>
                    </a:p>
                  </a:txBody>
                  <a:tcPr/>
                </a:tc>
                <a:extLst>
                  <a:ext uri="{0D108BD9-81ED-4DB2-BD59-A6C34878D82A}">
                    <a16:rowId xmlns:a16="http://schemas.microsoft.com/office/drawing/2014/main" val="1931632741"/>
                  </a:ext>
                </a:extLst>
              </a:tr>
            </a:tbl>
          </a:graphicData>
        </a:graphic>
      </p:graphicFrame>
    </p:spTree>
    <p:extLst>
      <p:ext uri="{BB962C8B-B14F-4D97-AF65-F5344CB8AC3E}">
        <p14:creationId xmlns:p14="http://schemas.microsoft.com/office/powerpoint/2010/main" val="2608883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A71113-49E7-1963-D066-492EEBBE1098}"/>
              </a:ext>
            </a:extLst>
          </p:cNvPr>
          <p:cNvPicPr>
            <a:picLocks noChangeAspect="1"/>
          </p:cNvPicPr>
          <p:nvPr/>
        </p:nvPicPr>
        <p:blipFill>
          <a:blip r:embed="rId2"/>
          <a:stretch>
            <a:fillRect/>
          </a:stretch>
        </p:blipFill>
        <p:spPr>
          <a:xfrm>
            <a:off x="2209800" y="2167948"/>
            <a:ext cx="7772400" cy="2522104"/>
          </a:xfrm>
          <a:prstGeom prst="rect">
            <a:avLst/>
          </a:prstGeom>
        </p:spPr>
      </p:pic>
      <p:sp>
        <p:nvSpPr>
          <p:cNvPr id="3" name="TextBox 2">
            <a:extLst>
              <a:ext uri="{FF2B5EF4-FFF2-40B4-BE49-F238E27FC236}">
                <a16:creationId xmlns:a16="http://schemas.microsoft.com/office/drawing/2014/main" id="{C429B088-9889-3877-E562-3C08E015A373}"/>
              </a:ext>
            </a:extLst>
          </p:cNvPr>
          <p:cNvSpPr txBox="1"/>
          <p:nvPr/>
        </p:nvSpPr>
        <p:spPr>
          <a:xfrm>
            <a:off x="301925" y="345057"/>
            <a:ext cx="11516264" cy="923330"/>
          </a:xfrm>
          <a:prstGeom prst="rect">
            <a:avLst/>
          </a:prstGeom>
          <a:noFill/>
        </p:spPr>
        <p:txBody>
          <a:bodyPr wrap="square" rtlCol="0">
            <a:spAutoFit/>
          </a:bodyPr>
          <a:lstStyle/>
          <a:p>
            <a:r>
              <a:rPr lang="en-IT" dirty="0"/>
              <a:t>Requests in response to insertion of a new peer while mutual exclusion is ongoing are handled through a mechanism of notifications (Observer pattern): when a new peer is inserted and the status of the robot is NEEDS_REPAIRS a notification to the listers is sent out.</a:t>
            </a:r>
          </a:p>
        </p:txBody>
      </p:sp>
    </p:spTree>
    <p:extLst>
      <p:ext uri="{BB962C8B-B14F-4D97-AF65-F5344CB8AC3E}">
        <p14:creationId xmlns:p14="http://schemas.microsoft.com/office/powerpoint/2010/main" val="2641752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D88A-E37F-82A3-91DF-330EB055BC4E}"/>
              </a:ext>
            </a:extLst>
          </p:cNvPr>
          <p:cNvSpPr>
            <a:spLocks noGrp="1"/>
          </p:cNvSpPr>
          <p:nvPr>
            <p:ph type="title"/>
          </p:nvPr>
        </p:nvSpPr>
        <p:spPr/>
        <p:txBody>
          <a:bodyPr/>
          <a:lstStyle/>
          <a:p>
            <a:r>
              <a:rPr lang="en-IT" dirty="0"/>
              <a:t>Crash detection and handling</a:t>
            </a:r>
          </a:p>
        </p:txBody>
      </p:sp>
      <p:sp>
        <p:nvSpPr>
          <p:cNvPr id="3" name="Text Placeholder 2">
            <a:extLst>
              <a:ext uri="{FF2B5EF4-FFF2-40B4-BE49-F238E27FC236}">
                <a16:creationId xmlns:a16="http://schemas.microsoft.com/office/drawing/2014/main" id="{EA9AF939-C0EB-73C1-C912-EC521BC2B6B6}"/>
              </a:ext>
            </a:extLst>
          </p:cNvPr>
          <p:cNvSpPr>
            <a:spLocks noGrp="1"/>
          </p:cNvSpPr>
          <p:nvPr>
            <p:ph type="body" idx="1"/>
          </p:nvPr>
        </p:nvSpPr>
        <p:spPr/>
        <p:txBody>
          <a:bodyPr/>
          <a:lstStyle/>
          <a:p>
            <a:r>
              <a:rPr lang="en-IT" dirty="0"/>
              <a:t>How crashes are detected and handled in the P2P network?</a:t>
            </a:r>
          </a:p>
        </p:txBody>
      </p:sp>
    </p:spTree>
    <p:extLst>
      <p:ext uri="{BB962C8B-B14F-4D97-AF65-F5344CB8AC3E}">
        <p14:creationId xmlns:p14="http://schemas.microsoft.com/office/powerpoint/2010/main" val="2601355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E35A3-3F28-7208-700B-A2637124DB4F}"/>
              </a:ext>
            </a:extLst>
          </p:cNvPr>
          <p:cNvSpPr>
            <a:spLocks noGrp="1"/>
          </p:cNvSpPr>
          <p:nvPr>
            <p:ph type="title"/>
          </p:nvPr>
        </p:nvSpPr>
        <p:spPr/>
        <p:txBody>
          <a:bodyPr/>
          <a:lstStyle/>
          <a:p>
            <a:r>
              <a:rPr lang="en-IT"/>
              <a:t>Crash detection</a:t>
            </a:r>
            <a:endParaRPr lang="en-IT" dirty="0"/>
          </a:p>
        </p:txBody>
      </p:sp>
      <p:graphicFrame>
        <p:nvGraphicFramePr>
          <p:cNvPr id="5" name="Content Placeholder 2">
            <a:extLst>
              <a:ext uri="{FF2B5EF4-FFF2-40B4-BE49-F238E27FC236}">
                <a16:creationId xmlns:a16="http://schemas.microsoft.com/office/drawing/2014/main" id="{5A89C6B5-F3EA-BD9A-B5F8-650379CDF076}"/>
              </a:ext>
            </a:extLst>
          </p:cNvPr>
          <p:cNvGraphicFramePr>
            <a:graphicFrameLocks noGrp="1"/>
          </p:cNvGraphicFramePr>
          <p:nvPr>
            <p:ph idx="1"/>
            <p:extLst>
              <p:ext uri="{D42A27DB-BD31-4B8C-83A1-F6EECF244321}">
                <p14:modId xmlns:p14="http://schemas.microsoft.com/office/powerpoint/2010/main" val="454761408"/>
              </p:ext>
            </p:extLst>
          </p:nvPr>
        </p:nvGraphicFramePr>
        <p:xfrm>
          <a:off x="838200" y="1391478"/>
          <a:ext cx="10515600" cy="4785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2588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rminator 3">
            <a:extLst>
              <a:ext uri="{FF2B5EF4-FFF2-40B4-BE49-F238E27FC236}">
                <a16:creationId xmlns:a16="http://schemas.microsoft.com/office/drawing/2014/main" id="{57ACB7F0-1930-9A2B-4A78-100DE351154D}"/>
              </a:ext>
            </a:extLst>
          </p:cNvPr>
          <p:cNvSpPr/>
          <p:nvPr/>
        </p:nvSpPr>
        <p:spPr>
          <a:xfrm>
            <a:off x="5556580" y="197078"/>
            <a:ext cx="1558343" cy="363827"/>
          </a:xfrm>
          <a:prstGeom prst="flowChartTerminato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T" sz="1400" dirty="0"/>
              <a:t>START</a:t>
            </a:r>
          </a:p>
        </p:txBody>
      </p:sp>
      <p:sp>
        <p:nvSpPr>
          <p:cNvPr id="5" name="Process 4">
            <a:extLst>
              <a:ext uri="{FF2B5EF4-FFF2-40B4-BE49-F238E27FC236}">
                <a16:creationId xmlns:a16="http://schemas.microsoft.com/office/drawing/2014/main" id="{195A600A-CC1C-DDDD-FFF7-8DE9B025A84C}"/>
              </a:ext>
            </a:extLst>
          </p:cNvPr>
          <p:cNvSpPr/>
          <p:nvPr/>
        </p:nvSpPr>
        <p:spPr>
          <a:xfrm>
            <a:off x="5086500" y="810826"/>
            <a:ext cx="2498501" cy="70833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T" sz="1400" dirty="0"/>
              <a:t>retryCount = 0</a:t>
            </a:r>
          </a:p>
          <a:p>
            <a:pPr algn="ctr"/>
            <a:r>
              <a:rPr lang="en-IT" sz="1400" dirty="0"/>
              <a:t>backoffTime = 1000ms</a:t>
            </a:r>
          </a:p>
          <a:p>
            <a:pPr algn="ctr"/>
            <a:r>
              <a:rPr lang="en-GB" sz="1400" dirty="0"/>
              <a:t>S</a:t>
            </a:r>
            <a:r>
              <a:rPr lang="en-IT" sz="1400" dirty="0"/>
              <a:t>uccess = false</a:t>
            </a:r>
          </a:p>
        </p:txBody>
      </p:sp>
      <p:sp>
        <p:nvSpPr>
          <p:cNvPr id="7" name="Rectangle 6">
            <a:extLst>
              <a:ext uri="{FF2B5EF4-FFF2-40B4-BE49-F238E27FC236}">
                <a16:creationId xmlns:a16="http://schemas.microsoft.com/office/drawing/2014/main" id="{C841990F-820D-D697-1DD0-AF6B6A5552EC}"/>
              </a:ext>
            </a:extLst>
          </p:cNvPr>
          <p:cNvSpPr/>
          <p:nvPr/>
        </p:nvSpPr>
        <p:spPr>
          <a:xfrm>
            <a:off x="5086499" y="1766287"/>
            <a:ext cx="2498501" cy="5409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a:t>
            </a:r>
            <a:r>
              <a:rPr lang="en-IT" sz="1400" dirty="0"/>
              <a:t>end request</a:t>
            </a:r>
          </a:p>
        </p:txBody>
      </p:sp>
      <p:sp>
        <p:nvSpPr>
          <p:cNvPr id="8" name="Decision 7">
            <a:extLst>
              <a:ext uri="{FF2B5EF4-FFF2-40B4-BE49-F238E27FC236}">
                <a16:creationId xmlns:a16="http://schemas.microsoft.com/office/drawing/2014/main" id="{533513A9-87D4-9E21-B23C-F40F31B133BF}"/>
              </a:ext>
            </a:extLst>
          </p:cNvPr>
          <p:cNvSpPr/>
          <p:nvPr/>
        </p:nvSpPr>
        <p:spPr>
          <a:xfrm>
            <a:off x="5380565" y="2572428"/>
            <a:ext cx="1910367" cy="772326"/>
          </a:xfrm>
          <a:prstGeom prst="flowChartDecision">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T" sz="1400" dirty="0"/>
              <a:t>Exception raised?</a:t>
            </a:r>
          </a:p>
        </p:txBody>
      </p:sp>
      <p:sp>
        <p:nvSpPr>
          <p:cNvPr id="9" name="Rectangle 8">
            <a:extLst>
              <a:ext uri="{FF2B5EF4-FFF2-40B4-BE49-F238E27FC236}">
                <a16:creationId xmlns:a16="http://schemas.microsoft.com/office/drawing/2014/main" id="{7696B0A6-A2D7-35A6-F52B-275EB26AF053}"/>
              </a:ext>
            </a:extLst>
          </p:cNvPr>
          <p:cNvSpPr/>
          <p:nvPr/>
        </p:nvSpPr>
        <p:spPr>
          <a:xfrm>
            <a:off x="8386068" y="2688133"/>
            <a:ext cx="2498501" cy="5409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Success = true</a:t>
            </a:r>
            <a:endParaRPr lang="en-IT" sz="1400" dirty="0"/>
          </a:p>
        </p:txBody>
      </p:sp>
      <p:sp>
        <p:nvSpPr>
          <p:cNvPr id="11" name="Rectangle 10">
            <a:extLst>
              <a:ext uri="{FF2B5EF4-FFF2-40B4-BE49-F238E27FC236}">
                <a16:creationId xmlns:a16="http://schemas.microsoft.com/office/drawing/2014/main" id="{F7F1F210-B9D0-651C-1A5B-F7FFEA1C794D}"/>
              </a:ext>
            </a:extLst>
          </p:cNvPr>
          <p:cNvSpPr/>
          <p:nvPr/>
        </p:nvSpPr>
        <p:spPr>
          <a:xfrm>
            <a:off x="1730476" y="3687139"/>
            <a:ext cx="2498501" cy="5409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Sleep(</a:t>
            </a:r>
            <a:r>
              <a:rPr lang="en-GB" sz="1400" dirty="0" err="1"/>
              <a:t>backoffTime</a:t>
            </a:r>
            <a:r>
              <a:rPr lang="en-GB" sz="1400" dirty="0"/>
              <a:t>)</a:t>
            </a:r>
            <a:endParaRPr lang="en-IT" sz="1400" dirty="0"/>
          </a:p>
        </p:txBody>
      </p:sp>
      <p:sp>
        <p:nvSpPr>
          <p:cNvPr id="12" name="Rectangle 11">
            <a:extLst>
              <a:ext uri="{FF2B5EF4-FFF2-40B4-BE49-F238E27FC236}">
                <a16:creationId xmlns:a16="http://schemas.microsoft.com/office/drawing/2014/main" id="{6010873C-8914-1F87-DFB0-8A2A08A9DA51}"/>
              </a:ext>
            </a:extLst>
          </p:cNvPr>
          <p:cNvSpPr/>
          <p:nvPr/>
        </p:nvSpPr>
        <p:spPr>
          <a:xfrm>
            <a:off x="1730475" y="4544999"/>
            <a:ext cx="2498501" cy="5409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err="1"/>
              <a:t>backoffTime</a:t>
            </a:r>
            <a:r>
              <a:rPr lang="en-GB" sz="1400" dirty="0"/>
              <a:t> *= 2</a:t>
            </a:r>
            <a:endParaRPr lang="en-IT" sz="1400" dirty="0"/>
          </a:p>
        </p:txBody>
      </p:sp>
      <p:sp>
        <p:nvSpPr>
          <p:cNvPr id="13" name="Rectangle 12">
            <a:extLst>
              <a:ext uri="{FF2B5EF4-FFF2-40B4-BE49-F238E27FC236}">
                <a16:creationId xmlns:a16="http://schemas.microsoft.com/office/drawing/2014/main" id="{996B3157-5C37-49C6-7EA7-A85EE8F2BB24}"/>
              </a:ext>
            </a:extLst>
          </p:cNvPr>
          <p:cNvSpPr/>
          <p:nvPr/>
        </p:nvSpPr>
        <p:spPr>
          <a:xfrm>
            <a:off x="1730474" y="5402859"/>
            <a:ext cx="2498501" cy="5409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err="1"/>
              <a:t>retryCount</a:t>
            </a:r>
            <a:r>
              <a:rPr lang="en-GB" sz="1400" dirty="0"/>
              <a:t>++</a:t>
            </a:r>
            <a:endParaRPr lang="en-IT" sz="1400" dirty="0"/>
          </a:p>
        </p:txBody>
      </p:sp>
      <p:sp>
        <p:nvSpPr>
          <p:cNvPr id="14" name="Decision 13">
            <a:extLst>
              <a:ext uri="{FF2B5EF4-FFF2-40B4-BE49-F238E27FC236}">
                <a16:creationId xmlns:a16="http://schemas.microsoft.com/office/drawing/2014/main" id="{B1F70C94-CD04-B3B4-3D36-F2618B19334F}"/>
              </a:ext>
            </a:extLst>
          </p:cNvPr>
          <p:cNvSpPr/>
          <p:nvPr/>
        </p:nvSpPr>
        <p:spPr>
          <a:xfrm>
            <a:off x="1828139" y="2482073"/>
            <a:ext cx="2303176" cy="953035"/>
          </a:xfrm>
          <a:prstGeom prst="flowChartDecision">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T" sz="1200" dirty="0"/>
              <a:t>retryCount &lt; MAX_RETRY?</a:t>
            </a:r>
          </a:p>
        </p:txBody>
      </p:sp>
      <p:sp>
        <p:nvSpPr>
          <p:cNvPr id="16" name="Decision 15">
            <a:extLst>
              <a:ext uri="{FF2B5EF4-FFF2-40B4-BE49-F238E27FC236}">
                <a16:creationId xmlns:a16="http://schemas.microsoft.com/office/drawing/2014/main" id="{64834C7F-861A-72DA-34DF-4BE5347C5894}"/>
              </a:ext>
            </a:extLst>
          </p:cNvPr>
          <p:cNvSpPr/>
          <p:nvPr/>
        </p:nvSpPr>
        <p:spPr>
          <a:xfrm>
            <a:off x="5367684" y="3891975"/>
            <a:ext cx="1936128" cy="958392"/>
          </a:xfrm>
          <a:prstGeom prst="flowChartDecision">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400" dirty="0"/>
              <a:t>S</a:t>
            </a:r>
            <a:r>
              <a:rPr lang="en-IT" sz="1400" dirty="0"/>
              <a:t>uccess = true?</a:t>
            </a:r>
          </a:p>
        </p:txBody>
      </p:sp>
      <p:sp>
        <p:nvSpPr>
          <p:cNvPr id="17" name="Rectangle 16">
            <a:extLst>
              <a:ext uri="{FF2B5EF4-FFF2-40B4-BE49-F238E27FC236}">
                <a16:creationId xmlns:a16="http://schemas.microsoft.com/office/drawing/2014/main" id="{646EC2B5-1D21-45F7-9338-AE8BF5B16CF3}"/>
              </a:ext>
            </a:extLst>
          </p:cNvPr>
          <p:cNvSpPr/>
          <p:nvPr/>
        </p:nvSpPr>
        <p:spPr>
          <a:xfrm>
            <a:off x="5647985" y="5196538"/>
            <a:ext cx="1375526" cy="5409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Ack = 1</a:t>
            </a:r>
            <a:endParaRPr lang="en-IT" sz="1400" dirty="0"/>
          </a:p>
        </p:txBody>
      </p:sp>
      <p:sp>
        <p:nvSpPr>
          <p:cNvPr id="18" name="Rectangle 17">
            <a:extLst>
              <a:ext uri="{FF2B5EF4-FFF2-40B4-BE49-F238E27FC236}">
                <a16:creationId xmlns:a16="http://schemas.microsoft.com/office/drawing/2014/main" id="{E63B0C97-EF20-504F-7919-531CE5451687}"/>
              </a:ext>
            </a:extLst>
          </p:cNvPr>
          <p:cNvSpPr/>
          <p:nvPr/>
        </p:nvSpPr>
        <p:spPr>
          <a:xfrm>
            <a:off x="8047751" y="4100714"/>
            <a:ext cx="1375527" cy="5409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Ack = -1</a:t>
            </a:r>
            <a:endParaRPr lang="en-IT" sz="1400" dirty="0"/>
          </a:p>
        </p:txBody>
      </p:sp>
      <p:sp>
        <p:nvSpPr>
          <p:cNvPr id="19" name="Terminator 18">
            <a:extLst>
              <a:ext uri="{FF2B5EF4-FFF2-40B4-BE49-F238E27FC236}">
                <a16:creationId xmlns:a16="http://schemas.microsoft.com/office/drawing/2014/main" id="{93F15CE2-1EF7-036E-3D2F-13F145BCC561}"/>
              </a:ext>
            </a:extLst>
          </p:cNvPr>
          <p:cNvSpPr/>
          <p:nvPr/>
        </p:nvSpPr>
        <p:spPr>
          <a:xfrm>
            <a:off x="5556576" y="6183746"/>
            <a:ext cx="1558343" cy="363827"/>
          </a:xfrm>
          <a:prstGeom prst="flowChartTerminato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T" sz="1400" dirty="0"/>
              <a:t>END</a:t>
            </a:r>
          </a:p>
        </p:txBody>
      </p:sp>
      <p:cxnSp>
        <p:nvCxnSpPr>
          <p:cNvPr id="21" name="Straight Arrow Connector 20">
            <a:extLst>
              <a:ext uri="{FF2B5EF4-FFF2-40B4-BE49-F238E27FC236}">
                <a16:creationId xmlns:a16="http://schemas.microsoft.com/office/drawing/2014/main" id="{5632D92D-044C-3817-A730-0E4AA0EE5C53}"/>
              </a:ext>
            </a:extLst>
          </p:cNvPr>
          <p:cNvCxnSpPr>
            <a:stCxn id="4" idx="2"/>
            <a:endCxn id="5" idx="0"/>
          </p:cNvCxnSpPr>
          <p:nvPr/>
        </p:nvCxnSpPr>
        <p:spPr>
          <a:xfrm flipH="1">
            <a:off x="6335751" y="560905"/>
            <a:ext cx="1" cy="249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3DB7BA-F482-C1FA-1D61-D465F4CF5088}"/>
              </a:ext>
            </a:extLst>
          </p:cNvPr>
          <p:cNvCxnSpPr>
            <a:stCxn id="5" idx="2"/>
            <a:endCxn id="7" idx="0"/>
          </p:cNvCxnSpPr>
          <p:nvPr/>
        </p:nvCxnSpPr>
        <p:spPr>
          <a:xfrm flipH="1">
            <a:off x="6335750" y="1519164"/>
            <a:ext cx="1" cy="247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43D0B04-ECB8-8FB2-0A8C-57E5E5F0D15B}"/>
              </a:ext>
            </a:extLst>
          </p:cNvPr>
          <p:cNvCxnSpPr>
            <a:stCxn id="7" idx="2"/>
            <a:endCxn id="8" idx="0"/>
          </p:cNvCxnSpPr>
          <p:nvPr/>
        </p:nvCxnSpPr>
        <p:spPr>
          <a:xfrm flipH="1">
            <a:off x="6335749" y="2307200"/>
            <a:ext cx="1" cy="265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BE3C8C3-2BE8-FAC7-EBFB-FAF3584B61A9}"/>
              </a:ext>
            </a:extLst>
          </p:cNvPr>
          <p:cNvSpPr txBox="1"/>
          <p:nvPr/>
        </p:nvSpPr>
        <p:spPr>
          <a:xfrm>
            <a:off x="7838500" y="2633326"/>
            <a:ext cx="631063" cy="307777"/>
          </a:xfrm>
          <a:prstGeom prst="rect">
            <a:avLst/>
          </a:prstGeom>
          <a:noFill/>
        </p:spPr>
        <p:txBody>
          <a:bodyPr wrap="square" rtlCol="0">
            <a:spAutoFit/>
          </a:bodyPr>
          <a:lstStyle/>
          <a:p>
            <a:r>
              <a:rPr lang="en-IT" sz="1400" dirty="0"/>
              <a:t>NO</a:t>
            </a:r>
          </a:p>
        </p:txBody>
      </p:sp>
      <p:sp>
        <p:nvSpPr>
          <p:cNvPr id="31" name="TextBox 30">
            <a:extLst>
              <a:ext uri="{FF2B5EF4-FFF2-40B4-BE49-F238E27FC236}">
                <a16:creationId xmlns:a16="http://schemas.microsoft.com/office/drawing/2014/main" id="{2481BE0F-37AD-B7EA-B2C9-2CC4984EB558}"/>
              </a:ext>
            </a:extLst>
          </p:cNvPr>
          <p:cNvSpPr txBox="1"/>
          <p:nvPr/>
        </p:nvSpPr>
        <p:spPr>
          <a:xfrm>
            <a:off x="4770967" y="2667312"/>
            <a:ext cx="631063" cy="307777"/>
          </a:xfrm>
          <a:prstGeom prst="rect">
            <a:avLst/>
          </a:prstGeom>
          <a:noFill/>
        </p:spPr>
        <p:txBody>
          <a:bodyPr wrap="square" rtlCol="0">
            <a:spAutoFit/>
          </a:bodyPr>
          <a:lstStyle/>
          <a:p>
            <a:r>
              <a:rPr lang="en-IT" sz="1400" dirty="0"/>
              <a:t>YES</a:t>
            </a:r>
          </a:p>
        </p:txBody>
      </p:sp>
      <p:cxnSp>
        <p:nvCxnSpPr>
          <p:cNvPr id="37" name="Straight Arrow Connector 36">
            <a:extLst>
              <a:ext uri="{FF2B5EF4-FFF2-40B4-BE49-F238E27FC236}">
                <a16:creationId xmlns:a16="http://schemas.microsoft.com/office/drawing/2014/main" id="{CFE22DF0-38D0-09DE-61DC-5D1D3BE1F5EE}"/>
              </a:ext>
            </a:extLst>
          </p:cNvPr>
          <p:cNvCxnSpPr>
            <a:cxnSpLocks/>
            <a:stCxn id="8" idx="1"/>
            <a:endCxn id="14" idx="3"/>
          </p:cNvCxnSpPr>
          <p:nvPr/>
        </p:nvCxnSpPr>
        <p:spPr>
          <a:xfrm flipH="1">
            <a:off x="4131315" y="2958591"/>
            <a:ext cx="1249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103811-58F0-5194-3B02-92787B2D4029}"/>
              </a:ext>
            </a:extLst>
          </p:cNvPr>
          <p:cNvCxnSpPr>
            <a:stCxn id="11" idx="2"/>
            <a:endCxn id="12" idx="0"/>
          </p:cNvCxnSpPr>
          <p:nvPr/>
        </p:nvCxnSpPr>
        <p:spPr>
          <a:xfrm flipH="1">
            <a:off x="2979726" y="4228052"/>
            <a:ext cx="1" cy="316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A111376-326B-2C7E-6ADB-E9D3E67B0154}"/>
              </a:ext>
            </a:extLst>
          </p:cNvPr>
          <p:cNvCxnSpPr>
            <a:stCxn id="12" idx="2"/>
            <a:endCxn id="13" idx="0"/>
          </p:cNvCxnSpPr>
          <p:nvPr/>
        </p:nvCxnSpPr>
        <p:spPr>
          <a:xfrm flipH="1">
            <a:off x="2979725" y="5085912"/>
            <a:ext cx="1" cy="316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6A2EA256-02C0-1A94-F483-89B2CE2143C0}"/>
              </a:ext>
            </a:extLst>
          </p:cNvPr>
          <p:cNvCxnSpPr>
            <a:stCxn id="14" idx="1"/>
            <a:endCxn id="11" idx="1"/>
          </p:cNvCxnSpPr>
          <p:nvPr/>
        </p:nvCxnSpPr>
        <p:spPr>
          <a:xfrm rot="10800000" flipV="1">
            <a:off x="1730477" y="2958590"/>
            <a:ext cx="97663" cy="999005"/>
          </a:xfrm>
          <a:prstGeom prst="bentConnector3">
            <a:avLst>
              <a:gd name="adj1" fmla="val 33407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8EFB43B-AD24-CB6F-BB24-E13CC9CFADB4}"/>
              </a:ext>
            </a:extLst>
          </p:cNvPr>
          <p:cNvSpPr txBox="1"/>
          <p:nvPr/>
        </p:nvSpPr>
        <p:spPr>
          <a:xfrm>
            <a:off x="1512606" y="2633326"/>
            <a:ext cx="631063" cy="307777"/>
          </a:xfrm>
          <a:prstGeom prst="rect">
            <a:avLst/>
          </a:prstGeom>
          <a:noFill/>
        </p:spPr>
        <p:txBody>
          <a:bodyPr wrap="square" rtlCol="0">
            <a:spAutoFit/>
          </a:bodyPr>
          <a:lstStyle/>
          <a:p>
            <a:r>
              <a:rPr lang="en-IT" sz="1400" dirty="0"/>
              <a:t>NO</a:t>
            </a:r>
          </a:p>
        </p:txBody>
      </p:sp>
      <p:cxnSp>
        <p:nvCxnSpPr>
          <p:cNvPr id="49" name="Elbow Connector 48">
            <a:extLst>
              <a:ext uri="{FF2B5EF4-FFF2-40B4-BE49-F238E27FC236}">
                <a16:creationId xmlns:a16="http://schemas.microsoft.com/office/drawing/2014/main" id="{18D77E5C-E87F-A56C-CED5-1EF40084AF87}"/>
              </a:ext>
            </a:extLst>
          </p:cNvPr>
          <p:cNvCxnSpPr>
            <a:stCxn id="13" idx="2"/>
            <a:endCxn id="7" idx="1"/>
          </p:cNvCxnSpPr>
          <p:nvPr/>
        </p:nvCxnSpPr>
        <p:spPr>
          <a:xfrm rot="5400000" flipH="1" flipV="1">
            <a:off x="2079598" y="2936871"/>
            <a:ext cx="3907028" cy="2106774"/>
          </a:xfrm>
          <a:prstGeom prst="bentConnector4">
            <a:avLst>
              <a:gd name="adj1" fmla="val -5851"/>
              <a:gd name="adj2" fmla="val -8767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6" name="Straight Arrow Connector 65">
            <a:extLst>
              <a:ext uri="{FF2B5EF4-FFF2-40B4-BE49-F238E27FC236}">
                <a16:creationId xmlns:a16="http://schemas.microsoft.com/office/drawing/2014/main" id="{DFF833B1-6B96-FA95-23DE-0551037AD06D}"/>
              </a:ext>
            </a:extLst>
          </p:cNvPr>
          <p:cNvCxnSpPr>
            <a:stCxn id="8" idx="3"/>
            <a:endCxn id="9" idx="1"/>
          </p:cNvCxnSpPr>
          <p:nvPr/>
        </p:nvCxnSpPr>
        <p:spPr>
          <a:xfrm flipV="1">
            <a:off x="7290932" y="2958590"/>
            <a:ext cx="10951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324FE581-FA1E-351E-0D81-0576167C0D6F}"/>
              </a:ext>
            </a:extLst>
          </p:cNvPr>
          <p:cNvCxnSpPr>
            <a:stCxn id="14" idx="2"/>
            <a:endCxn id="16" idx="0"/>
          </p:cNvCxnSpPr>
          <p:nvPr/>
        </p:nvCxnSpPr>
        <p:spPr>
          <a:xfrm rot="16200000" flipH="1">
            <a:off x="4429304" y="1985530"/>
            <a:ext cx="456867" cy="3356021"/>
          </a:xfrm>
          <a:prstGeom prst="bentConnector3">
            <a:avLst>
              <a:gd name="adj1" fmla="val 267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4BDCCDC0-5CC4-370D-C8A3-970148FF7ACD}"/>
              </a:ext>
            </a:extLst>
          </p:cNvPr>
          <p:cNvCxnSpPr>
            <a:stCxn id="9" idx="2"/>
            <a:endCxn id="16" idx="0"/>
          </p:cNvCxnSpPr>
          <p:nvPr/>
        </p:nvCxnSpPr>
        <p:spPr>
          <a:xfrm rot="5400000">
            <a:off x="7654070" y="1910725"/>
            <a:ext cx="662929" cy="3299571"/>
          </a:xfrm>
          <a:prstGeom prst="bentConnector3">
            <a:avLst>
              <a:gd name="adj1" fmla="val 500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432869F-B5BF-0E99-4B8A-43E1627BF250}"/>
              </a:ext>
            </a:extLst>
          </p:cNvPr>
          <p:cNvCxnSpPr>
            <a:cxnSpLocks/>
            <a:stCxn id="16" idx="3"/>
            <a:endCxn id="18" idx="1"/>
          </p:cNvCxnSpPr>
          <p:nvPr/>
        </p:nvCxnSpPr>
        <p:spPr>
          <a:xfrm>
            <a:off x="7303812" y="4371171"/>
            <a:ext cx="743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039DD57-910C-D119-4C0A-5BAFFA989539}"/>
              </a:ext>
            </a:extLst>
          </p:cNvPr>
          <p:cNvSpPr txBox="1"/>
          <p:nvPr/>
        </p:nvSpPr>
        <p:spPr>
          <a:xfrm>
            <a:off x="7416688" y="4058595"/>
            <a:ext cx="631063" cy="307777"/>
          </a:xfrm>
          <a:prstGeom prst="rect">
            <a:avLst/>
          </a:prstGeom>
          <a:noFill/>
        </p:spPr>
        <p:txBody>
          <a:bodyPr wrap="square" rtlCol="0">
            <a:spAutoFit/>
          </a:bodyPr>
          <a:lstStyle/>
          <a:p>
            <a:r>
              <a:rPr lang="en-IT" sz="1400" dirty="0"/>
              <a:t>NO</a:t>
            </a:r>
          </a:p>
        </p:txBody>
      </p:sp>
      <p:cxnSp>
        <p:nvCxnSpPr>
          <p:cNvPr id="82" name="Straight Arrow Connector 81">
            <a:extLst>
              <a:ext uri="{FF2B5EF4-FFF2-40B4-BE49-F238E27FC236}">
                <a16:creationId xmlns:a16="http://schemas.microsoft.com/office/drawing/2014/main" id="{B3D80642-C7F3-1FEE-5FFF-C19701EA0619}"/>
              </a:ext>
            </a:extLst>
          </p:cNvPr>
          <p:cNvCxnSpPr>
            <a:stCxn id="16" idx="2"/>
            <a:endCxn id="17" idx="0"/>
          </p:cNvCxnSpPr>
          <p:nvPr/>
        </p:nvCxnSpPr>
        <p:spPr>
          <a:xfrm>
            <a:off x="6335748" y="4850367"/>
            <a:ext cx="0" cy="346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863F0372-CD4C-5851-1371-23A2FAFFA352}"/>
              </a:ext>
            </a:extLst>
          </p:cNvPr>
          <p:cNvSpPr txBox="1"/>
          <p:nvPr/>
        </p:nvSpPr>
        <p:spPr>
          <a:xfrm>
            <a:off x="6369037" y="4845607"/>
            <a:ext cx="631063" cy="307777"/>
          </a:xfrm>
          <a:prstGeom prst="rect">
            <a:avLst/>
          </a:prstGeom>
          <a:noFill/>
        </p:spPr>
        <p:txBody>
          <a:bodyPr wrap="square" rtlCol="0">
            <a:spAutoFit/>
          </a:bodyPr>
          <a:lstStyle/>
          <a:p>
            <a:r>
              <a:rPr lang="en-IT" sz="1400" dirty="0"/>
              <a:t>YES</a:t>
            </a:r>
          </a:p>
        </p:txBody>
      </p:sp>
      <p:cxnSp>
        <p:nvCxnSpPr>
          <p:cNvPr id="85" name="Straight Arrow Connector 84">
            <a:extLst>
              <a:ext uri="{FF2B5EF4-FFF2-40B4-BE49-F238E27FC236}">
                <a16:creationId xmlns:a16="http://schemas.microsoft.com/office/drawing/2014/main" id="{43981374-FFB7-67B4-73EA-CDF6B960004D}"/>
              </a:ext>
            </a:extLst>
          </p:cNvPr>
          <p:cNvCxnSpPr>
            <a:stCxn id="17" idx="2"/>
            <a:endCxn id="19" idx="0"/>
          </p:cNvCxnSpPr>
          <p:nvPr/>
        </p:nvCxnSpPr>
        <p:spPr>
          <a:xfrm>
            <a:off x="6335748" y="5737451"/>
            <a:ext cx="0" cy="446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EA379EE7-B08E-5AE1-7748-96148A618BE7}"/>
              </a:ext>
            </a:extLst>
          </p:cNvPr>
          <p:cNvCxnSpPr>
            <a:stCxn id="18" idx="2"/>
            <a:endCxn id="19" idx="3"/>
          </p:cNvCxnSpPr>
          <p:nvPr/>
        </p:nvCxnSpPr>
        <p:spPr>
          <a:xfrm rot="5400000">
            <a:off x="7063201" y="4693345"/>
            <a:ext cx="1724033" cy="16205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148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83E1AD6-118D-989E-5158-B4D7ECCD7F32}"/>
              </a:ext>
            </a:extLst>
          </p:cNvPr>
          <p:cNvGraphicFramePr>
            <a:graphicFrameLocks noGrp="1"/>
          </p:cNvGraphicFramePr>
          <p:nvPr>
            <p:extLst>
              <p:ext uri="{D42A27DB-BD31-4B8C-83A1-F6EECF244321}">
                <p14:modId xmlns:p14="http://schemas.microsoft.com/office/powerpoint/2010/main" val="2112168950"/>
              </p:ext>
            </p:extLst>
          </p:nvPr>
        </p:nvGraphicFramePr>
        <p:xfrm>
          <a:off x="759792" y="1680265"/>
          <a:ext cx="5137426" cy="1854200"/>
        </p:xfrm>
        <a:graphic>
          <a:graphicData uri="http://schemas.openxmlformats.org/drawingml/2006/table">
            <a:tbl>
              <a:tblPr firstRow="1" bandRow="1">
                <a:tableStyleId>{5C22544A-7EE6-4342-B048-85BDC9FD1C3A}</a:tableStyleId>
              </a:tblPr>
              <a:tblGrid>
                <a:gridCol w="2568713">
                  <a:extLst>
                    <a:ext uri="{9D8B030D-6E8A-4147-A177-3AD203B41FA5}">
                      <a16:colId xmlns:a16="http://schemas.microsoft.com/office/drawing/2014/main" val="1947982372"/>
                    </a:ext>
                  </a:extLst>
                </a:gridCol>
                <a:gridCol w="2568713">
                  <a:extLst>
                    <a:ext uri="{9D8B030D-6E8A-4147-A177-3AD203B41FA5}">
                      <a16:colId xmlns:a16="http://schemas.microsoft.com/office/drawing/2014/main" val="2993133751"/>
                    </a:ext>
                  </a:extLst>
                </a:gridCol>
              </a:tblGrid>
              <a:tr h="370840">
                <a:tc>
                  <a:txBody>
                    <a:bodyPr/>
                    <a:lstStyle/>
                    <a:p>
                      <a:r>
                        <a:rPr lang="en-IT" dirty="0"/>
                        <a:t>ID</a:t>
                      </a:r>
                    </a:p>
                  </a:txBody>
                  <a:tcPr/>
                </a:tc>
                <a:tc>
                  <a:txBody>
                    <a:bodyPr/>
                    <a:lstStyle/>
                    <a:p>
                      <a:r>
                        <a:rPr lang="en-IT" dirty="0"/>
                        <a:t>ACK</a:t>
                      </a:r>
                    </a:p>
                  </a:txBody>
                  <a:tcPr/>
                </a:tc>
                <a:extLst>
                  <a:ext uri="{0D108BD9-81ED-4DB2-BD59-A6C34878D82A}">
                    <a16:rowId xmlns:a16="http://schemas.microsoft.com/office/drawing/2014/main" val="4254737306"/>
                  </a:ext>
                </a:extLst>
              </a:tr>
              <a:tr h="370840">
                <a:tc>
                  <a:txBody>
                    <a:bodyPr/>
                    <a:lstStyle/>
                    <a:p>
                      <a:r>
                        <a:rPr lang="en-IT" dirty="0"/>
                        <a:t>1</a:t>
                      </a:r>
                    </a:p>
                  </a:txBody>
                  <a:tcPr/>
                </a:tc>
                <a:tc>
                  <a:txBody>
                    <a:bodyPr/>
                    <a:lstStyle/>
                    <a:p>
                      <a:r>
                        <a:rPr lang="en-IT" dirty="0"/>
                        <a:t>1</a:t>
                      </a:r>
                    </a:p>
                  </a:txBody>
                  <a:tcPr/>
                </a:tc>
                <a:extLst>
                  <a:ext uri="{0D108BD9-81ED-4DB2-BD59-A6C34878D82A}">
                    <a16:rowId xmlns:a16="http://schemas.microsoft.com/office/drawing/2014/main" val="1516246338"/>
                  </a:ext>
                </a:extLst>
              </a:tr>
              <a:tr h="370840">
                <a:tc>
                  <a:txBody>
                    <a:bodyPr/>
                    <a:lstStyle/>
                    <a:p>
                      <a:r>
                        <a:rPr lang="en-IT" dirty="0"/>
                        <a:t>2</a:t>
                      </a:r>
                    </a:p>
                  </a:txBody>
                  <a:tcPr/>
                </a:tc>
                <a:tc>
                  <a:txBody>
                    <a:bodyPr/>
                    <a:lstStyle/>
                    <a:p>
                      <a:r>
                        <a:rPr lang="en-IT" dirty="0"/>
                        <a:t>-1</a:t>
                      </a:r>
                    </a:p>
                  </a:txBody>
                  <a:tcPr/>
                </a:tc>
                <a:extLst>
                  <a:ext uri="{0D108BD9-81ED-4DB2-BD59-A6C34878D82A}">
                    <a16:rowId xmlns:a16="http://schemas.microsoft.com/office/drawing/2014/main" val="4110513294"/>
                  </a:ext>
                </a:extLst>
              </a:tr>
              <a:tr h="370840">
                <a:tc>
                  <a:txBody>
                    <a:bodyPr/>
                    <a:lstStyle/>
                    <a:p>
                      <a:r>
                        <a:rPr lang="en-IT" dirty="0"/>
                        <a:t>3</a:t>
                      </a:r>
                    </a:p>
                  </a:txBody>
                  <a:tcPr/>
                </a:tc>
                <a:tc>
                  <a:txBody>
                    <a:bodyPr/>
                    <a:lstStyle/>
                    <a:p>
                      <a:r>
                        <a:rPr lang="en-IT" dirty="0"/>
                        <a:t>1</a:t>
                      </a:r>
                    </a:p>
                  </a:txBody>
                  <a:tcPr/>
                </a:tc>
                <a:extLst>
                  <a:ext uri="{0D108BD9-81ED-4DB2-BD59-A6C34878D82A}">
                    <a16:rowId xmlns:a16="http://schemas.microsoft.com/office/drawing/2014/main" val="3920289173"/>
                  </a:ext>
                </a:extLst>
              </a:tr>
              <a:tr h="370840">
                <a:tc>
                  <a:txBody>
                    <a:bodyPr/>
                    <a:lstStyle/>
                    <a:p>
                      <a:r>
                        <a:rPr lang="en-IT" dirty="0"/>
                        <a:t>4</a:t>
                      </a:r>
                    </a:p>
                  </a:txBody>
                  <a:tcPr/>
                </a:tc>
                <a:tc>
                  <a:txBody>
                    <a:bodyPr/>
                    <a:lstStyle/>
                    <a:p>
                      <a:r>
                        <a:rPr lang="en-IT" dirty="0"/>
                        <a:t>1</a:t>
                      </a:r>
                    </a:p>
                  </a:txBody>
                  <a:tcPr/>
                </a:tc>
                <a:extLst>
                  <a:ext uri="{0D108BD9-81ED-4DB2-BD59-A6C34878D82A}">
                    <a16:rowId xmlns:a16="http://schemas.microsoft.com/office/drawing/2014/main" val="3964990251"/>
                  </a:ext>
                </a:extLst>
              </a:tr>
            </a:tbl>
          </a:graphicData>
        </a:graphic>
      </p:graphicFrame>
      <p:sp>
        <p:nvSpPr>
          <p:cNvPr id="3" name="Rounded Rectangle 2">
            <a:extLst>
              <a:ext uri="{FF2B5EF4-FFF2-40B4-BE49-F238E27FC236}">
                <a16:creationId xmlns:a16="http://schemas.microsoft.com/office/drawing/2014/main" id="{216CA8B2-B759-5092-90DB-2369F4FDE8E6}"/>
              </a:ext>
            </a:extLst>
          </p:cNvPr>
          <p:cNvSpPr/>
          <p:nvPr/>
        </p:nvSpPr>
        <p:spPr>
          <a:xfrm>
            <a:off x="490331" y="2285816"/>
            <a:ext cx="5539409" cy="63610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4" name="TextBox 3">
            <a:extLst>
              <a:ext uri="{FF2B5EF4-FFF2-40B4-BE49-F238E27FC236}">
                <a16:creationId xmlns:a16="http://schemas.microsoft.com/office/drawing/2014/main" id="{36218355-FCCF-1BBA-EFD4-709924FA3F6C}"/>
              </a:ext>
            </a:extLst>
          </p:cNvPr>
          <p:cNvSpPr txBox="1"/>
          <p:nvPr/>
        </p:nvSpPr>
        <p:spPr>
          <a:xfrm>
            <a:off x="6299201" y="2419202"/>
            <a:ext cx="5443413" cy="369332"/>
          </a:xfrm>
          <a:prstGeom prst="rect">
            <a:avLst/>
          </a:prstGeom>
          <a:noFill/>
        </p:spPr>
        <p:txBody>
          <a:bodyPr wrap="none" rtlCol="0">
            <a:spAutoFit/>
          </a:bodyPr>
          <a:lstStyle/>
          <a:p>
            <a:r>
              <a:rPr lang="en-IT" dirty="0"/>
              <a:t>Process is assumed to be crashed after 3 attempts failed</a:t>
            </a:r>
          </a:p>
        </p:txBody>
      </p:sp>
      <p:sp>
        <p:nvSpPr>
          <p:cNvPr id="5" name="TextBox 4">
            <a:extLst>
              <a:ext uri="{FF2B5EF4-FFF2-40B4-BE49-F238E27FC236}">
                <a16:creationId xmlns:a16="http://schemas.microsoft.com/office/drawing/2014/main" id="{97E5166C-6701-8259-3493-ECC2BE8B4394}"/>
              </a:ext>
            </a:extLst>
          </p:cNvPr>
          <p:cNvSpPr txBox="1"/>
          <p:nvPr/>
        </p:nvSpPr>
        <p:spPr>
          <a:xfrm>
            <a:off x="673059" y="3921491"/>
            <a:ext cx="11252283" cy="923330"/>
          </a:xfrm>
          <a:prstGeom prst="rect">
            <a:avLst/>
          </a:prstGeom>
          <a:noFill/>
        </p:spPr>
        <p:txBody>
          <a:bodyPr wrap="square" rtlCol="0">
            <a:spAutoFit/>
          </a:bodyPr>
          <a:lstStyle/>
          <a:p>
            <a:r>
              <a:rPr lang="en-IT" dirty="0"/>
              <a:t>NOTE: since we are sending multiple request via gRPC, it can happen that, if the process responds after a previous failed attempt, the server may receive multiple identical requests (for example because of a delay in responding).</a:t>
            </a:r>
            <a:br>
              <a:rPr lang="en-IT" dirty="0"/>
            </a:br>
            <a:r>
              <a:rPr lang="en-IT" dirty="0"/>
              <a:t>For this reason it is important to ensure that the actions in response to the requests are idempotent!</a:t>
            </a:r>
          </a:p>
        </p:txBody>
      </p:sp>
    </p:spTree>
    <p:extLst>
      <p:ext uri="{BB962C8B-B14F-4D97-AF65-F5344CB8AC3E}">
        <p14:creationId xmlns:p14="http://schemas.microsoft.com/office/powerpoint/2010/main" val="3393483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D2D26A-2122-932A-AF60-AD2AE0D356CD}"/>
              </a:ext>
            </a:extLst>
          </p:cNvPr>
          <p:cNvSpPr>
            <a:spLocks noGrp="1"/>
          </p:cNvSpPr>
          <p:nvPr>
            <p:ph type="title"/>
          </p:nvPr>
        </p:nvSpPr>
        <p:spPr>
          <a:xfrm>
            <a:off x="1043950" y="1179151"/>
            <a:ext cx="3300646" cy="4463889"/>
          </a:xfrm>
        </p:spPr>
        <p:txBody>
          <a:bodyPr anchor="ctr">
            <a:normAutofit/>
          </a:bodyPr>
          <a:lstStyle/>
          <a:p>
            <a:r>
              <a:rPr lang="en-IT" dirty="0"/>
              <a:t>Idempotency for introduction requests</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5"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89763F-61CA-D1D1-6FD8-6F2CFCD9109B}"/>
              </a:ext>
            </a:extLst>
          </p:cNvPr>
          <p:cNvSpPr>
            <a:spLocks noGrp="1"/>
          </p:cNvSpPr>
          <p:nvPr>
            <p:ph idx="1"/>
          </p:nvPr>
        </p:nvSpPr>
        <p:spPr>
          <a:xfrm>
            <a:off x="4978918" y="1109145"/>
            <a:ext cx="6341016" cy="4603900"/>
          </a:xfrm>
        </p:spPr>
        <p:txBody>
          <a:bodyPr anchor="ctr">
            <a:normAutofit/>
          </a:bodyPr>
          <a:lstStyle/>
          <a:p>
            <a:r>
              <a:rPr lang="en-IT" dirty="0"/>
              <a:t>When duplicated introduction requests are received</a:t>
            </a:r>
          </a:p>
          <a:p>
            <a:pPr lvl="1"/>
            <a:r>
              <a:rPr lang="en-IT" dirty="0"/>
              <a:t>No duplicates are introduced in the ActivePeers structure, since it is implemented as an HashMap -&gt; put with same key and same value have no effect</a:t>
            </a:r>
          </a:p>
          <a:p>
            <a:pPr lvl="1"/>
            <a:r>
              <a:rPr lang="en-IT" dirty="0"/>
              <a:t>No property change events are fired since old value and new value for the same key are equal -&gt; no additional requests during mutual exclusion are sent</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0827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F46D4D-D6D2-D5D0-F814-C5A90ECD6BE8}"/>
              </a:ext>
            </a:extLst>
          </p:cNvPr>
          <p:cNvSpPr>
            <a:spLocks noGrp="1"/>
          </p:cNvSpPr>
          <p:nvPr>
            <p:ph type="title"/>
          </p:nvPr>
        </p:nvSpPr>
        <p:spPr/>
        <p:txBody>
          <a:bodyPr/>
          <a:lstStyle/>
          <a:p>
            <a:r>
              <a:rPr lang="en-IT" dirty="0"/>
              <a:t>Mutual exclusion</a:t>
            </a:r>
          </a:p>
        </p:txBody>
      </p:sp>
      <p:sp>
        <p:nvSpPr>
          <p:cNvPr id="5" name="Text Placeholder 4">
            <a:extLst>
              <a:ext uri="{FF2B5EF4-FFF2-40B4-BE49-F238E27FC236}">
                <a16:creationId xmlns:a16="http://schemas.microsoft.com/office/drawing/2014/main" id="{F7A18E47-1171-8BED-3BA1-B1F4BC7710FE}"/>
              </a:ext>
            </a:extLst>
          </p:cNvPr>
          <p:cNvSpPr>
            <a:spLocks noGrp="1"/>
          </p:cNvSpPr>
          <p:nvPr>
            <p:ph type="body" idx="1"/>
          </p:nvPr>
        </p:nvSpPr>
        <p:spPr/>
        <p:txBody>
          <a:bodyPr/>
          <a:lstStyle/>
          <a:p>
            <a:r>
              <a:rPr lang="en-IT" dirty="0"/>
              <a:t>Implementation of Ricart and Agrawala algorithm</a:t>
            </a:r>
          </a:p>
        </p:txBody>
      </p:sp>
    </p:spTree>
    <p:extLst>
      <p:ext uri="{BB962C8B-B14F-4D97-AF65-F5344CB8AC3E}">
        <p14:creationId xmlns:p14="http://schemas.microsoft.com/office/powerpoint/2010/main" val="3889376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01C284-96A3-57EF-A136-1408D0D6A0FE}"/>
              </a:ext>
            </a:extLst>
          </p:cNvPr>
          <p:cNvSpPr>
            <a:spLocks noGrp="1"/>
          </p:cNvSpPr>
          <p:nvPr>
            <p:ph type="title"/>
          </p:nvPr>
        </p:nvSpPr>
        <p:spPr>
          <a:xfrm>
            <a:off x="643467" y="816638"/>
            <a:ext cx="3367359" cy="5224724"/>
          </a:xfrm>
        </p:spPr>
        <p:txBody>
          <a:bodyPr anchor="ctr">
            <a:normAutofit/>
          </a:bodyPr>
          <a:lstStyle/>
          <a:p>
            <a:r>
              <a:rPr lang="en-IT" dirty="0"/>
              <a:t>Idempotency for repair requests</a:t>
            </a:r>
          </a:p>
        </p:txBody>
      </p:sp>
      <p:sp>
        <p:nvSpPr>
          <p:cNvPr id="3" name="Content Placeholder 2">
            <a:extLst>
              <a:ext uri="{FF2B5EF4-FFF2-40B4-BE49-F238E27FC236}">
                <a16:creationId xmlns:a16="http://schemas.microsoft.com/office/drawing/2014/main" id="{6F5D5DD8-5940-C4AB-1D91-4BDCF0701CCC}"/>
              </a:ext>
            </a:extLst>
          </p:cNvPr>
          <p:cNvSpPr>
            <a:spLocks noGrp="1"/>
          </p:cNvSpPr>
          <p:nvPr>
            <p:ph idx="1"/>
          </p:nvPr>
        </p:nvSpPr>
        <p:spPr>
          <a:xfrm>
            <a:off x="4654295" y="816638"/>
            <a:ext cx="4619706" cy="5224724"/>
          </a:xfrm>
        </p:spPr>
        <p:txBody>
          <a:bodyPr anchor="ctr">
            <a:normAutofit/>
          </a:bodyPr>
          <a:lstStyle/>
          <a:p>
            <a:r>
              <a:rPr lang="en-IT" dirty="0"/>
              <a:t>When duplicated repair request are received</a:t>
            </a:r>
          </a:p>
          <a:p>
            <a:pPr lvl="1"/>
            <a:r>
              <a:rPr lang="en-IT" dirty="0"/>
              <a:t>On the server side there is no difference, the same request is treated as any other request</a:t>
            </a:r>
          </a:p>
          <a:p>
            <a:pPr lvl="1"/>
            <a:r>
              <a:rPr lang="en-IT" dirty="0"/>
              <a:t>On the client side only one response is received</a:t>
            </a:r>
          </a:p>
        </p:txBody>
      </p:sp>
    </p:spTree>
    <p:extLst>
      <p:ext uri="{BB962C8B-B14F-4D97-AF65-F5344CB8AC3E}">
        <p14:creationId xmlns:p14="http://schemas.microsoft.com/office/powerpoint/2010/main" val="252451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2A27-D3B1-5EF1-31D6-87EDD5AD4004}"/>
              </a:ext>
            </a:extLst>
          </p:cNvPr>
          <p:cNvSpPr>
            <a:spLocks noGrp="1"/>
          </p:cNvSpPr>
          <p:nvPr>
            <p:ph type="title"/>
          </p:nvPr>
        </p:nvSpPr>
        <p:spPr/>
        <p:txBody>
          <a:bodyPr/>
          <a:lstStyle/>
          <a:p>
            <a:r>
              <a:rPr lang="en-IT" dirty="0"/>
              <a:t>Crash detection during mutual exclusion</a:t>
            </a:r>
          </a:p>
        </p:txBody>
      </p:sp>
      <p:sp>
        <p:nvSpPr>
          <p:cNvPr id="3" name="Content Placeholder 2">
            <a:extLst>
              <a:ext uri="{FF2B5EF4-FFF2-40B4-BE49-F238E27FC236}">
                <a16:creationId xmlns:a16="http://schemas.microsoft.com/office/drawing/2014/main" id="{2527A8B6-D95D-6C2D-E6AE-C4B007A1A664}"/>
              </a:ext>
            </a:extLst>
          </p:cNvPr>
          <p:cNvSpPr>
            <a:spLocks noGrp="1"/>
          </p:cNvSpPr>
          <p:nvPr>
            <p:ph idx="1"/>
          </p:nvPr>
        </p:nvSpPr>
        <p:spPr/>
        <p:txBody>
          <a:bodyPr/>
          <a:lstStyle/>
          <a:p>
            <a:r>
              <a:rPr lang="en-IT" dirty="0"/>
              <a:t>If mutual exclusion </a:t>
            </a:r>
            <a:r>
              <a:rPr lang="en-GB" dirty="0"/>
              <a:t>is ongoing we have one additional issue: how can we detect if a process that is currently accessing the resource crashes?</a:t>
            </a:r>
            <a:endParaRPr lang="en-IT" dirty="0"/>
          </a:p>
        </p:txBody>
      </p:sp>
    </p:spTree>
    <p:extLst>
      <p:ext uri="{BB962C8B-B14F-4D97-AF65-F5344CB8AC3E}">
        <p14:creationId xmlns:p14="http://schemas.microsoft.com/office/powerpoint/2010/main" val="1004516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A0FF-A755-C1DE-6719-3F4B4A0E2E5B}"/>
              </a:ext>
            </a:extLst>
          </p:cNvPr>
          <p:cNvSpPr>
            <a:spLocks noGrp="1"/>
          </p:cNvSpPr>
          <p:nvPr>
            <p:ph type="title"/>
          </p:nvPr>
        </p:nvSpPr>
        <p:spPr/>
        <p:txBody>
          <a:bodyPr/>
          <a:lstStyle/>
          <a:p>
            <a:r>
              <a:rPr lang="en-IT" dirty="0"/>
              <a:t>Approaches</a:t>
            </a:r>
          </a:p>
        </p:txBody>
      </p:sp>
      <p:sp>
        <p:nvSpPr>
          <p:cNvPr id="3" name="Text Placeholder 2">
            <a:extLst>
              <a:ext uri="{FF2B5EF4-FFF2-40B4-BE49-F238E27FC236}">
                <a16:creationId xmlns:a16="http://schemas.microsoft.com/office/drawing/2014/main" id="{8D503201-3F34-D319-0A73-1298627F7D05}"/>
              </a:ext>
            </a:extLst>
          </p:cNvPr>
          <p:cNvSpPr>
            <a:spLocks noGrp="1"/>
          </p:cNvSpPr>
          <p:nvPr>
            <p:ph type="body" idx="1"/>
          </p:nvPr>
        </p:nvSpPr>
        <p:spPr/>
        <p:txBody>
          <a:bodyPr/>
          <a:lstStyle/>
          <a:p>
            <a:r>
              <a:rPr lang="en-IT" dirty="0"/>
              <a:t>Setting a fixed timeout</a:t>
            </a:r>
          </a:p>
        </p:txBody>
      </p:sp>
      <p:sp>
        <p:nvSpPr>
          <p:cNvPr id="4" name="Content Placeholder 3">
            <a:extLst>
              <a:ext uri="{FF2B5EF4-FFF2-40B4-BE49-F238E27FC236}">
                <a16:creationId xmlns:a16="http://schemas.microsoft.com/office/drawing/2014/main" id="{9DFB3DFC-8038-B9DE-2DA0-52B63D2B15D0}"/>
              </a:ext>
            </a:extLst>
          </p:cNvPr>
          <p:cNvSpPr>
            <a:spLocks noGrp="1"/>
          </p:cNvSpPr>
          <p:nvPr>
            <p:ph sz="half" idx="2"/>
          </p:nvPr>
        </p:nvSpPr>
        <p:spPr/>
        <p:txBody>
          <a:bodyPr>
            <a:normAutofit fontScale="92500" lnSpcReduction="10000"/>
          </a:bodyPr>
          <a:lstStyle/>
          <a:p>
            <a:r>
              <a:rPr lang="en-IT" dirty="0"/>
              <a:t>NOT FEASIBLE</a:t>
            </a:r>
          </a:p>
          <a:p>
            <a:r>
              <a:rPr lang="en-IT" dirty="0"/>
              <a:t>Requires knowing in advance the order of precedence to access the resource</a:t>
            </a:r>
          </a:p>
          <a:p>
            <a:r>
              <a:rPr lang="en-IT" dirty="0"/>
              <a:t>The order can only be inferred AFTER receiving ACKS</a:t>
            </a:r>
          </a:p>
          <a:p>
            <a:r>
              <a:rPr lang="en-IT" dirty="0"/>
              <a:t>Insertion can happen at any time</a:t>
            </a:r>
          </a:p>
        </p:txBody>
      </p:sp>
      <p:sp>
        <p:nvSpPr>
          <p:cNvPr id="5" name="Text Placeholder 4">
            <a:extLst>
              <a:ext uri="{FF2B5EF4-FFF2-40B4-BE49-F238E27FC236}">
                <a16:creationId xmlns:a16="http://schemas.microsoft.com/office/drawing/2014/main" id="{C4B82ADB-0735-9AD1-3118-3A56463177CD}"/>
              </a:ext>
            </a:extLst>
          </p:cNvPr>
          <p:cNvSpPr>
            <a:spLocks noGrp="1"/>
          </p:cNvSpPr>
          <p:nvPr>
            <p:ph type="body" sz="quarter" idx="3"/>
          </p:nvPr>
        </p:nvSpPr>
        <p:spPr/>
        <p:txBody>
          <a:bodyPr/>
          <a:lstStyle/>
          <a:p>
            <a:r>
              <a:rPr lang="en-IT" dirty="0"/>
              <a:t>Setting up a temporary additional monitoring system</a:t>
            </a:r>
          </a:p>
        </p:txBody>
      </p:sp>
      <p:sp>
        <p:nvSpPr>
          <p:cNvPr id="6" name="Content Placeholder 5">
            <a:extLst>
              <a:ext uri="{FF2B5EF4-FFF2-40B4-BE49-F238E27FC236}">
                <a16:creationId xmlns:a16="http://schemas.microsoft.com/office/drawing/2014/main" id="{C5A173FE-E6C4-D638-C79C-12F6FCA422DF}"/>
              </a:ext>
            </a:extLst>
          </p:cNvPr>
          <p:cNvSpPr>
            <a:spLocks noGrp="1"/>
          </p:cNvSpPr>
          <p:nvPr>
            <p:ph sz="quarter" idx="4"/>
          </p:nvPr>
        </p:nvSpPr>
        <p:spPr/>
        <p:txBody>
          <a:bodyPr>
            <a:normAutofit fontScale="92500" lnSpcReduction="10000"/>
          </a:bodyPr>
          <a:lstStyle/>
          <a:p>
            <a:r>
              <a:rPr lang="en-GB" dirty="0"/>
              <a:t>W</a:t>
            </a:r>
            <a:r>
              <a:rPr lang="en-IT" dirty="0"/>
              <a:t>hen a process accesses the resource</a:t>
            </a:r>
          </a:p>
          <a:p>
            <a:pPr lvl="1"/>
            <a:r>
              <a:rPr lang="en-IT" dirty="0"/>
              <a:t>Draws 3 peers at random from the active list (or all the peers if the list </a:t>
            </a:r>
            <a:r>
              <a:rPr lang="en-GB" dirty="0"/>
              <a:t>is smaller)</a:t>
            </a:r>
            <a:endParaRPr lang="en-IT" dirty="0"/>
          </a:p>
          <a:p>
            <a:pPr lvl="1"/>
            <a:r>
              <a:rPr lang="en-GB" dirty="0"/>
              <a:t>S</a:t>
            </a:r>
            <a:r>
              <a:rPr lang="en-IT" dirty="0"/>
              <a:t>ets up temporary communication channels and sends an “access” message</a:t>
            </a:r>
          </a:p>
          <a:p>
            <a:pPr lvl="1"/>
            <a:r>
              <a:rPr lang="en-IT" dirty="0"/>
              <a:t>If the process crashes one of the connected peers is notified</a:t>
            </a:r>
          </a:p>
          <a:p>
            <a:pPr lvl="1"/>
            <a:r>
              <a:rPr lang="en-IT" dirty="0"/>
              <a:t>Communicating with 3 peers instead of 1 tolerates the crash of 2 robots</a:t>
            </a:r>
          </a:p>
        </p:txBody>
      </p:sp>
    </p:spTree>
    <p:extLst>
      <p:ext uri="{BB962C8B-B14F-4D97-AF65-F5344CB8AC3E}">
        <p14:creationId xmlns:p14="http://schemas.microsoft.com/office/powerpoint/2010/main" val="222481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69B8703D-0351-601F-F6C5-E8EE75B701AB}"/>
              </a:ext>
            </a:extLst>
          </p:cNvPr>
          <p:cNvSpPr/>
          <p:nvPr/>
        </p:nvSpPr>
        <p:spPr>
          <a:xfrm>
            <a:off x="1122499" y="2840247"/>
            <a:ext cx="379563" cy="392502"/>
          </a:xfrm>
          <a:prstGeom prst="ellipse">
            <a:avLst/>
          </a:prstGeom>
          <a:solidFill>
            <a:srgbClr val="FFC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1</a:t>
            </a:r>
          </a:p>
        </p:txBody>
      </p:sp>
      <p:sp>
        <p:nvSpPr>
          <p:cNvPr id="8" name="Oval 7">
            <a:extLst>
              <a:ext uri="{FF2B5EF4-FFF2-40B4-BE49-F238E27FC236}">
                <a16:creationId xmlns:a16="http://schemas.microsoft.com/office/drawing/2014/main" id="{2A1ABFFA-8622-01EE-4B2C-D270A690D562}"/>
              </a:ext>
            </a:extLst>
          </p:cNvPr>
          <p:cNvSpPr/>
          <p:nvPr/>
        </p:nvSpPr>
        <p:spPr>
          <a:xfrm>
            <a:off x="3207524" y="1052153"/>
            <a:ext cx="379563" cy="392502"/>
          </a:xfrm>
          <a:prstGeom prst="ellipse">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2</a:t>
            </a:r>
          </a:p>
        </p:txBody>
      </p:sp>
      <p:sp>
        <p:nvSpPr>
          <p:cNvPr id="16" name="Rectangular Callout 15">
            <a:extLst>
              <a:ext uri="{FF2B5EF4-FFF2-40B4-BE49-F238E27FC236}">
                <a16:creationId xmlns:a16="http://schemas.microsoft.com/office/drawing/2014/main" id="{D4B3169F-0A3C-2A68-3B73-0383C2805093}"/>
              </a:ext>
            </a:extLst>
          </p:cNvPr>
          <p:cNvSpPr/>
          <p:nvPr/>
        </p:nvSpPr>
        <p:spPr>
          <a:xfrm>
            <a:off x="481740" y="1725352"/>
            <a:ext cx="1248702" cy="939510"/>
          </a:xfrm>
          <a:prstGeom prst="wedgeRectCallout">
            <a:avLst>
              <a:gd name="adj1" fmla="val 15250"/>
              <a:gd name="adj2" fmla="val 6532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T" sz="1600" dirty="0"/>
              <a:t>Is about to access the resource</a:t>
            </a:r>
          </a:p>
        </p:txBody>
      </p:sp>
      <p:sp>
        <p:nvSpPr>
          <p:cNvPr id="17" name="Oval 16">
            <a:extLst>
              <a:ext uri="{FF2B5EF4-FFF2-40B4-BE49-F238E27FC236}">
                <a16:creationId xmlns:a16="http://schemas.microsoft.com/office/drawing/2014/main" id="{C14FF138-279F-4029-8A43-8F5AF8A97881}"/>
              </a:ext>
            </a:extLst>
          </p:cNvPr>
          <p:cNvSpPr/>
          <p:nvPr/>
        </p:nvSpPr>
        <p:spPr>
          <a:xfrm>
            <a:off x="3207523" y="1956633"/>
            <a:ext cx="379563" cy="392502"/>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T" dirty="0"/>
              <a:t>3</a:t>
            </a:r>
          </a:p>
        </p:txBody>
      </p:sp>
      <p:sp>
        <p:nvSpPr>
          <p:cNvPr id="18" name="Oval 17">
            <a:extLst>
              <a:ext uri="{FF2B5EF4-FFF2-40B4-BE49-F238E27FC236}">
                <a16:creationId xmlns:a16="http://schemas.microsoft.com/office/drawing/2014/main" id="{02F895AD-98C2-EA0B-CD2E-716833DCD51B}"/>
              </a:ext>
            </a:extLst>
          </p:cNvPr>
          <p:cNvSpPr/>
          <p:nvPr/>
        </p:nvSpPr>
        <p:spPr>
          <a:xfrm>
            <a:off x="3207523" y="2861113"/>
            <a:ext cx="379563" cy="392502"/>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T" dirty="0"/>
              <a:t>4</a:t>
            </a:r>
          </a:p>
        </p:txBody>
      </p:sp>
      <p:sp>
        <p:nvSpPr>
          <p:cNvPr id="19" name="Oval 18">
            <a:extLst>
              <a:ext uri="{FF2B5EF4-FFF2-40B4-BE49-F238E27FC236}">
                <a16:creationId xmlns:a16="http://schemas.microsoft.com/office/drawing/2014/main" id="{E584693D-A161-D3BF-A269-8E759D6DC828}"/>
              </a:ext>
            </a:extLst>
          </p:cNvPr>
          <p:cNvSpPr/>
          <p:nvPr/>
        </p:nvSpPr>
        <p:spPr>
          <a:xfrm>
            <a:off x="3207522" y="3765593"/>
            <a:ext cx="379563" cy="392502"/>
          </a:xfrm>
          <a:prstGeom prst="ellipse">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5</a:t>
            </a:r>
          </a:p>
        </p:txBody>
      </p:sp>
      <p:sp>
        <p:nvSpPr>
          <p:cNvPr id="20" name="Oval 19">
            <a:extLst>
              <a:ext uri="{FF2B5EF4-FFF2-40B4-BE49-F238E27FC236}">
                <a16:creationId xmlns:a16="http://schemas.microsoft.com/office/drawing/2014/main" id="{D3F2C3CE-7580-8789-1F73-D2BAB24D7A8A}"/>
              </a:ext>
            </a:extLst>
          </p:cNvPr>
          <p:cNvSpPr/>
          <p:nvPr/>
        </p:nvSpPr>
        <p:spPr>
          <a:xfrm>
            <a:off x="3207522" y="4670073"/>
            <a:ext cx="379563" cy="392502"/>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T" dirty="0"/>
              <a:t>6</a:t>
            </a:r>
          </a:p>
        </p:txBody>
      </p:sp>
      <p:cxnSp>
        <p:nvCxnSpPr>
          <p:cNvPr id="22" name="Straight Arrow Connector 21">
            <a:extLst>
              <a:ext uri="{FF2B5EF4-FFF2-40B4-BE49-F238E27FC236}">
                <a16:creationId xmlns:a16="http://schemas.microsoft.com/office/drawing/2014/main" id="{F5FFE2EF-B696-3006-AA18-798876195836}"/>
              </a:ext>
            </a:extLst>
          </p:cNvPr>
          <p:cNvCxnSpPr>
            <a:stCxn id="7" idx="6"/>
            <a:endCxn id="17" idx="2"/>
          </p:cNvCxnSpPr>
          <p:nvPr/>
        </p:nvCxnSpPr>
        <p:spPr>
          <a:xfrm flipV="1">
            <a:off x="1502062" y="2152884"/>
            <a:ext cx="1705461" cy="88361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3" name="Straight Arrow Connector 22">
            <a:extLst>
              <a:ext uri="{FF2B5EF4-FFF2-40B4-BE49-F238E27FC236}">
                <a16:creationId xmlns:a16="http://schemas.microsoft.com/office/drawing/2014/main" id="{A9B7DFC7-C880-3217-9FF7-EB227FB730C1}"/>
              </a:ext>
            </a:extLst>
          </p:cNvPr>
          <p:cNvCxnSpPr>
            <a:cxnSpLocks/>
            <a:stCxn id="7" idx="6"/>
            <a:endCxn id="18" idx="2"/>
          </p:cNvCxnSpPr>
          <p:nvPr/>
        </p:nvCxnSpPr>
        <p:spPr>
          <a:xfrm>
            <a:off x="1502062" y="3036498"/>
            <a:ext cx="1705461" cy="208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 name="Straight Arrow Connector 25">
            <a:extLst>
              <a:ext uri="{FF2B5EF4-FFF2-40B4-BE49-F238E27FC236}">
                <a16:creationId xmlns:a16="http://schemas.microsoft.com/office/drawing/2014/main" id="{B31BFA13-8A6C-3411-8870-0CC30D08C070}"/>
              </a:ext>
            </a:extLst>
          </p:cNvPr>
          <p:cNvCxnSpPr>
            <a:cxnSpLocks/>
            <a:stCxn id="7" idx="6"/>
            <a:endCxn id="20" idx="2"/>
          </p:cNvCxnSpPr>
          <p:nvPr/>
        </p:nvCxnSpPr>
        <p:spPr>
          <a:xfrm>
            <a:off x="1502062" y="3036498"/>
            <a:ext cx="1705460" cy="182982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2" name="TextBox 31">
            <a:extLst>
              <a:ext uri="{FF2B5EF4-FFF2-40B4-BE49-F238E27FC236}">
                <a16:creationId xmlns:a16="http://schemas.microsoft.com/office/drawing/2014/main" id="{11FDEF0F-3807-67A3-82BD-4D8CF38DD310}"/>
              </a:ext>
            </a:extLst>
          </p:cNvPr>
          <p:cNvSpPr txBox="1"/>
          <p:nvPr/>
        </p:nvSpPr>
        <p:spPr>
          <a:xfrm>
            <a:off x="1877404" y="1920837"/>
            <a:ext cx="1218603" cy="338554"/>
          </a:xfrm>
          <a:prstGeom prst="rect">
            <a:avLst/>
          </a:prstGeom>
          <a:noFill/>
        </p:spPr>
        <p:txBody>
          <a:bodyPr wrap="none" rtlCol="0">
            <a:spAutoFit/>
          </a:bodyPr>
          <a:lstStyle/>
          <a:p>
            <a:r>
              <a:rPr lang="en-GB" sz="1600" dirty="0"/>
              <a:t>a</a:t>
            </a:r>
            <a:r>
              <a:rPr lang="en-IT" sz="1600" dirty="0"/>
              <a:t>ccess(1, t1)</a:t>
            </a:r>
          </a:p>
        </p:txBody>
      </p:sp>
      <p:sp>
        <p:nvSpPr>
          <p:cNvPr id="33" name="TextBox 32">
            <a:extLst>
              <a:ext uri="{FF2B5EF4-FFF2-40B4-BE49-F238E27FC236}">
                <a16:creationId xmlns:a16="http://schemas.microsoft.com/office/drawing/2014/main" id="{2396EF9A-93C6-6AEE-23BF-37069783CF5F}"/>
              </a:ext>
            </a:extLst>
          </p:cNvPr>
          <p:cNvSpPr txBox="1"/>
          <p:nvPr/>
        </p:nvSpPr>
        <p:spPr>
          <a:xfrm>
            <a:off x="1913082" y="2702408"/>
            <a:ext cx="1218603" cy="338554"/>
          </a:xfrm>
          <a:prstGeom prst="rect">
            <a:avLst/>
          </a:prstGeom>
          <a:noFill/>
        </p:spPr>
        <p:txBody>
          <a:bodyPr wrap="none" rtlCol="0">
            <a:spAutoFit/>
          </a:bodyPr>
          <a:lstStyle/>
          <a:p>
            <a:r>
              <a:rPr lang="en-GB" sz="1600" dirty="0"/>
              <a:t>a</a:t>
            </a:r>
            <a:r>
              <a:rPr lang="en-IT" sz="1600" dirty="0"/>
              <a:t>ccess(1, t1)</a:t>
            </a:r>
          </a:p>
        </p:txBody>
      </p:sp>
      <p:sp>
        <p:nvSpPr>
          <p:cNvPr id="34" name="TextBox 33">
            <a:extLst>
              <a:ext uri="{FF2B5EF4-FFF2-40B4-BE49-F238E27FC236}">
                <a16:creationId xmlns:a16="http://schemas.microsoft.com/office/drawing/2014/main" id="{7610AFB0-5B28-C388-8A3A-F32ABBA1FCAA}"/>
              </a:ext>
            </a:extLst>
          </p:cNvPr>
          <p:cNvSpPr txBox="1"/>
          <p:nvPr/>
        </p:nvSpPr>
        <p:spPr>
          <a:xfrm>
            <a:off x="1084834" y="3782259"/>
            <a:ext cx="1218603" cy="338554"/>
          </a:xfrm>
          <a:prstGeom prst="rect">
            <a:avLst/>
          </a:prstGeom>
          <a:noFill/>
        </p:spPr>
        <p:txBody>
          <a:bodyPr wrap="none" rtlCol="0">
            <a:spAutoFit/>
          </a:bodyPr>
          <a:lstStyle/>
          <a:p>
            <a:r>
              <a:rPr lang="en-GB" sz="1600" dirty="0"/>
              <a:t>a</a:t>
            </a:r>
            <a:r>
              <a:rPr lang="en-IT" sz="1600" dirty="0"/>
              <a:t>ccess(1, t1)</a:t>
            </a:r>
          </a:p>
        </p:txBody>
      </p:sp>
      <p:sp>
        <p:nvSpPr>
          <p:cNvPr id="35" name="Right Arrow 34">
            <a:extLst>
              <a:ext uri="{FF2B5EF4-FFF2-40B4-BE49-F238E27FC236}">
                <a16:creationId xmlns:a16="http://schemas.microsoft.com/office/drawing/2014/main" id="{92F04F7D-2E04-E3A1-8ED5-9D680C1C488F}"/>
              </a:ext>
            </a:extLst>
          </p:cNvPr>
          <p:cNvSpPr/>
          <p:nvPr/>
        </p:nvSpPr>
        <p:spPr>
          <a:xfrm>
            <a:off x="3699847" y="2020144"/>
            <a:ext cx="335558" cy="259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36" name="TextBox 35">
            <a:extLst>
              <a:ext uri="{FF2B5EF4-FFF2-40B4-BE49-F238E27FC236}">
                <a16:creationId xmlns:a16="http://schemas.microsoft.com/office/drawing/2014/main" id="{119EBB3C-570B-C893-CDD9-09EB88F9B33A}"/>
              </a:ext>
            </a:extLst>
          </p:cNvPr>
          <p:cNvSpPr txBox="1"/>
          <p:nvPr/>
        </p:nvSpPr>
        <p:spPr>
          <a:xfrm>
            <a:off x="4148166" y="1860496"/>
            <a:ext cx="1298477" cy="584775"/>
          </a:xfrm>
          <a:prstGeom prst="rect">
            <a:avLst/>
          </a:prstGeom>
          <a:noFill/>
        </p:spPr>
        <p:txBody>
          <a:bodyPr wrap="square" rtlCol="0">
            <a:spAutoFit/>
          </a:bodyPr>
          <a:lstStyle/>
          <a:p>
            <a:pPr algn="ctr"/>
            <a:r>
              <a:rPr lang="en-GB" sz="1600" dirty="0"/>
              <a:t>L</a:t>
            </a:r>
            <a:r>
              <a:rPr lang="en-IT" sz="1600" dirty="0"/>
              <a:t>aunch timer thread (12s)</a:t>
            </a:r>
          </a:p>
        </p:txBody>
      </p:sp>
      <p:sp>
        <p:nvSpPr>
          <p:cNvPr id="37" name="Right Arrow 36">
            <a:extLst>
              <a:ext uri="{FF2B5EF4-FFF2-40B4-BE49-F238E27FC236}">
                <a16:creationId xmlns:a16="http://schemas.microsoft.com/office/drawing/2014/main" id="{2B0D124E-215C-6E0B-D3D5-2FA9084C834F}"/>
              </a:ext>
            </a:extLst>
          </p:cNvPr>
          <p:cNvSpPr/>
          <p:nvPr/>
        </p:nvSpPr>
        <p:spPr>
          <a:xfrm>
            <a:off x="3699847" y="2903758"/>
            <a:ext cx="335558" cy="259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38" name="TextBox 37">
            <a:extLst>
              <a:ext uri="{FF2B5EF4-FFF2-40B4-BE49-F238E27FC236}">
                <a16:creationId xmlns:a16="http://schemas.microsoft.com/office/drawing/2014/main" id="{1C53F318-85F1-DF16-319C-0FDF1C41D63E}"/>
              </a:ext>
            </a:extLst>
          </p:cNvPr>
          <p:cNvSpPr txBox="1"/>
          <p:nvPr/>
        </p:nvSpPr>
        <p:spPr>
          <a:xfrm>
            <a:off x="4148166" y="2744110"/>
            <a:ext cx="1298477" cy="584775"/>
          </a:xfrm>
          <a:prstGeom prst="rect">
            <a:avLst/>
          </a:prstGeom>
          <a:noFill/>
        </p:spPr>
        <p:txBody>
          <a:bodyPr wrap="square" rtlCol="0">
            <a:spAutoFit/>
          </a:bodyPr>
          <a:lstStyle/>
          <a:p>
            <a:pPr algn="ctr"/>
            <a:r>
              <a:rPr lang="en-GB" sz="1600" dirty="0"/>
              <a:t>L</a:t>
            </a:r>
            <a:r>
              <a:rPr lang="en-IT" sz="1600" dirty="0"/>
              <a:t>aunch timer thread (12s)</a:t>
            </a:r>
          </a:p>
        </p:txBody>
      </p:sp>
      <p:sp>
        <p:nvSpPr>
          <p:cNvPr id="39" name="Right Arrow 38">
            <a:extLst>
              <a:ext uri="{FF2B5EF4-FFF2-40B4-BE49-F238E27FC236}">
                <a16:creationId xmlns:a16="http://schemas.microsoft.com/office/drawing/2014/main" id="{26846072-D5A4-3601-6ACA-89720CE24469}"/>
              </a:ext>
            </a:extLst>
          </p:cNvPr>
          <p:cNvSpPr/>
          <p:nvPr/>
        </p:nvSpPr>
        <p:spPr>
          <a:xfrm>
            <a:off x="3699847" y="4717793"/>
            <a:ext cx="335558" cy="259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40" name="TextBox 39">
            <a:extLst>
              <a:ext uri="{FF2B5EF4-FFF2-40B4-BE49-F238E27FC236}">
                <a16:creationId xmlns:a16="http://schemas.microsoft.com/office/drawing/2014/main" id="{AAD25BB5-F85A-A8D6-6317-CEBBDE14C6A7}"/>
              </a:ext>
            </a:extLst>
          </p:cNvPr>
          <p:cNvSpPr txBox="1"/>
          <p:nvPr/>
        </p:nvSpPr>
        <p:spPr>
          <a:xfrm>
            <a:off x="4148166" y="4558145"/>
            <a:ext cx="1298477" cy="584775"/>
          </a:xfrm>
          <a:prstGeom prst="rect">
            <a:avLst/>
          </a:prstGeom>
          <a:noFill/>
        </p:spPr>
        <p:txBody>
          <a:bodyPr wrap="square" rtlCol="0">
            <a:spAutoFit/>
          </a:bodyPr>
          <a:lstStyle/>
          <a:p>
            <a:pPr algn="ctr"/>
            <a:r>
              <a:rPr lang="en-GB" sz="1600" dirty="0"/>
              <a:t>L</a:t>
            </a:r>
            <a:r>
              <a:rPr lang="en-IT" sz="1600" dirty="0"/>
              <a:t>aunch timer thread (12s)</a:t>
            </a:r>
          </a:p>
        </p:txBody>
      </p:sp>
      <p:cxnSp>
        <p:nvCxnSpPr>
          <p:cNvPr id="42" name="Straight Arrow Connector 41">
            <a:extLst>
              <a:ext uri="{FF2B5EF4-FFF2-40B4-BE49-F238E27FC236}">
                <a16:creationId xmlns:a16="http://schemas.microsoft.com/office/drawing/2014/main" id="{E3E8F517-F15A-0569-DFA5-B26EEA0EE070}"/>
              </a:ext>
            </a:extLst>
          </p:cNvPr>
          <p:cNvCxnSpPr>
            <a:stCxn id="17" idx="1"/>
            <a:endCxn id="7" idx="7"/>
          </p:cNvCxnSpPr>
          <p:nvPr/>
        </p:nvCxnSpPr>
        <p:spPr>
          <a:xfrm flipH="1">
            <a:off x="1446476" y="2014114"/>
            <a:ext cx="1816633" cy="883614"/>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cxnSp>
        <p:nvCxnSpPr>
          <p:cNvPr id="43" name="Straight Arrow Connector 42">
            <a:extLst>
              <a:ext uri="{FF2B5EF4-FFF2-40B4-BE49-F238E27FC236}">
                <a16:creationId xmlns:a16="http://schemas.microsoft.com/office/drawing/2014/main" id="{567520AB-1601-667F-59D3-CCA817552A42}"/>
              </a:ext>
            </a:extLst>
          </p:cNvPr>
          <p:cNvCxnSpPr>
            <a:cxnSpLocks/>
            <a:stCxn id="18" idx="3"/>
            <a:endCxn id="7" idx="5"/>
          </p:cNvCxnSpPr>
          <p:nvPr/>
        </p:nvCxnSpPr>
        <p:spPr>
          <a:xfrm flipH="1" flipV="1">
            <a:off x="1446476" y="3175268"/>
            <a:ext cx="1816633" cy="20866"/>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a:extLst>
              <a:ext uri="{FF2B5EF4-FFF2-40B4-BE49-F238E27FC236}">
                <a16:creationId xmlns:a16="http://schemas.microsoft.com/office/drawing/2014/main" id="{C74C38C1-2A0C-7C49-0840-0BA0BE0941D0}"/>
              </a:ext>
            </a:extLst>
          </p:cNvPr>
          <p:cNvCxnSpPr>
            <a:cxnSpLocks/>
            <a:stCxn id="20" idx="3"/>
            <a:endCxn id="7" idx="4"/>
          </p:cNvCxnSpPr>
          <p:nvPr/>
        </p:nvCxnSpPr>
        <p:spPr>
          <a:xfrm flipH="1" flipV="1">
            <a:off x="1312281" y="3232749"/>
            <a:ext cx="1950827" cy="1772345"/>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grpSp>
        <p:nvGrpSpPr>
          <p:cNvPr id="69" name="Group 68">
            <a:extLst>
              <a:ext uri="{FF2B5EF4-FFF2-40B4-BE49-F238E27FC236}">
                <a16:creationId xmlns:a16="http://schemas.microsoft.com/office/drawing/2014/main" id="{FE8FBDB1-965F-ADBC-17D5-BFDCDABDD9B7}"/>
              </a:ext>
            </a:extLst>
          </p:cNvPr>
          <p:cNvGrpSpPr/>
          <p:nvPr/>
        </p:nvGrpSpPr>
        <p:grpSpPr>
          <a:xfrm>
            <a:off x="7640177" y="1190923"/>
            <a:ext cx="3105347" cy="4010422"/>
            <a:chOff x="8304542" y="308128"/>
            <a:chExt cx="3105347" cy="4010422"/>
          </a:xfrm>
        </p:grpSpPr>
        <p:sp>
          <p:nvSpPr>
            <p:cNvPr id="53" name="Oval 52">
              <a:extLst>
                <a:ext uri="{FF2B5EF4-FFF2-40B4-BE49-F238E27FC236}">
                  <a16:creationId xmlns:a16="http://schemas.microsoft.com/office/drawing/2014/main" id="{1EC30959-8FB9-7836-A8DD-D6A337FFDF95}"/>
                </a:ext>
              </a:extLst>
            </p:cNvPr>
            <p:cNvSpPr/>
            <p:nvPr/>
          </p:nvSpPr>
          <p:spPr>
            <a:xfrm>
              <a:off x="8945301" y="2096222"/>
              <a:ext cx="379563" cy="392502"/>
            </a:xfrm>
            <a:prstGeom prst="ellipse">
              <a:avLst/>
            </a:prstGeom>
            <a:solidFill>
              <a:srgbClr val="FFC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1</a:t>
              </a:r>
            </a:p>
          </p:txBody>
        </p:sp>
        <p:sp>
          <p:nvSpPr>
            <p:cNvPr id="54" name="Oval 53">
              <a:extLst>
                <a:ext uri="{FF2B5EF4-FFF2-40B4-BE49-F238E27FC236}">
                  <a16:creationId xmlns:a16="http://schemas.microsoft.com/office/drawing/2014/main" id="{FB1BABA8-4CBB-183C-0A87-4C65E5DAA713}"/>
                </a:ext>
              </a:extLst>
            </p:cNvPr>
            <p:cNvSpPr/>
            <p:nvPr/>
          </p:nvSpPr>
          <p:spPr>
            <a:xfrm>
              <a:off x="11030326" y="308128"/>
              <a:ext cx="379563" cy="392502"/>
            </a:xfrm>
            <a:prstGeom prst="ellipse">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2</a:t>
              </a:r>
            </a:p>
          </p:txBody>
        </p:sp>
        <p:sp>
          <p:nvSpPr>
            <p:cNvPr id="55" name="Rectangular Callout 54">
              <a:extLst>
                <a:ext uri="{FF2B5EF4-FFF2-40B4-BE49-F238E27FC236}">
                  <a16:creationId xmlns:a16="http://schemas.microsoft.com/office/drawing/2014/main" id="{522FABFE-B89E-68E8-7653-E11C682A735E}"/>
                </a:ext>
              </a:extLst>
            </p:cNvPr>
            <p:cNvSpPr/>
            <p:nvPr/>
          </p:nvSpPr>
          <p:spPr>
            <a:xfrm>
              <a:off x="8304542" y="981327"/>
              <a:ext cx="1248702" cy="939510"/>
            </a:xfrm>
            <a:prstGeom prst="wedgeRectCallout">
              <a:avLst>
                <a:gd name="adj1" fmla="val 15250"/>
                <a:gd name="adj2" fmla="val 6532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T" dirty="0"/>
                <a:t>Is about to release the resource</a:t>
              </a:r>
            </a:p>
          </p:txBody>
        </p:sp>
        <p:sp>
          <p:nvSpPr>
            <p:cNvPr id="56" name="Oval 55">
              <a:extLst>
                <a:ext uri="{FF2B5EF4-FFF2-40B4-BE49-F238E27FC236}">
                  <a16:creationId xmlns:a16="http://schemas.microsoft.com/office/drawing/2014/main" id="{B5CA64E7-3237-775C-E88E-CDA574A025CD}"/>
                </a:ext>
              </a:extLst>
            </p:cNvPr>
            <p:cNvSpPr/>
            <p:nvPr/>
          </p:nvSpPr>
          <p:spPr>
            <a:xfrm>
              <a:off x="11030325" y="1212608"/>
              <a:ext cx="379563" cy="392502"/>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T" dirty="0"/>
                <a:t>3</a:t>
              </a:r>
            </a:p>
          </p:txBody>
        </p:sp>
        <p:sp>
          <p:nvSpPr>
            <p:cNvPr id="57" name="Oval 56">
              <a:extLst>
                <a:ext uri="{FF2B5EF4-FFF2-40B4-BE49-F238E27FC236}">
                  <a16:creationId xmlns:a16="http://schemas.microsoft.com/office/drawing/2014/main" id="{C77584DB-B52E-36CC-705F-E3DD7F867B17}"/>
                </a:ext>
              </a:extLst>
            </p:cNvPr>
            <p:cNvSpPr/>
            <p:nvPr/>
          </p:nvSpPr>
          <p:spPr>
            <a:xfrm>
              <a:off x="11030325" y="2117088"/>
              <a:ext cx="379563" cy="392502"/>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T" dirty="0"/>
                <a:t>4</a:t>
              </a:r>
            </a:p>
          </p:txBody>
        </p:sp>
        <p:sp>
          <p:nvSpPr>
            <p:cNvPr id="58" name="Oval 57">
              <a:extLst>
                <a:ext uri="{FF2B5EF4-FFF2-40B4-BE49-F238E27FC236}">
                  <a16:creationId xmlns:a16="http://schemas.microsoft.com/office/drawing/2014/main" id="{17A61031-C721-63D0-806E-872AB565DC8D}"/>
                </a:ext>
              </a:extLst>
            </p:cNvPr>
            <p:cNvSpPr/>
            <p:nvPr/>
          </p:nvSpPr>
          <p:spPr>
            <a:xfrm>
              <a:off x="11030324" y="3021568"/>
              <a:ext cx="379563" cy="392502"/>
            </a:xfrm>
            <a:prstGeom prst="ellipse">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5</a:t>
              </a:r>
            </a:p>
          </p:txBody>
        </p:sp>
        <p:sp>
          <p:nvSpPr>
            <p:cNvPr id="59" name="Oval 58">
              <a:extLst>
                <a:ext uri="{FF2B5EF4-FFF2-40B4-BE49-F238E27FC236}">
                  <a16:creationId xmlns:a16="http://schemas.microsoft.com/office/drawing/2014/main" id="{62F6434F-9092-4391-3D5C-0C8301C828DC}"/>
                </a:ext>
              </a:extLst>
            </p:cNvPr>
            <p:cNvSpPr/>
            <p:nvPr/>
          </p:nvSpPr>
          <p:spPr>
            <a:xfrm>
              <a:off x="11030324" y="3926048"/>
              <a:ext cx="379563" cy="392502"/>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T" dirty="0"/>
                <a:t>6</a:t>
              </a:r>
            </a:p>
          </p:txBody>
        </p:sp>
        <p:cxnSp>
          <p:nvCxnSpPr>
            <p:cNvPr id="60" name="Straight Arrow Connector 59">
              <a:extLst>
                <a:ext uri="{FF2B5EF4-FFF2-40B4-BE49-F238E27FC236}">
                  <a16:creationId xmlns:a16="http://schemas.microsoft.com/office/drawing/2014/main" id="{1473B53D-2C75-1838-2ED5-5EBB60ADF870}"/>
                </a:ext>
              </a:extLst>
            </p:cNvPr>
            <p:cNvCxnSpPr>
              <a:stCxn id="53" idx="6"/>
              <a:endCxn id="56" idx="2"/>
            </p:cNvCxnSpPr>
            <p:nvPr/>
          </p:nvCxnSpPr>
          <p:spPr>
            <a:xfrm flipV="1">
              <a:off x="9324864" y="1408859"/>
              <a:ext cx="1705461" cy="88361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1" name="Straight Arrow Connector 60">
              <a:extLst>
                <a:ext uri="{FF2B5EF4-FFF2-40B4-BE49-F238E27FC236}">
                  <a16:creationId xmlns:a16="http://schemas.microsoft.com/office/drawing/2014/main" id="{0B3D89F4-098A-9052-5978-1231FC2F3708}"/>
                </a:ext>
              </a:extLst>
            </p:cNvPr>
            <p:cNvCxnSpPr>
              <a:cxnSpLocks/>
              <a:stCxn id="53" idx="6"/>
              <a:endCxn id="57" idx="2"/>
            </p:cNvCxnSpPr>
            <p:nvPr/>
          </p:nvCxnSpPr>
          <p:spPr>
            <a:xfrm>
              <a:off x="9324864" y="2292473"/>
              <a:ext cx="1705461" cy="208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2" name="Straight Arrow Connector 61">
              <a:extLst>
                <a:ext uri="{FF2B5EF4-FFF2-40B4-BE49-F238E27FC236}">
                  <a16:creationId xmlns:a16="http://schemas.microsoft.com/office/drawing/2014/main" id="{B70E2D26-E24B-FFE0-BB5B-11E6C5E48EE7}"/>
                </a:ext>
              </a:extLst>
            </p:cNvPr>
            <p:cNvCxnSpPr>
              <a:cxnSpLocks/>
              <a:stCxn id="53" idx="6"/>
              <a:endCxn id="59" idx="2"/>
            </p:cNvCxnSpPr>
            <p:nvPr/>
          </p:nvCxnSpPr>
          <p:spPr>
            <a:xfrm>
              <a:off x="9324864" y="2292473"/>
              <a:ext cx="1705460" cy="182982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63" name="TextBox 62">
              <a:extLst>
                <a:ext uri="{FF2B5EF4-FFF2-40B4-BE49-F238E27FC236}">
                  <a16:creationId xmlns:a16="http://schemas.microsoft.com/office/drawing/2014/main" id="{343A8311-98EE-64B6-4CC9-B010FEA01B8E}"/>
                </a:ext>
              </a:extLst>
            </p:cNvPr>
            <p:cNvSpPr txBox="1"/>
            <p:nvPr/>
          </p:nvSpPr>
          <p:spPr>
            <a:xfrm>
              <a:off x="9700206" y="1176812"/>
              <a:ext cx="1286442" cy="338554"/>
            </a:xfrm>
            <a:prstGeom prst="rect">
              <a:avLst/>
            </a:prstGeom>
            <a:noFill/>
          </p:spPr>
          <p:txBody>
            <a:bodyPr wrap="none" rtlCol="0">
              <a:spAutoFit/>
            </a:bodyPr>
            <a:lstStyle/>
            <a:p>
              <a:r>
                <a:rPr lang="en-US" sz="1600" dirty="0"/>
                <a:t>release</a:t>
              </a:r>
              <a:r>
                <a:rPr lang="en-IT" sz="1600" dirty="0"/>
                <a:t>(1, t2)</a:t>
              </a:r>
            </a:p>
          </p:txBody>
        </p:sp>
        <p:sp>
          <p:nvSpPr>
            <p:cNvPr id="64" name="TextBox 63">
              <a:extLst>
                <a:ext uri="{FF2B5EF4-FFF2-40B4-BE49-F238E27FC236}">
                  <a16:creationId xmlns:a16="http://schemas.microsoft.com/office/drawing/2014/main" id="{585DCEF2-0348-F0A9-9260-6521786BBD31}"/>
                </a:ext>
              </a:extLst>
            </p:cNvPr>
            <p:cNvSpPr txBox="1"/>
            <p:nvPr/>
          </p:nvSpPr>
          <p:spPr>
            <a:xfrm>
              <a:off x="9735884" y="1958383"/>
              <a:ext cx="1286442" cy="338554"/>
            </a:xfrm>
            <a:prstGeom prst="rect">
              <a:avLst/>
            </a:prstGeom>
            <a:noFill/>
          </p:spPr>
          <p:txBody>
            <a:bodyPr wrap="none" rtlCol="0">
              <a:spAutoFit/>
            </a:bodyPr>
            <a:lstStyle/>
            <a:p>
              <a:r>
                <a:rPr lang="en-US" sz="1600" dirty="0"/>
                <a:t>release</a:t>
              </a:r>
              <a:r>
                <a:rPr lang="en-IT" sz="1600" dirty="0"/>
                <a:t>(1, t2)</a:t>
              </a:r>
            </a:p>
          </p:txBody>
        </p:sp>
        <p:sp>
          <p:nvSpPr>
            <p:cNvPr id="65" name="TextBox 64">
              <a:extLst>
                <a:ext uri="{FF2B5EF4-FFF2-40B4-BE49-F238E27FC236}">
                  <a16:creationId xmlns:a16="http://schemas.microsoft.com/office/drawing/2014/main" id="{48A82B98-D9C8-CFF0-A044-12A3AF466A4E}"/>
                </a:ext>
              </a:extLst>
            </p:cNvPr>
            <p:cNvSpPr txBox="1"/>
            <p:nvPr/>
          </p:nvSpPr>
          <p:spPr>
            <a:xfrm>
              <a:off x="8907636" y="3038234"/>
              <a:ext cx="1286442" cy="338554"/>
            </a:xfrm>
            <a:prstGeom prst="rect">
              <a:avLst/>
            </a:prstGeom>
            <a:noFill/>
          </p:spPr>
          <p:txBody>
            <a:bodyPr wrap="none" rtlCol="0">
              <a:spAutoFit/>
            </a:bodyPr>
            <a:lstStyle/>
            <a:p>
              <a:r>
                <a:rPr lang="en-US" sz="1600" dirty="0"/>
                <a:t>release</a:t>
              </a:r>
              <a:r>
                <a:rPr lang="en-IT" sz="1600" dirty="0"/>
                <a:t>(1, t2)</a:t>
              </a:r>
            </a:p>
          </p:txBody>
        </p:sp>
        <p:cxnSp>
          <p:nvCxnSpPr>
            <p:cNvPr id="66" name="Straight Arrow Connector 65">
              <a:extLst>
                <a:ext uri="{FF2B5EF4-FFF2-40B4-BE49-F238E27FC236}">
                  <a16:creationId xmlns:a16="http://schemas.microsoft.com/office/drawing/2014/main" id="{385BB06F-4654-8352-E0F2-05D69A81FC08}"/>
                </a:ext>
              </a:extLst>
            </p:cNvPr>
            <p:cNvCxnSpPr>
              <a:stCxn id="56" idx="1"/>
              <a:endCxn id="53" idx="7"/>
            </p:cNvCxnSpPr>
            <p:nvPr/>
          </p:nvCxnSpPr>
          <p:spPr>
            <a:xfrm flipH="1">
              <a:off x="9269278" y="1270089"/>
              <a:ext cx="1816633" cy="883614"/>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cxnSp>
          <p:nvCxnSpPr>
            <p:cNvPr id="67" name="Straight Arrow Connector 66">
              <a:extLst>
                <a:ext uri="{FF2B5EF4-FFF2-40B4-BE49-F238E27FC236}">
                  <a16:creationId xmlns:a16="http://schemas.microsoft.com/office/drawing/2014/main" id="{D955BC7D-D281-74FB-4894-AD6755AFF71E}"/>
                </a:ext>
              </a:extLst>
            </p:cNvPr>
            <p:cNvCxnSpPr>
              <a:cxnSpLocks/>
              <a:stCxn id="57" idx="3"/>
              <a:endCxn id="53" idx="5"/>
            </p:cNvCxnSpPr>
            <p:nvPr/>
          </p:nvCxnSpPr>
          <p:spPr>
            <a:xfrm flipH="1" flipV="1">
              <a:off x="9269278" y="2431243"/>
              <a:ext cx="1816633" cy="20866"/>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cxnSp>
          <p:nvCxnSpPr>
            <p:cNvPr id="68" name="Straight Arrow Connector 67">
              <a:extLst>
                <a:ext uri="{FF2B5EF4-FFF2-40B4-BE49-F238E27FC236}">
                  <a16:creationId xmlns:a16="http://schemas.microsoft.com/office/drawing/2014/main" id="{D8079FE7-12FA-A3A1-5AC1-63432972D432}"/>
                </a:ext>
              </a:extLst>
            </p:cNvPr>
            <p:cNvCxnSpPr>
              <a:cxnSpLocks/>
              <a:stCxn id="59" idx="3"/>
              <a:endCxn id="53" idx="4"/>
            </p:cNvCxnSpPr>
            <p:nvPr/>
          </p:nvCxnSpPr>
          <p:spPr>
            <a:xfrm flipH="1" flipV="1">
              <a:off x="9135083" y="2488724"/>
              <a:ext cx="1950827" cy="1772345"/>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grpSp>
      <p:sp>
        <p:nvSpPr>
          <p:cNvPr id="70" name="TextBox 69">
            <a:extLst>
              <a:ext uri="{FF2B5EF4-FFF2-40B4-BE49-F238E27FC236}">
                <a16:creationId xmlns:a16="http://schemas.microsoft.com/office/drawing/2014/main" id="{BE0506BE-ED58-1AE7-97E8-45C8D6940E73}"/>
              </a:ext>
            </a:extLst>
          </p:cNvPr>
          <p:cNvSpPr txBox="1"/>
          <p:nvPr/>
        </p:nvSpPr>
        <p:spPr>
          <a:xfrm>
            <a:off x="6035179" y="404299"/>
            <a:ext cx="5989140" cy="338554"/>
          </a:xfrm>
          <a:prstGeom prst="rect">
            <a:avLst/>
          </a:prstGeom>
          <a:noFill/>
        </p:spPr>
        <p:txBody>
          <a:bodyPr wrap="none" rtlCol="0">
            <a:spAutoFit/>
          </a:bodyPr>
          <a:lstStyle/>
          <a:p>
            <a:r>
              <a:rPr lang="en-IT" sz="1600" dirty="0"/>
              <a:t>If the process doesn’t crash, the protocol progresses as normal</a:t>
            </a:r>
          </a:p>
        </p:txBody>
      </p:sp>
    </p:spTree>
    <p:extLst>
      <p:ext uri="{BB962C8B-B14F-4D97-AF65-F5344CB8AC3E}">
        <p14:creationId xmlns:p14="http://schemas.microsoft.com/office/powerpoint/2010/main" val="719801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69B8703D-0351-601F-F6C5-E8EE75B701AB}"/>
              </a:ext>
            </a:extLst>
          </p:cNvPr>
          <p:cNvSpPr/>
          <p:nvPr/>
        </p:nvSpPr>
        <p:spPr>
          <a:xfrm>
            <a:off x="1122499" y="2840247"/>
            <a:ext cx="379563" cy="392502"/>
          </a:xfrm>
          <a:prstGeom prst="ellipse">
            <a:avLst/>
          </a:prstGeom>
          <a:solidFill>
            <a:srgbClr val="FFC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1</a:t>
            </a:r>
          </a:p>
        </p:txBody>
      </p:sp>
      <p:sp>
        <p:nvSpPr>
          <p:cNvPr id="8" name="Oval 7">
            <a:extLst>
              <a:ext uri="{FF2B5EF4-FFF2-40B4-BE49-F238E27FC236}">
                <a16:creationId xmlns:a16="http://schemas.microsoft.com/office/drawing/2014/main" id="{2A1ABFFA-8622-01EE-4B2C-D270A690D562}"/>
              </a:ext>
            </a:extLst>
          </p:cNvPr>
          <p:cNvSpPr/>
          <p:nvPr/>
        </p:nvSpPr>
        <p:spPr>
          <a:xfrm>
            <a:off x="3207524" y="1052153"/>
            <a:ext cx="379563" cy="392502"/>
          </a:xfrm>
          <a:prstGeom prst="ellipse">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2</a:t>
            </a:r>
          </a:p>
        </p:txBody>
      </p:sp>
      <p:sp>
        <p:nvSpPr>
          <p:cNvPr id="16" name="Rectangular Callout 15">
            <a:extLst>
              <a:ext uri="{FF2B5EF4-FFF2-40B4-BE49-F238E27FC236}">
                <a16:creationId xmlns:a16="http://schemas.microsoft.com/office/drawing/2014/main" id="{D4B3169F-0A3C-2A68-3B73-0383C2805093}"/>
              </a:ext>
            </a:extLst>
          </p:cNvPr>
          <p:cNvSpPr/>
          <p:nvPr/>
        </p:nvSpPr>
        <p:spPr>
          <a:xfrm>
            <a:off x="481740" y="1725352"/>
            <a:ext cx="1248702" cy="939510"/>
          </a:xfrm>
          <a:prstGeom prst="wedgeRectCallout">
            <a:avLst>
              <a:gd name="adj1" fmla="val 15250"/>
              <a:gd name="adj2" fmla="val 6532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T" dirty="0"/>
              <a:t>Is about to access the resource</a:t>
            </a:r>
          </a:p>
        </p:txBody>
      </p:sp>
      <p:sp>
        <p:nvSpPr>
          <p:cNvPr id="17" name="Oval 16">
            <a:extLst>
              <a:ext uri="{FF2B5EF4-FFF2-40B4-BE49-F238E27FC236}">
                <a16:creationId xmlns:a16="http://schemas.microsoft.com/office/drawing/2014/main" id="{C14FF138-279F-4029-8A43-8F5AF8A97881}"/>
              </a:ext>
            </a:extLst>
          </p:cNvPr>
          <p:cNvSpPr/>
          <p:nvPr/>
        </p:nvSpPr>
        <p:spPr>
          <a:xfrm>
            <a:off x="3207523" y="1956633"/>
            <a:ext cx="379563" cy="392502"/>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T" dirty="0"/>
              <a:t>3</a:t>
            </a:r>
          </a:p>
        </p:txBody>
      </p:sp>
      <p:sp>
        <p:nvSpPr>
          <p:cNvPr id="18" name="Oval 17">
            <a:extLst>
              <a:ext uri="{FF2B5EF4-FFF2-40B4-BE49-F238E27FC236}">
                <a16:creationId xmlns:a16="http://schemas.microsoft.com/office/drawing/2014/main" id="{02F895AD-98C2-EA0B-CD2E-716833DCD51B}"/>
              </a:ext>
            </a:extLst>
          </p:cNvPr>
          <p:cNvSpPr/>
          <p:nvPr/>
        </p:nvSpPr>
        <p:spPr>
          <a:xfrm>
            <a:off x="3207523" y="2861113"/>
            <a:ext cx="379563" cy="392502"/>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T" dirty="0"/>
              <a:t>4</a:t>
            </a:r>
          </a:p>
        </p:txBody>
      </p:sp>
      <p:sp>
        <p:nvSpPr>
          <p:cNvPr id="19" name="Oval 18">
            <a:extLst>
              <a:ext uri="{FF2B5EF4-FFF2-40B4-BE49-F238E27FC236}">
                <a16:creationId xmlns:a16="http://schemas.microsoft.com/office/drawing/2014/main" id="{E584693D-A161-D3BF-A269-8E759D6DC828}"/>
              </a:ext>
            </a:extLst>
          </p:cNvPr>
          <p:cNvSpPr/>
          <p:nvPr/>
        </p:nvSpPr>
        <p:spPr>
          <a:xfrm>
            <a:off x="3207522" y="3765593"/>
            <a:ext cx="379563" cy="392502"/>
          </a:xfrm>
          <a:prstGeom prst="ellipse">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5</a:t>
            </a:r>
          </a:p>
        </p:txBody>
      </p:sp>
      <p:sp>
        <p:nvSpPr>
          <p:cNvPr id="20" name="Oval 19">
            <a:extLst>
              <a:ext uri="{FF2B5EF4-FFF2-40B4-BE49-F238E27FC236}">
                <a16:creationId xmlns:a16="http://schemas.microsoft.com/office/drawing/2014/main" id="{D3F2C3CE-7580-8789-1F73-D2BAB24D7A8A}"/>
              </a:ext>
            </a:extLst>
          </p:cNvPr>
          <p:cNvSpPr/>
          <p:nvPr/>
        </p:nvSpPr>
        <p:spPr>
          <a:xfrm>
            <a:off x="3207522" y="4670073"/>
            <a:ext cx="379563" cy="392502"/>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T" dirty="0"/>
              <a:t>6</a:t>
            </a:r>
          </a:p>
        </p:txBody>
      </p:sp>
      <p:cxnSp>
        <p:nvCxnSpPr>
          <p:cNvPr id="22" name="Straight Arrow Connector 21">
            <a:extLst>
              <a:ext uri="{FF2B5EF4-FFF2-40B4-BE49-F238E27FC236}">
                <a16:creationId xmlns:a16="http://schemas.microsoft.com/office/drawing/2014/main" id="{F5FFE2EF-B696-3006-AA18-798876195836}"/>
              </a:ext>
            </a:extLst>
          </p:cNvPr>
          <p:cNvCxnSpPr>
            <a:stCxn id="7" idx="6"/>
            <a:endCxn id="17" idx="2"/>
          </p:cNvCxnSpPr>
          <p:nvPr/>
        </p:nvCxnSpPr>
        <p:spPr>
          <a:xfrm flipV="1">
            <a:off x="1502062" y="2152884"/>
            <a:ext cx="1705461" cy="88361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3" name="Straight Arrow Connector 22">
            <a:extLst>
              <a:ext uri="{FF2B5EF4-FFF2-40B4-BE49-F238E27FC236}">
                <a16:creationId xmlns:a16="http://schemas.microsoft.com/office/drawing/2014/main" id="{A9B7DFC7-C880-3217-9FF7-EB227FB730C1}"/>
              </a:ext>
            </a:extLst>
          </p:cNvPr>
          <p:cNvCxnSpPr>
            <a:cxnSpLocks/>
            <a:stCxn id="7" idx="6"/>
            <a:endCxn id="18" idx="2"/>
          </p:cNvCxnSpPr>
          <p:nvPr/>
        </p:nvCxnSpPr>
        <p:spPr>
          <a:xfrm>
            <a:off x="1502062" y="3036498"/>
            <a:ext cx="1705461" cy="208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 name="Straight Arrow Connector 25">
            <a:extLst>
              <a:ext uri="{FF2B5EF4-FFF2-40B4-BE49-F238E27FC236}">
                <a16:creationId xmlns:a16="http://schemas.microsoft.com/office/drawing/2014/main" id="{B31BFA13-8A6C-3411-8870-0CC30D08C070}"/>
              </a:ext>
            </a:extLst>
          </p:cNvPr>
          <p:cNvCxnSpPr>
            <a:cxnSpLocks/>
            <a:stCxn id="7" idx="6"/>
            <a:endCxn id="20" idx="2"/>
          </p:cNvCxnSpPr>
          <p:nvPr/>
        </p:nvCxnSpPr>
        <p:spPr>
          <a:xfrm>
            <a:off x="1502062" y="3036498"/>
            <a:ext cx="1705460" cy="182982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2" name="TextBox 31">
            <a:extLst>
              <a:ext uri="{FF2B5EF4-FFF2-40B4-BE49-F238E27FC236}">
                <a16:creationId xmlns:a16="http://schemas.microsoft.com/office/drawing/2014/main" id="{11FDEF0F-3807-67A3-82BD-4D8CF38DD310}"/>
              </a:ext>
            </a:extLst>
          </p:cNvPr>
          <p:cNvSpPr txBox="1"/>
          <p:nvPr/>
        </p:nvSpPr>
        <p:spPr>
          <a:xfrm>
            <a:off x="1877404" y="1920837"/>
            <a:ext cx="1218603" cy="338554"/>
          </a:xfrm>
          <a:prstGeom prst="rect">
            <a:avLst/>
          </a:prstGeom>
          <a:noFill/>
        </p:spPr>
        <p:txBody>
          <a:bodyPr wrap="none" rtlCol="0">
            <a:spAutoFit/>
          </a:bodyPr>
          <a:lstStyle/>
          <a:p>
            <a:r>
              <a:rPr lang="en-GB" sz="1600" dirty="0"/>
              <a:t>a</a:t>
            </a:r>
            <a:r>
              <a:rPr lang="en-IT" sz="1600" dirty="0"/>
              <a:t>ccess(1, t1)</a:t>
            </a:r>
          </a:p>
        </p:txBody>
      </p:sp>
      <p:sp>
        <p:nvSpPr>
          <p:cNvPr id="33" name="TextBox 32">
            <a:extLst>
              <a:ext uri="{FF2B5EF4-FFF2-40B4-BE49-F238E27FC236}">
                <a16:creationId xmlns:a16="http://schemas.microsoft.com/office/drawing/2014/main" id="{2396EF9A-93C6-6AEE-23BF-37069783CF5F}"/>
              </a:ext>
            </a:extLst>
          </p:cNvPr>
          <p:cNvSpPr txBox="1"/>
          <p:nvPr/>
        </p:nvSpPr>
        <p:spPr>
          <a:xfrm>
            <a:off x="1913082" y="2702408"/>
            <a:ext cx="1218603" cy="338554"/>
          </a:xfrm>
          <a:prstGeom prst="rect">
            <a:avLst/>
          </a:prstGeom>
          <a:noFill/>
        </p:spPr>
        <p:txBody>
          <a:bodyPr wrap="none" rtlCol="0">
            <a:spAutoFit/>
          </a:bodyPr>
          <a:lstStyle/>
          <a:p>
            <a:r>
              <a:rPr lang="en-GB" sz="1600" dirty="0"/>
              <a:t>a</a:t>
            </a:r>
            <a:r>
              <a:rPr lang="en-IT" sz="1600" dirty="0"/>
              <a:t>ccess(1, t1)</a:t>
            </a:r>
          </a:p>
        </p:txBody>
      </p:sp>
      <p:sp>
        <p:nvSpPr>
          <p:cNvPr id="34" name="TextBox 33">
            <a:extLst>
              <a:ext uri="{FF2B5EF4-FFF2-40B4-BE49-F238E27FC236}">
                <a16:creationId xmlns:a16="http://schemas.microsoft.com/office/drawing/2014/main" id="{7610AFB0-5B28-C388-8A3A-F32ABBA1FCAA}"/>
              </a:ext>
            </a:extLst>
          </p:cNvPr>
          <p:cNvSpPr txBox="1"/>
          <p:nvPr/>
        </p:nvSpPr>
        <p:spPr>
          <a:xfrm>
            <a:off x="1084834" y="3782259"/>
            <a:ext cx="1218603" cy="338554"/>
          </a:xfrm>
          <a:prstGeom prst="rect">
            <a:avLst/>
          </a:prstGeom>
          <a:noFill/>
        </p:spPr>
        <p:txBody>
          <a:bodyPr wrap="none" rtlCol="0">
            <a:spAutoFit/>
          </a:bodyPr>
          <a:lstStyle/>
          <a:p>
            <a:r>
              <a:rPr lang="en-GB" sz="1600" dirty="0"/>
              <a:t>a</a:t>
            </a:r>
            <a:r>
              <a:rPr lang="en-IT" sz="1600" dirty="0"/>
              <a:t>ccess(1, t1)</a:t>
            </a:r>
          </a:p>
        </p:txBody>
      </p:sp>
      <p:sp>
        <p:nvSpPr>
          <p:cNvPr id="35" name="Right Arrow 34">
            <a:extLst>
              <a:ext uri="{FF2B5EF4-FFF2-40B4-BE49-F238E27FC236}">
                <a16:creationId xmlns:a16="http://schemas.microsoft.com/office/drawing/2014/main" id="{92F04F7D-2E04-E3A1-8ED5-9D680C1C488F}"/>
              </a:ext>
            </a:extLst>
          </p:cNvPr>
          <p:cNvSpPr/>
          <p:nvPr/>
        </p:nvSpPr>
        <p:spPr>
          <a:xfrm>
            <a:off x="3699847" y="2020144"/>
            <a:ext cx="335558" cy="259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36" name="TextBox 35">
            <a:extLst>
              <a:ext uri="{FF2B5EF4-FFF2-40B4-BE49-F238E27FC236}">
                <a16:creationId xmlns:a16="http://schemas.microsoft.com/office/drawing/2014/main" id="{119EBB3C-570B-C893-CDD9-09EB88F9B33A}"/>
              </a:ext>
            </a:extLst>
          </p:cNvPr>
          <p:cNvSpPr txBox="1"/>
          <p:nvPr/>
        </p:nvSpPr>
        <p:spPr>
          <a:xfrm>
            <a:off x="4148166" y="1860496"/>
            <a:ext cx="1298477" cy="584775"/>
          </a:xfrm>
          <a:prstGeom prst="rect">
            <a:avLst/>
          </a:prstGeom>
          <a:noFill/>
        </p:spPr>
        <p:txBody>
          <a:bodyPr wrap="square" rtlCol="0">
            <a:spAutoFit/>
          </a:bodyPr>
          <a:lstStyle/>
          <a:p>
            <a:pPr algn="ctr"/>
            <a:r>
              <a:rPr lang="en-GB" sz="1600" dirty="0"/>
              <a:t>L</a:t>
            </a:r>
            <a:r>
              <a:rPr lang="en-IT" sz="1600" dirty="0"/>
              <a:t>aunch timer thread (12s)</a:t>
            </a:r>
          </a:p>
        </p:txBody>
      </p:sp>
      <p:sp>
        <p:nvSpPr>
          <p:cNvPr id="37" name="Right Arrow 36">
            <a:extLst>
              <a:ext uri="{FF2B5EF4-FFF2-40B4-BE49-F238E27FC236}">
                <a16:creationId xmlns:a16="http://schemas.microsoft.com/office/drawing/2014/main" id="{2B0D124E-215C-6E0B-D3D5-2FA9084C834F}"/>
              </a:ext>
            </a:extLst>
          </p:cNvPr>
          <p:cNvSpPr/>
          <p:nvPr/>
        </p:nvSpPr>
        <p:spPr>
          <a:xfrm>
            <a:off x="3699847" y="2903758"/>
            <a:ext cx="335558" cy="259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38" name="TextBox 37">
            <a:extLst>
              <a:ext uri="{FF2B5EF4-FFF2-40B4-BE49-F238E27FC236}">
                <a16:creationId xmlns:a16="http://schemas.microsoft.com/office/drawing/2014/main" id="{1C53F318-85F1-DF16-319C-0FDF1C41D63E}"/>
              </a:ext>
            </a:extLst>
          </p:cNvPr>
          <p:cNvSpPr txBox="1"/>
          <p:nvPr/>
        </p:nvSpPr>
        <p:spPr>
          <a:xfrm>
            <a:off x="4148166" y="2744110"/>
            <a:ext cx="1298477" cy="584775"/>
          </a:xfrm>
          <a:prstGeom prst="rect">
            <a:avLst/>
          </a:prstGeom>
          <a:noFill/>
        </p:spPr>
        <p:txBody>
          <a:bodyPr wrap="square" rtlCol="0">
            <a:spAutoFit/>
          </a:bodyPr>
          <a:lstStyle/>
          <a:p>
            <a:pPr algn="ctr"/>
            <a:r>
              <a:rPr lang="en-GB" sz="1600" dirty="0"/>
              <a:t>L</a:t>
            </a:r>
            <a:r>
              <a:rPr lang="en-IT" sz="1600" dirty="0"/>
              <a:t>aunch timer thread (12s)</a:t>
            </a:r>
          </a:p>
        </p:txBody>
      </p:sp>
      <p:sp>
        <p:nvSpPr>
          <p:cNvPr id="39" name="Right Arrow 38">
            <a:extLst>
              <a:ext uri="{FF2B5EF4-FFF2-40B4-BE49-F238E27FC236}">
                <a16:creationId xmlns:a16="http://schemas.microsoft.com/office/drawing/2014/main" id="{26846072-D5A4-3601-6ACA-89720CE24469}"/>
              </a:ext>
            </a:extLst>
          </p:cNvPr>
          <p:cNvSpPr/>
          <p:nvPr/>
        </p:nvSpPr>
        <p:spPr>
          <a:xfrm>
            <a:off x="3699847" y="4717793"/>
            <a:ext cx="335558" cy="259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40" name="TextBox 39">
            <a:extLst>
              <a:ext uri="{FF2B5EF4-FFF2-40B4-BE49-F238E27FC236}">
                <a16:creationId xmlns:a16="http://schemas.microsoft.com/office/drawing/2014/main" id="{AAD25BB5-F85A-A8D6-6317-CEBBDE14C6A7}"/>
              </a:ext>
            </a:extLst>
          </p:cNvPr>
          <p:cNvSpPr txBox="1"/>
          <p:nvPr/>
        </p:nvSpPr>
        <p:spPr>
          <a:xfrm>
            <a:off x="4148166" y="4558145"/>
            <a:ext cx="1298477" cy="584775"/>
          </a:xfrm>
          <a:prstGeom prst="rect">
            <a:avLst/>
          </a:prstGeom>
          <a:noFill/>
        </p:spPr>
        <p:txBody>
          <a:bodyPr wrap="square" rtlCol="0">
            <a:spAutoFit/>
          </a:bodyPr>
          <a:lstStyle/>
          <a:p>
            <a:pPr algn="ctr"/>
            <a:r>
              <a:rPr lang="en-GB" sz="1600" dirty="0"/>
              <a:t>L</a:t>
            </a:r>
            <a:r>
              <a:rPr lang="en-IT" sz="1600" dirty="0"/>
              <a:t>aunch timer thread (12s)</a:t>
            </a:r>
          </a:p>
        </p:txBody>
      </p:sp>
      <p:cxnSp>
        <p:nvCxnSpPr>
          <p:cNvPr id="42" name="Straight Arrow Connector 41">
            <a:extLst>
              <a:ext uri="{FF2B5EF4-FFF2-40B4-BE49-F238E27FC236}">
                <a16:creationId xmlns:a16="http://schemas.microsoft.com/office/drawing/2014/main" id="{E3E8F517-F15A-0569-DFA5-B26EEA0EE070}"/>
              </a:ext>
            </a:extLst>
          </p:cNvPr>
          <p:cNvCxnSpPr>
            <a:stCxn id="17" idx="1"/>
            <a:endCxn id="7" idx="7"/>
          </p:cNvCxnSpPr>
          <p:nvPr/>
        </p:nvCxnSpPr>
        <p:spPr>
          <a:xfrm flipH="1">
            <a:off x="1446476" y="2014114"/>
            <a:ext cx="1816633" cy="883614"/>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cxnSp>
        <p:nvCxnSpPr>
          <p:cNvPr id="43" name="Straight Arrow Connector 42">
            <a:extLst>
              <a:ext uri="{FF2B5EF4-FFF2-40B4-BE49-F238E27FC236}">
                <a16:creationId xmlns:a16="http://schemas.microsoft.com/office/drawing/2014/main" id="{567520AB-1601-667F-59D3-CCA817552A42}"/>
              </a:ext>
            </a:extLst>
          </p:cNvPr>
          <p:cNvCxnSpPr>
            <a:cxnSpLocks/>
            <a:stCxn id="18" idx="3"/>
            <a:endCxn id="7" idx="5"/>
          </p:cNvCxnSpPr>
          <p:nvPr/>
        </p:nvCxnSpPr>
        <p:spPr>
          <a:xfrm flipH="1" flipV="1">
            <a:off x="1446476" y="3175268"/>
            <a:ext cx="1816633" cy="20866"/>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a:extLst>
              <a:ext uri="{FF2B5EF4-FFF2-40B4-BE49-F238E27FC236}">
                <a16:creationId xmlns:a16="http://schemas.microsoft.com/office/drawing/2014/main" id="{C74C38C1-2A0C-7C49-0840-0BA0BE0941D0}"/>
              </a:ext>
            </a:extLst>
          </p:cNvPr>
          <p:cNvCxnSpPr>
            <a:cxnSpLocks/>
            <a:stCxn id="20" idx="3"/>
            <a:endCxn id="7" idx="4"/>
          </p:cNvCxnSpPr>
          <p:nvPr/>
        </p:nvCxnSpPr>
        <p:spPr>
          <a:xfrm flipH="1" flipV="1">
            <a:off x="1312281" y="3232749"/>
            <a:ext cx="1950827" cy="1772345"/>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p:sp>
        <p:nvSpPr>
          <p:cNvPr id="53" name="Oval 52">
            <a:extLst>
              <a:ext uri="{FF2B5EF4-FFF2-40B4-BE49-F238E27FC236}">
                <a16:creationId xmlns:a16="http://schemas.microsoft.com/office/drawing/2014/main" id="{1EC30959-8FB9-7836-A8DD-D6A337FFDF95}"/>
              </a:ext>
            </a:extLst>
          </p:cNvPr>
          <p:cNvSpPr/>
          <p:nvPr/>
        </p:nvSpPr>
        <p:spPr>
          <a:xfrm>
            <a:off x="7212874" y="3141492"/>
            <a:ext cx="379563" cy="392502"/>
          </a:xfrm>
          <a:prstGeom prst="ellipse">
            <a:avLst/>
          </a:prstGeom>
          <a:solidFill>
            <a:srgbClr val="FFC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1</a:t>
            </a:r>
          </a:p>
        </p:txBody>
      </p:sp>
      <p:sp>
        <p:nvSpPr>
          <p:cNvPr id="54" name="Oval 53">
            <a:extLst>
              <a:ext uri="{FF2B5EF4-FFF2-40B4-BE49-F238E27FC236}">
                <a16:creationId xmlns:a16="http://schemas.microsoft.com/office/drawing/2014/main" id="{FB1BABA8-4CBB-183C-0A87-4C65E5DAA713}"/>
              </a:ext>
            </a:extLst>
          </p:cNvPr>
          <p:cNvSpPr/>
          <p:nvPr/>
        </p:nvSpPr>
        <p:spPr>
          <a:xfrm>
            <a:off x="9297899" y="1353398"/>
            <a:ext cx="379563" cy="392502"/>
          </a:xfrm>
          <a:prstGeom prst="ellipse">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2</a:t>
            </a:r>
          </a:p>
        </p:txBody>
      </p:sp>
      <p:sp>
        <p:nvSpPr>
          <p:cNvPr id="55" name="Rectangular Callout 54">
            <a:extLst>
              <a:ext uri="{FF2B5EF4-FFF2-40B4-BE49-F238E27FC236}">
                <a16:creationId xmlns:a16="http://schemas.microsoft.com/office/drawing/2014/main" id="{522FABFE-B89E-68E8-7653-E11C682A735E}"/>
              </a:ext>
            </a:extLst>
          </p:cNvPr>
          <p:cNvSpPr/>
          <p:nvPr/>
        </p:nvSpPr>
        <p:spPr>
          <a:xfrm>
            <a:off x="6572115" y="2026597"/>
            <a:ext cx="1248702" cy="939510"/>
          </a:xfrm>
          <a:prstGeom prst="wedgeRectCallout">
            <a:avLst>
              <a:gd name="adj1" fmla="val 15250"/>
              <a:gd name="adj2" fmla="val 6532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T</a:t>
            </a:r>
            <a:r>
              <a:rPr lang="en-IT" dirty="0"/>
              <a:t>he process crashes</a:t>
            </a:r>
          </a:p>
        </p:txBody>
      </p:sp>
      <p:sp>
        <p:nvSpPr>
          <p:cNvPr id="56" name="Oval 55">
            <a:extLst>
              <a:ext uri="{FF2B5EF4-FFF2-40B4-BE49-F238E27FC236}">
                <a16:creationId xmlns:a16="http://schemas.microsoft.com/office/drawing/2014/main" id="{B5CA64E7-3237-775C-E88E-CDA574A025CD}"/>
              </a:ext>
            </a:extLst>
          </p:cNvPr>
          <p:cNvSpPr/>
          <p:nvPr/>
        </p:nvSpPr>
        <p:spPr>
          <a:xfrm>
            <a:off x="9297898" y="2257878"/>
            <a:ext cx="379563" cy="392502"/>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T" dirty="0"/>
              <a:t>3</a:t>
            </a:r>
          </a:p>
        </p:txBody>
      </p:sp>
      <p:sp>
        <p:nvSpPr>
          <p:cNvPr id="57" name="Oval 56">
            <a:extLst>
              <a:ext uri="{FF2B5EF4-FFF2-40B4-BE49-F238E27FC236}">
                <a16:creationId xmlns:a16="http://schemas.microsoft.com/office/drawing/2014/main" id="{C77584DB-B52E-36CC-705F-E3DD7F867B17}"/>
              </a:ext>
            </a:extLst>
          </p:cNvPr>
          <p:cNvSpPr/>
          <p:nvPr/>
        </p:nvSpPr>
        <p:spPr>
          <a:xfrm>
            <a:off x="9297898" y="3162358"/>
            <a:ext cx="379563" cy="392502"/>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T" dirty="0"/>
              <a:t>4</a:t>
            </a:r>
          </a:p>
        </p:txBody>
      </p:sp>
      <p:sp>
        <p:nvSpPr>
          <p:cNvPr id="58" name="Oval 57">
            <a:extLst>
              <a:ext uri="{FF2B5EF4-FFF2-40B4-BE49-F238E27FC236}">
                <a16:creationId xmlns:a16="http://schemas.microsoft.com/office/drawing/2014/main" id="{17A61031-C721-63D0-806E-872AB565DC8D}"/>
              </a:ext>
            </a:extLst>
          </p:cNvPr>
          <p:cNvSpPr/>
          <p:nvPr/>
        </p:nvSpPr>
        <p:spPr>
          <a:xfrm>
            <a:off x="9297897" y="4066838"/>
            <a:ext cx="379563" cy="392502"/>
          </a:xfrm>
          <a:prstGeom prst="ellipse">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5</a:t>
            </a:r>
          </a:p>
        </p:txBody>
      </p:sp>
      <p:sp>
        <p:nvSpPr>
          <p:cNvPr id="59" name="Oval 58">
            <a:extLst>
              <a:ext uri="{FF2B5EF4-FFF2-40B4-BE49-F238E27FC236}">
                <a16:creationId xmlns:a16="http://schemas.microsoft.com/office/drawing/2014/main" id="{62F6434F-9092-4391-3D5C-0C8301C828DC}"/>
              </a:ext>
            </a:extLst>
          </p:cNvPr>
          <p:cNvSpPr/>
          <p:nvPr/>
        </p:nvSpPr>
        <p:spPr>
          <a:xfrm>
            <a:off x="9297897" y="4971318"/>
            <a:ext cx="379563" cy="392502"/>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T" dirty="0"/>
              <a:t>6</a:t>
            </a:r>
          </a:p>
        </p:txBody>
      </p:sp>
      <p:sp>
        <p:nvSpPr>
          <p:cNvPr id="70" name="TextBox 69">
            <a:extLst>
              <a:ext uri="{FF2B5EF4-FFF2-40B4-BE49-F238E27FC236}">
                <a16:creationId xmlns:a16="http://schemas.microsoft.com/office/drawing/2014/main" id="{BE0506BE-ED58-1AE7-97E8-45C8D6940E73}"/>
              </a:ext>
            </a:extLst>
          </p:cNvPr>
          <p:cNvSpPr txBox="1"/>
          <p:nvPr/>
        </p:nvSpPr>
        <p:spPr>
          <a:xfrm>
            <a:off x="5625246" y="325074"/>
            <a:ext cx="6381224" cy="646331"/>
          </a:xfrm>
          <a:prstGeom prst="rect">
            <a:avLst/>
          </a:prstGeom>
          <a:noFill/>
        </p:spPr>
        <p:txBody>
          <a:bodyPr wrap="square" rtlCol="0">
            <a:spAutoFit/>
          </a:bodyPr>
          <a:lstStyle/>
          <a:p>
            <a:r>
              <a:rPr lang="en-IT" dirty="0"/>
              <a:t>If the process crashes it is removed and other process are signaled, the next process in queue accesses the resource</a:t>
            </a:r>
          </a:p>
        </p:txBody>
      </p:sp>
      <p:pic>
        <p:nvPicPr>
          <p:cNvPr id="3" name="Graphic 2" descr="Close with solid fill">
            <a:extLst>
              <a:ext uri="{FF2B5EF4-FFF2-40B4-BE49-F238E27FC236}">
                <a16:creationId xmlns:a16="http://schemas.microsoft.com/office/drawing/2014/main" id="{2007D0EF-6171-07D2-0E9F-76ADF0281A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95835" y="3008189"/>
            <a:ext cx="630799" cy="630799"/>
          </a:xfrm>
          <a:prstGeom prst="rect">
            <a:avLst/>
          </a:prstGeom>
        </p:spPr>
      </p:pic>
      <p:sp>
        <p:nvSpPr>
          <p:cNvPr id="5" name="TextBox 4">
            <a:extLst>
              <a:ext uri="{FF2B5EF4-FFF2-40B4-BE49-F238E27FC236}">
                <a16:creationId xmlns:a16="http://schemas.microsoft.com/office/drawing/2014/main" id="{FC323979-536D-F6DA-C900-0982BA410508}"/>
              </a:ext>
            </a:extLst>
          </p:cNvPr>
          <p:cNvSpPr txBox="1"/>
          <p:nvPr/>
        </p:nvSpPr>
        <p:spPr>
          <a:xfrm>
            <a:off x="9700635" y="3066852"/>
            <a:ext cx="1298477" cy="584775"/>
          </a:xfrm>
          <a:prstGeom prst="rect">
            <a:avLst/>
          </a:prstGeom>
          <a:noFill/>
        </p:spPr>
        <p:txBody>
          <a:bodyPr wrap="square" rtlCol="0">
            <a:spAutoFit/>
          </a:bodyPr>
          <a:lstStyle/>
          <a:p>
            <a:pPr algn="ctr"/>
            <a:r>
              <a:rPr lang="en-US" sz="1600" dirty="0">
                <a:solidFill>
                  <a:srgbClr val="FF0000"/>
                </a:solidFill>
              </a:rPr>
              <a:t>Timer Expires</a:t>
            </a:r>
            <a:endParaRPr lang="en-IT" sz="1600" dirty="0">
              <a:solidFill>
                <a:srgbClr val="FF0000"/>
              </a:solidFill>
            </a:endParaRPr>
          </a:p>
        </p:txBody>
      </p:sp>
      <p:sp>
        <p:nvSpPr>
          <p:cNvPr id="6" name="TextBox 5">
            <a:extLst>
              <a:ext uri="{FF2B5EF4-FFF2-40B4-BE49-F238E27FC236}">
                <a16:creationId xmlns:a16="http://schemas.microsoft.com/office/drawing/2014/main" id="{7DB518F9-80DE-223C-8A44-F91E3EF6EEFE}"/>
              </a:ext>
            </a:extLst>
          </p:cNvPr>
          <p:cNvSpPr txBox="1"/>
          <p:nvPr/>
        </p:nvSpPr>
        <p:spPr>
          <a:xfrm>
            <a:off x="9660563" y="2159335"/>
            <a:ext cx="1298477" cy="584775"/>
          </a:xfrm>
          <a:prstGeom prst="rect">
            <a:avLst/>
          </a:prstGeom>
          <a:noFill/>
        </p:spPr>
        <p:txBody>
          <a:bodyPr wrap="square" rtlCol="0">
            <a:spAutoFit/>
          </a:bodyPr>
          <a:lstStyle/>
          <a:p>
            <a:pPr algn="ctr"/>
            <a:r>
              <a:rPr lang="en-US" sz="1600" dirty="0">
                <a:solidFill>
                  <a:srgbClr val="FF0000"/>
                </a:solidFill>
              </a:rPr>
              <a:t>Timer Expires</a:t>
            </a:r>
            <a:endParaRPr lang="en-IT" sz="1600" dirty="0">
              <a:solidFill>
                <a:srgbClr val="FF0000"/>
              </a:solidFill>
            </a:endParaRPr>
          </a:p>
        </p:txBody>
      </p:sp>
      <p:sp>
        <p:nvSpPr>
          <p:cNvPr id="9" name="TextBox 8">
            <a:extLst>
              <a:ext uri="{FF2B5EF4-FFF2-40B4-BE49-F238E27FC236}">
                <a16:creationId xmlns:a16="http://schemas.microsoft.com/office/drawing/2014/main" id="{FBD97F61-216D-DDA6-E9AC-D1FAA9AE850D}"/>
              </a:ext>
            </a:extLst>
          </p:cNvPr>
          <p:cNvSpPr txBox="1"/>
          <p:nvPr/>
        </p:nvSpPr>
        <p:spPr>
          <a:xfrm>
            <a:off x="9700635" y="4839557"/>
            <a:ext cx="1298477" cy="584775"/>
          </a:xfrm>
          <a:prstGeom prst="rect">
            <a:avLst/>
          </a:prstGeom>
          <a:noFill/>
        </p:spPr>
        <p:txBody>
          <a:bodyPr wrap="square" rtlCol="0">
            <a:spAutoFit/>
          </a:bodyPr>
          <a:lstStyle/>
          <a:p>
            <a:pPr algn="ctr"/>
            <a:r>
              <a:rPr lang="en-US" sz="1600" dirty="0">
                <a:solidFill>
                  <a:srgbClr val="FF0000"/>
                </a:solidFill>
              </a:rPr>
              <a:t>Timer Expires</a:t>
            </a:r>
            <a:endParaRPr lang="en-IT" sz="1600" dirty="0">
              <a:solidFill>
                <a:srgbClr val="FF0000"/>
              </a:solidFill>
            </a:endParaRPr>
          </a:p>
        </p:txBody>
      </p:sp>
      <p:cxnSp>
        <p:nvCxnSpPr>
          <p:cNvPr id="11" name="Straight Arrow Connector 10">
            <a:extLst>
              <a:ext uri="{FF2B5EF4-FFF2-40B4-BE49-F238E27FC236}">
                <a16:creationId xmlns:a16="http://schemas.microsoft.com/office/drawing/2014/main" id="{6F0032F4-C043-3ADF-2E7F-FEC877D46E96}"/>
              </a:ext>
            </a:extLst>
          </p:cNvPr>
          <p:cNvCxnSpPr>
            <a:stCxn id="56" idx="0"/>
            <a:endCxn id="54" idx="4"/>
          </p:cNvCxnSpPr>
          <p:nvPr/>
        </p:nvCxnSpPr>
        <p:spPr>
          <a:xfrm flipV="1">
            <a:off x="9487680" y="1745900"/>
            <a:ext cx="1" cy="51197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3042B3A-59ED-752C-F05C-63058E55EEC2}"/>
              </a:ext>
            </a:extLst>
          </p:cNvPr>
          <p:cNvSpPr txBox="1"/>
          <p:nvPr/>
        </p:nvSpPr>
        <p:spPr>
          <a:xfrm>
            <a:off x="9529290" y="1814143"/>
            <a:ext cx="1429750" cy="307777"/>
          </a:xfrm>
          <a:prstGeom prst="rect">
            <a:avLst/>
          </a:prstGeom>
          <a:noFill/>
        </p:spPr>
        <p:txBody>
          <a:bodyPr wrap="none" rtlCol="0">
            <a:spAutoFit/>
          </a:bodyPr>
          <a:lstStyle/>
          <a:p>
            <a:r>
              <a:rPr lang="en-IT" sz="1400" dirty="0"/>
              <a:t>Crashed (3, 1, t3)</a:t>
            </a:r>
          </a:p>
        </p:txBody>
      </p:sp>
      <p:cxnSp>
        <p:nvCxnSpPr>
          <p:cNvPr id="13" name="Straight Arrow Connector 12">
            <a:extLst>
              <a:ext uri="{FF2B5EF4-FFF2-40B4-BE49-F238E27FC236}">
                <a16:creationId xmlns:a16="http://schemas.microsoft.com/office/drawing/2014/main" id="{1E5AE974-FCBE-2DBA-06EE-38AD8B3F3E73}"/>
              </a:ext>
            </a:extLst>
          </p:cNvPr>
          <p:cNvCxnSpPr>
            <a:cxnSpLocks/>
            <a:stCxn id="56" idx="4"/>
            <a:endCxn id="57" idx="0"/>
          </p:cNvCxnSpPr>
          <p:nvPr/>
        </p:nvCxnSpPr>
        <p:spPr>
          <a:xfrm>
            <a:off x="9487680" y="2650380"/>
            <a:ext cx="0" cy="51197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891829C8-D3FA-658D-5510-C519140F93E3}"/>
              </a:ext>
            </a:extLst>
          </p:cNvPr>
          <p:cNvCxnSpPr>
            <a:stCxn id="56" idx="2"/>
            <a:endCxn id="58" idx="2"/>
          </p:cNvCxnSpPr>
          <p:nvPr/>
        </p:nvCxnSpPr>
        <p:spPr>
          <a:xfrm rot="10800000" flipV="1">
            <a:off x="9297898" y="2454129"/>
            <a:ext cx="1" cy="1808960"/>
          </a:xfrm>
          <a:prstGeom prst="curvedConnector3">
            <a:avLst>
              <a:gd name="adj1" fmla="val 2286010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a:extLst>
              <a:ext uri="{FF2B5EF4-FFF2-40B4-BE49-F238E27FC236}">
                <a16:creationId xmlns:a16="http://schemas.microsoft.com/office/drawing/2014/main" id="{0AF65CF9-1FED-0E1E-99C0-1B27EA30D865}"/>
              </a:ext>
            </a:extLst>
          </p:cNvPr>
          <p:cNvCxnSpPr>
            <a:cxnSpLocks/>
            <a:stCxn id="56" idx="2"/>
            <a:endCxn id="59" idx="2"/>
          </p:cNvCxnSpPr>
          <p:nvPr/>
        </p:nvCxnSpPr>
        <p:spPr>
          <a:xfrm rot="10800000" flipV="1">
            <a:off x="9297898" y="2454129"/>
            <a:ext cx="1" cy="2713440"/>
          </a:xfrm>
          <a:prstGeom prst="curvedConnector3">
            <a:avLst>
              <a:gd name="adj1" fmla="val 2286010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7D738FB-59D1-7641-88B1-11A664B265F9}"/>
              </a:ext>
            </a:extLst>
          </p:cNvPr>
          <p:cNvSpPr txBox="1"/>
          <p:nvPr/>
        </p:nvSpPr>
        <p:spPr>
          <a:xfrm>
            <a:off x="7709079" y="3185701"/>
            <a:ext cx="1429750" cy="307777"/>
          </a:xfrm>
          <a:prstGeom prst="rect">
            <a:avLst/>
          </a:prstGeom>
          <a:noFill/>
        </p:spPr>
        <p:txBody>
          <a:bodyPr wrap="none" rtlCol="0">
            <a:spAutoFit/>
          </a:bodyPr>
          <a:lstStyle/>
          <a:p>
            <a:r>
              <a:rPr lang="en-IT" sz="1400" dirty="0"/>
              <a:t>Crashed (3, 1, t3)</a:t>
            </a:r>
          </a:p>
        </p:txBody>
      </p:sp>
      <p:sp>
        <p:nvSpPr>
          <p:cNvPr id="30" name="TextBox 29">
            <a:extLst>
              <a:ext uri="{FF2B5EF4-FFF2-40B4-BE49-F238E27FC236}">
                <a16:creationId xmlns:a16="http://schemas.microsoft.com/office/drawing/2014/main" id="{D264B327-568A-B216-98C7-C02E98C89B27}"/>
              </a:ext>
            </a:extLst>
          </p:cNvPr>
          <p:cNvSpPr txBox="1"/>
          <p:nvPr/>
        </p:nvSpPr>
        <p:spPr>
          <a:xfrm>
            <a:off x="5625246" y="5866230"/>
            <a:ext cx="6381224" cy="369332"/>
          </a:xfrm>
          <a:prstGeom prst="rect">
            <a:avLst/>
          </a:prstGeom>
          <a:noFill/>
        </p:spPr>
        <p:txBody>
          <a:bodyPr wrap="square" rtlCol="0">
            <a:spAutoFit/>
          </a:bodyPr>
          <a:lstStyle/>
          <a:p>
            <a:r>
              <a:rPr lang="en-IT" dirty="0"/>
              <a:t>Possibly duplicated crashed messages are simply ignored</a:t>
            </a:r>
          </a:p>
        </p:txBody>
      </p:sp>
    </p:spTree>
    <p:extLst>
      <p:ext uri="{BB962C8B-B14F-4D97-AF65-F5344CB8AC3E}">
        <p14:creationId xmlns:p14="http://schemas.microsoft.com/office/powerpoint/2010/main" val="415229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2A27-D3B1-5EF1-31D6-87EDD5AD4004}"/>
              </a:ext>
            </a:extLst>
          </p:cNvPr>
          <p:cNvSpPr>
            <a:spLocks noGrp="1"/>
          </p:cNvSpPr>
          <p:nvPr>
            <p:ph type="title"/>
          </p:nvPr>
        </p:nvSpPr>
        <p:spPr/>
        <p:txBody>
          <a:bodyPr/>
          <a:lstStyle/>
          <a:p>
            <a:r>
              <a:rPr lang="en-IT" dirty="0"/>
              <a:t>Crash detection during mutual exclusion</a:t>
            </a:r>
          </a:p>
        </p:txBody>
      </p:sp>
      <p:sp>
        <p:nvSpPr>
          <p:cNvPr id="3" name="Content Placeholder 2">
            <a:extLst>
              <a:ext uri="{FF2B5EF4-FFF2-40B4-BE49-F238E27FC236}">
                <a16:creationId xmlns:a16="http://schemas.microsoft.com/office/drawing/2014/main" id="{2527A8B6-D95D-6C2D-E6AE-C4B007A1A664}"/>
              </a:ext>
            </a:extLst>
          </p:cNvPr>
          <p:cNvSpPr>
            <a:spLocks noGrp="1"/>
          </p:cNvSpPr>
          <p:nvPr>
            <p:ph idx="1"/>
          </p:nvPr>
        </p:nvSpPr>
        <p:spPr/>
        <p:txBody>
          <a:bodyPr/>
          <a:lstStyle/>
          <a:p>
            <a:r>
              <a:rPr lang="en-IT" dirty="0"/>
              <a:t>If mutual exclusion </a:t>
            </a:r>
            <a:r>
              <a:rPr lang="en-GB" dirty="0"/>
              <a:t>is ongoing we have one additional issue: how can we detect if a process that is currently accessing the resource crashes?</a:t>
            </a:r>
          </a:p>
          <a:p>
            <a:pPr lvl="1"/>
            <a:r>
              <a:rPr lang="en-GB" dirty="0"/>
              <a:t>Temporary access timers on selected peers</a:t>
            </a:r>
          </a:p>
          <a:p>
            <a:r>
              <a:rPr lang="en-GB" dirty="0"/>
              <a:t>What happens if a process waiting to access crashes?</a:t>
            </a:r>
          </a:p>
          <a:p>
            <a:pPr lvl="1"/>
            <a:r>
              <a:rPr lang="en-GB" dirty="0"/>
              <a:t>The crash is detected as a normal crash as previously described by the process that is releasing the resource -&gt; when sending out the response </a:t>
            </a:r>
            <a:r>
              <a:rPr lang="en-GB" dirty="0" err="1"/>
              <a:t>gRPC</a:t>
            </a:r>
            <a:r>
              <a:rPr lang="en-GB" dirty="0"/>
              <a:t> raises an exception</a:t>
            </a:r>
            <a:endParaRPr lang="en-IT" dirty="0"/>
          </a:p>
        </p:txBody>
      </p:sp>
    </p:spTree>
    <p:extLst>
      <p:ext uri="{BB962C8B-B14F-4D97-AF65-F5344CB8AC3E}">
        <p14:creationId xmlns:p14="http://schemas.microsoft.com/office/powerpoint/2010/main" val="1694886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5366-3005-5A15-347E-FA9616005A08}"/>
              </a:ext>
            </a:extLst>
          </p:cNvPr>
          <p:cNvSpPr>
            <a:spLocks noGrp="1"/>
          </p:cNvSpPr>
          <p:nvPr>
            <p:ph type="title"/>
          </p:nvPr>
        </p:nvSpPr>
        <p:spPr/>
        <p:txBody>
          <a:bodyPr/>
          <a:lstStyle/>
          <a:p>
            <a:r>
              <a:rPr lang="en-IT" dirty="0"/>
              <a:t>Handling the crashes: important assumptions</a:t>
            </a:r>
          </a:p>
        </p:txBody>
      </p:sp>
      <p:sp>
        <p:nvSpPr>
          <p:cNvPr id="3" name="Content Placeholder 2">
            <a:extLst>
              <a:ext uri="{FF2B5EF4-FFF2-40B4-BE49-F238E27FC236}">
                <a16:creationId xmlns:a16="http://schemas.microsoft.com/office/drawing/2014/main" id="{B13E9263-678D-3C56-4823-C137D2916604}"/>
              </a:ext>
            </a:extLst>
          </p:cNvPr>
          <p:cNvSpPr>
            <a:spLocks noGrp="1"/>
          </p:cNvSpPr>
          <p:nvPr>
            <p:ph idx="1"/>
          </p:nvPr>
        </p:nvSpPr>
        <p:spPr/>
        <p:txBody>
          <a:bodyPr/>
          <a:lstStyle/>
          <a:p>
            <a:r>
              <a:rPr lang="en-IT" dirty="0"/>
              <a:t>In the context of this project we DON’T deal with some complex behavior that might arise in real distributed systems, in particular</a:t>
            </a:r>
          </a:p>
          <a:p>
            <a:pPr lvl="1"/>
            <a:r>
              <a:rPr lang="en-IT" dirty="0"/>
              <a:t>We don’t deal with network partitions --&gt; Detection and handling of this kind of issues requires the implementation of more complex algorithms such as Paxos or Raft and are out of the scope of the project</a:t>
            </a:r>
          </a:p>
          <a:p>
            <a:pPr lvl="1"/>
            <a:r>
              <a:rPr lang="en-IT" dirty="0"/>
              <a:t>We deal only with crash behavior</a:t>
            </a:r>
          </a:p>
        </p:txBody>
      </p:sp>
    </p:spTree>
    <p:extLst>
      <p:ext uri="{BB962C8B-B14F-4D97-AF65-F5344CB8AC3E}">
        <p14:creationId xmlns:p14="http://schemas.microsoft.com/office/powerpoint/2010/main" val="206701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BF5D-51AE-FD1D-CDC0-D5EC0036BFE5}"/>
              </a:ext>
            </a:extLst>
          </p:cNvPr>
          <p:cNvSpPr>
            <a:spLocks noGrp="1"/>
          </p:cNvSpPr>
          <p:nvPr>
            <p:ph type="title"/>
          </p:nvPr>
        </p:nvSpPr>
        <p:spPr/>
        <p:txBody>
          <a:bodyPr/>
          <a:lstStyle/>
          <a:p>
            <a:r>
              <a:rPr lang="en-IT" dirty="0"/>
              <a:t>Handling the crashes: how</a:t>
            </a:r>
          </a:p>
        </p:txBody>
      </p:sp>
      <p:graphicFrame>
        <p:nvGraphicFramePr>
          <p:cNvPr id="5" name="Content Placeholder 2">
            <a:extLst>
              <a:ext uri="{FF2B5EF4-FFF2-40B4-BE49-F238E27FC236}">
                <a16:creationId xmlns:a16="http://schemas.microsoft.com/office/drawing/2014/main" id="{60727074-3D53-ADA0-DA2F-6158395B0B91}"/>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3118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cess 3">
            <a:extLst>
              <a:ext uri="{FF2B5EF4-FFF2-40B4-BE49-F238E27FC236}">
                <a16:creationId xmlns:a16="http://schemas.microsoft.com/office/drawing/2014/main" id="{C54D2FD0-B38C-A881-AFFF-B1C9ACFA8893}"/>
              </a:ext>
            </a:extLst>
          </p:cNvPr>
          <p:cNvSpPr/>
          <p:nvPr/>
        </p:nvSpPr>
        <p:spPr>
          <a:xfrm>
            <a:off x="2511393" y="703229"/>
            <a:ext cx="530087" cy="51683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5" name="Process 4">
            <a:extLst>
              <a:ext uri="{FF2B5EF4-FFF2-40B4-BE49-F238E27FC236}">
                <a16:creationId xmlns:a16="http://schemas.microsoft.com/office/drawing/2014/main" id="{D7B969AC-BB3F-A0CE-5FDE-6F64BF19F5C0}"/>
              </a:ext>
            </a:extLst>
          </p:cNvPr>
          <p:cNvSpPr/>
          <p:nvPr/>
        </p:nvSpPr>
        <p:spPr>
          <a:xfrm>
            <a:off x="3041480" y="703229"/>
            <a:ext cx="530087" cy="51683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6" name="Process 5">
            <a:extLst>
              <a:ext uri="{FF2B5EF4-FFF2-40B4-BE49-F238E27FC236}">
                <a16:creationId xmlns:a16="http://schemas.microsoft.com/office/drawing/2014/main" id="{61186605-0805-F39F-B6BD-248222FC61C5}"/>
              </a:ext>
            </a:extLst>
          </p:cNvPr>
          <p:cNvSpPr/>
          <p:nvPr/>
        </p:nvSpPr>
        <p:spPr>
          <a:xfrm>
            <a:off x="3571567" y="703229"/>
            <a:ext cx="530087" cy="51683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0" name="TextBox 9">
            <a:extLst>
              <a:ext uri="{FF2B5EF4-FFF2-40B4-BE49-F238E27FC236}">
                <a16:creationId xmlns:a16="http://schemas.microsoft.com/office/drawing/2014/main" id="{E983F08A-CF0C-F19D-42B3-F06E124F74BF}"/>
              </a:ext>
            </a:extLst>
          </p:cNvPr>
          <p:cNvSpPr txBox="1"/>
          <p:nvPr/>
        </p:nvSpPr>
        <p:spPr>
          <a:xfrm>
            <a:off x="1875394" y="213765"/>
            <a:ext cx="2862258" cy="369332"/>
          </a:xfrm>
          <a:prstGeom prst="rect">
            <a:avLst/>
          </a:prstGeom>
          <a:noFill/>
        </p:spPr>
        <p:txBody>
          <a:bodyPr wrap="none" rtlCol="0">
            <a:spAutoFit/>
          </a:bodyPr>
          <a:lstStyle/>
          <a:p>
            <a:r>
              <a:rPr lang="en-IT" dirty="0"/>
              <a:t>CrashEventMonitorIncoming</a:t>
            </a:r>
          </a:p>
        </p:txBody>
      </p:sp>
      <p:sp>
        <p:nvSpPr>
          <p:cNvPr id="13" name="Rounded Rectangle 12">
            <a:extLst>
              <a:ext uri="{FF2B5EF4-FFF2-40B4-BE49-F238E27FC236}">
                <a16:creationId xmlns:a16="http://schemas.microsoft.com/office/drawing/2014/main" id="{3D42ABFC-0273-BC6F-7623-2EB9247EA063}"/>
              </a:ext>
            </a:extLst>
          </p:cNvPr>
          <p:cNvSpPr/>
          <p:nvPr/>
        </p:nvSpPr>
        <p:spPr>
          <a:xfrm>
            <a:off x="569843" y="1842052"/>
            <a:ext cx="2531166" cy="4426225"/>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IT" dirty="0"/>
              <a:t>Producers</a:t>
            </a:r>
          </a:p>
        </p:txBody>
      </p:sp>
      <p:sp>
        <p:nvSpPr>
          <p:cNvPr id="14" name="Rounded Rectangle 13">
            <a:extLst>
              <a:ext uri="{FF2B5EF4-FFF2-40B4-BE49-F238E27FC236}">
                <a16:creationId xmlns:a16="http://schemas.microsoft.com/office/drawing/2014/main" id="{189E4D7D-E0DC-647F-9EF9-8C407D1754DF}"/>
              </a:ext>
            </a:extLst>
          </p:cNvPr>
          <p:cNvSpPr/>
          <p:nvPr/>
        </p:nvSpPr>
        <p:spPr>
          <a:xfrm>
            <a:off x="3472069" y="1848678"/>
            <a:ext cx="2531166" cy="4426225"/>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IT" dirty="0"/>
              <a:t>Consumers</a:t>
            </a:r>
          </a:p>
        </p:txBody>
      </p:sp>
      <p:cxnSp>
        <p:nvCxnSpPr>
          <p:cNvPr id="16" name="Straight Arrow Connector 15">
            <a:extLst>
              <a:ext uri="{FF2B5EF4-FFF2-40B4-BE49-F238E27FC236}">
                <a16:creationId xmlns:a16="http://schemas.microsoft.com/office/drawing/2014/main" id="{4DB3218C-C842-0B8F-6340-438F9AF3C8CC}"/>
              </a:ext>
            </a:extLst>
          </p:cNvPr>
          <p:cNvCxnSpPr>
            <a:stCxn id="13" idx="0"/>
            <a:endCxn id="4" idx="1"/>
          </p:cNvCxnSpPr>
          <p:nvPr/>
        </p:nvCxnSpPr>
        <p:spPr>
          <a:xfrm flipV="1">
            <a:off x="1835426" y="961647"/>
            <a:ext cx="675967" cy="8804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78A56C62-C86B-29C8-A600-A34F2175069E}"/>
              </a:ext>
            </a:extLst>
          </p:cNvPr>
          <p:cNvCxnSpPr>
            <a:stCxn id="6" idx="3"/>
            <a:endCxn id="14" idx="0"/>
          </p:cNvCxnSpPr>
          <p:nvPr/>
        </p:nvCxnSpPr>
        <p:spPr>
          <a:xfrm>
            <a:off x="4101654" y="961647"/>
            <a:ext cx="635998" cy="8870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E2BCA11F-7887-2771-857A-7CF0D333B5C2}"/>
              </a:ext>
            </a:extLst>
          </p:cNvPr>
          <p:cNvSpPr txBox="1"/>
          <p:nvPr/>
        </p:nvSpPr>
        <p:spPr>
          <a:xfrm>
            <a:off x="695792" y="2464040"/>
            <a:ext cx="2279268" cy="1323439"/>
          </a:xfrm>
          <a:prstGeom prst="rect">
            <a:avLst/>
          </a:prstGeom>
          <a:noFill/>
        </p:spPr>
        <p:txBody>
          <a:bodyPr wrap="square" rtlCol="0">
            <a:spAutoFit/>
          </a:bodyPr>
          <a:lstStyle/>
          <a:p>
            <a:r>
              <a:rPr lang="en-IT" sz="1600" b="1" dirty="0"/>
              <a:t>Server-side gRPC crash recovery service</a:t>
            </a:r>
          </a:p>
          <a:p>
            <a:pPr marL="285750" indent="-285750">
              <a:buFont typeface="Arial" panose="020B0604020202020204" pitchFamily="34" charset="0"/>
              <a:buChar char="•"/>
            </a:pPr>
            <a:r>
              <a:rPr lang="en-IT" sz="1600" dirty="0"/>
              <a:t>When receiving a crashed message from another robot</a:t>
            </a:r>
          </a:p>
        </p:txBody>
      </p:sp>
      <p:sp>
        <p:nvSpPr>
          <p:cNvPr id="22" name="TextBox 21">
            <a:extLst>
              <a:ext uri="{FF2B5EF4-FFF2-40B4-BE49-F238E27FC236}">
                <a16:creationId xmlns:a16="http://schemas.microsoft.com/office/drawing/2014/main" id="{85AFEB4A-714E-BC82-814B-4C3AC9ECFF96}"/>
              </a:ext>
            </a:extLst>
          </p:cNvPr>
          <p:cNvSpPr txBox="1"/>
          <p:nvPr/>
        </p:nvSpPr>
        <p:spPr>
          <a:xfrm>
            <a:off x="3571568" y="2464040"/>
            <a:ext cx="2285894" cy="2554545"/>
          </a:xfrm>
          <a:prstGeom prst="rect">
            <a:avLst/>
          </a:prstGeom>
          <a:noFill/>
        </p:spPr>
        <p:txBody>
          <a:bodyPr wrap="square" rtlCol="0">
            <a:spAutoFit/>
          </a:bodyPr>
          <a:lstStyle/>
          <a:p>
            <a:r>
              <a:rPr lang="en-IT" sz="1600" b="1" dirty="0"/>
              <a:t>Crash handler (incoming): </a:t>
            </a:r>
            <a:r>
              <a:rPr lang="en-IT" sz="1600" dirty="0"/>
              <a:t>when receiving a message, it pings the allegedly crashed robot – if pinging succeeds </a:t>
            </a:r>
            <a:r>
              <a:rPr lang="en-GB" sz="1600" dirty="0"/>
              <a:t>it signals the peer as NOT crashed and does nothing. If the ping fails it removes the robot from the active list.</a:t>
            </a:r>
            <a:endParaRPr lang="en-IT" sz="1600" dirty="0"/>
          </a:p>
        </p:txBody>
      </p:sp>
      <p:sp>
        <p:nvSpPr>
          <p:cNvPr id="23" name="Process 22">
            <a:extLst>
              <a:ext uri="{FF2B5EF4-FFF2-40B4-BE49-F238E27FC236}">
                <a16:creationId xmlns:a16="http://schemas.microsoft.com/office/drawing/2014/main" id="{6CEA1322-8FC8-7012-AB17-926F66F3238E}"/>
              </a:ext>
            </a:extLst>
          </p:cNvPr>
          <p:cNvSpPr/>
          <p:nvPr/>
        </p:nvSpPr>
        <p:spPr>
          <a:xfrm>
            <a:off x="8355390" y="703229"/>
            <a:ext cx="530087" cy="516835"/>
          </a:xfrm>
          <a:prstGeom prst="flowChartProces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T"/>
          </a:p>
        </p:txBody>
      </p:sp>
      <p:sp>
        <p:nvSpPr>
          <p:cNvPr id="24" name="Process 23">
            <a:extLst>
              <a:ext uri="{FF2B5EF4-FFF2-40B4-BE49-F238E27FC236}">
                <a16:creationId xmlns:a16="http://schemas.microsoft.com/office/drawing/2014/main" id="{ED983A57-175B-F011-A0A9-9ACAC2C365A4}"/>
              </a:ext>
            </a:extLst>
          </p:cNvPr>
          <p:cNvSpPr/>
          <p:nvPr/>
        </p:nvSpPr>
        <p:spPr>
          <a:xfrm>
            <a:off x="8885477" y="703229"/>
            <a:ext cx="530087" cy="516835"/>
          </a:xfrm>
          <a:prstGeom prst="flowChartProces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T"/>
          </a:p>
        </p:txBody>
      </p:sp>
      <p:sp>
        <p:nvSpPr>
          <p:cNvPr id="25" name="Process 24">
            <a:extLst>
              <a:ext uri="{FF2B5EF4-FFF2-40B4-BE49-F238E27FC236}">
                <a16:creationId xmlns:a16="http://schemas.microsoft.com/office/drawing/2014/main" id="{449F52B4-E0F9-FE65-980C-E96962EF8102}"/>
              </a:ext>
            </a:extLst>
          </p:cNvPr>
          <p:cNvSpPr/>
          <p:nvPr/>
        </p:nvSpPr>
        <p:spPr>
          <a:xfrm>
            <a:off x="9415564" y="703229"/>
            <a:ext cx="530087" cy="516835"/>
          </a:xfrm>
          <a:prstGeom prst="flowChartProces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T"/>
          </a:p>
        </p:txBody>
      </p:sp>
      <p:sp>
        <p:nvSpPr>
          <p:cNvPr id="26" name="TextBox 25">
            <a:extLst>
              <a:ext uri="{FF2B5EF4-FFF2-40B4-BE49-F238E27FC236}">
                <a16:creationId xmlns:a16="http://schemas.microsoft.com/office/drawing/2014/main" id="{044D9638-33BE-BE50-AF8A-708B1B56A9DA}"/>
              </a:ext>
            </a:extLst>
          </p:cNvPr>
          <p:cNvSpPr txBox="1"/>
          <p:nvPr/>
        </p:nvSpPr>
        <p:spPr>
          <a:xfrm>
            <a:off x="7719391" y="213765"/>
            <a:ext cx="2862258" cy="369332"/>
          </a:xfrm>
          <a:prstGeom prst="rect">
            <a:avLst/>
          </a:prstGeom>
          <a:noFill/>
        </p:spPr>
        <p:txBody>
          <a:bodyPr wrap="none" rtlCol="0">
            <a:spAutoFit/>
          </a:bodyPr>
          <a:lstStyle/>
          <a:p>
            <a:r>
              <a:rPr lang="en-IT" dirty="0"/>
              <a:t>CrashEventMonitorIncoming</a:t>
            </a:r>
          </a:p>
        </p:txBody>
      </p:sp>
      <p:sp>
        <p:nvSpPr>
          <p:cNvPr id="27" name="Rounded Rectangle 26">
            <a:extLst>
              <a:ext uri="{FF2B5EF4-FFF2-40B4-BE49-F238E27FC236}">
                <a16:creationId xmlns:a16="http://schemas.microsoft.com/office/drawing/2014/main" id="{73DB5AF8-2F45-F08A-7391-E99F73DF827F}"/>
              </a:ext>
            </a:extLst>
          </p:cNvPr>
          <p:cNvSpPr/>
          <p:nvPr/>
        </p:nvSpPr>
        <p:spPr>
          <a:xfrm>
            <a:off x="6413840" y="1842052"/>
            <a:ext cx="2531166" cy="4426225"/>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T" dirty="0"/>
              <a:t>Producers</a:t>
            </a:r>
          </a:p>
        </p:txBody>
      </p:sp>
      <p:sp>
        <p:nvSpPr>
          <p:cNvPr id="28" name="Rounded Rectangle 27">
            <a:extLst>
              <a:ext uri="{FF2B5EF4-FFF2-40B4-BE49-F238E27FC236}">
                <a16:creationId xmlns:a16="http://schemas.microsoft.com/office/drawing/2014/main" id="{A80B649D-4940-D1F8-3FC1-F15E2F57AF38}"/>
              </a:ext>
            </a:extLst>
          </p:cNvPr>
          <p:cNvSpPr/>
          <p:nvPr/>
        </p:nvSpPr>
        <p:spPr>
          <a:xfrm>
            <a:off x="9316066" y="1848678"/>
            <a:ext cx="2531166" cy="4426225"/>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T" dirty="0"/>
              <a:t>Consumers</a:t>
            </a:r>
          </a:p>
        </p:txBody>
      </p:sp>
      <p:cxnSp>
        <p:nvCxnSpPr>
          <p:cNvPr id="29" name="Straight Arrow Connector 28">
            <a:extLst>
              <a:ext uri="{FF2B5EF4-FFF2-40B4-BE49-F238E27FC236}">
                <a16:creationId xmlns:a16="http://schemas.microsoft.com/office/drawing/2014/main" id="{286AA253-0941-AC44-90E8-AA9CACA23932}"/>
              </a:ext>
            </a:extLst>
          </p:cNvPr>
          <p:cNvCxnSpPr>
            <a:stCxn id="27" idx="0"/>
            <a:endCxn id="23" idx="1"/>
          </p:cNvCxnSpPr>
          <p:nvPr/>
        </p:nvCxnSpPr>
        <p:spPr>
          <a:xfrm flipV="1">
            <a:off x="7679423" y="961647"/>
            <a:ext cx="675967" cy="88040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873F720C-5638-264B-DA7F-28102004B4EB}"/>
              </a:ext>
            </a:extLst>
          </p:cNvPr>
          <p:cNvCxnSpPr>
            <a:stCxn id="25" idx="3"/>
            <a:endCxn id="28" idx="0"/>
          </p:cNvCxnSpPr>
          <p:nvPr/>
        </p:nvCxnSpPr>
        <p:spPr>
          <a:xfrm>
            <a:off x="9945651" y="961647"/>
            <a:ext cx="635998" cy="88703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1" name="TextBox 30">
            <a:extLst>
              <a:ext uri="{FF2B5EF4-FFF2-40B4-BE49-F238E27FC236}">
                <a16:creationId xmlns:a16="http://schemas.microsoft.com/office/drawing/2014/main" id="{95E92F26-24DF-8158-4C5A-0565D8380617}"/>
              </a:ext>
            </a:extLst>
          </p:cNvPr>
          <p:cNvSpPr txBox="1"/>
          <p:nvPr/>
        </p:nvSpPr>
        <p:spPr>
          <a:xfrm>
            <a:off x="6539789" y="2372617"/>
            <a:ext cx="2279268" cy="1569660"/>
          </a:xfrm>
          <a:prstGeom prst="rect">
            <a:avLst/>
          </a:prstGeom>
          <a:noFill/>
        </p:spPr>
        <p:txBody>
          <a:bodyPr wrap="square" rtlCol="0">
            <a:spAutoFit/>
          </a:bodyPr>
          <a:lstStyle/>
          <a:p>
            <a:r>
              <a:rPr lang="en-IT" sz="1600" b="1" dirty="0"/>
              <a:t>Server-side gRPC repair service</a:t>
            </a:r>
          </a:p>
          <a:p>
            <a:pPr marL="285750" indent="-285750">
              <a:buFont typeface="Arial" panose="020B0604020202020204" pitchFamily="34" charset="0"/>
              <a:buChar char="•"/>
            </a:pPr>
            <a:r>
              <a:rPr lang="en-IT" sz="1600" dirty="0"/>
              <a:t>When monitoring the peer that is accessing the resource and the timer expires</a:t>
            </a:r>
          </a:p>
        </p:txBody>
      </p:sp>
      <p:sp>
        <p:nvSpPr>
          <p:cNvPr id="32" name="TextBox 31">
            <a:extLst>
              <a:ext uri="{FF2B5EF4-FFF2-40B4-BE49-F238E27FC236}">
                <a16:creationId xmlns:a16="http://schemas.microsoft.com/office/drawing/2014/main" id="{0C503357-676C-15EC-7C92-7FA6F6AC0ECF}"/>
              </a:ext>
            </a:extLst>
          </p:cNvPr>
          <p:cNvSpPr txBox="1"/>
          <p:nvPr/>
        </p:nvSpPr>
        <p:spPr>
          <a:xfrm>
            <a:off x="9415565" y="2464040"/>
            <a:ext cx="2285894" cy="2800767"/>
          </a:xfrm>
          <a:prstGeom prst="rect">
            <a:avLst/>
          </a:prstGeom>
          <a:noFill/>
        </p:spPr>
        <p:txBody>
          <a:bodyPr wrap="square" rtlCol="0">
            <a:spAutoFit/>
          </a:bodyPr>
          <a:lstStyle/>
          <a:p>
            <a:r>
              <a:rPr lang="en-IT" sz="1600" b="1" dirty="0"/>
              <a:t>Crash handler (outgoing):</a:t>
            </a:r>
            <a:r>
              <a:rPr lang="en-IT" sz="1600" dirty="0"/>
              <a:t> if all responses to the requests confirmed the crash, removes peer from the list, sends a DELETE message to the server via REST and evaluates the need for load balancing on the districts</a:t>
            </a:r>
            <a:endParaRPr lang="en-IT" sz="1600" b="1" dirty="0"/>
          </a:p>
        </p:txBody>
      </p:sp>
      <p:sp>
        <p:nvSpPr>
          <p:cNvPr id="33" name="TextBox 32">
            <a:extLst>
              <a:ext uri="{FF2B5EF4-FFF2-40B4-BE49-F238E27FC236}">
                <a16:creationId xmlns:a16="http://schemas.microsoft.com/office/drawing/2014/main" id="{9A05B269-95B3-9224-6625-9D2EFB353309}"/>
              </a:ext>
            </a:extLst>
          </p:cNvPr>
          <p:cNvSpPr txBox="1"/>
          <p:nvPr/>
        </p:nvSpPr>
        <p:spPr>
          <a:xfrm>
            <a:off x="6520016" y="4033700"/>
            <a:ext cx="2279268" cy="1077218"/>
          </a:xfrm>
          <a:prstGeom prst="rect">
            <a:avLst/>
          </a:prstGeom>
          <a:noFill/>
        </p:spPr>
        <p:txBody>
          <a:bodyPr wrap="square" rtlCol="0">
            <a:spAutoFit/>
          </a:bodyPr>
          <a:lstStyle/>
          <a:p>
            <a:r>
              <a:rPr lang="en-IT" sz="1600" b="1" dirty="0"/>
              <a:t>Client-side gRPC repair service</a:t>
            </a:r>
          </a:p>
          <a:p>
            <a:pPr marL="285750" indent="-285750">
              <a:buFont typeface="Arial" panose="020B0604020202020204" pitchFamily="34" charset="0"/>
              <a:buChar char="•"/>
            </a:pPr>
            <a:r>
              <a:rPr lang="en-IT" sz="1600" dirty="0"/>
              <a:t>When sending out the requests</a:t>
            </a:r>
          </a:p>
        </p:txBody>
      </p:sp>
      <p:sp>
        <p:nvSpPr>
          <p:cNvPr id="34" name="TextBox 33">
            <a:extLst>
              <a:ext uri="{FF2B5EF4-FFF2-40B4-BE49-F238E27FC236}">
                <a16:creationId xmlns:a16="http://schemas.microsoft.com/office/drawing/2014/main" id="{E9948F65-1EFC-3BF0-81CC-ABA4CEA377A7}"/>
              </a:ext>
            </a:extLst>
          </p:cNvPr>
          <p:cNvSpPr txBox="1"/>
          <p:nvPr/>
        </p:nvSpPr>
        <p:spPr>
          <a:xfrm>
            <a:off x="6539789" y="5099636"/>
            <a:ext cx="2279268" cy="1077218"/>
          </a:xfrm>
          <a:prstGeom prst="rect">
            <a:avLst/>
          </a:prstGeom>
          <a:noFill/>
        </p:spPr>
        <p:txBody>
          <a:bodyPr wrap="square" rtlCol="0">
            <a:spAutoFit/>
          </a:bodyPr>
          <a:lstStyle/>
          <a:p>
            <a:r>
              <a:rPr lang="en-IT" sz="1600" b="1" dirty="0"/>
              <a:t>Client-side gRPC introduction service</a:t>
            </a:r>
          </a:p>
          <a:p>
            <a:pPr marL="285750" indent="-285750">
              <a:buFont typeface="Arial" panose="020B0604020202020204" pitchFamily="34" charset="0"/>
              <a:buChar char="•"/>
            </a:pPr>
            <a:r>
              <a:rPr lang="en-IT" sz="1600" dirty="0"/>
              <a:t>When sending out the requests</a:t>
            </a:r>
          </a:p>
        </p:txBody>
      </p:sp>
    </p:spTree>
    <p:extLst>
      <p:ext uri="{BB962C8B-B14F-4D97-AF65-F5344CB8AC3E}">
        <p14:creationId xmlns:p14="http://schemas.microsoft.com/office/powerpoint/2010/main" val="4025430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7CC39D-C111-5C8C-6B87-61A0F1396972}"/>
              </a:ext>
            </a:extLst>
          </p:cNvPr>
          <p:cNvSpPr>
            <a:spLocks noGrp="1"/>
          </p:cNvSpPr>
          <p:nvPr>
            <p:ph type="title"/>
          </p:nvPr>
        </p:nvSpPr>
        <p:spPr/>
        <p:txBody>
          <a:bodyPr/>
          <a:lstStyle/>
          <a:p>
            <a:r>
              <a:rPr lang="en-IT" dirty="0"/>
              <a:t>Load balancing</a:t>
            </a:r>
          </a:p>
        </p:txBody>
      </p:sp>
      <p:sp>
        <p:nvSpPr>
          <p:cNvPr id="5" name="Text Placeholder 4">
            <a:extLst>
              <a:ext uri="{FF2B5EF4-FFF2-40B4-BE49-F238E27FC236}">
                <a16:creationId xmlns:a16="http://schemas.microsoft.com/office/drawing/2014/main" id="{7CB38042-ECDD-35FB-CB6C-4E766378A8F9}"/>
              </a:ext>
            </a:extLst>
          </p:cNvPr>
          <p:cNvSpPr>
            <a:spLocks noGrp="1"/>
          </p:cNvSpPr>
          <p:nvPr>
            <p:ph type="body" idx="1"/>
          </p:nvPr>
        </p:nvSpPr>
        <p:spPr/>
        <p:txBody>
          <a:bodyPr/>
          <a:lstStyle/>
          <a:p>
            <a:r>
              <a:rPr lang="en-IT" dirty="0"/>
              <a:t>Re-distributing robots across districts</a:t>
            </a:r>
          </a:p>
        </p:txBody>
      </p:sp>
    </p:spTree>
    <p:extLst>
      <p:ext uri="{BB962C8B-B14F-4D97-AF65-F5344CB8AC3E}">
        <p14:creationId xmlns:p14="http://schemas.microsoft.com/office/powerpoint/2010/main" val="1119785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9C0CAD-3F22-4C15-25F3-D7043A27D8AB}"/>
              </a:ext>
            </a:extLst>
          </p:cNvPr>
          <p:cNvSpPr>
            <a:spLocks noGrp="1"/>
          </p:cNvSpPr>
          <p:nvPr>
            <p:ph type="title"/>
          </p:nvPr>
        </p:nvSpPr>
        <p:spPr/>
        <p:txBody>
          <a:bodyPr/>
          <a:lstStyle/>
          <a:p>
            <a:r>
              <a:rPr lang="en-IT" dirty="0"/>
              <a:t>Basic Ricart and Agrawala</a:t>
            </a:r>
          </a:p>
        </p:txBody>
      </p:sp>
      <p:sp>
        <p:nvSpPr>
          <p:cNvPr id="5" name="Content Placeholder 4">
            <a:extLst>
              <a:ext uri="{FF2B5EF4-FFF2-40B4-BE49-F238E27FC236}">
                <a16:creationId xmlns:a16="http://schemas.microsoft.com/office/drawing/2014/main" id="{B27A509B-043E-9A79-4CBA-C9D741174E13}"/>
              </a:ext>
            </a:extLst>
          </p:cNvPr>
          <p:cNvSpPr>
            <a:spLocks noGrp="1"/>
          </p:cNvSpPr>
          <p:nvPr>
            <p:ph idx="1"/>
          </p:nvPr>
        </p:nvSpPr>
        <p:spPr/>
        <p:txBody>
          <a:bodyPr/>
          <a:lstStyle/>
          <a:p>
            <a:r>
              <a:rPr lang="en-IT" dirty="0"/>
              <a:t>Permission based: when in need to go to the mechanic the process send requests to all active peers (in parallel)</a:t>
            </a:r>
          </a:p>
          <a:p>
            <a:r>
              <a:rPr lang="en-IT" dirty="0"/>
              <a:t>Peers that are not interested in accessing a resource respond immediately</a:t>
            </a:r>
          </a:p>
          <a:p>
            <a:r>
              <a:rPr lang="en-IT" dirty="0"/>
              <a:t>Peers that want to access the resource or are currently accessing it</a:t>
            </a:r>
          </a:p>
          <a:p>
            <a:pPr lvl="1"/>
            <a:r>
              <a:rPr lang="en-IT" dirty="0"/>
              <a:t>Won’t respond if their timestamp is lower (if equal the robot id is used for determining precedence) </a:t>
            </a:r>
            <a:r>
              <a:rPr lang="en-IT" dirty="0">
                <a:sym typeface="Wingdings" pitchFamily="2" charset="2"/>
              </a:rPr>
              <a:t> will respond when they are finished accessing the resource</a:t>
            </a:r>
          </a:p>
          <a:p>
            <a:pPr lvl="1"/>
            <a:r>
              <a:rPr lang="en-IT" dirty="0">
                <a:sym typeface="Wingdings" pitchFamily="2" charset="2"/>
              </a:rPr>
              <a:t>Will respond with an ACK otherwise</a:t>
            </a:r>
            <a:endParaRPr lang="en-IT" dirty="0"/>
          </a:p>
        </p:txBody>
      </p:sp>
    </p:spTree>
    <p:extLst>
      <p:ext uri="{BB962C8B-B14F-4D97-AF65-F5344CB8AC3E}">
        <p14:creationId xmlns:p14="http://schemas.microsoft.com/office/powerpoint/2010/main" val="425221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013FB80-FBFF-CBA1-2B0C-9CDF8A321BE2}"/>
              </a:ext>
            </a:extLst>
          </p:cNvPr>
          <p:cNvSpPr>
            <a:spLocks noGrp="1"/>
          </p:cNvSpPr>
          <p:nvPr>
            <p:ph type="body" sz="half" idx="2"/>
          </p:nvPr>
        </p:nvSpPr>
        <p:spPr>
          <a:xfrm>
            <a:off x="839788" y="987425"/>
            <a:ext cx="3932237" cy="4881563"/>
          </a:xfrm>
        </p:spPr>
        <p:txBody>
          <a:bodyPr>
            <a:normAutofit fontScale="92500" lnSpcReduction="10000"/>
          </a:bodyPr>
          <a:lstStyle/>
          <a:p>
            <a:pPr marL="285750" indent="-285750">
              <a:buFont typeface="Arial" panose="020B0604020202020204" pitchFamily="34" charset="0"/>
              <a:buChar char="•"/>
            </a:pPr>
            <a:r>
              <a:rPr lang="en-IT" sz="2400" dirty="0"/>
              <a:t>Load balancing ensures that when a robot enters or leaves Greenfield, the districts are assigned a balanced amount of robots</a:t>
            </a:r>
          </a:p>
          <a:p>
            <a:pPr marL="285750" indent="-285750">
              <a:buFont typeface="Arial" panose="020B0604020202020204" pitchFamily="34" charset="0"/>
              <a:buChar char="•"/>
            </a:pPr>
            <a:r>
              <a:rPr lang="en-IT" sz="2400" dirty="0"/>
              <a:t>Insertion-time load balancing is taken care server-side: the initial district and position is communicated when a new process robot is initialising</a:t>
            </a:r>
          </a:p>
          <a:p>
            <a:pPr marL="285750" indent="-285750">
              <a:buFont typeface="Arial" panose="020B0604020202020204" pitchFamily="34" charset="0"/>
              <a:buChar char="•"/>
            </a:pPr>
            <a:r>
              <a:rPr lang="en-IT" sz="2400" dirty="0"/>
              <a:t>Removal-time load balancing is done p2p network side via GRPC</a:t>
            </a:r>
          </a:p>
        </p:txBody>
      </p:sp>
      <p:sp>
        <p:nvSpPr>
          <p:cNvPr id="13" name="Rectangle 12">
            <a:extLst>
              <a:ext uri="{FF2B5EF4-FFF2-40B4-BE49-F238E27FC236}">
                <a16:creationId xmlns:a16="http://schemas.microsoft.com/office/drawing/2014/main" id="{2F6D98F0-9ABF-48DA-981D-A9E0C0464147}"/>
              </a:ext>
            </a:extLst>
          </p:cNvPr>
          <p:cNvSpPr>
            <a:spLocks noChangeAspect="1"/>
          </p:cNvSpPr>
          <p:nvPr/>
        </p:nvSpPr>
        <p:spPr>
          <a:xfrm>
            <a:off x="5904409" y="853439"/>
            <a:ext cx="2447109" cy="24471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T"/>
          </a:p>
        </p:txBody>
      </p:sp>
      <p:sp>
        <p:nvSpPr>
          <p:cNvPr id="14" name="Rectangle 13">
            <a:extLst>
              <a:ext uri="{FF2B5EF4-FFF2-40B4-BE49-F238E27FC236}">
                <a16:creationId xmlns:a16="http://schemas.microsoft.com/office/drawing/2014/main" id="{AE201254-E46A-FC55-E718-E2917D37F8C8}"/>
              </a:ext>
            </a:extLst>
          </p:cNvPr>
          <p:cNvSpPr>
            <a:spLocks noChangeAspect="1"/>
          </p:cNvSpPr>
          <p:nvPr/>
        </p:nvSpPr>
        <p:spPr>
          <a:xfrm>
            <a:off x="8351518" y="853439"/>
            <a:ext cx="2447109" cy="24471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T"/>
          </a:p>
        </p:txBody>
      </p:sp>
      <p:sp>
        <p:nvSpPr>
          <p:cNvPr id="15" name="Rectangle 14">
            <a:extLst>
              <a:ext uri="{FF2B5EF4-FFF2-40B4-BE49-F238E27FC236}">
                <a16:creationId xmlns:a16="http://schemas.microsoft.com/office/drawing/2014/main" id="{899B3483-2850-38C9-11B6-1FF665648EAF}"/>
              </a:ext>
            </a:extLst>
          </p:cNvPr>
          <p:cNvSpPr>
            <a:spLocks noChangeAspect="1"/>
          </p:cNvSpPr>
          <p:nvPr/>
        </p:nvSpPr>
        <p:spPr>
          <a:xfrm>
            <a:off x="5904409" y="3300548"/>
            <a:ext cx="2447109" cy="24471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T"/>
          </a:p>
        </p:txBody>
      </p:sp>
      <p:sp>
        <p:nvSpPr>
          <p:cNvPr id="16" name="Rectangle 15">
            <a:extLst>
              <a:ext uri="{FF2B5EF4-FFF2-40B4-BE49-F238E27FC236}">
                <a16:creationId xmlns:a16="http://schemas.microsoft.com/office/drawing/2014/main" id="{21A8FF2D-ECB3-8B5D-1274-DAE34C95D58F}"/>
              </a:ext>
            </a:extLst>
          </p:cNvPr>
          <p:cNvSpPr>
            <a:spLocks noChangeAspect="1"/>
          </p:cNvSpPr>
          <p:nvPr/>
        </p:nvSpPr>
        <p:spPr>
          <a:xfrm>
            <a:off x="8351518" y="3300548"/>
            <a:ext cx="2447109" cy="24471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T"/>
          </a:p>
        </p:txBody>
      </p:sp>
      <p:sp>
        <p:nvSpPr>
          <p:cNvPr id="17" name="Oval 16">
            <a:extLst>
              <a:ext uri="{FF2B5EF4-FFF2-40B4-BE49-F238E27FC236}">
                <a16:creationId xmlns:a16="http://schemas.microsoft.com/office/drawing/2014/main" id="{95A14318-5794-F8AA-76F3-B271A70A1EC4}"/>
              </a:ext>
            </a:extLst>
          </p:cNvPr>
          <p:cNvSpPr/>
          <p:nvPr/>
        </p:nvSpPr>
        <p:spPr>
          <a:xfrm>
            <a:off x="6927666" y="1833153"/>
            <a:ext cx="400594" cy="40059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T"/>
          </a:p>
        </p:txBody>
      </p:sp>
      <p:sp>
        <p:nvSpPr>
          <p:cNvPr id="18" name="Oval 17">
            <a:extLst>
              <a:ext uri="{FF2B5EF4-FFF2-40B4-BE49-F238E27FC236}">
                <a16:creationId xmlns:a16="http://schemas.microsoft.com/office/drawing/2014/main" id="{1014B7BE-87B1-948A-8089-944452C5FCF2}"/>
              </a:ext>
            </a:extLst>
          </p:cNvPr>
          <p:cNvSpPr/>
          <p:nvPr/>
        </p:nvSpPr>
        <p:spPr>
          <a:xfrm>
            <a:off x="9383751" y="1876696"/>
            <a:ext cx="400594" cy="40059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T"/>
          </a:p>
        </p:txBody>
      </p:sp>
      <p:sp>
        <p:nvSpPr>
          <p:cNvPr id="19" name="Oval 18">
            <a:extLst>
              <a:ext uri="{FF2B5EF4-FFF2-40B4-BE49-F238E27FC236}">
                <a16:creationId xmlns:a16="http://schemas.microsoft.com/office/drawing/2014/main" id="{7201AE2F-1F86-43F4-3A93-0BC545E72B9F}"/>
              </a:ext>
            </a:extLst>
          </p:cNvPr>
          <p:cNvSpPr/>
          <p:nvPr/>
        </p:nvSpPr>
        <p:spPr>
          <a:xfrm>
            <a:off x="6927666" y="4323805"/>
            <a:ext cx="400594" cy="40059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T"/>
          </a:p>
        </p:txBody>
      </p:sp>
      <p:sp>
        <p:nvSpPr>
          <p:cNvPr id="20" name="Oval 19">
            <a:extLst>
              <a:ext uri="{FF2B5EF4-FFF2-40B4-BE49-F238E27FC236}">
                <a16:creationId xmlns:a16="http://schemas.microsoft.com/office/drawing/2014/main" id="{AF7B9F29-6DB2-8DFD-16AE-6D994235CEA1}"/>
              </a:ext>
            </a:extLst>
          </p:cNvPr>
          <p:cNvSpPr/>
          <p:nvPr/>
        </p:nvSpPr>
        <p:spPr>
          <a:xfrm>
            <a:off x="7439295" y="2455817"/>
            <a:ext cx="400594" cy="40059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T"/>
          </a:p>
        </p:txBody>
      </p:sp>
      <p:sp>
        <p:nvSpPr>
          <p:cNvPr id="21" name="Oval 20">
            <a:extLst>
              <a:ext uri="{FF2B5EF4-FFF2-40B4-BE49-F238E27FC236}">
                <a16:creationId xmlns:a16="http://schemas.microsoft.com/office/drawing/2014/main" id="{0D97BC31-90A3-EFD5-B6F7-1F0E7E913254}"/>
              </a:ext>
            </a:extLst>
          </p:cNvPr>
          <p:cNvSpPr/>
          <p:nvPr/>
        </p:nvSpPr>
        <p:spPr>
          <a:xfrm>
            <a:off x="8810895" y="3705497"/>
            <a:ext cx="400594" cy="400595"/>
          </a:xfrm>
          <a:prstGeom prst="ellipse">
            <a:avLst/>
          </a:prstGeom>
          <a:solidFill>
            <a:schemeClr val="accent2">
              <a:lumMod val="40000"/>
              <a:lumOff val="60000"/>
            </a:schemeClr>
          </a:solidFill>
          <a:ln>
            <a:prstDash val="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T"/>
          </a:p>
        </p:txBody>
      </p:sp>
      <p:cxnSp>
        <p:nvCxnSpPr>
          <p:cNvPr id="29" name="Straight Arrow Connector 28">
            <a:extLst>
              <a:ext uri="{FF2B5EF4-FFF2-40B4-BE49-F238E27FC236}">
                <a16:creationId xmlns:a16="http://schemas.microsoft.com/office/drawing/2014/main" id="{CD7E50FB-69CD-213A-17EE-95374C4FB9C9}"/>
              </a:ext>
            </a:extLst>
          </p:cNvPr>
          <p:cNvCxnSpPr>
            <a:stCxn id="20" idx="5"/>
            <a:endCxn id="21" idx="1"/>
          </p:cNvCxnSpPr>
          <p:nvPr/>
        </p:nvCxnSpPr>
        <p:spPr>
          <a:xfrm>
            <a:off x="7781223" y="2797746"/>
            <a:ext cx="1088338" cy="9664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80831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EE68FD-296C-EE1F-BA6E-DF803FF3E2AD}"/>
              </a:ext>
            </a:extLst>
          </p:cNvPr>
          <p:cNvSpPr>
            <a:spLocks noGrp="1"/>
          </p:cNvSpPr>
          <p:nvPr>
            <p:ph type="title"/>
          </p:nvPr>
        </p:nvSpPr>
        <p:spPr/>
        <p:txBody>
          <a:bodyPr/>
          <a:lstStyle/>
          <a:p>
            <a:r>
              <a:rPr lang="en-IT" dirty="0"/>
              <a:t>Load balancing on robot side</a:t>
            </a:r>
          </a:p>
        </p:txBody>
      </p:sp>
      <p:sp>
        <p:nvSpPr>
          <p:cNvPr id="6" name="Content Placeholder 5">
            <a:extLst>
              <a:ext uri="{FF2B5EF4-FFF2-40B4-BE49-F238E27FC236}">
                <a16:creationId xmlns:a16="http://schemas.microsoft.com/office/drawing/2014/main" id="{7E0D6C26-8D83-7E07-EDEA-5553C4A528FB}"/>
              </a:ext>
            </a:extLst>
          </p:cNvPr>
          <p:cNvSpPr>
            <a:spLocks noGrp="1"/>
          </p:cNvSpPr>
          <p:nvPr>
            <p:ph idx="1"/>
          </p:nvPr>
        </p:nvSpPr>
        <p:spPr/>
        <p:txBody>
          <a:bodyPr/>
          <a:lstStyle/>
          <a:p>
            <a:r>
              <a:rPr lang="en-IT" dirty="0"/>
              <a:t>Invoked when a robot crashes or leaves Greenfield gracefully</a:t>
            </a:r>
          </a:p>
          <a:p>
            <a:r>
              <a:rPr lang="en-IT" dirty="0"/>
              <a:t>Makes use of a LoadBalancingMonitor with 3 states</a:t>
            </a:r>
          </a:p>
        </p:txBody>
      </p:sp>
    </p:spTree>
    <p:extLst>
      <p:ext uri="{BB962C8B-B14F-4D97-AF65-F5344CB8AC3E}">
        <p14:creationId xmlns:p14="http://schemas.microsoft.com/office/powerpoint/2010/main" val="450704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7CEF-8822-9EDB-1EA0-0DADDCFF9E57}"/>
              </a:ext>
            </a:extLst>
          </p:cNvPr>
          <p:cNvSpPr>
            <a:spLocks noGrp="1"/>
          </p:cNvSpPr>
          <p:nvPr>
            <p:ph type="title"/>
          </p:nvPr>
        </p:nvSpPr>
        <p:spPr/>
        <p:txBody>
          <a:bodyPr/>
          <a:lstStyle/>
          <a:p>
            <a:r>
              <a:rPr lang="en-IT" dirty="0"/>
              <a:t>LoadBalancingMonitor states</a:t>
            </a:r>
          </a:p>
        </p:txBody>
      </p:sp>
      <p:sp>
        <p:nvSpPr>
          <p:cNvPr id="5" name="Rounded Rectangle 4">
            <a:extLst>
              <a:ext uri="{FF2B5EF4-FFF2-40B4-BE49-F238E27FC236}">
                <a16:creationId xmlns:a16="http://schemas.microsoft.com/office/drawing/2014/main" id="{36AD32A9-796D-4861-0BEE-6348F9E781BB}"/>
              </a:ext>
            </a:extLst>
          </p:cNvPr>
          <p:cNvSpPr/>
          <p:nvPr/>
        </p:nvSpPr>
        <p:spPr>
          <a:xfrm>
            <a:off x="2649583" y="2394857"/>
            <a:ext cx="1811383" cy="84473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T" dirty="0"/>
              <a:t>STEADY</a:t>
            </a:r>
          </a:p>
        </p:txBody>
      </p:sp>
      <p:sp>
        <p:nvSpPr>
          <p:cNvPr id="6" name="Rounded Rectangle 5">
            <a:extLst>
              <a:ext uri="{FF2B5EF4-FFF2-40B4-BE49-F238E27FC236}">
                <a16:creationId xmlns:a16="http://schemas.microsoft.com/office/drawing/2014/main" id="{EE27AE23-F7DA-F8FF-5707-E78BF56B142A}"/>
              </a:ext>
            </a:extLst>
          </p:cNvPr>
          <p:cNvSpPr/>
          <p:nvPr/>
        </p:nvSpPr>
        <p:spPr>
          <a:xfrm>
            <a:off x="4460966" y="4158343"/>
            <a:ext cx="1811383" cy="84473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T" dirty="0"/>
              <a:t>EVALUATING</a:t>
            </a:r>
          </a:p>
        </p:txBody>
      </p:sp>
      <p:sp>
        <p:nvSpPr>
          <p:cNvPr id="7" name="Rounded Rectangle 6">
            <a:extLst>
              <a:ext uri="{FF2B5EF4-FFF2-40B4-BE49-F238E27FC236}">
                <a16:creationId xmlns:a16="http://schemas.microsoft.com/office/drawing/2014/main" id="{B826C89F-466D-B890-B044-FB7BEB2984E4}"/>
              </a:ext>
            </a:extLst>
          </p:cNvPr>
          <p:cNvSpPr/>
          <p:nvPr/>
        </p:nvSpPr>
        <p:spPr>
          <a:xfrm>
            <a:off x="838200" y="4158343"/>
            <a:ext cx="1811383" cy="8447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REBALANCING</a:t>
            </a:r>
          </a:p>
        </p:txBody>
      </p:sp>
      <p:cxnSp>
        <p:nvCxnSpPr>
          <p:cNvPr id="9" name="Elbow Connector 8">
            <a:extLst>
              <a:ext uri="{FF2B5EF4-FFF2-40B4-BE49-F238E27FC236}">
                <a16:creationId xmlns:a16="http://schemas.microsoft.com/office/drawing/2014/main" id="{E98B54E4-8A48-3B45-6B8F-59FE651DD8AA}"/>
              </a:ext>
            </a:extLst>
          </p:cNvPr>
          <p:cNvCxnSpPr>
            <a:stCxn id="5" idx="3"/>
            <a:endCxn id="6" idx="0"/>
          </p:cNvCxnSpPr>
          <p:nvPr/>
        </p:nvCxnSpPr>
        <p:spPr>
          <a:xfrm>
            <a:off x="4460966" y="2817223"/>
            <a:ext cx="905692" cy="134112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65A9A837-D54B-2694-2E16-E846AE8A05C0}"/>
              </a:ext>
            </a:extLst>
          </p:cNvPr>
          <p:cNvCxnSpPr>
            <a:stCxn id="6" idx="1"/>
            <a:endCxn id="7" idx="3"/>
          </p:cNvCxnSpPr>
          <p:nvPr/>
        </p:nvCxnSpPr>
        <p:spPr>
          <a:xfrm flipH="1">
            <a:off x="2649583" y="4580709"/>
            <a:ext cx="18113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Elbow Connector 14">
            <a:extLst>
              <a:ext uri="{FF2B5EF4-FFF2-40B4-BE49-F238E27FC236}">
                <a16:creationId xmlns:a16="http://schemas.microsoft.com/office/drawing/2014/main" id="{87647C01-4C8A-40FB-3A5F-B3ED339B1877}"/>
              </a:ext>
            </a:extLst>
          </p:cNvPr>
          <p:cNvCxnSpPr>
            <a:stCxn id="7" idx="0"/>
            <a:endCxn id="5" idx="1"/>
          </p:cNvCxnSpPr>
          <p:nvPr/>
        </p:nvCxnSpPr>
        <p:spPr>
          <a:xfrm rot="5400000" flipH="1" flipV="1">
            <a:off x="1526177" y="3034938"/>
            <a:ext cx="1341120" cy="90569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7" name="Elbow Connector 16">
            <a:extLst>
              <a:ext uri="{FF2B5EF4-FFF2-40B4-BE49-F238E27FC236}">
                <a16:creationId xmlns:a16="http://schemas.microsoft.com/office/drawing/2014/main" id="{CB547635-E6E0-EB54-38AD-87B8342952CD}"/>
              </a:ext>
            </a:extLst>
          </p:cNvPr>
          <p:cNvCxnSpPr>
            <a:stCxn id="6" idx="3"/>
            <a:endCxn id="5" idx="0"/>
          </p:cNvCxnSpPr>
          <p:nvPr/>
        </p:nvCxnSpPr>
        <p:spPr>
          <a:xfrm flipH="1" flipV="1">
            <a:off x="3555275" y="2394857"/>
            <a:ext cx="2717074" cy="2185852"/>
          </a:xfrm>
          <a:prstGeom prst="bentConnector4">
            <a:avLst>
              <a:gd name="adj1" fmla="val -8413"/>
              <a:gd name="adj2" fmla="val 110458"/>
            </a:avLst>
          </a:prstGeom>
          <a:ln>
            <a:tailEnd type="triangle"/>
          </a:ln>
        </p:spPr>
        <p:style>
          <a:lnRef idx="3">
            <a:schemeClr val="dk1"/>
          </a:lnRef>
          <a:fillRef idx="0">
            <a:schemeClr val="dk1"/>
          </a:fillRef>
          <a:effectRef idx="2">
            <a:schemeClr val="dk1"/>
          </a:effectRef>
          <a:fontRef idx="minor">
            <a:schemeClr val="tx1"/>
          </a:fontRef>
        </p:style>
      </p:cxnSp>
      <p:sp>
        <p:nvSpPr>
          <p:cNvPr id="18" name="Rounded Rectangle 17">
            <a:extLst>
              <a:ext uri="{FF2B5EF4-FFF2-40B4-BE49-F238E27FC236}">
                <a16:creationId xmlns:a16="http://schemas.microsoft.com/office/drawing/2014/main" id="{87CE8B5F-5881-B387-6456-25B48C48AABB}"/>
              </a:ext>
            </a:extLst>
          </p:cNvPr>
          <p:cNvSpPr/>
          <p:nvPr/>
        </p:nvSpPr>
        <p:spPr>
          <a:xfrm>
            <a:off x="2386149" y="2113053"/>
            <a:ext cx="2420982" cy="1474878"/>
          </a:xfrm>
          <a:prstGeom prst="round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9" name="TextBox 18">
            <a:extLst>
              <a:ext uri="{FF2B5EF4-FFF2-40B4-BE49-F238E27FC236}">
                <a16:creationId xmlns:a16="http://schemas.microsoft.com/office/drawing/2014/main" id="{1EC6712C-9D94-902F-DAAF-3D4E23ACC0FA}"/>
              </a:ext>
            </a:extLst>
          </p:cNvPr>
          <p:cNvSpPr txBox="1"/>
          <p:nvPr/>
        </p:nvSpPr>
        <p:spPr>
          <a:xfrm>
            <a:off x="7178040" y="2777924"/>
            <a:ext cx="3960223" cy="923330"/>
          </a:xfrm>
          <a:prstGeom prst="rect">
            <a:avLst/>
          </a:prstGeom>
          <a:noFill/>
        </p:spPr>
        <p:txBody>
          <a:bodyPr wrap="square" rtlCol="0">
            <a:spAutoFit/>
          </a:bodyPr>
          <a:lstStyle/>
          <a:p>
            <a:r>
              <a:rPr lang="en-IT" dirty="0"/>
              <a:t>Steady is the default state.</a:t>
            </a:r>
          </a:p>
          <a:p>
            <a:r>
              <a:rPr lang="en-IT" dirty="0"/>
              <a:t>A dedicated thread, LoadBalancer, waits for a notification of state change.</a:t>
            </a:r>
          </a:p>
        </p:txBody>
      </p:sp>
    </p:spTree>
    <p:extLst>
      <p:ext uri="{BB962C8B-B14F-4D97-AF65-F5344CB8AC3E}">
        <p14:creationId xmlns:p14="http://schemas.microsoft.com/office/powerpoint/2010/main" val="1171220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7CEF-8822-9EDB-1EA0-0DADDCFF9E57}"/>
              </a:ext>
            </a:extLst>
          </p:cNvPr>
          <p:cNvSpPr>
            <a:spLocks noGrp="1"/>
          </p:cNvSpPr>
          <p:nvPr>
            <p:ph type="title"/>
          </p:nvPr>
        </p:nvSpPr>
        <p:spPr/>
        <p:txBody>
          <a:bodyPr/>
          <a:lstStyle/>
          <a:p>
            <a:r>
              <a:rPr lang="en-IT" dirty="0"/>
              <a:t>LoadBalancingMonitor states</a:t>
            </a:r>
          </a:p>
        </p:txBody>
      </p:sp>
      <p:sp>
        <p:nvSpPr>
          <p:cNvPr id="5" name="Rounded Rectangle 4">
            <a:extLst>
              <a:ext uri="{FF2B5EF4-FFF2-40B4-BE49-F238E27FC236}">
                <a16:creationId xmlns:a16="http://schemas.microsoft.com/office/drawing/2014/main" id="{36AD32A9-796D-4861-0BEE-6348F9E781BB}"/>
              </a:ext>
            </a:extLst>
          </p:cNvPr>
          <p:cNvSpPr/>
          <p:nvPr/>
        </p:nvSpPr>
        <p:spPr>
          <a:xfrm>
            <a:off x="2649583" y="2394857"/>
            <a:ext cx="1811383" cy="84473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T" dirty="0"/>
              <a:t>STEADY</a:t>
            </a:r>
          </a:p>
        </p:txBody>
      </p:sp>
      <p:sp>
        <p:nvSpPr>
          <p:cNvPr id="6" name="Rounded Rectangle 5">
            <a:extLst>
              <a:ext uri="{FF2B5EF4-FFF2-40B4-BE49-F238E27FC236}">
                <a16:creationId xmlns:a16="http://schemas.microsoft.com/office/drawing/2014/main" id="{EE27AE23-F7DA-F8FF-5707-E78BF56B142A}"/>
              </a:ext>
            </a:extLst>
          </p:cNvPr>
          <p:cNvSpPr/>
          <p:nvPr/>
        </p:nvSpPr>
        <p:spPr>
          <a:xfrm>
            <a:off x="4460966" y="4158343"/>
            <a:ext cx="1811383" cy="84473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T" dirty="0"/>
              <a:t>EVALUATING</a:t>
            </a:r>
          </a:p>
        </p:txBody>
      </p:sp>
      <p:sp>
        <p:nvSpPr>
          <p:cNvPr id="7" name="Rounded Rectangle 6">
            <a:extLst>
              <a:ext uri="{FF2B5EF4-FFF2-40B4-BE49-F238E27FC236}">
                <a16:creationId xmlns:a16="http://schemas.microsoft.com/office/drawing/2014/main" id="{B826C89F-466D-B890-B044-FB7BEB2984E4}"/>
              </a:ext>
            </a:extLst>
          </p:cNvPr>
          <p:cNvSpPr/>
          <p:nvPr/>
        </p:nvSpPr>
        <p:spPr>
          <a:xfrm>
            <a:off x="838200" y="4158343"/>
            <a:ext cx="1811383" cy="8447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REBALANCING</a:t>
            </a:r>
          </a:p>
        </p:txBody>
      </p:sp>
      <p:cxnSp>
        <p:nvCxnSpPr>
          <p:cNvPr id="9" name="Elbow Connector 8">
            <a:extLst>
              <a:ext uri="{FF2B5EF4-FFF2-40B4-BE49-F238E27FC236}">
                <a16:creationId xmlns:a16="http://schemas.microsoft.com/office/drawing/2014/main" id="{E98B54E4-8A48-3B45-6B8F-59FE651DD8AA}"/>
              </a:ext>
            </a:extLst>
          </p:cNvPr>
          <p:cNvCxnSpPr>
            <a:stCxn id="5" idx="3"/>
            <a:endCxn id="6" idx="0"/>
          </p:cNvCxnSpPr>
          <p:nvPr/>
        </p:nvCxnSpPr>
        <p:spPr>
          <a:xfrm>
            <a:off x="4460966" y="2817223"/>
            <a:ext cx="905692" cy="1341120"/>
          </a:xfrm>
          <a:prstGeom prst="bentConnector2">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65A9A837-D54B-2694-2E16-E846AE8A05C0}"/>
              </a:ext>
            </a:extLst>
          </p:cNvPr>
          <p:cNvCxnSpPr>
            <a:stCxn id="6" idx="1"/>
            <a:endCxn id="7" idx="3"/>
          </p:cNvCxnSpPr>
          <p:nvPr/>
        </p:nvCxnSpPr>
        <p:spPr>
          <a:xfrm flipH="1">
            <a:off x="2649583" y="4580709"/>
            <a:ext cx="18113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Elbow Connector 14">
            <a:extLst>
              <a:ext uri="{FF2B5EF4-FFF2-40B4-BE49-F238E27FC236}">
                <a16:creationId xmlns:a16="http://schemas.microsoft.com/office/drawing/2014/main" id="{87647C01-4C8A-40FB-3A5F-B3ED339B1877}"/>
              </a:ext>
            </a:extLst>
          </p:cNvPr>
          <p:cNvCxnSpPr>
            <a:stCxn id="7" idx="0"/>
            <a:endCxn id="5" idx="1"/>
          </p:cNvCxnSpPr>
          <p:nvPr/>
        </p:nvCxnSpPr>
        <p:spPr>
          <a:xfrm rot="5400000" flipH="1" flipV="1">
            <a:off x="1526177" y="3034938"/>
            <a:ext cx="1341120" cy="90569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7" name="Elbow Connector 16">
            <a:extLst>
              <a:ext uri="{FF2B5EF4-FFF2-40B4-BE49-F238E27FC236}">
                <a16:creationId xmlns:a16="http://schemas.microsoft.com/office/drawing/2014/main" id="{CB547635-E6E0-EB54-38AD-87B8342952CD}"/>
              </a:ext>
            </a:extLst>
          </p:cNvPr>
          <p:cNvCxnSpPr>
            <a:stCxn id="6" idx="3"/>
            <a:endCxn id="5" idx="0"/>
          </p:cNvCxnSpPr>
          <p:nvPr/>
        </p:nvCxnSpPr>
        <p:spPr>
          <a:xfrm flipH="1" flipV="1">
            <a:off x="3555275" y="2394857"/>
            <a:ext cx="2717074" cy="2185852"/>
          </a:xfrm>
          <a:prstGeom prst="bentConnector4">
            <a:avLst>
              <a:gd name="adj1" fmla="val -8413"/>
              <a:gd name="adj2" fmla="val 110458"/>
            </a:avLst>
          </a:prstGeom>
          <a:ln>
            <a:tailEnd type="triangle"/>
          </a:ln>
        </p:spPr>
        <p:style>
          <a:lnRef idx="3">
            <a:schemeClr val="dk1"/>
          </a:lnRef>
          <a:fillRef idx="0">
            <a:schemeClr val="dk1"/>
          </a:fillRef>
          <a:effectRef idx="2">
            <a:schemeClr val="dk1"/>
          </a:effectRef>
          <a:fontRef idx="minor">
            <a:schemeClr val="tx1"/>
          </a:fontRef>
        </p:style>
      </p:cxnSp>
      <p:sp>
        <p:nvSpPr>
          <p:cNvPr id="18" name="Rounded Rectangle 17">
            <a:extLst>
              <a:ext uri="{FF2B5EF4-FFF2-40B4-BE49-F238E27FC236}">
                <a16:creationId xmlns:a16="http://schemas.microsoft.com/office/drawing/2014/main" id="{87CE8B5F-5881-B387-6456-25B48C48AABB}"/>
              </a:ext>
            </a:extLst>
          </p:cNvPr>
          <p:cNvSpPr/>
          <p:nvPr/>
        </p:nvSpPr>
        <p:spPr>
          <a:xfrm>
            <a:off x="2386148" y="2113052"/>
            <a:ext cx="4439195" cy="3094673"/>
          </a:xfrm>
          <a:prstGeom prst="round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9" name="TextBox 18">
            <a:extLst>
              <a:ext uri="{FF2B5EF4-FFF2-40B4-BE49-F238E27FC236}">
                <a16:creationId xmlns:a16="http://schemas.microsoft.com/office/drawing/2014/main" id="{1EC6712C-9D94-902F-DAAF-3D4E23ACC0FA}"/>
              </a:ext>
            </a:extLst>
          </p:cNvPr>
          <p:cNvSpPr txBox="1"/>
          <p:nvPr/>
        </p:nvSpPr>
        <p:spPr>
          <a:xfrm>
            <a:off x="7239000" y="2644725"/>
            <a:ext cx="3960223" cy="2031325"/>
          </a:xfrm>
          <a:prstGeom prst="rect">
            <a:avLst/>
          </a:prstGeom>
          <a:noFill/>
        </p:spPr>
        <p:txBody>
          <a:bodyPr wrap="square" rtlCol="0">
            <a:spAutoFit/>
          </a:bodyPr>
          <a:lstStyle/>
          <a:p>
            <a:r>
              <a:rPr lang="en-IT" dirty="0"/>
              <a:t>When a crash is detected or a robot leaves Greenfield gracefully, the status of the monitor is set to EVALUATING by the competent thread.</a:t>
            </a:r>
          </a:p>
          <a:p>
            <a:r>
              <a:rPr lang="en-IT" dirty="0"/>
              <a:t>This notifies the LoadBalancer that wakes up and initiates the first phase of the process.</a:t>
            </a:r>
          </a:p>
        </p:txBody>
      </p:sp>
    </p:spTree>
    <p:extLst>
      <p:ext uri="{BB962C8B-B14F-4D97-AF65-F5344CB8AC3E}">
        <p14:creationId xmlns:p14="http://schemas.microsoft.com/office/powerpoint/2010/main" val="2186229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9DE67-1D62-9EE8-8690-25ECABBD7B55}"/>
              </a:ext>
            </a:extLst>
          </p:cNvPr>
          <p:cNvSpPr>
            <a:spLocks noGrp="1"/>
          </p:cNvSpPr>
          <p:nvPr>
            <p:ph type="title"/>
          </p:nvPr>
        </p:nvSpPr>
        <p:spPr>
          <a:xfrm>
            <a:off x="2849562" y="609600"/>
            <a:ext cx="6424440" cy="1320800"/>
          </a:xfrm>
        </p:spPr>
        <p:txBody>
          <a:bodyPr>
            <a:normAutofit/>
          </a:bodyPr>
          <a:lstStyle/>
          <a:p>
            <a:r>
              <a:rPr lang="en-IT" dirty="0"/>
              <a:t>Load Balancing Phase I - Initiation</a:t>
            </a:r>
          </a:p>
        </p:txBody>
      </p:sp>
      <p:pic>
        <p:nvPicPr>
          <p:cNvPr id="5" name="Picture 4">
            <a:extLst>
              <a:ext uri="{FF2B5EF4-FFF2-40B4-BE49-F238E27FC236}">
                <a16:creationId xmlns:a16="http://schemas.microsoft.com/office/drawing/2014/main" id="{9F52A21C-9661-CF1E-90E9-3E79F702B554}"/>
              </a:ext>
            </a:extLst>
          </p:cNvPr>
          <p:cNvPicPr>
            <a:picLocks noChangeAspect="1"/>
          </p:cNvPicPr>
          <p:nvPr/>
        </p:nvPicPr>
        <p:blipFill rotWithShape="1">
          <a:blip r:embed="rId2"/>
          <a:srcRect l="20323" r="5310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C5ABA00-EBFB-36CE-6BC4-533C48AC6BE1}"/>
              </a:ext>
            </a:extLst>
          </p:cNvPr>
          <p:cNvSpPr>
            <a:spLocks noGrp="1"/>
          </p:cNvSpPr>
          <p:nvPr>
            <p:ph idx="1"/>
          </p:nvPr>
        </p:nvSpPr>
        <p:spPr>
          <a:xfrm>
            <a:off x="2849562" y="2160589"/>
            <a:ext cx="6424440" cy="3880773"/>
          </a:xfrm>
        </p:spPr>
        <p:txBody>
          <a:bodyPr>
            <a:normAutofit/>
          </a:bodyPr>
          <a:lstStyle/>
          <a:p>
            <a:pPr>
              <a:lnSpc>
                <a:spcPct val="90000"/>
              </a:lnSpc>
            </a:pPr>
            <a:r>
              <a:rPr lang="en-IT" sz="1500"/>
              <a:t>When in the EVALUATING state, the process, if there are active peers besides itself, sends out INIT requests</a:t>
            </a:r>
          </a:p>
          <a:p>
            <a:pPr>
              <a:lnSpc>
                <a:spcPct val="90000"/>
              </a:lnSpc>
            </a:pPr>
            <a:r>
              <a:rPr lang="en-IT" sz="1500"/>
              <a:t>An INIT message simply contains the id of the robot that is starting the process and the logical timestamp</a:t>
            </a:r>
          </a:p>
          <a:p>
            <a:pPr>
              <a:lnSpc>
                <a:spcPct val="90000"/>
              </a:lnSpc>
            </a:pPr>
            <a:r>
              <a:rPr lang="en-IT" sz="1500"/>
              <a:t>The message is broadcasted (in parallel) to every other robot in the grid at that moment</a:t>
            </a:r>
          </a:p>
          <a:p>
            <a:pPr>
              <a:lnSpc>
                <a:spcPct val="90000"/>
              </a:lnSpc>
            </a:pPr>
            <a:r>
              <a:rPr lang="en-IT" sz="1500"/>
              <a:t>The robots that receive an INIT message respond with their id, a logical timestamp, their current position (district, x, y coord) and a flag that signals the robot if it’s allowed or not to proceed with the next phase</a:t>
            </a:r>
          </a:p>
          <a:p>
            <a:pPr>
              <a:lnSpc>
                <a:spcPct val="90000"/>
              </a:lnSpc>
            </a:pPr>
            <a:r>
              <a:rPr lang="en-IT" sz="1500"/>
              <a:t>The flag is necessary to prevent more than one process to proceed to phase 2: in particular the flag is set to false only if the receiving process is either in REBALANCING state or is in EVALUATING state and its request timestamp is lower than the received one</a:t>
            </a:r>
          </a:p>
        </p:txBody>
      </p:sp>
    </p:spTree>
    <p:extLst>
      <p:ext uri="{BB962C8B-B14F-4D97-AF65-F5344CB8AC3E}">
        <p14:creationId xmlns:p14="http://schemas.microsoft.com/office/powerpoint/2010/main" val="1353772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258D78-4B6C-5E9D-3933-A2C674222EB7}"/>
              </a:ext>
            </a:extLst>
          </p:cNvPr>
          <p:cNvSpPr>
            <a:spLocks noChangeAspect="1"/>
          </p:cNvSpPr>
          <p:nvPr/>
        </p:nvSpPr>
        <p:spPr>
          <a:xfrm>
            <a:off x="3892729" y="981891"/>
            <a:ext cx="2447109" cy="24471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T"/>
          </a:p>
        </p:txBody>
      </p:sp>
      <p:sp>
        <p:nvSpPr>
          <p:cNvPr id="12" name="Rectangle 11">
            <a:extLst>
              <a:ext uri="{FF2B5EF4-FFF2-40B4-BE49-F238E27FC236}">
                <a16:creationId xmlns:a16="http://schemas.microsoft.com/office/drawing/2014/main" id="{1C55B250-AC43-B658-289C-73C94CBCA35C}"/>
              </a:ext>
            </a:extLst>
          </p:cNvPr>
          <p:cNvSpPr>
            <a:spLocks noChangeAspect="1"/>
          </p:cNvSpPr>
          <p:nvPr/>
        </p:nvSpPr>
        <p:spPr>
          <a:xfrm>
            <a:off x="6339838" y="981891"/>
            <a:ext cx="2447109" cy="24471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T" dirty="0"/>
          </a:p>
        </p:txBody>
      </p:sp>
      <p:sp>
        <p:nvSpPr>
          <p:cNvPr id="13" name="Rectangle 12">
            <a:extLst>
              <a:ext uri="{FF2B5EF4-FFF2-40B4-BE49-F238E27FC236}">
                <a16:creationId xmlns:a16="http://schemas.microsoft.com/office/drawing/2014/main" id="{F8E72AF8-C417-2942-05D8-EF3AD403D5A5}"/>
              </a:ext>
            </a:extLst>
          </p:cNvPr>
          <p:cNvSpPr>
            <a:spLocks noChangeAspect="1"/>
          </p:cNvSpPr>
          <p:nvPr/>
        </p:nvSpPr>
        <p:spPr>
          <a:xfrm>
            <a:off x="3892729" y="3429000"/>
            <a:ext cx="2447109" cy="24471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T"/>
          </a:p>
        </p:txBody>
      </p:sp>
      <p:sp>
        <p:nvSpPr>
          <p:cNvPr id="14" name="Rectangle 13">
            <a:extLst>
              <a:ext uri="{FF2B5EF4-FFF2-40B4-BE49-F238E27FC236}">
                <a16:creationId xmlns:a16="http://schemas.microsoft.com/office/drawing/2014/main" id="{A09201DD-7B8D-5F46-38F9-85E8467C6E6E}"/>
              </a:ext>
            </a:extLst>
          </p:cNvPr>
          <p:cNvSpPr>
            <a:spLocks noChangeAspect="1"/>
          </p:cNvSpPr>
          <p:nvPr/>
        </p:nvSpPr>
        <p:spPr>
          <a:xfrm>
            <a:off x="6339838" y="3429000"/>
            <a:ext cx="2447109" cy="24471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T"/>
          </a:p>
        </p:txBody>
      </p:sp>
      <p:sp>
        <p:nvSpPr>
          <p:cNvPr id="15" name="Oval 14">
            <a:extLst>
              <a:ext uri="{FF2B5EF4-FFF2-40B4-BE49-F238E27FC236}">
                <a16:creationId xmlns:a16="http://schemas.microsoft.com/office/drawing/2014/main" id="{8BD01072-CDB8-CEA8-E90F-5B4EA3651E5E}"/>
              </a:ext>
            </a:extLst>
          </p:cNvPr>
          <p:cNvSpPr/>
          <p:nvPr/>
        </p:nvSpPr>
        <p:spPr>
          <a:xfrm>
            <a:off x="4915986" y="1961605"/>
            <a:ext cx="400594" cy="400595"/>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T"/>
          </a:p>
        </p:txBody>
      </p:sp>
      <p:sp>
        <p:nvSpPr>
          <p:cNvPr id="16" name="Oval 15">
            <a:extLst>
              <a:ext uri="{FF2B5EF4-FFF2-40B4-BE49-F238E27FC236}">
                <a16:creationId xmlns:a16="http://schemas.microsoft.com/office/drawing/2014/main" id="{A116BD5E-CA18-59A9-43F2-DC9EA65083B5}"/>
              </a:ext>
            </a:extLst>
          </p:cNvPr>
          <p:cNvSpPr/>
          <p:nvPr/>
        </p:nvSpPr>
        <p:spPr>
          <a:xfrm>
            <a:off x="7372071" y="2005148"/>
            <a:ext cx="400594" cy="40059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T"/>
          </a:p>
        </p:txBody>
      </p:sp>
      <p:sp>
        <p:nvSpPr>
          <p:cNvPr id="17" name="Oval 16">
            <a:extLst>
              <a:ext uri="{FF2B5EF4-FFF2-40B4-BE49-F238E27FC236}">
                <a16:creationId xmlns:a16="http://schemas.microsoft.com/office/drawing/2014/main" id="{2C6C91B2-A4BB-257D-F165-DA9E808C3C29}"/>
              </a:ext>
            </a:extLst>
          </p:cNvPr>
          <p:cNvSpPr/>
          <p:nvPr/>
        </p:nvSpPr>
        <p:spPr>
          <a:xfrm>
            <a:off x="4915986" y="4452257"/>
            <a:ext cx="400594" cy="40059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T"/>
          </a:p>
        </p:txBody>
      </p:sp>
      <p:sp>
        <p:nvSpPr>
          <p:cNvPr id="18" name="Oval 17">
            <a:extLst>
              <a:ext uri="{FF2B5EF4-FFF2-40B4-BE49-F238E27FC236}">
                <a16:creationId xmlns:a16="http://schemas.microsoft.com/office/drawing/2014/main" id="{E2A08EFA-F3E2-74EF-C9F4-207BC964CAFA}"/>
              </a:ext>
            </a:extLst>
          </p:cNvPr>
          <p:cNvSpPr/>
          <p:nvPr/>
        </p:nvSpPr>
        <p:spPr>
          <a:xfrm>
            <a:off x="5427615" y="2584269"/>
            <a:ext cx="400594" cy="400595"/>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T"/>
          </a:p>
        </p:txBody>
      </p:sp>
      <p:sp>
        <p:nvSpPr>
          <p:cNvPr id="19" name="Oval 18">
            <a:extLst>
              <a:ext uri="{FF2B5EF4-FFF2-40B4-BE49-F238E27FC236}">
                <a16:creationId xmlns:a16="http://schemas.microsoft.com/office/drawing/2014/main" id="{C5069B18-BB21-495F-787E-10CAF3A46E03}"/>
              </a:ext>
            </a:extLst>
          </p:cNvPr>
          <p:cNvSpPr/>
          <p:nvPr/>
        </p:nvSpPr>
        <p:spPr>
          <a:xfrm>
            <a:off x="9222374" y="853440"/>
            <a:ext cx="259079" cy="25908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T"/>
          </a:p>
        </p:txBody>
      </p:sp>
      <p:sp>
        <p:nvSpPr>
          <p:cNvPr id="20" name="TextBox 19">
            <a:extLst>
              <a:ext uri="{FF2B5EF4-FFF2-40B4-BE49-F238E27FC236}">
                <a16:creationId xmlns:a16="http://schemas.microsoft.com/office/drawing/2014/main" id="{4EDF1985-2867-0694-5D4E-D7DAF810EE34}"/>
              </a:ext>
            </a:extLst>
          </p:cNvPr>
          <p:cNvSpPr txBox="1"/>
          <p:nvPr/>
        </p:nvSpPr>
        <p:spPr>
          <a:xfrm>
            <a:off x="9481453" y="797225"/>
            <a:ext cx="2221762" cy="338554"/>
          </a:xfrm>
          <a:prstGeom prst="rect">
            <a:avLst/>
          </a:prstGeom>
          <a:noFill/>
        </p:spPr>
        <p:txBody>
          <a:bodyPr wrap="none" rtlCol="0">
            <a:spAutoFit/>
          </a:bodyPr>
          <a:lstStyle/>
          <a:p>
            <a:r>
              <a:rPr lang="en-GB" sz="1600" dirty="0"/>
              <a:t>R</a:t>
            </a:r>
            <a:r>
              <a:rPr lang="en-IT" sz="1600" dirty="0"/>
              <a:t>obots in steady state</a:t>
            </a:r>
          </a:p>
        </p:txBody>
      </p:sp>
      <p:sp>
        <p:nvSpPr>
          <p:cNvPr id="21" name="Oval 20">
            <a:extLst>
              <a:ext uri="{FF2B5EF4-FFF2-40B4-BE49-F238E27FC236}">
                <a16:creationId xmlns:a16="http://schemas.microsoft.com/office/drawing/2014/main" id="{27AECFF9-A7C3-6434-C3E1-AD946A7F8121}"/>
              </a:ext>
            </a:extLst>
          </p:cNvPr>
          <p:cNvSpPr/>
          <p:nvPr/>
        </p:nvSpPr>
        <p:spPr>
          <a:xfrm>
            <a:off x="9222374" y="1222772"/>
            <a:ext cx="259079" cy="25908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T"/>
          </a:p>
        </p:txBody>
      </p:sp>
      <p:sp>
        <p:nvSpPr>
          <p:cNvPr id="22" name="TextBox 21">
            <a:extLst>
              <a:ext uri="{FF2B5EF4-FFF2-40B4-BE49-F238E27FC236}">
                <a16:creationId xmlns:a16="http://schemas.microsoft.com/office/drawing/2014/main" id="{B98B9487-CE99-9926-533D-8940FA6AF1A8}"/>
              </a:ext>
            </a:extLst>
          </p:cNvPr>
          <p:cNvSpPr txBox="1"/>
          <p:nvPr/>
        </p:nvSpPr>
        <p:spPr>
          <a:xfrm>
            <a:off x="9481453" y="1166557"/>
            <a:ext cx="2579232" cy="338554"/>
          </a:xfrm>
          <a:prstGeom prst="rect">
            <a:avLst/>
          </a:prstGeom>
          <a:noFill/>
        </p:spPr>
        <p:txBody>
          <a:bodyPr wrap="none" rtlCol="0">
            <a:spAutoFit/>
          </a:bodyPr>
          <a:lstStyle/>
          <a:p>
            <a:r>
              <a:rPr lang="en-GB" sz="1600" dirty="0"/>
              <a:t>R</a:t>
            </a:r>
            <a:r>
              <a:rPr lang="en-IT" sz="1600" dirty="0"/>
              <a:t>obots in evaluating state</a:t>
            </a:r>
          </a:p>
        </p:txBody>
      </p:sp>
      <p:sp>
        <p:nvSpPr>
          <p:cNvPr id="24" name="TextBox 23">
            <a:extLst>
              <a:ext uri="{FF2B5EF4-FFF2-40B4-BE49-F238E27FC236}">
                <a16:creationId xmlns:a16="http://schemas.microsoft.com/office/drawing/2014/main" id="{FF22DD04-8038-71DD-1FFC-50E0D9DCD73B}"/>
              </a:ext>
            </a:extLst>
          </p:cNvPr>
          <p:cNvSpPr txBox="1"/>
          <p:nvPr/>
        </p:nvSpPr>
        <p:spPr>
          <a:xfrm>
            <a:off x="7237020" y="1592273"/>
            <a:ext cx="652743" cy="369332"/>
          </a:xfrm>
          <a:prstGeom prst="rect">
            <a:avLst/>
          </a:prstGeom>
          <a:noFill/>
        </p:spPr>
        <p:txBody>
          <a:bodyPr wrap="none" rtlCol="0">
            <a:spAutoFit/>
          </a:bodyPr>
          <a:lstStyle/>
          <a:p>
            <a:r>
              <a:rPr lang="en-IT" dirty="0"/>
              <a:t>2000</a:t>
            </a:r>
          </a:p>
        </p:txBody>
      </p:sp>
      <p:sp>
        <p:nvSpPr>
          <p:cNvPr id="27" name="TextBox 26">
            <a:extLst>
              <a:ext uri="{FF2B5EF4-FFF2-40B4-BE49-F238E27FC236}">
                <a16:creationId xmlns:a16="http://schemas.microsoft.com/office/drawing/2014/main" id="{B1C8C944-A08A-3450-5C0B-3DE044CC454A}"/>
              </a:ext>
            </a:extLst>
          </p:cNvPr>
          <p:cNvSpPr txBox="1"/>
          <p:nvPr/>
        </p:nvSpPr>
        <p:spPr>
          <a:xfrm>
            <a:off x="4789912" y="4878978"/>
            <a:ext cx="652743" cy="369332"/>
          </a:xfrm>
          <a:prstGeom prst="rect">
            <a:avLst/>
          </a:prstGeom>
          <a:noFill/>
        </p:spPr>
        <p:txBody>
          <a:bodyPr wrap="none" rtlCol="0">
            <a:spAutoFit/>
          </a:bodyPr>
          <a:lstStyle/>
          <a:p>
            <a:r>
              <a:rPr lang="en-IT" dirty="0"/>
              <a:t>3500</a:t>
            </a:r>
          </a:p>
        </p:txBody>
      </p:sp>
      <p:cxnSp>
        <p:nvCxnSpPr>
          <p:cNvPr id="29" name="Straight Arrow Connector 28">
            <a:extLst>
              <a:ext uri="{FF2B5EF4-FFF2-40B4-BE49-F238E27FC236}">
                <a16:creationId xmlns:a16="http://schemas.microsoft.com/office/drawing/2014/main" id="{D71B2443-866C-8A36-BF91-B33BFA872110}"/>
              </a:ext>
            </a:extLst>
          </p:cNvPr>
          <p:cNvCxnSpPr>
            <a:stCxn id="17" idx="0"/>
            <a:endCxn id="15" idx="4"/>
          </p:cNvCxnSpPr>
          <p:nvPr/>
        </p:nvCxnSpPr>
        <p:spPr>
          <a:xfrm flipV="1">
            <a:off x="5116283" y="2362200"/>
            <a:ext cx="0" cy="209005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a:extLst>
              <a:ext uri="{FF2B5EF4-FFF2-40B4-BE49-F238E27FC236}">
                <a16:creationId xmlns:a16="http://schemas.microsoft.com/office/drawing/2014/main" id="{020575D8-EBD2-5065-4DEF-87C169F42699}"/>
              </a:ext>
            </a:extLst>
          </p:cNvPr>
          <p:cNvCxnSpPr>
            <a:cxnSpLocks/>
            <a:stCxn id="17" idx="7"/>
            <a:endCxn id="18" idx="4"/>
          </p:cNvCxnSpPr>
          <p:nvPr/>
        </p:nvCxnSpPr>
        <p:spPr>
          <a:xfrm flipV="1">
            <a:off x="5257914" y="2984864"/>
            <a:ext cx="369998" cy="15260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3" name="TextBox 32">
            <a:extLst>
              <a:ext uri="{FF2B5EF4-FFF2-40B4-BE49-F238E27FC236}">
                <a16:creationId xmlns:a16="http://schemas.microsoft.com/office/drawing/2014/main" id="{6A6C3FC1-3AE6-FE3C-5759-6958D7391734}"/>
              </a:ext>
            </a:extLst>
          </p:cNvPr>
          <p:cNvSpPr txBox="1"/>
          <p:nvPr/>
        </p:nvSpPr>
        <p:spPr>
          <a:xfrm rot="16200000">
            <a:off x="4519164" y="3607528"/>
            <a:ext cx="949299" cy="276999"/>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none" rtlCol="0">
            <a:spAutoFit/>
          </a:bodyPr>
          <a:lstStyle/>
          <a:p>
            <a:r>
              <a:rPr lang="en-GB" sz="1200" dirty="0"/>
              <a:t>I</a:t>
            </a:r>
            <a:r>
              <a:rPr lang="en-IT" sz="1200" dirty="0"/>
              <a:t>nit(4, 3500)</a:t>
            </a:r>
          </a:p>
        </p:txBody>
      </p:sp>
      <p:cxnSp>
        <p:nvCxnSpPr>
          <p:cNvPr id="34" name="Straight Arrow Connector 33">
            <a:extLst>
              <a:ext uri="{FF2B5EF4-FFF2-40B4-BE49-F238E27FC236}">
                <a16:creationId xmlns:a16="http://schemas.microsoft.com/office/drawing/2014/main" id="{B6AB05A0-96F3-078E-7571-2B46BFF4CE41}"/>
              </a:ext>
            </a:extLst>
          </p:cNvPr>
          <p:cNvCxnSpPr>
            <a:cxnSpLocks/>
            <a:endCxn id="15" idx="7"/>
          </p:cNvCxnSpPr>
          <p:nvPr/>
        </p:nvCxnSpPr>
        <p:spPr>
          <a:xfrm flipH="1" flipV="1">
            <a:off x="5257914" y="2020271"/>
            <a:ext cx="2114157" cy="1416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0B5413C3-891F-E605-EDB8-6ED1F20C4515}"/>
              </a:ext>
            </a:extLst>
          </p:cNvPr>
          <p:cNvCxnSpPr>
            <a:cxnSpLocks/>
            <a:stCxn id="16" idx="3"/>
            <a:endCxn id="18" idx="7"/>
          </p:cNvCxnSpPr>
          <p:nvPr/>
        </p:nvCxnSpPr>
        <p:spPr>
          <a:xfrm flipH="1">
            <a:off x="5769543" y="2347077"/>
            <a:ext cx="1661194" cy="2958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Straight Arrow Connector 40">
            <a:extLst>
              <a:ext uri="{FF2B5EF4-FFF2-40B4-BE49-F238E27FC236}">
                <a16:creationId xmlns:a16="http://schemas.microsoft.com/office/drawing/2014/main" id="{588D8CFF-8A67-9500-B81B-15FDD0C73DE8}"/>
              </a:ext>
            </a:extLst>
          </p:cNvPr>
          <p:cNvCxnSpPr>
            <a:cxnSpLocks/>
            <a:stCxn id="16" idx="5"/>
            <a:endCxn id="17" idx="5"/>
          </p:cNvCxnSpPr>
          <p:nvPr/>
        </p:nvCxnSpPr>
        <p:spPr>
          <a:xfrm flipH="1">
            <a:off x="5257914" y="2347077"/>
            <a:ext cx="2456085" cy="244710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Straight Arrow Connector 44">
            <a:extLst>
              <a:ext uri="{FF2B5EF4-FFF2-40B4-BE49-F238E27FC236}">
                <a16:creationId xmlns:a16="http://schemas.microsoft.com/office/drawing/2014/main" id="{72A19C15-9A55-5D0F-C805-DB5728D33D07}"/>
              </a:ext>
            </a:extLst>
          </p:cNvPr>
          <p:cNvCxnSpPr>
            <a:cxnSpLocks/>
            <a:stCxn id="17" idx="6"/>
            <a:endCxn id="16" idx="3"/>
          </p:cNvCxnSpPr>
          <p:nvPr/>
        </p:nvCxnSpPr>
        <p:spPr>
          <a:xfrm flipV="1">
            <a:off x="5316580" y="2347077"/>
            <a:ext cx="2114157" cy="230547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0" name="TextBox 49">
            <a:extLst>
              <a:ext uri="{FF2B5EF4-FFF2-40B4-BE49-F238E27FC236}">
                <a16:creationId xmlns:a16="http://schemas.microsoft.com/office/drawing/2014/main" id="{7EBC877C-993B-728B-165A-15BBDC4C53E4}"/>
              </a:ext>
            </a:extLst>
          </p:cNvPr>
          <p:cNvSpPr txBox="1"/>
          <p:nvPr/>
        </p:nvSpPr>
        <p:spPr>
          <a:xfrm rot="169952">
            <a:off x="5796570" y="1808594"/>
            <a:ext cx="1077539" cy="307777"/>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en-GB" sz="1400" dirty="0"/>
              <a:t>I</a:t>
            </a:r>
            <a:r>
              <a:rPr lang="en-IT" sz="1400" dirty="0"/>
              <a:t>nit(3, 2000)</a:t>
            </a:r>
          </a:p>
        </p:txBody>
      </p:sp>
      <p:sp>
        <p:nvSpPr>
          <p:cNvPr id="51" name="TextBox 50">
            <a:extLst>
              <a:ext uri="{FF2B5EF4-FFF2-40B4-BE49-F238E27FC236}">
                <a16:creationId xmlns:a16="http://schemas.microsoft.com/office/drawing/2014/main" id="{99D3CE09-C3FF-CF81-0159-B896F6ACD1F2}"/>
              </a:ext>
            </a:extLst>
          </p:cNvPr>
          <p:cNvSpPr txBox="1"/>
          <p:nvPr/>
        </p:nvSpPr>
        <p:spPr>
          <a:xfrm rot="21176561">
            <a:off x="5988990" y="2205894"/>
            <a:ext cx="1077539" cy="307777"/>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en-GB" sz="1400" dirty="0"/>
              <a:t>I</a:t>
            </a:r>
            <a:r>
              <a:rPr lang="en-IT" sz="1400" dirty="0"/>
              <a:t>nit(3, 2000)</a:t>
            </a:r>
          </a:p>
        </p:txBody>
      </p:sp>
      <p:sp>
        <p:nvSpPr>
          <p:cNvPr id="52" name="TextBox 51">
            <a:extLst>
              <a:ext uri="{FF2B5EF4-FFF2-40B4-BE49-F238E27FC236}">
                <a16:creationId xmlns:a16="http://schemas.microsoft.com/office/drawing/2014/main" id="{E73997BA-FE9F-9AB4-394A-3956C6EE2557}"/>
              </a:ext>
            </a:extLst>
          </p:cNvPr>
          <p:cNvSpPr txBox="1"/>
          <p:nvPr/>
        </p:nvSpPr>
        <p:spPr>
          <a:xfrm rot="18959133">
            <a:off x="6493747" y="3030008"/>
            <a:ext cx="1077539" cy="307777"/>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en-GB" sz="1400" dirty="0"/>
              <a:t>I</a:t>
            </a:r>
            <a:r>
              <a:rPr lang="en-IT" sz="1400" dirty="0"/>
              <a:t>nit(3, 2000)</a:t>
            </a:r>
          </a:p>
        </p:txBody>
      </p:sp>
      <p:sp>
        <p:nvSpPr>
          <p:cNvPr id="53" name="TextBox 52">
            <a:extLst>
              <a:ext uri="{FF2B5EF4-FFF2-40B4-BE49-F238E27FC236}">
                <a16:creationId xmlns:a16="http://schemas.microsoft.com/office/drawing/2014/main" id="{9A9F6040-438D-DCA6-20D5-0CB7C4F4246D}"/>
              </a:ext>
            </a:extLst>
          </p:cNvPr>
          <p:cNvSpPr txBox="1"/>
          <p:nvPr/>
        </p:nvSpPr>
        <p:spPr>
          <a:xfrm rot="16900880">
            <a:off x="4841930" y="3631713"/>
            <a:ext cx="949299" cy="276999"/>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none" rtlCol="0">
            <a:spAutoFit/>
          </a:bodyPr>
          <a:lstStyle/>
          <a:p>
            <a:r>
              <a:rPr lang="en-GB" sz="1200" dirty="0"/>
              <a:t>I</a:t>
            </a:r>
            <a:r>
              <a:rPr lang="en-IT" sz="1200" dirty="0"/>
              <a:t>nit(4, 3500)</a:t>
            </a:r>
          </a:p>
        </p:txBody>
      </p:sp>
      <p:sp>
        <p:nvSpPr>
          <p:cNvPr id="54" name="TextBox 53">
            <a:extLst>
              <a:ext uri="{FF2B5EF4-FFF2-40B4-BE49-F238E27FC236}">
                <a16:creationId xmlns:a16="http://schemas.microsoft.com/office/drawing/2014/main" id="{36A5B0BF-D32B-C964-D15B-B911726DF343}"/>
              </a:ext>
            </a:extLst>
          </p:cNvPr>
          <p:cNvSpPr txBox="1"/>
          <p:nvPr/>
        </p:nvSpPr>
        <p:spPr>
          <a:xfrm rot="18790910">
            <a:off x="5412176" y="3707538"/>
            <a:ext cx="949299" cy="276999"/>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none" rtlCol="0">
            <a:spAutoFit/>
          </a:bodyPr>
          <a:lstStyle/>
          <a:p>
            <a:r>
              <a:rPr lang="en-GB" sz="1200" dirty="0"/>
              <a:t>I</a:t>
            </a:r>
            <a:r>
              <a:rPr lang="en-IT" sz="1200" dirty="0"/>
              <a:t>nit(4, 3500)</a:t>
            </a:r>
          </a:p>
        </p:txBody>
      </p:sp>
      <p:sp>
        <p:nvSpPr>
          <p:cNvPr id="55" name="TextBox 54">
            <a:extLst>
              <a:ext uri="{FF2B5EF4-FFF2-40B4-BE49-F238E27FC236}">
                <a16:creationId xmlns:a16="http://schemas.microsoft.com/office/drawing/2014/main" id="{11E8E07F-7D6B-EF50-0954-194AFD43914A}"/>
              </a:ext>
            </a:extLst>
          </p:cNvPr>
          <p:cNvSpPr txBox="1"/>
          <p:nvPr/>
        </p:nvSpPr>
        <p:spPr>
          <a:xfrm>
            <a:off x="542110" y="944540"/>
            <a:ext cx="2656113" cy="1754326"/>
          </a:xfrm>
          <a:prstGeom prst="rect">
            <a:avLst/>
          </a:prstGeom>
          <a:noFill/>
        </p:spPr>
        <p:txBody>
          <a:bodyPr wrap="square" rtlCol="0">
            <a:spAutoFit/>
          </a:bodyPr>
          <a:lstStyle/>
          <a:p>
            <a:r>
              <a:rPr lang="en-IT" dirty="0"/>
              <a:t>In this example, two robots are in the EVALUATING state.</a:t>
            </a:r>
          </a:p>
          <a:p>
            <a:r>
              <a:rPr lang="en-IT" dirty="0"/>
              <a:t>They both send out requests to initiate load balancing.</a:t>
            </a:r>
          </a:p>
        </p:txBody>
      </p:sp>
    </p:spTree>
    <p:extLst>
      <p:ext uri="{BB962C8B-B14F-4D97-AF65-F5344CB8AC3E}">
        <p14:creationId xmlns:p14="http://schemas.microsoft.com/office/powerpoint/2010/main" val="4243693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258D78-4B6C-5E9D-3933-A2C674222EB7}"/>
              </a:ext>
            </a:extLst>
          </p:cNvPr>
          <p:cNvSpPr>
            <a:spLocks noChangeAspect="1"/>
          </p:cNvSpPr>
          <p:nvPr/>
        </p:nvSpPr>
        <p:spPr>
          <a:xfrm>
            <a:off x="3892729" y="981891"/>
            <a:ext cx="2447109" cy="24471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T"/>
          </a:p>
        </p:txBody>
      </p:sp>
      <p:sp>
        <p:nvSpPr>
          <p:cNvPr id="12" name="Rectangle 11">
            <a:extLst>
              <a:ext uri="{FF2B5EF4-FFF2-40B4-BE49-F238E27FC236}">
                <a16:creationId xmlns:a16="http://schemas.microsoft.com/office/drawing/2014/main" id="{1C55B250-AC43-B658-289C-73C94CBCA35C}"/>
              </a:ext>
            </a:extLst>
          </p:cNvPr>
          <p:cNvSpPr>
            <a:spLocks noChangeAspect="1"/>
          </p:cNvSpPr>
          <p:nvPr/>
        </p:nvSpPr>
        <p:spPr>
          <a:xfrm>
            <a:off x="6339838" y="981891"/>
            <a:ext cx="2447109" cy="24471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T" dirty="0"/>
          </a:p>
        </p:txBody>
      </p:sp>
      <p:sp>
        <p:nvSpPr>
          <p:cNvPr id="13" name="Rectangle 12">
            <a:extLst>
              <a:ext uri="{FF2B5EF4-FFF2-40B4-BE49-F238E27FC236}">
                <a16:creationId xmlns:a16="http://schemas.microsoft.com/office/drawing/2014/main" id="{F8E72AF8-C417-2942-05D8-EF3AD403D5A5}"/>
              </a:ext>
            </a:extLst>
          </p:cNvPr>
          <p:cNvSpPr>
            <a:spLocks noChangeAspect="1"/>
          </p:cNvSpPr>
          <p:nvPr/>
        </p:nvSpPr>
        <p:spPr>
          <a:xfrm>
            <a:off x="3892729" y="3429000"/>
            <a:ext cx="2447109" cy="24471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T"/>
          </a:p>
        </p:txBody>
      </p:sp>
      <p:sp>
        <p:nvSpPr>
          <p:cNvPr id="14" name="Rectangle 13">
            <a:extLst>
              <a:ext uri="{FF2B5EF4-FFF2-40B4-BE49-F238E27FC236}">
                <a16:creationId xmlns:a16="http://schemas.microsoft.com/office/drawing/2014/main" id="{A09201DD-7B8D-5F46-38F9-85E8467C6E6E}"/>
              </a:ext>
            </a:extLst>
          </p:cNvPr>
          <p:cNvSpPr>
            <a:spLocks noChangeAspect="1"/>
          </p:cNvSpPr>
          <p:nvPr/>
        </p:nvSpPr>
        <p:spPr>
          <a:xfrm>
            <a:off x="6339838" y="3429000"/>
            <a:ext cx="2447109" cy="24471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T"/>
          </a:p>
        </p:txBody>
      </p:sp>
      <p:sp>
        <p:nvSpPr>
          <p:cNvPr id="15" name="Oval 14">
            <a:extLst>
              <a:ext uri="{FF2B5EF4-FFF2-40B4-BE49-F238E27FC236}">
                <a16:creationId xmlns:a16="http://schemas.microsoft.com/office/drawing/2014/main" id="{8BD01072-CDB8-CEA8-E90F-5B4EA3651E5E}"/>
              </a:ext>
            </a:extLst>
          </p:cNvPr>
          <p:cNvSpPr/>
          <p:nvPr/>
        </p:nvSpPr>
        <p:spPr>
          <a:xfrm>
            <a:off x="4915986" y="1961605"/>
            <a:ext cx="400594" cy="400595"/>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T"/>
          </a:p>
        </p:txBody>
      </p:sp>
      <p:sp>
        <p:nvSpPr>
          <p:cNvPr id="16" name="Oval 15">
            <a:extLst>
              <a:ext uri="{FF2B5EF4-FFF2-40B4-BE49-F238E27FC236}">
                <a16:creationId xmlns:a16="http://schemas.microsoft.com/office/drawing/2014/main" id="{A116BD5E-CA18-59A9-43F2-DC9EA65083B5}"/>
              </a:ext>
            </a:extLst>
          </p:cNvPr>
          <p:cNvSpPr/>
          <p:nvPr/>
        </p:nvSpPr>
        <p:spPr>
          <a:xfrm>
            <a:off x="7372071" y="2005148"/>
            <a:ext cx="400594" cy="40059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T"/>
          </a:p>
        </p:txBody>
      </p:sp>
      <p:sp>
        <p:nvSpPr>
          <p:cNvPr id="17" name="Oval 16">
            <a:extLst>
              <a:ext uri="{FF2B5EF4-FFF2-40B4-BE49-F238E27FC236}">
                <a16:creationId xmlns:a16="http://schemas.microsoft.com/office/drawing/2014/main" id="{2C6C91B2-A4BB-257D-F165-DA9E808C3C29}"/>
              </a:ext>
            </a:extLst>
          </p:cNvPr>
          <p:cNvSpPr/>
          <p:nvPr/>
        </p:nvSpPr>
        <p:spPr>
          <a:xfrm>
            <a:off x="4915986" y="4452257"/>
            <a:ext cx="400594" cy="400595"/>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T"/>
          </a:p>
        </p:txBody>
      </p:sp>
      <p:sp>
        <p:nvSpPr>
          <p:cNvPr id="18" name="Oval 17">
            <a:extLst>
              <a:ext uri="{FF2B5EF4-FFF2-40B4-BE49-F238E27FC236}">
                <a16:creationId xmlns:a16="http://schemas.microsoft.com/office/drawing/2014/main" id="{E2A08EFA-F3E2-74EF-C9F4-207BC964CAFA}"/>
              </a:ext>
            </a:extLst>
          </p:cNvPr>
          <p:cNvSpPr/>
          <p:nvPr/>
        </p:nvSpPr>
        <p:spPr>
          <a:xfrm>
            <a:off x="5427615" y="2584269"/>
            <a:ext cx="400594" cy="400595"/>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T"/>
          </a:p>
        </p:txBody>
      </p:sp>
      <p:sp>
        <p:nvSpPr>
          <p:cNvPr id="19" name="Oval 18">
            <a:extLst>
              <a:ext uri="{FF2B5EF4-FFF2-40B4-BE49-F238E27FC236}">
                <a16:creationId xmlns:a16="http://schemas.microsoft.com/office/drawing/2014/main" id="{C5069B18-BB21-495F-787E-10CAF3A46E03}"/>
              </a:ext>
            </a:extLst>
          </p:cNvPr>
          <p:cNvSpPr/>
          <p:nvPr/>
        </p:nvSpPr>
        <p:spPr>
          <a:xfrm>
            <a:off x="9222374" y="853440"/>
            <a:ext cx="259079" cy="25908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T"/>
          </a:p>
        </p:txBody>
      </p:sp>
      <p:sp>
        <p:nvSpPr>
          <p:cNvPr id="20" name="TextBox 19">
            <a:extLst>
              <a:ext uri="{FF2B5EF4-FFF2-40B4-BE49-F238E27FC236}">
                <a16:creationId xmlns:a16="http://schemas.microsoft.com/office/drawing/2014/main" id="{4EDF1985-2867-0694-5D4E-D7DAF810EE34}"/>
              </a:ext>
            </a:extLst>
          </p:cNvPr>
          <p:cNvSpPr txBox="1"/>
          <p:nvPr/>
        </p:nvSpPr>
        <p:spPr>
          <a:xfrm>
            <a:off x="9481453" y="797225"/>
            <a:ext cx="2221762" cy="338554"/>
          </a:xfrm>
          <a:prstGeom prst="rect">
            <a:avLst/>
          </a:prstGeom>
          <a:noFill/>
        </p:spPr>
        <p:txBody>
          <a:bodyPr wrap="none" rtlCol="0">
            <a:spAutoFit/>
          </a:bodyPr>
          <a:lstStyle/>
          <a:p>
            <a:r>
              <a:rPr lang="en-GB" sz="1600" dirty="0"/>
              <a:t>R</a:t>
            </a:r>
            <a:r>
              <a:rPr lang="en-IT" sz="1600" dirty="0"/>
              <a:t>obots in steady state</a:t>
            </a:r>
          </a:p>
        </p:txBody>
      </p:sp>
      <p:sp>
        <p:nvSpPr>
          <p:cNvPr id="21" name="Oval 20">
            <a:extLst>
              <a:ext uri="{FF2B5EF4-FFF2-40B4-BE49-F238E27FC236}">
                <a16:creationId xmlns:a16="http://schemas.microsoft.com/office/drawing/2014/main" id="{27AECFF9-A7C3-6434-C3E1-AD946A7F8121}"/>
              </a:ext>
            </a:extLst>
          </p:cNvPr>
          <p:cNvSpPr/>
          <p:nvPr/>
        </p:nvSpPr>
        <p:spPr>
          <a:xfrm>
            <a:off x="9222374" y="1222772"/>
            <a:ext cx="259079" cy="25908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T"/>
          </a:p>
        </p:txBody>
      </p:sp>
      <p:sp>
        <p:nvSpPr>
          <p:cNvPr id="22" name="TextBox 21">
            <a:extLst>
              <a:ext uri="{FF2B5EF4-FFF2-40B4-BE49-F238E27FC236}">
                <a16:creationId xmlns:a16="http://schemas.microsoft.com/office/drawing/2014/main" id="{B98B9487-CE99-9926-533D-8940FA6AF1A8}"/>
              </a:ext>
            </a:extLst>
          </p:cNvPr>
          <p:cNvSpPr txBox="1"/>
          <p:nvPr/>
        </p:nvSpPr>
        <p:spPr>
          <a:xfrm>
            <a:off x="9481453" y="1166557"/>
            <a:ext cx="2579232" cy="338554"/>
          </a:xfrm>
          <a:prstGeom prst="rect">
            <a:avLst/>
          </a:prstGeom>
          <a:noFill/>
        </p:spPr>
        <p:txBody>
          <a:bodyPr wrap="none" rtlCol="0">
            <a:spAutoFit/>
          </a:bodyPr>
          <a:lstStyle/>
          <a:p>
            <a:r>
              <a:rPr lang="en-GB" sz="1600" dirty="0"/>
              <a:t>R</a:t>
            </a:r>
            <a:r>
              <a:rPr lang="en-IT" sz="1600" dirty="0"/>
              <a:t>obots in evaluating state</a:t>
            </a:r>
          </a:p>
        </p:txBody>
      </p:sp>
      <p:sp>
        <p:nvSpPr>
          <p:cNvPr id="24" name="TextBox 23">
            <a:extLst>
              <a:ext uri="{FF2B5EF4-FFF2-40B4-BE49-F238E27FC236}">
                <a16:creationId xmlns:a16="http://schemas.microsoft.com/office/drawing/2014/main" id="{FF22DD04-8038-71DD-1FFC-50E0D9DCD73B}"/>
              </a:ext>
            </a:extLst>
          </p:cNvPr>
          <p:cNvSpPr txBox="1"/>
          <p:nvPr/>
        </p:nvSpPr>
        <p:spPr>
          <a:xfrm>
            <a:off x="7237020" y="1592273"/>
            <a:ext cx="652743" cy="369332"/>
          </a:xfrm>
          <a:prstGeom prst="rect">
            <a:avLst/>
          </a:prstGeom>
          <a:noFill/>
        </p:spPr>
        <p:txBody>
          <a:bodyPr wrap="none" rtlCol="0">
            <a:spAutoFit/>
          </a:bodyPr>
          <a:lstStyle/>
          <a:p>
            <a:r>
              <a:rPr lang="en-IT" dirty="0"/>
              <a:t>2000</a:t>
            </a:r>
          </a:p>
        </p:txBody>
      </p:sp>
      <p:sp>
        <p:nvSpPr>
          <p:cNvPr id="27" name="TextBox 26">
            <a:extLst>
              <a:ext uri="{FF2B5EF4-FFF2-40B4-BE49-F238E27FC236}">
                <a16:creationId xmlns:a16="http://schemas.microsoft.com/office/drawing/2014/main" id="{B1C8C944-A08A-3450-5C0B-3DE044CC454A}"/>
              </a:ext>
            </a:extLst>
          </p:cNvPr>
          <p:cNvSpPr txBox="1"/>
          <p:nvPr/>
        </p:nvSpPr>
        <p:spPr>
          <a:xfrm>
            <a:off x="4789912" y="4878978"/>
            <a:ext cx="652743" cy="369332"/>
          </a:xfrm>
          <a:prstGeom prst="rect">
            <a:avLst/>
          </a:prstGeom>
          <a:noFill/>
        </p:spPr>
        <p:txBody>
          <a:bodyPr wrap="none" rtlCol="0">
            <a:spAutoFit/>
          </a:bodyPr>
          <a:lstStyle/>
          <a:p>
            <a:r>
              <a:rPr lang="en-IT" dirty="0"/>
              <a:t>3500</a:t>
            </a:r>
          </a:p>
        </p:txBody>
      </p:sp>
      <p:sp>
        <p:nvSpPr>
          <p:cNvPr id="55" name="TextBox 54">
            <a:extLst>
              <a:ext uri="{FF2B5EF4-FFF2-40B4-BE49-F238E27FC236}">
                <a16:creationId xmlns:a16="http://schemas.microsoft.com/office/drawing/2014/main" id="{11E8E07F-7D6B-EF50-0954-194AFD43914A}"/>
              </a:ext>
            </a:extLst>
          </p:cNvPr>
          <p:cNvSpPr txBox="1"/>
          <p:nvPr/>
        </p:nvSpPr>
        <p:spPr>
          <a:xfrm>
            <a:off x="542110" y="944540"/>
            <a:ext cx="2656113" cy="2585323"/>
          </a:xfrm>
          <a:prstGeom prst="rect">
            <a:avLst/>
          </a:prstGeom>
          <a:noFill/>
        </p:spPr>
        <p:txBody>
          <a:bodyPr wrap="square" rtlCol="0">
            <a:spAutoFit/>
          </a:bodyPr>
          <a:lstStyle/>
          <a:p>
            <a:r>
              <a:rPr lang="en-IT" dirty="0"/>
              <a:t>Since robot 3 sent the request with a lower timestamp, it responds negatively to robot 4. Robot 3 can then proceed to phase 2 as it received all the acks required, while robot 4 falls back to steady state.</a:t>
            </a:r>
          </a:p>
        </p:txBody>
      </p:sp>
      <p:cxnSp>
        <p:nvCxnSpPr>
          <p:cNvPr id="3" name="Straight Arrow Connector 2">
            <a:extLst>
              <a:ext uri="{FF2B5EF4-FFF2-40B4-BE49-F238E27FC236}">
                <a16:creationId xmlns:a16="http://schemas.microsoft.com/office/drawing/2014/main" id="{97B7BBBA-4BCA-0A96-D40D-B52BFA8809AA}"/>
              </a:ext>
            </a:extLst>
          </p:cNvPr>
          <p:cNvCxnSpPr>
            <a:stCxn id="15" idx="3"/>
            <a:endCxn id="17" idx="1"/>
          </p:cNvCxnSpPr>
          <p:nvPr/>
        </p:nvCxnSpPr>
        <p:spPr>
          <a:xfrm>
            <a:off x="4974652" y="2303534"/>
            <a:ext cx="0" cy="2207389"/>
          </a:xfrm>
          <a:prstGeom prst="straightConnector1">
            <a:avLst/>
          </a:prstGeom>
          <a:ln>
            <a:prstDash val="dash"/>
            <a:tailEnd type="triangle"/>
          </a:ln>
        </p:spPr>
        <p:style>
          <a:lnRef idx="3">
            <a:schemeClr val="accent6"/>
          </a:lnRef>
          <a:fillRef idx="0">
            <a:schemeClr val="accent6"/>
          </a:fillRef>
          <a:effectRef idx="2">
            <a:schemeClr val="accent6"/>
          </a:effectRef>
          <a:fontRef idx="minor">
            <a:schemeClr val="tx1"/>
          </a:fontRef>
        </p:style>
      </p:cxnSp>
      <p:cxnSp>
        <p:nvCxnSpPr>
          <p:cNvPr id="4" name="Straight Arrow Connector 3">
            <a:extLst>
              <a:ext uri="{FF2B5EF4-FFF2-40B4-BE49-F238E27FC236}">
                <a16:creationId xmlns:a16="http://schemas.microsoft.com/office/drawing/2014/main" id="{0C537DD9-7B93-929A-33ED-B079B7FD2564}"/>
              </a:ext>
            </a:extLst>
          </p:cNvPr>
          <p:cNvCxnSpPr>
            <a:cxnSpLocks/>
            <a:stCxn id="18" idx="3"/>
            <a:endCxn id="17" idx="0"/>
          </p:cNvCxnSpPr>
          <p:nvPr/>
        </p:nvCxnSpPr>
        <p:spPr>
          <a:xfrm flipH="1">
            <a:off x="5116283" y="2926198"/>
            <a:ext cx="369998" cy="1526059"/>
          </a:xfrm>
          <a:prstGeom prst="straightConnector1">
            <a:avLst/>
          </a:prstGeom>
          <a:ln>
            <a:prstDash val="dash"/>
            <a:tailEnd type="triangle"/>
          </a:ln>
        </p:spPr>
        <p:style>
          <a:lnRef idx="3">
            <a:schemeClr val="accent6"/>
          </a:lnRef>
          <a:fillRef idx="0">
            <a:schemeClr val="accent6"/>
          </a:fillRef>
          <a:effectRef idx="2">
            <a:schemeClr val="accent6"/>
          </a:effectRef>
          <a:fontRef idx="minor">
            <a:schemeClr val="tx1"/>
          </a:fontRef>
        </p:style>
      </p:cxnSp>
      <p:sp>
        <p:nvSpPr>
          <p:cNvPr id="7" name="TextBox 6">
            <a:extLst>
              <a:ext uri="{FF2B5EF4-FFF2-40B4-BE49-F238E27FC236}">
                <a16:creationId xmlns:a16="http://schemas.microsoft.com/office/drawing/2014/main" id="{526BA871-E2BA-DD9A-7FDC-267CE75F0F25}"/>
              </a:ext>
            </a:extLst>
          </p:cNvPr>
          <p:cNvSpPr txBox="1"/>
          <p:nvPr/>
        </p:nvSpPr>
        <p:spPr>
          <a:xfrm rot="16200000">
            <a:off x="4086019" y="3087801"/>
            <a:ext cx="1441420" cy="307777"/>
          </a:xfrm>
          <a:prstGeom prst="rect">
            <a:avLst/>
          </a:prstGeom>
          <a:noFill/>
        </p:spPr>
        <p:txBody>
          <a:bodyPr wrap="none" rtlCol="0">
            <a:spAutoFit/>
          </a:bodyPr>
          <a:lstStyle/>
          <a:p>
            <a:r>
              <a:rPr lang="en-IT" sz="1400" dirty="0"/>
              <a:t>(1, t1, pos, </a:t>
            </a:r>
            <a:r>
              <a:rPr lang="en-IT" sz="1400" dirty="0">
                <a:highlight>
                  <a:srgbClr val="00FF00"/>
                </a:highlight>
              </a:rPr>
              <a:t>TRUE</a:t>
            </a:r>
            <a:r>
              <a:rPr lang="en-IT" sz="1400" dirty="0"/>
              <a:t>)</a:t>
            </a:r>
          </a:p>
        </p:txBody>
      </p:sp>
      <p:sp>
        <p:nvSpPr>
          <p:cNvPr id="8" name="TextBox 7">
            <a:extLst>
              <a:ext uri="{FF2B5EF4-FFF2-40B4-BE49-F238E27FC236}">
                <a16:creationId xmlns:a16="http://schemas.microsoft.com/office/drawing/2014/main" id="{FE60A209-EF8D-119D-936E-7F331799FAFF}"/>
              </a:ext>
            </a:extLst>
          </p:cNvPr>
          <p:cNvSpPr txBox="1"/>
          <p:nvPr/>
        </p:nvSpPr>
        <p:spPr>
          <a:xfrm rot="17051237">
            <a:off x="4480424" y="3316995"/>
            <a:ext cx="1441420" cy="307777"/>
          </a:xfrm>
          <a:prstGeom prst="rect">
            <a:avLst/>
          </a:prstGeom>
          <a:noFill/>
        </p:spPr>
        <p:txBody>
          <a:bodyPr wrap="none" rtlCol="0">
            <a:spAutoFit/>
          </a:bodyPr>
          <a:lstStyle/>
          <a:p>
            <a:r>
              <a:rPr lang="en-IT" sz="1400" dirty="0"/>
              <a:t>(2, t2, pos, </a:t>
            </a:r>
            <a:r>
              <a:rPr lang="en-IT" sz="1400" dirty="0">
                <a:highlight>
                  <a:srgbClr val="00FF00"/>
                </a:highlight>
              </a:rPr>
              <a:t>TRUE</a:t>
            </a:r>
            <a:r>
              <a:rPr lang="en-IT" sz="1400" dirty="0"/>
              <a:t>)</a:t>
            </a:r>
          </a:p>
        </p:txBody>
      </p:sp>
      <p:cxnSp>
        <p:nvCxnSpPr>
          <p:cNvPr id="9" name="Straight Arrow Connector 8">
            <a:extLst>
              <a:ext uri="{FF2B5EF4-FFF2-40B4-BE49-F238E27FC236}">
                <a16:creationId xmlns:a16="http://schemas.microsoft.com/office/drawing/2014/main" id="{A09F388F-F329-8441-5F58-57E4D33CA846}"/>
              </a:ext>
            </a:extLst>
          </p:cNvPr>
          <p:cNvCxnSpPr>
            <a:cxnSpLocks/>
            <a:stCxn id="15" idx="6"/>
            <a:endCxn id="16" idx="2"/>
          </p:cNvCxnSpPr>
          <p:nvPr/>
        </p:nvCxnSpPr>
        <p:spPr>
          <a:xfrm>
            <a:off x="5316580" y="2161903"/>
            <a:ext cx="2055491" cy="43543"/>
          </a:xfrm>
          <a:prstGeom prst="straightConnector1">
            <a:avLst/>
          </a:prstGeom>
          <a:ln>
            <a:prstDash val="dash"/>
            <a:tailEnd type="triangle"/>
          </a:ln>
        </p:spPr>
        <p:style>
          <a:lnRef idx="3">
            <a:schemeClr val="accent6"/>
          </a:lnRef>
          <a:fillRef idx="0">
            <a:schemeClr val="accent6"/>
          </a:fillRef>
          <a:effectRef idx="2">
            <a:schemeClr val="accent6"/>
          </a:effectRef>
          <a:fontRef idx="minor">
            <a:schemeClr val="tx1"/>
          </a:fontRef>
        </p:style>
      </p:cxnSp>
      <p:sp>
        <p:nvSpPr>
          <p:cNvPr id="25" name="TextBox 24">
            <a:extLst>
              <a:ext uri="{FF2B5EF4-FFF2-40B4-BE49-F238E27FC236}">
                <a16:creationId xmlns:a16="http://schemas.microsoft.com/office/drawing/2014/main" id="{363C6E84-34A5-0724-0517-F8AE95DFA82F}"/>
              </a:ext>
            </a:extLst>
          </p:cNvPr>
          <p:cNvSpPr txBox="1"/>
          <p:nvPr/>
        </p:nvSpPr>
        <p:spPr>
          <a:xfrm>
            <a:off x="5619126" y="1871203"/>
            <a:ext cx="1441420" cy="307777"/>
          </a:xfrm>
          <a:prstGeom prst="rect">
            <a:avLst/>
          </a:prstGeom>
          <a:noFill/>
        </p:spPr>
        <p:txBody>
          <a:bodyPr wrap="none" rtlCol="0">
            <a:spAutoFit/>
          </a:bodyPr>
          <a:lstStyle/>
          <a:p>
            <a:r>
              <a:rPr lang="en-IT" sz="1400" dirty="0"/>
              <a:t>(1, t1, pos, </a:t>
            </a:r>
            <a:r>
              <a:rPr lang="en-IT" sz="1400" dirty="0">
                <a:highlight>
                  <a:srgbClr val="00FF00"/>
                </a:highlight>
              </a:rPr>
              <a:t>TRUE</a:t>
            </a:r>
            <a:r>
              <a:rPr lang="en-IT" sz="1400" dirty="0"/>
              <a:t>)</a:t>
            </a:r>
          </a:p>
        </p:txBody>
      </p:sp>
      <p:cxnSp>
        <p:nvCxnSpPr>
          <p:cNvPr id="26" name="Straight Arrow Connector 25">
            <a:extLst>
              <a:ext uri="{FF2B5EF4-FFF2-40B4-BE49-F238E27FC236}">
                <a16:creationId xmlns:a16="http://schemas.microsoft.com/office/drawing/2014/main" id="{461D4A8F-B338-4FF0-D9BD-B0A6BA52ED50}"/>
              </a:ext>
            </a:extLst>
          </p:cNvPr>
          <p:cNvCxnSpPr>
            <a:cxnSpLocks/>
            <a:stCxn id="18" idx="7"/>
            <a:endCxn id="16" idx="3"/>
          </p:cNvCxnSpPr>
          <p:nvPr/>
        </p:nvCxnSpPr>
        <p:spPr>
          <a:xfrm flipV="1">
            <a:off x="5769543" y="2347077"/>
            <a:ext cx="1661194" cy="295858"/>
          </a:xfrm>
          <a:prstGeom prst="straightConnector1">
            <a:avLst/>
          </a:prstGeom>
          <a:ln>
            <a:prstDash val="dash"/>
            <a:tailEnd type="triangle"/>
          </a:ln>
        </p:spPr>
        <p:style>
          <a:lnRef idx="3">
            <a:schemeClr val="accent6"/>
          </a:lnRef>
          <a:fillRef idx="0">
            <a:schemeClr val="accent6"/>
          </a:fillRef>
          <a:effectRef idx="2">
            <a:schemeClr val="accent6"/>
          </a:effectRef>
          <a:fontRef idx="minor">
            <a:schemeClr val="tx1"/>
          </a:fontRef>
        </p:style>
      </p:cxnSp>
      <p:sp>
        <p:nvSpPr>
          <p:cNvPr id="32" name="TextBox 31">
            <a:extLst>
              <a:ext uri="{FF2B5EF4-FFF2-40B4-BE49-F238E27FC236}">
                <a16:creationId xmlns:a16="http://schemas.microsoft.com/office/drawing/2014/main" id="{253F442A-C487-7EC3-D6CA-2F693D89EA51}"/>
              </a:ext>
            </a:extLst>
          </p:cNvPr>
          <p:cNvSpPr txBox="1"/>
          <p:nvPr/>
        </p:nvSpPr>
        <p:spPr>
          <a:xfrm rot="21086903">
            <a:off x="5718482" y="2214503"/>
            <a:ext cx="1441420" cy="307777"/>
          </a:xfrm>
          <a:prstGeom prst="rect">
            <a:avLst/>
          </a:prstGeom>
          <a:noFill/>
        </p:spPr>
        <p:txBody>
          <a:bodyPr wrap="none" rtlCol="0">
            <a:spAutoFit/>
          </a:bodyPr>
          <a:lstStyle/>
          <a:p>
            <a:r>
              <a:rPr lang="en-IT" sz="1400" dirty="0"/>
              <a:t>(2, t2, pos, </a:t>
            </a:r>
            <a:r>
              <a:rPr lang="en-IT" sz="1400" dirty="0">
                <a:highlight>
                  <a:srgbClr val="00FF00"/>
                </a:highlight>
              </a:rPr>
              <a:t>TRUE</a:t>
            </a:r>
            <a:r>
              <a:rPr lang="en-IT" sz="1400" dirty="0"/>
              <a:t>)</a:t>
            </a:r>
          </a:p>
        </p:txBody>
      </p:sp>
      <p:cxnSp>
        <p:nvCxnSpPr>
          <p:cNvPr id="35" name="Straight Arrow Connector 34">
            <a:extLst>
              <a:ext uri="{FF2B5EF4-FFF2-40B4-BE49-F238E27FC236}">
                <a16:creationId xmlns:a16="http://schemas.microsoft.com/office/drawing/2014/main" id="{B9153A03-2446-6F1A-21AE-94C9E3161383}"/>
              </a:ext>
            </a:extLst>
          </p:cNvPr>
          <p:cNvCxnSpPr>
            <a:cxnSpLocks/>
            <a:stCxn id="16" idx="4"/>
            <a:endCxn id="17" idx="6"/>
          </p:cNvCxnSpPr>
          <p:nvPr/>
        </p:nvCxnSpPr>
        <p:spPr>
          <a:xfrm flipH="1">
            <a:off x="5316580" y="2405743"/>
            <a:ext cx="2255788" cy="2246812"/>
          </a:xfrm>
          <a:prstGeom prst="straightConnector1">
            <a:avLst/>
          </a:prstGeom>
          <a:ln>
            <a:solidFill>
              <a:srgbClr val="FF0000"/>
            </a:solidFill>
            <a:prstDash val="dash"/>
            <a:tailEnd type="triangle"/>
          </a:ln>
        </p:spPr>
        <p:style>
          <a:lnRef idx="3">
            <a:schemeClr val="accent6"/>
          </a:lnRef>
          <a:fillRef idx="0">
            <a:schemeClr val="accent6"/>
          </a:fillRef>
          <a:effectRef idx="2">
            <a:schemeClr val="accent6"/>
          </a:effectRef>
          <a:fontRef idx="minor">
            <a:schemeClr val="tx1"/>
          </a:fontRef>
        </p:style>
      </p:cxnSp>
      <p:sp>
        <p:nvSpPr>
          <p:cNvPr id="42" name="TextBox 41">
            <a:extLst>
              <a:ext uri="{FF2B5EF4-FFF2-40B4-BE49-F238E27FC236}">
                <a16:creationId xmlns:a16="http://schemas.microsoft.com/office/drawing/2014/main" id="{06DB9F82-BEA8-8CA1-3CF0-3F6EA5396CB0}"/>
              </a:ext>
            </a:extLst>
          </p:cNvPr>
          <p:cNvSpPr txBox="1"/>
          <p:nvPr/>
        </p:nvSpPr>
        <p:spPr>
          <a:xfrm rot="18842616">
            <a:off x="6097529" y="3249094"/>
            <a:ext cx="1473032" cy="307777"/>
          </a:xfrm>
          <a:prstGeom prst="rect">
            <a:avLst/>
          </a:prstGeom>
          <a:noFill/>
        </p:spPr>
        <p:txBody>
          <a:bodyPr wrap="none" rtlCol="0">
            <a:spAutoFit/>
          </a:bodyPr>
          <a:lstStyle/>
          <a:p>
            <a:r>
              <a:rPr lang="en-IT" sz="1400" dirty="0"/>
              <a:t>(3, t3, pos, </a:t>
            </a:r>
            <a:r>
              <a:rPr lang="en-IT" sz="1400" dirty="0">
                <a:highlight>
                  <a:srgbClr val="FF0000"/>
                </a:highlight>
              </a:rPr>
              <a:t>FALSE</a:t>
            </a:r>
            <a:r>
              <a:rPr lang="en-IT" sz="1400" dirty="0"/>
              <a:t>)</a:t>
            </a:r>
          </a:p>
        </p:txBody>
      </p:sp>
      <p:cxnSp>
        <p:nvCxnSpPr>
          <p:cNvPr id="43" name="Straight Arrow Connector 42">
            <a:extLst>
              <a:ext uri="{FF2B5EF4-FFF2-40B4-BE49-F238E27FC236}">
                <a16:creationId xmlns:a16="http://schemas.microsoft.com/office/drawing/2014/main" id="{1D927593-7615-4D13-2F5F-D2D73F00A986}"/>
              </a:ext>
            </a:extLst>
          </p:cNvPr>
          <p:cNvCxnSpPr>
            <a:cxnSpLocks/>
            <a:stCxn id="17" idx="7"/>
            <a:endCxn id="16" idx="3"/>
          </p:cNvCxnSpPr>
          <p:nvPr/>
        </p:nvCxnSpPr>
        <p:spPr>
          <a:xfrm flipV="1">
            <a:off x="5257914" y="2347077"/>
            <a:ext cx="2172823" cy="2163846"/>
          </a:xfrm>
          <a:prstGeom prst="straightConnector1">
            <a:avLst/>
          </a:prstGeom>
          <a:ln>
            <a:prstDash val="dash"/>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3895CD15-33BF-FB99-5A44-5222209F9210}"/>
              </a:ext>
            </a:extLst>
          </p:cNvPr>
          <p:cNvSpPr txBox="1"/>
          <p:nvPr/>
        </p:nvSpPr>
        <p:spPr>
          <a:xfrm rot="18732044">
            <a:off x="4974654" y="3681706"/>
            <a:ext cx="1441420" cy="307777"/>
          </a:xfrm>
          <a:prstGeom prst="rect">
            <a:avLst/>
          </a:prstGeom>
          <a:noFill/>
        </p:spPr>
        <p:txBody>
          <a:bodyPr wrap="none" rtlCol="0">
            <a:spAutoFit/>
          </a:bodyPr>
          <a:lstStyle/>
          <a:p>
            <a:r>
              <a:rPr lang="en-IT" sz="1400" dirty="0"/>
              <a:t>(4, t4, pos, </a:t>
            </a:r>
            <a:r>
              <a:rPr lang="en-IT" sz="1400" dirty="0">
                <a:highlight>
                  <a:srgbClr val="00FF00"/>
                </a:highlight>
              </a:rPr>
              <a:t>TRUE</a:t>
            </a:r>
            <a:r>
              <a:rPr lang="en-IT" sz="1400" dirty="0"/>
              <a:t>)</a:t>
            </a:r>
          </a:p>
        </p:txBody>
      </p:sp>
    </p:spTree>
    <p:extLst>
      <p:ext uri="{BB962C8B-B14F-4D97-AF65-F5344CB8AC3E}">
        <p14:creationId xmlns:p14="http://schemas.microsoft.com/office/powerpoint/2010/main" val="1707658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7CEF-8822-9EDB-1EA0-0DADDCFF9E57}"/>
              </a:ext>
            </a:extLst>
          </p:cNvPr>
          <p:cNvSpPr>
            <a:spLocks noGrp="1"/>
          </p:cNvSpPr>
          <p:nvPr>
            <p:ph type="title"/>
          </p:nvPr>
        </p:nvSpPr>
        <p:spPr/>
        <p:txBody>
          <a:bodyPr/>
          <a:lstStyle/>
          <a:p>
            <a:r>
              <a:rPr lang="en-IT" dirty="0"/>
              <a:t>LoadBalancingMonitor states</a:t>
            </a:r>
          </a:p>
        </p:txBody>
      </p:sp>
      <p:sp>
        <p:nvSpPr>
          <p:cNvPr id="5" name="Rounded Rectangle 4">
            <a:extLst>
              <a:ext uri="{FF2B5EF4-FFF2-40B4-BE49-F238E27FC236}">
                <a16:creationId xmlns:a16="http://schemas.microsoft.com/office/drawing/2014/main" id="{36AD32A9-796D-4861-0BEE-6348F9E781BB}"/>
              </a:ext>
            </a:extLst>
          </p:cNvPr>
          <p:cNvSpPr/>
          <p:nvPr/>
        </p:nvSpPr>
        <p:spPr>
          <a:xfrm>
            <a:off x="2649583" y="2394857"/>
            <a:ext cx="1811383" cy="84473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T" dirty="0"/>
              <a:t>STEADY</a:t>
            </a:r>
          </a:p>
        </p:txBody>
      </p:sp>
      <p:sp>
        <p:nvSpPr>
          <p:cNvPr id="6" name="Rounded Rectangle 5">
            <a:extLst>
              <a:ext uri="{FF2B5EF4-FFF2-40B4-BE49-F238E27FC236}">
                <a16:creationId xmlns:a16="http://schemas.microsoft.com/office/drawing/2014/main" id="{EE27AE23-F7DA-F8FF-5707-E78BF56B142A}"/>
              </a:ext>
            </a:extLst>
          </p:cNvPr>
          <p:cNvSpPr/>
          <p:nvPr/>
        </p:nvSpPr>
        <p:spPr>
          <a:xfrm>
            <a:off x="4460966" y="4158343"/>
            <a:ext cx="1811383" cy="84473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T" dirty="0"/>
              <a:t>EVALUATING</a:t>
            </a:r>
          </a:p>
        </p:txBody>
      </p:sp>
      <p:sp>
        <p:nvSpPr>
          <p:cNvPr id="7" name="Rounded Rectangle 6">
            <a:extLst>
              <a:ext uri="{FF2B5EF4-FFF2-40B4-BE49-F238E27FC236}">
                <a16:creationId xmlns:a16="http://schemas.microsoft.com/office/drawing/2014/main" id="{B826C89F-466D-B890-B044-FB7BEB2984E4}"/>
              </a:ext>
            </a:extLst>
          </p:cNvPr>
          <p:cNvSpPr/>
          <p:nvPr/>
        </p:nvSpPr>
        <p:spPr>
          <a:xfrm>
            <a:off x="838200" y="4158343"/>
            <a:ext cx="1811383" cy="8447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REBALANCING</a:t>
            </a:r>
          </a:p>
        </p:txBody>
      </p:sp>
      <p:cxnSp>
        <p:nvCxnSpPr>
          <p:cNvPr id="9" name="Elbow Connector 8">
            <a:extLst>
              <a:ext uri="{FF2B5EF4-FFF2-40B4-BE49-F238E27FC236}">
                <a16:creationId xmlns:a16="http://schemas.microsoft.com/office/drawing/2014/main" id="{E98B54E4-8A48-3B45-6B8F-59FE651DD8AA}"/>
              </a:ext>
            </a:extLst>
          </p:cNvPr>
          <p:cNvCxnSpPr>
            <a:stCxn id="5" idx="3"/>
            <a:endCxn id="6" idx="0"/>
          </p:cNvCxnSpPr>
          <p:nvPr/>
        </p:nvCxnSpPr>
        <p:spPr>
          <a:xfrm>
            <a:off x="4460966" y="2817223"/>
            <a:ext cx="905692" cy="1341120"/>
          </a:xfrm>
          <a:prstGeom prst="bentConnector2">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65A9A837-D54B-2694-2E16-E846AE8A05C0}"/>
              </a:ext>
            </a:extLst>
          </p:cNvPr>
          <p:cNvCxnSpPr>
            <a:stCxn id="6" idx="1"/>
            <a:endCxn id="7" idx="3"/>
          </p:cNvCxnSpPr>
          <p:nvPr/>
        </p:nvCxnSpPr>
        <p:spPr>
          <a:xfrm flipH="1">
            <a:off x="2649583" y="4580709"/>
            <a:ext cx="1811383"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5" name="Elbow Connector 14">
            <a:extLst>
              <a:ext uri="{FF2B5EF4-FFF2-40B4-BE49-F238E27FC236}">
                <a16:creationId xmlns:a16="http://schemas.microsoft.com/office/drawing/2014/main" id="{87647C01-4C8A-40FB-3A5F-B3ED339B1877}"/>
              </a:ext>
            </a:extLst>
          </p:cNvPr>
          <p:cNvCxnSpPr>
            <a:stCxn id="7" idx="0"/>
            <a:endCxn id="5" idx="1"/>
          </p:cNvCxnSpPr>
          <p:nvPr/>
        </p:nvCxnSpPr>
        <p:spPr>
          <a:xfrm rot="5400000" flipH="1" flipV="1">
            <a:off x="1526177" y="3034938"/>
            <a:ext cx="1341120" cy="90569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7" name="Elbow Connector 16">
            <a:extLst>
              <a:ext uri="{FF2B5EF4-FFF2-40B4-BE49-F238E27FC236}">
                <a16:creationId xmlns:a16="http://schemas.microsoft.com/office/drawing/2014/main" id="{CB547635-E6E0-EB54-38AD-87B8342952CD}"/>
              </a:ext>
            </a:extLst>
          </p:cNvPr>
          <p:cNvCxnSpPr>
            <a:stCxn id="6" idx="3"/>
            <a:endCxn id="5" idx="0"/>
          </p:cNvCxnSpPr>
          <p:nvPr/>
        </p:nvCxnSpPr>
        <p:spPr>
          <a:xfrm flipH="1" flipV="1">
            <a:off x="3555275" y="2394857"/>
            <a:ext cx="2717074" cy="2185852"/>
          </a:xfrm>
          <a:prstGeom prst="bentConnector4">
            <a:avLst>
              <a:gd name="adj1" fmla="val -8413"/>
              <a:gd name="adj2" fmla="val 110458"/>
            </a:avLst>
          </a:prstGeom>
          <a:ln>
            <a:tailEnd type="triangle"/>
          </a:ln>
        </p:spPr>
        <p:style>
          <a:lnRef idx="3">
            <a:schemeClr val="dk1"/>
          </a:lnRef>
          <a:fillRef idx="0">
            <a:schemeClr val="dk1"/>
          </a:fillRef>
          <a:effectRef idx="2">
            <a:schemeClr val="dk1"/>
          </a:effectRef>
          <a:fontRef idx="minor">
            <a:schemeClr val="tx1"/>
          </a:fontRef>
        </p:style>
      </p:cxnSp>
      <p:sp>
        <p:nvSpPr>
          <p:cNvPr id="18" name="Rounded Rectangle 17">
            <a:extLst>
              <a:ext uri="{FF2B5EF4-FFF2-40B4-BE49-F238E27FC236}">
                <a16:creationId xmlns:a16="http://schemas.microsoft.com/office/drawing/2014/main" id="{87CE8B5F-5881-B387-6456-25B48C48AABB}"/>
              </a:ext>
            </a:extLst>
          </p:cNvPr>
          <p:cNvSpPr/>
          <p:nvPr/>
        </p:nvSpPr>
        <p:spPr>
          <a:xfrm>
            <a:off x="714103" y="3660387"/>
            <a:ext cx="5669280" cy="1624491"/>
          </a:xfrm>
          <a:prstGeom prst="round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9" name="TextBox 18">
            <a:extLst>
              <a:ext uri="{FF2B5EF4-FFF2-40B4-BE49-F238E27FC236}">
                <a16:creationId xmlns:a16="http://schemas.microsoft.com/office/drawing/2014/main" id="{1EC6712C-9D94-902F-DAAF-3D4E23ACC0FA}"/>
              </a:ext>
            </a:extLst>
          </p:cNvPr>
          <p:cNvSpPr txBox="1"/>
          <p:nvPr/>
        </p:nvSpPr>
        <p:spPr>
          <a:xfrm>
            <a:off x="7289074" y="2967335"/>
            <a:ext cx="3960223" cy="923330"/>
          </a:xfrm>
          <a:prstGeom prst="rect">
            <a:avLst/>
          </a:prstGeom>
          <a:noFill/>
        </p:spPr>
        <p:txBody>
          <a:bodyPr wrap="square" rtlCol="0">
            <a:spAutoFit/>
          </a:bodyPr>
          <a:lstStyle/>
          <a:p>
            <a:r>
              <a:rPr lang="en-IT" dirty="0"/>
              <a:t>When the process receives all required acks it can proceed to phase 2 and decide how the grid is going to change.</a:t>
            </a:r>
          </a:p>
        </p:txBody>
      </p:sp>
    </p:spTree>
    <p:extLst>
      <p:ext uri="{BB962C8B-B14F-4D97-AF65-F5344CB8AC3E}">
        <p14:creationId xmlns:p14="http://schemas.microsoft.com/office/powerpoint/2010/main" val="571152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55D53-D5A1-DC9F-B5DD-2A25475CE5F9}"/>
              </a:ext>
            </a:extLst>
          </p:cNvPr>
          <p:cNvSpPr>
            <a:spLocks noGrp="1"/>
          </p:cNvSpPr>
          <p:nvPr>
            <p:ph type="title"/>
          </p:nvPr>
        </p:nvSpPr>
        <p:spPr/>
        <p:txBody>
          <a:bodyPr/>
          <a:lstStyle/>
          <a:p>
            <a:r>
              <a:rPr lang="en-IT" dirty="0"/>
              <a:t>Load Balancing Phase II</a:t>
            </a:r>
          </a:p>
        </p:txBody>
      </p:sp>
      <p:sp>
        <p:nvSpPr>
          <p:cNvPr id="3" name="Content Placeholder 2">
            <a:extLst>
              <a:ext uri="{FF2B5EF4-FFF2-40B4-BE49-F238E27FC236}">
                <a16:creationId xmlns:a16="http://schemas.microsoft.com/office/drawing/2014/main" id="{09A514CC-A965-D5C8-0FC0-F8B95038FE8C}"/>
              </a:ext>
            </a:extLst>
          </p:cNvPr>
          <p:cNvSpPr>
            <a:spLocks noGrp="1"/>
          </p:cNvSpPr>
          <p:nvPr>
            <p:ph idx="1"/>
          </p:nvPr>
        </p:nvSpPr>
        <p:spPr/>
        <p:txBody>
          <a:bodyPr/>
          <a:lstStyle/>
          <a:p>
            <a:r>
              <a:rPr lang="en-IT" dirty="0"/>
              <a:t>In this stage the process evaluates the grid states and determines if there is a need for moving any robots</a:t>
            </a:r>
          </a:p>
          <a:p>
            <a:r>
              <a:rPr lang="en-IT" dirty="0"/>
              <a:t>If changes are to be made, new random positions for the robots that have to move are generated and the list of changes is broadcasted to all the robots</a:t>
            </a:r>
          </a:p>
          <a:p>
            <a:r>
              <a:rPr lang="en-IT" dirty="0"/>
              <a:t>If no changes are needed the process terminates immediately (no messages exchanged further)</a:t>
            </a:r>
          </a:p>
          <a:p>
            <a:r>
              <a:rPr lang="en-IT" dirty="0"/>
              <a:t>Finally, if changes occurred, the server is notified via REST api (PUT)</a:t>
            </a:r>
          </a:p>
        </p:txBody>
      </p:sp>
    </p:spTree>
    <p:extLst>
      <p:ext uri="{BB962C8B-B14F-4D97-AF65-F5344CB8AC3E}">
        <p14:creationId xmlns:p14="http://schemas.microsoft.com/office/powerpoint/2010/main" val="862641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55D53-D5A1-DC9F-B5DD-2A25475CE5F9}"/>
              </a:ext>
            </a:extLst>
          </p:cNvPr>
          <p:cNvSpPr>
            <a:spLocks noGrp="1"/>
          </p:cNvSpPr>
          <p:nvPr>
            <p:ph type="title"/>
          </p:nvPr>
        </p:nvSpPr>
        <p:spPr/>
        <p:txBody>
          <a:bodyPr/>
          <a:lstStyle/>
          <a:p>
            <a:r>
              <a:rPr lang="en-IT" dirty="0"/>
              <a:t>Load Balancing Phase II</a:t>
            </a:r>
          </a:p>
        </p:txBody>
      </p:sp>
      <p:sp>
        <p:nvSpPr>
          <p:cNvPr id="3" name="Content Placeholder 2">
            <a:extLst>
              <a:ext uri="{FF2B5EF4-FFF2-40B4-BE49-F238E27FC236}">
                <a16:creationId xmlns:a16="http://schemas.microsoft.com/office/drawing/2014/main" id="{09A514CC-A965-D5C8-0FC0-F8B95038FE8C}"/>
              </a:ext>
            </a:extLst>
          </p:cNvPr>
          <p:cNvSpPr>
            <a:spLocks noGrp="1"/>
          </p:cNvSpPr>
          <p:nvPr>
            <p:ph idx="1"/>
          </p:nvPr>
        </p:nvSpPr>
        <p:spPr/>
        <p:txBody>
          <a:bodyPr>
            <a:normAutofit/>
          </a:bodyPr>
          <a:lstStyle/>
          <a:p>
            <a:r>
              <a:rPr lang="en-IT" dirty="0"/>
              <a:t>The termination messages, if exchanged, contain the following:</a:t>
            </a:r>
          </a:p>
          <a:p>
            <a:pPr lvl="1"/>
            <a:r>
              <a:rPr lang="en-IT" dirty="0"/>
              <a:t>T</a:t>
            </a:r>
            <a:r>
              <a:rPr lang="en-GB" dirty="0"/>
              <a:t>h</a:t>
            </a:r>
            <a:r>
              <a:rPr lang="en-IT" dirty="0"/>
              <a:t>e robot id</a:t>
            </a:r>
          </a:p>
          <a:p>
            <a:pPr lvl="1"/>
            <a:r>
              <a:rPr lang="en-IT" dirty="0"/>
              <a:t>The logical timestamp</a:t>
            </a:r>
          </a:p>
          <a:p>
            <a:pPr lvl="1"/>
            <a:r>
              <a:rPr lang="en-IT" dirty="0"/>
              <a:t>A list of changes (containing the robot id, the new district and the new coordinates)</a:t>
            </a:r>
          </a:p>
          <a:p>
            <a:r>
              <a:rPr lang="en-IT" dirty="0"/>
              <a:t>A robot, when receiving a termination message</a:t>
            </a:r>
          </a:p>
          <a:p>
            <a:pPr lvl="1"/>
            <a:r>
              <a:rPr lang="en-IT" dirty="0"/>
              <a:t>Updates the status of the grid</a:t>
            </a:r>
          </a:p>
          <a:p>
            <a:pPr lvl="1"/>
            <a:r>
              <a:rPr lang="en-IT" dirty="0"/>
              <a:t>If its id is contained in the list of changes it proceeds with changing its MQTT topic</a:t>
            </a:r>
          </a:p>
          <a:p>
            <a:pPr lvl="1"/>
            <a:r>
              <a:rPr lang="en-IT" dirty="0"/>
              <a:t>Responds with an ACK (containing robot id and timestamp)</a:t>
            </a:r>
          </a:p>
        </p:txBody>
      </p:sp>
    </p:spTree>
    <p:extLst>
      <p:ext uri="{BB962C8B-B14F-4D97-AF65-F5344CB8AC3E}">
        <p14:creationId xmlns:p14="http://schemas.microsoft.com/office/powerpoint/2010/main" val="1025953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E8DA0E-E438-3049-E93B-109B54D3763B}"/>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dirty="0" err="1">
                <a:solidFill>
                  <a:schemeClr val="accent2">
                    <a:lumMod val="75000"/>
                  </a:schemeClr>
                </a:solidFill>
              </a:rPr>
              <a:t>RobotRepairStatus</a:t>
            </a:r>
            <a:r>
              <a:rPr lang="en-US" dirty="0">
                <a:solidFill>
                  <a:schemeClr val="accent2">
                    <a:lumMod val="75000"/>
                  </a:schemeClr>
                </a:solidFill>
              </a:rPr>
              <a:t> &amp; </a:t>
            </a:r>
            <a:r>
              <a:rPr lang="en-US" dirty="0" err="1">
                <a:solidFill>
                  <a:schemeClr val="accent2">
                    <a:lumMod val="75000"/>
                  </a:schemeClr>
                </a:solidFill>
              </a:rPr>
              <a:t>RequestService</a:t>
            </a:r>
            <a:r>
              <a:rPr lang="en-US" dirty="0">
                <a:solidFill>
                  <a:schemeClr val="accent2">
                    <a:lumMod val="75000"/>
                  </a:schemeClr>
                </a:solidFill>
              </a:rPr>
              <a:t> logic</a:t>
            </a:r>
          </a:p>
        </p:txBody>
      </p:sp>
      <p:pic>
        <p:nvPicPr>
          <p:cNvPr id="4" name="Content Placeholder 3" descr="A diagram of a repair process&#10;&#10;Description automatically generated">
            <a:extLst>
              <a:ext uri="{FF2B5EF4-FFF2-40B4-BE49-F238E27FC236}">
                <a16:creationId xmlns:a16="http://schemas.microsoft.com/office/drawing/2014/main" id="{C05104F7-DD82-66AF-D440-FC676C54F2FD}"/>
              </a:ext>
            </a:extLst>
          </p:cNvPr>
          <p:cNvPicPr>
            <a:picLocks noGrp="1" noChangeAspect="1"/>
          </p:cNvPicPr>
          <p:nvPr>
            <p:ph idx="1"/>
          </p:nvPr>
        </p:nvPicPr>
        <p:blipFill>
          <a:blip r:embed="rId2"/>
          <a:stretch>
            <a:fillRect/>
          </a:stretch>
        </p:blipFill>
        <p:spPr>
          <a:xfrm>
            <a:off x="757251" y="1427415"/>
            <a:ext cx="3856774" cy="4092068"/>
          </a:xfrm>
          <a:prstGeom prst="rect">
            <a:avLst/>
          </a:prstGeom>
        </p:spPr>
      </p:pic>
      <p:sp>
        <p:nvSpPr>
          <p:cNvPr id="5" name="TextBox 4">
            <a:extLst>
              <a:ext uri="{FF2B5EF4-FFF2-40B4-BE49-F238E27FC236}">
                <a16:creationId xmlns:a16="http://schemas.microsoft.com/office/drawing/2014/main" id="{543D2C73-6D20-3EE9-C046-40D39AB7605F}"/>
              </a:ext>
            </a:extLst>
          </p:cNvPr>
          <p:cNvSpPr txBox="1"/>
          <p:nvPr/>
        </p:nvSpPr>
        <p:spPr>
          <a:xfrm>
            <a:off x="7181725" y="2837329"/>
            <a:ext cx="4512988" cy="3317938"/>
          </a:xfrm>
          <a:prstGeom prst="rect">
            <a:avLst/>
          </a:prstGeom>
        </p:spPr>
        <p:txBody>
          <a:bodyPr vert="horz" lIns="91440" tIns="45720" rIns="91440" bIns="45720" rtlCol="0" anchor="t">
            <a:normAutofit/>
          </a:bodyPr>
          <a:lstStyle/>
          <a:p>
            <a:pPr marL="285750" indent="-285750">
              <a:lnSpc>
                <a:spcPct val="90000"/>
              </a:lnSpc>
              <a:spcBef>
                <a:spcPts val="1000"/>
              </a:spcBef>
              <a:buClr>
                <a:schemeClr val="accent1"/>
              </a:buClr>
              <a:buSzPct val="80000"/>
              <a:buFont typeface="Arial" panose="020B0604020202020204" pitchFamily="34" charset="0"/>
              <a:buChar char="•"/>
            </a:pPr>
            <a:r>
              <a:rPr lang="en-US" sz="1500" dirty="0">
                <a:solidFill>
                  <a:schemeClr val="accent2">
                    <a:lumMod val="75000"/>
                  </a:schemeClr>
                </a:solidFill>
              </a:rPr>
              <a:t>Compare and adjust the logical clock (</a:t>
            </a:r>
            <a:r>
              <a:rPr lang="en-US" sz="1500" dirty="0" err="1">
                <a:solidFill>
                  <a:schemeClr val="accent2">
                    <a:lumMod val="75000"/>
                  </a:schemeClr>
                </a:solidFill>
              </a:rPr>
              <a:t>Lamport</a:t>
            </a:r>
            <a:r>
              <a:rPr lang="en-US" sz="1500" dirty="0">
                <a:solidFill>
                  <a:schemeClr val="accent2">
                    <a:lumMod val="75000"/>
                  </a:schemeClr>
                </a:solidFill>
              </a:rPr>
              <a:t> – Optional part 2)</a:t>
            </a:r>
          </a:p>
          <a:p>
            <a:pPr marL="285750" indent="-285750">
              <a:lnSpc>
                <a:spcPct val="90000"/>
              </a:lnSpc>
              <a:spcBef>
                <a:spcPts val="1000"/>
              </a:spcBef>
              <a:buClr>
                <a:schemeClr val="accent1"/>
              </a:buClr>
              <a:buSzPct val="80000"/>
              <a:buFont typeface="Arial" panose="020B0604020202020204" pitchFamily="34" charset="0"/>
              <a:buChar char="•"/>
            </a:pPr>
            <a:r>
              <a:rPr lang="en-US" sz="1500" dirty="0">
                <a:solidFill>
                  <a:schemeClr val="accent2">
                    <a:lumMod val="75000"/>
                  </a:schemeClr>
                </a:solidFill>
              </a:rPr>
              <a:t>If the robot is not in “FUNCTIONING” state then</a:t>
            </a:r>
          </a:p>
          <a:p>
            <a:pPr marL="742950" lvl="1" indent="-285750">
              <a:lnSpc>
                <a:spcPct val="90000"/>
              </a:lnSpc>
              <a:spcBef>
                <a:spcPts val="1000"/>
              </a:spcBef>
              <a:buClr>
                <a:schemeClr val="accent1"/>
              </a:buClr>
              <a:buSzPct val="80000"/>
              <a:buFont typeface="Arial" panose="020B0604020202020204" pitchFamily="34" charset="0"/>
              <a:buChar char="•"/>
            </a:pPr>
            <a:r>
              <a:rPr lang="en-US" sz="1500" dirty="0">
                <a:solidFill>
                  <a:schemeClr val="accent2">
                    <a:lumMod val="75000"/>
                  </a:schemeClr>
                </a:solidFill>
              </a:rPr>
              <a:t>Compare the timestamps</a:t>
            </a:r>
          </a:p>
          <a:p>
            <a:pPr marL="742950" lvl="1" indent="-285750">
              <a:lnSpc>
                <a:spcPct val="90000"/>
              </a:lnSpc>
              <a:spcBef>
                <a:spcPts val="1000"/>
              </a:spcBef>
              <a:buClr>
                <a:schemeClr val="accent1"/>
              </a:buClr>
              <a:buSzPct val="80000"/>
              <a:buFont typeface="Arial" panose="020B0604020202020204" pitchFamily="34" charset="0"/>
              <a:buChar char="•"/>
            </a:pPr>
            <a:r>
              <a:rPr lang="en-US" sz="1500" dirty="0">
                <a:solidFill>
                  <a:schemeClr val="accent2">
                    <a:lumMod val="75000"/>
                  </a:schemeClr>
                </a:solidFill>
              </a:rPr>
              <a:t>If the timestamp in the received request is higher then wait on the repair status: it will notify when the status changes from “REPAIRING” to “FUNCTIONING”</a:t>
            </a:r>
          </a:p>
          <a:p>
            <a:pPr marL="285750" indent="-285750">
              <a:lnSpc>
                <a:spcPct val="90000"/>
              </a:lnSpc>
              <a:spcBef>
                <a:spcPts val="1000"/>
              </a:spcBef>
              <a:buClr>
                <a:schemeClr val="accent1"/>
              </a:buClr>
              <a:buSzPct val="80000"/>
              <a:buFont typeface="Arial" panose="020B0604020202020204" pitchFamily="34" charset="0"/>
              <a:buChar char="•"/>
            </a:pPr>
            <a:r>
              <a:rPr lang="en-US" sz="1500" dirty="0">
                <a:solidFill>
                  <a:schemeClr val="accent2">
                    <a:lumMod val="75000"/>
                  </a:schemeClr>
                </a:solidFill>
              </a:rPr>
              <a:t>Send back the ACK response with the robot id and the current timestamp</a:t>
            </a:r>
          </a:p>
        </p:txBody>
      </p:sp>
    </p:spTree>
    <p:extLst>
      <p:ext uri="{BB962C8B-B14F-4D97-AF65-F5344CB8AC3E}">
        <p14:creationId xmlns:p14="http://schemas.microsoft.com/office/powerpoint/2010/main" val="23338981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258D78-4B6C-5E9D-3933-A2C674222EB7}"/>
              </a:ext>
            </a:extLst>
          </p:cNvPr>
          <p:cNvSpPr>
            <a:spLocks noChangeAspect="1"/>
          </p:cNvSpPr>
          <p:nvPr/>
        </p:nvSpPr>
        <p:spPr>
          <a:xfrm>
            <a:off x="3892729" y="981891"/>
            <a:ext cx="2447109" cy="24471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T"/>
          </a:p>
        </p:txBody>
      </p:sp>
      <p:sp>
        <p:nvSpPr>
          <p:cNvPr id="12" name="Rectangle 11">
            <a:extLst>
              <a:ext uri="{FF2B5EF4-FFF2-40B4-BE49-F238E27FC236}">
                <a16:creationId xmlns:a16="http://schemas.microsoft.com/office/drawing/2014/main" id="{1C55B250-AC43-B658-289C-73C94CBCA35C}"/>
              </a:ext>
            </a:extLst>
          </p:cNvPr>
          <p:cNvSpPr>
            <a:spLocks noChangeAspect="1"/>
          </p:cNvSpPr>
          <p:nvPr/>
        </p:nvSpPr>
        <p:spPr>
          <a:xfrm>
            <a:off x="6339838" y="981891"/>
            <a:ext cx="2447109" cy="24471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T" dirty="0"/>
          </a:p>
        </p:txBody>
      </p:sp>
      <p:sp>
        <p:nvSpPr>
          <p:cNvPr id="13" name="Rectangle 12">
            <a:extLst>
              <a:ext uri="{FF2B5EF4-FFF2-40B4-BE49-F238E27FC236}">
                <a16:creationId xmlns:a16="http://schemas.microsoft.com/office/drawing/2014/main" id="{F8E72AF8-C417-2942-05D8-EF3AD403D5A5}"/>
              </a:ext>
            </a:extLst>
          </p:cNvPr>
          <p:cNvSpPr>
            <a:spLocks noChangeAspect="1"/>
          </p:cNvSpPr>
          <p:nvPr/>
        </p:nvSpPr>
        <p:spPr>
          <a:xfrm>
            <a:off x="3892729" y="3429000"/>
            <a:ext cx="2447109" cy="24471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T"/>
          </a:p>
        </p:txBody>
      </p:sp>
      <p:sp>
        <p:nvSpPr>
          <p:cNvPr id="14" name="Rectangle 13">
            <a:extLst>
              <a:ext uri="{FF2B5EF4-FFF2-40B4-BE49-F238E27FC236}">
                <a16:creationId xmlns:a16="http://schemas.microsoft.com/office/drawing/2014/main" id="{A09201DD-7B8D-5F46-38F9-85E8467C6E6E}"/>
              </a:ext>
            </a:extLst>
          </p:cNvPr>
          <p:cNvSpPr>
            <a:spLocks noChangeAspect="1"/>
          </p:cNvSpPr>
          <p:nvPr/>
        </p:nvSpPr>
        <p:spPr>
          <a:xfrm>
            <a:off x="6339838" y="3429000"/>
            <a:ext cx="2447109" cy="24471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T"/>
          </a:p>
        </p:txBody>
      </p:sp>
      <p:sp>
        <p:nvSpPr>
          <p:cNvPr id="15" name="Oval 14">
            <a:extLst>
              <a:ext uri="{FF2B5EF4-FFF2-40B4-BE49-F238E27FC236}">
                <a16:creationId xmlns:a16="http://schemas.microsoft.com/office/drawing/2014/main" id="{8BD01072-CDB8-CEA8-E90F-5B4EA3651E5E}"/>
              </a:ext>
            </a:extLst>
          </p:cNvPr>
          <p:cNvSpPr/>
          <p:nvPr/>
        </p:nvSpPr>
        <p:spPr>
          <a:xfrm>
            <a:off x="4915986" y="1961605"/>
            <a:ext cx="400594" cy="400595"/>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T"/>
          </a:p>
        </p:txBody>
      </p:sp>
      <p:sp>
        <p:nvSpPr>
          <p:cNvPr id="16" name="Oval 15">
            <a:extLst>
              <a:ext uri="{FF2B5EF4-FFF2-40B4-BE49-F238E27FC236}">
                <a16:creationId xmlns:a16="http://schemas.microsoft.com/office/drawing/2014/main" id="{A116BD5E-CA18-59A9-43F2-DC9EA65083B5}"/>
              </a:ext>
            </a:extLst>
          </p:cNvPr>
          <p:cNvSpPr/>
          <p:nvPr/>
        </p:nvSpPr>
        <p:spPr>
          <a:xfrm>
            <a:off x="7372071" y="2005148"/>
            <a:ext cx="400594" cy="4005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7" name="Oval 16">
            <a:extLst>
              <a:ext uri="{FF2B5EF4-FFF2-40B4-BE49-F238E27FC236}">
                <a16:creationId xmlns:a16="http://schemas.microsoft.com/office/drawing/2014/main" id="{2C6C91B2-A4BB-257D-F165-DA9E808C3C29}"/>
              </a:ext>
            </a:extLst>
          </p:cNvPr>
          <p:cNvSpPr/>
          <p:nvPr/>
        </p:nvSpPr>
        <p:spPr>
          <a:xfrm>
            <a:off x="4915986" y="4452257"/>
            <a:ext cx="400594" cy="400595"/>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T"/>
          </a:p>
        </p:txBody>
      </p:sp>
      <p:sp>
        <p:nvSpPr>
          <p:cNvPr id="18" name="Oval 17">
            <a:extLst>
              <a:ext uri="{FF2B5EF4-FFF2-40B4-BE49-F238E27FC236}">
                <a16:creationId xmlns:a16="http://schemas.microsoft.com/office/drawing/2014/main" id="{E2A08EFA-F3E2-74EF-C9F4-207BC964CAFA}"/>
              </a:ext>
            </a:extLst>
          </p:cNvPr>
          <p:cNvSpPr/>
          <p:nvPr/>
        </p:nvSpPr>
        <p:spPr>
          <a:xfrm>
            <a:off x="5427615" y="2584269"/>
            <a:ext cx="400594" cy="400595"/>
          </a:xfrm>
          <a:prstGeom prst="ellipse">
            <a:avLst/>
          </a:prstGeom>
          <a:ln w="19050">
            <a:prstDash val="dash"/>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T"/>
          </a:p>
        </p:txBody>
      </p:sp>
      <p:sp>
        <p:nvSpPr>
          <p:cNvPr id="19" name="Oval 18">
            <a:extLst>
              <a:ext uri="{FF2B5EF4-FFF2-40B4-BE49-F238E27FC236}">
                <a16:creationId xmlns:a16="http://schemas.microsoft.com/office/drawing/2014/main" id="{C5069B18-BB21-495F-787E-10CAF3A46E03}"/>
              </a:ext>
            </a:extLst>
          </p:cNvPr>
          <p:cNvSpPr/>
          <p:nvPr/>
        </p:nvSpPr>
        <p:spPr>
          <a:xfrm>
            <a:off x="9222374" y="853440"/>
            <a:ext cx="259079" cy="25908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T"/>
          </a:p>
        </p:txBody>
      </p:sp>
      <p:sp>
        <p:nvSpPr>
          <p:cNvPr id="20" name="TextBox 19">
            <a:extLst>
              <a:ext uri="{FF2B5EF4-FFF2-40B4-BE49-F238E27FC236}">
                <a16:creationId xmlns:a16="http://schemas.microsoft.com/office/drawing/2014/main" id="{4EDF1985-2867-0694-5D4E-D7DAF810EE34}"/>
              </a:ext>
            </a:extLst>
          </p:cNvPr>
          <p:cNvSpPr txBox="1"/>
          <p:nvPr/>
        </p:nvSpPr>
        <p:spPr>
          <a:xfrm>
            <a:off x="9481453" y="797225"/>
            <a:ext cx="2221762" cy="338554"/>
          </a:xfrm>
          <a:prstGeom prst="rect">
            <a:avLst/>
          </a:prstGeom>
          <a:noFill/>
        </p:spPr>
        <p:txBody>
          <a:bodyPr wrap="none" rtlCol="0">
            <a:spAutoFit/>
          </a:bodyPr>
          <a:lstStyle/>
          <a:p>
            <a:r>
              <a:rPr lang="en-GB" sz="1600" dirty="0"/>
              <a:t>R</a:t>
            </a:r>
            <a:r>
              <a:rPr lang="en-IT" sz="1600" dirty="0"/>
              <a:t>obots in steady state</a:t>
            </a:r>
          </a:p>
        </p:txBody>
      </p:sp>
      <p:sp>
        <p:nvSpPr>
          <p:cNvPr id="21" name="Oval 20">
            <a:extLst>
              <a:ext uri="{FF2B5EF4-FFF2-40B4-BE49-F238E27FC236}">
                <a16:creationId xmlns:a16="http://schemas.microsoft.com/office/drawing/2014/main" id="{27AECFF9-A7C3-6434-C3E1-AD946A7F8121}"/>
              </a:ext>
            </a:extLst>
          </p:cNvPr>
          <p:cNvSpPr/>
          <p:nvPr/>
        </p:nvSpPr>
        <p:spPr>
          <a:xfrm>
            <a:off x="9222374" y="1222772"/>
            <a:ext cx="259079" cy="259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2" name="TextBox 21">
            <a:extLst>
              <a:ext uri="{FF2B5EF4-FFF2-40B4-BE49-F238E27FC236}">
                <a16:creationId xmlns:a16="http://schemas.microsoft.com/office/drawing/2014/main" id="{B98B9487-CE99-9926-533D-8940FA6AF1A8}"/>
              </a:ext>
            </a:extLst>
          </p:cNvPr>
          <p:cNvSpPr txBox="1"/>
          <p:nvPr/>
        </p:nvSpPr>
        <p:spPr>
          <a:xfrm>
            <a:off x="9481453" y="1166557"/>
            <a:ext cx="2691442" cy="338554"/>
          </a:xfrm>
          <a:prstGeom prst="rect">
            <a:avLst/>
          </a:prstGeom>
          <a:noFill/>
        </p:spPr>
        <p:txBody>
          <a:bodyPr wrap="none" rtlCol="0">
            <a:spAutoFit/>
          </a:bodyPr>
          <a:lstStyle/>
          <a:p>
            <a:r>
              <a:rPr lang="en-GB" sz="1600" dirty="0"/>
              <a:t>R</a:t>
            </a:r>
            <a:r>
              <a:rPr lang="en-IT" sz="1600" dirty="0"/>
              <a:t>obots in rebalancing state</a:t>
            </a:r>
          </a:p>
        </p:txBody>
      </p:sp>
      <p:sp>
        <p:nvSpPr>
          <p:cNvPr id="55" name="TextBox 54">
            <a:extLst>
              <a:ext uri="{FF2B5EF4-FFF2-40B4-BE49-F238E27FC236}">
                <a16:creationId xmlns:a16="http://schemas.microsoft.com/office/drawing/2014/main" id="{11E8E07F-7D6B-EF50-0954-194AFD43914A}"/>
              </a:ext>
            </a:extLst>
          </p:cNvPr>
          <p:cNvSpPr txBox="1"/>
          <p:nvPr/>
        </p:nvSpPr>
        <p:spPr>
          <a:xfrm>
            <a:off x="542110" y="944540"/>
            <a:ext cx="2656113" cy="3693319"/>
          </a:xfrm>
          <a:prstGeom prst="rect">
            <a:avLst/>
          </a:prstGeom>
          <a:noFill/>
        </p:spPr>
        <p:txBody>
          <a:bodyPr wrap="square" rtlCol="0">
            <a:spAutoFit/>
          </a:bodyPr>
          <a:lstStyle/>
          <a:p>
            <a:r>
              <a:rPr lang="en-IT" dirty="0"/>
              <a:t>Robot 3 has detected that there are 2 robots in district 1 and none in district 4, so it decides robot 2 has to move to district 4.</a:t>
            </a:r>
          </a:p>
          <a:p>
            <a:endParaRPr lang="en-IT" dirty="0"/>
          </a:p>
          <a:p>
            <a:r>
              <a:rPr lang="en-IT" dirty="0"/>
              <a:t>Robot 2 moves to district 4 and changes its MQTT topic.</a:t>
            </a:r>
          </a:p>
          <a:p>
            <a:endParaRPr lang="en-IT" dirty="0"/>
          </a:p>
          <a:p>
            <a:r>
              <a:rPr lang="en-IT" dirty="0"/>
              <a:t>Once finished robot 3 falls back to steady state.</a:t>
            </a:r>
          </a:p>
        </p:txBody>
      </p:sp>
      <p:sp>
        <p:nvSpPr>
          <p:cNvPr id="2" name="TextBox 1">
            <a:extLst>
              <a:ext uri="{FF2B5EF4-FFF2-40B4-BE49-F238E27FC236}">
                <a16:creationId xmlns:a16="http://schemas.microsoft.com/office/drawing/2014/main" id="{E2030A7C-019F-5A17-FBDA-48AB780EDE69}"/>
              </a:ext>
            </a:extLst>
          </p:cNvPr>
          <p:cNvSpPr txBox="1"/>
          <p:nvPr/>
        </p:nvSpPr>
        <p:spPr>
          <a:xfrm>
            <a:off x="9206583" y="3298095"/>
            <a:ext cx="2229394"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T" dirty="0"/>
              <a:t>robotId: 3,</a:t>
            </a:r>
          </a:p>
          <a:p>
            <a:r>
              <a:rPr lang="en-GB" dirty="0"/>
              <a:t>T</a:t>
            </a:r>
            <a:r>
              <a:rPr lang="en-IT" dirty="0"/>
              <a:t>imestamp: 3000,</a:t>
            </a:r>
          </a:p>
          <a:p>
            <a:r>
              <a:rPr lang="en-GB" dirty="0"/>
              <a:t>C</a:t>
            </a:r>
            <a:r>
              <a:rPr lang="en-IT" dirty="0"/>
              <a:t>hanges: [</a:t>
            </a:r>
          </a:p>
          <a:p>
            <a:r>
              <a:rPr lang="en-GB" dirty="0"/>
              <a:t>  id: 2,</a:t>
            </a:r>
          </a:p>
          <a:p>
            <a:r>
              <a:rPr lang="en-GB" dirty="0"/>
              <a:t>  </a:t>
            </a:r>
            <a:r>
              <a:rPr lang="en-GB" dirty="0" err="1"/>
              <a:t>newDistrict</a:t>
            </a:r>
            <a:r>
              <a:rPr lang="en-GB" dirty="0"/>
              <a:t>: 4,</a:t>
            </a:r>
          </a:p>
          <a:p>
            <a:r>
              <a:rPr lang="en-GB" dirty="0"/>
              <a:t>  </a:t>
            </a:r>
            <a:r>
              <a:rPr lang="en-GB" dirty="0" err="1"/>
              <a:t>newX</a:t>
            </a:r>
            <a:r>
              <a:rPr lang="en-GB" dirty="0"/>
              <a:t>: …,</a:t>
            </a:r>
          </a:p>
          <a:p>
            <a:r>
              <a:rPr lang="en-GB" dirty="0"/>
              <a:t>  </a:t>
            </a:r>
            <a:r>
              <a:rPr lang="en-GB" dirty="0" err="1"/>
              <a:t>newY</a:t>
            </a:r>
            <a:r>
              <a:rPr lang="en-GB" dirty="0"/>
              <a:t>: …</a:t>
            </a:r>
            <a:endParaRPr lang="en-IT" dirty="0"/>
          </a:p>
          <a:p>
            <a:r>
              <a:rPr lang="en-IT" dirty="0"/>
              <a:t>]</a:t>
            </a:r>
          </a:p>
        </p:txBody>
      </p:sp>
      <p:cxnSp>
        <p:nvCxnSpPr>
          <p:cNvPr id="6" name="Straight Arrow Connector 5">
            <a:extLst>
              <a:ext uri="{FF2B5EF4-FFF2-40B4-BE49-F238E27FC236}">
                <a16:creationId xmlns:a16="http://schemas.microsoft.com/office/drawing/2014/main" id="{244FEB58-26CD-73AC-694A-6C91D892F423}"/>
              </a:ext>
            </a:extLst>
          </p:cNvPr>
          <p:cNvCxnSpPr>
            <a:stCxn id="16" idx="1"/>
            <a:endCxn id="15" idx="7"/>
          </p:cNvCxnSpPr>
          <p:nvPr/>
        </p:nvCxnSpPr>
        <p:spPr>
          <a:xfrm flipH="1" flipV="1">
            <a:off x="5257914" y="2020271"/>
            <a:ext cx="2172823" cy="4354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a:extLst>
              <a:ext uri="{FF2B5EF4-FFF2-40B4-BE49-F238E27FC236}">
                <a16:creationId xmlns:a16="http://schemas.microsoft.com/office/drawing/2014/main" id="{63833563-6A04-C2A1-8620-FF14E5AC18E6}"/>
              </a:ext>
            </a:extLst>
          </p:cNvPr>
          <p:cNvCxnSpPr>
            <a:cxnSpLocks/>
            <a:stCxn id="16" idx="2"/>
            <a:endCxn id="18" idx="7"/>
          </p:cNvCxnSpPr>
          <p:nvPr/>
        </p:nvCxnSpPr>
        <p:spPr>
          <a:xfrm flipH="1">
            <a:off x="5769543" y="2205446"/>
            <a:ext cx="1602528" cy="43748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EB1CE597-EA01-B35C-AD6A-FD44040275D9}"/>
              </a:ext>
            </a:extLst>
          </p:cNvPr>
          <p:cNvCxnSpPr>
            <a:cxnSpLocks/>
            <a:stCxn id="16" idx="3"/>
            <a:endCxn id="17" idx="7"/>
          </p:cNvCxnSpPr>
          <p:nvPr/>
        </p:nvCxnSpPr>
        <p:spPr>
          <a:xfrm flipH="1">
            <a:off x="5257914" y="2347077"/>
            <a:ext cx="2172823" cy="216384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3" name="Oval 32">
            <a:extLst>
              <a:ext uri="{FF2B5EF4-FFF2-40B4-BE49-F238E27FC236}">
                <a16:creationId xmlns:a16="http://schemas.microsoft.com/office/drawing/2014/main" id="{B4CC7BD0-9604-4F57-EA5A-2B06B421EB8F}"/>
              </a:ext>
            </a:extLst>
          </p:cNvPr>
          <p:cNvSpPr/>
          <p:nvPr/>
        </p:nvSpPr>
        <p:spPr>
          <a:xfrm>
            <a:off x="6775265" y="3829477"/>
            <a:ext cx="400594" cy="400595"/>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T"/>
          </a:p>
        </p:txBody>
      </p:sp>
      <p:sp>
        <p:nvSpPr>
          <p:cNvPr id="34" name="Right Arrow 33">
            <a:extLst>
              <a:ext uri="{FF2B5EF4-FFF2-40B4-BE49-F238E27FC236}">
                <a16:creationId xmlns:a16="http://schemas.microsoft.com/office/drawing/2014/main" id="{FC2350CA-5BC0-F93F-C029-29CE505B1650}"/>
              </a:ext>
            </a:extLst>
          </p:cNvPr>
          <p:cNvSpPr/>
          <p:nvPr/>
        </p:nvSpPr>
        <p:spPr>
          <a:xfrm rot="2436439">
            <a:off x="5767721" y="3246319"/>
            <a:ext cx="1092365" cy="346166"/>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T"/>
          </a:p>
        </p:txBody>
      </p:sp>
      <p:sp>
        <p:nvSpPr>
          <p:cNvPr id="36" name="TextBox 35">
            <a:extLst>
              <a:ext uri="{FF2B5EF4-FFF2-40B4-BE49-F238E27FC236}">
                <a16:creationId xmlns:a16="http://schemas.microsoft.com/office/drawing/2014/main" id="{B9B3832A-A836-E315-4D8F-F4C523CC102E}"/>
              </a:ext>
            </a:extLst>
          </p:cNvPr>
          <p:cNvSpPr txBox="1"/>
          <p:nvPr/>
        </p:nvSpPr>
        <p:spPr>
          <a:xfrm>
            <a:off x="5463002" y="1724750"/>
            <a:ext cx="1738105" cy="307777"/>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none" rtlCol="0">
            <a:spAutoFit/>
          </a:bodyPr>
          <a:lstStyle/>
          <a:p>
            <a:r>
              <a:rPr lang="en-GB" sz="1400" dirty="0"/>
              <a:t>T</a:t>
            </a:r>
            <a:r>
              <a:rPr lang="en-IT" sz="1400" dirty="0"/>
              <a:t>ermination message</a:t>
            </a:r>
          </a:p>
        </p:txBody>
      </p:sp>
      <p:pic>
        <p:nvPicPr>
          <p:cNvPr id="38" name="Graphic 37" descr="Database outline">
            <a:extLst>
              <a:ext uri="{FF2B5EF4-FFF2-40B4-BE49-F238E27FC236}">
                <a16:creationId xmlns:a16="http://schemas.microsoft.com/office/drawing/2014/main" id="{E26E3348-B679-DD21-692E-7A1DD99CEE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09310" y="1870166"/>
            <a:ext cx="914400" cy="914400"/>
          </a:xfrm>
          <a:prstGeom prst="rect">
            <a:avLst/>
          </a:prstGeom>
        </p:spPr>
      </p:pic>
      <p:sp>
        <p:nvSpPr>
          <p:cNvPr id="39" name="Right Arrow 38">
            <a:extLst>
              <a:ext uri="{FF2B5EF4-FFF2-40B4-BE49-F238E27FC236}">
                <a16:creationId xmlns:a16="http://schemas.microsoft.com/office/drawing/2014/main" id="{7E177CA3-921E-CC36-014F-0AA06D7F4727}"/>
              </a:ext>
            </a:extLst>
          </p:cNvPr>
          <p:cNvSpPr/>
          <p:nvPr/>
        </p:nvSpPr>
        <p:spPr>
          <a:xfrm>
            <a:off x="7903675" y="2063814"/>
            <a:ext cx="1302908" cy="2832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40" name="TextBox 39">
            <a:extLst>
              <a:ext uri="{FF2B5EF4-FFF2-40B4-BE49-F238E27FC236}">
                <a16:creationId xmlns:a16="http://schemas.microsoft.com/office/drawing/2014/main" id="{8CE264B4-19E9-4476-BEA7-703BB0BA917C}"/>
              </a:ext>
            </a:extLst>
          </p:cNvPr>
          <p:cNvSpPr txBox="1"/>
          <p:nvPr/>
        </p:nvSpPr>
        <p:spPr>
          <a:xfrm>
            <a:off x="8289477" y="1776939"/>
            <a:ext cx="562975" cy="369332"/>
          </a:xfrm>
          <a:prstGeom prst="rect">
            <a:avLst/>
          </a:prstGeom>
          <a:noFill/>
        </p:spPr>
        <p:txBody>
          <a:bodyPr wrap="none" rtlCol="0">
            <a:spAutoFit/>
          </a:bodyPr>
          <a:lstStyle/>
          <a:p>
            <a:r>
              <a:rPr lang="en-IT" dirty="0"/>
              <a:t>PUT</a:t>
            </a:r>
          </a:p>
        </p:txBody>
      </p:sp>
    </p:spTree>
    <p:extLst>
      <p:ext uri="{BB962C8B-B14F-4D97-AF65-F5344CB8AC3E}">
        <p14:creationId xmlns:p14="http://schemas.microsoft.com/office/powerpoint/2010/main" val="251768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890C77-08B6-A8E6-CA53-F2C6A36AABCE}"/>
              </a:ext>
            </a:extLst>
          </p:cNvPr>
          <p:cNvSpPr>
            <a:spLocks noGrp="1"/>
          </p:cNvSpPr>
          <p:nvPr>
            <p:ph type="title"/>
          </p:nvPr>
        </p:nvSpPr>
        <p:spPr/>
        <p:txBody>
          <a:bodyPr/>
          <a:lstStyle/>
          <a:p>
            <a:r>
              <a:rPr lang="en-IT" dirty="0"/>
              <a:t>Sliding window for sensor data</a:t>
            </a:r>
          </a:p>
        </p:txBody>
      </p:sp>
      <p:sp>
        <p:nvSpPr>
          <p:cNvPr id="5" name="Text Placeholder 4">
            <a:extLst>
              <a:ext uri="{FF2B5EF4-FFF2-40B4-BE49-F238E27FC236}">
                <a16:creationId xmlns:a16="http://schemas.microsoft.com/office/drawing/2014/main" id="{C39FD93E-05A2-1F05-1370-FF5C9747352B}"/>
              </a:ext>
            </a:extLst>
          </p:cNvPr>
          <p:cNvSpPr>
            <a:spLocks noGrp="1"/>
          </p:cNvSpPr>
          <p:nvPr>
            <p:ph type="body" idx="1"/>
          </p:nvPr>
        </p:nvSpPr>
        <p:spPr/>
        <p:txBody>
          <a:bodyPr/>
          <a:lstStyle/>
          <a:p>
            <a:r>
              <a:rPr lang="en-IT" dirty="0"/>
              <a:t>Implementation</a:t>
            </a:r>
          </a:p>
        </p:txBody>
      </p:sp>
    </p:spTree>
    <p:extLst>
      <p:ext uri="{BB962C8B-B14F-4D97-AF65-F5344CB8AC3E}">
        <p14:creationId xmlns:p14="http://schemas.microsoft.com/office/powerpoint/2010/main" val="24014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EDF4BC-F54C-9A8C-7F4A-E102B769395B}"/>
              </a:ext>
            </a:extLst>
          </p:cNvPr>
          <p:cNvSpPr>
            <a:spLocks noGrp="1"/>
          </p:cNvSpPr>
          <p:nvPr>
            <p:ph type="title"/>
          </p:nvPr>
        </p:nvSpPr>
        <p:spPr/>
        <p:txBody>
          <a:bodyPr/>
          <a:lstStyle/>
          <a:p>
            <a:r>
              <a:rPr lang="en-IT" dirty="0"/>
              <a:t>Specs</a:t>
            </a:r>
          </a:p>
        </p:txBody>
      </p:sp>
      <p:sp>
        <p:nvSpPr>
          <p:cNvPr id="5" name="Content Placeholder 4">
            <a:extLst>
              <a:ext uri="{FF2B5EF4-FFF2-40B4-BE49-F238E27FC236}">
                <a16:creationId xmlns:a16="http://schemas.microsoft.com/office/drawing/2014/main" id="{C802BB04-6F82-0BD1-1A72-DC0F316493CB}"/>
              </a:ext>
            </a:extLst>
          </p:cNvPr>
          <p:cNvSpPr>
            <a:spLocks noGrp="1"/>
          </p:cNvSpPr>
          <p:nvPr>
            <p:ph idx="1"/>
          </p:nvPr>
        </p:nvSpPr>
        <p:spPr/>
        <p:txBody>
          <a:bodyPr/>
          <a:lstStyle/>
          <a:p>
            <a:r>
              <a:rPr lang="en-IT" dirty="0"/>
              <a:t>Buffer interface provided as an external package</a:t>
            </a:r>
          </a:p>
          <a:p>
            <a:r>
              <a:rPr lang="en-IT" dirty="0"/>
              <a:t>Sensor data is simulated at a fixed frequency and must be processed with a sliding window technique considering a buffer of 8 measurements and a 50% overlap.</a:t>
            </a:r>
          </a:p>
        </p:txBody>
      </p:sp>
    </p:spTree>
    <p:extLst>
      <p:ext uri="{BB962C8B-B14F-4D97-AF65-F5344CB8AC3E}">
        <p14:creationId xmlns:p14="http://schemas.microsoft.com/office/powerpoint/2010/main" val="2434435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E745-79E9-311E-1302-A90E42A147D5}"/>
              </a:ext>
            </a:extLst>
          </p:cNvPr>
          <p:cNvSpPr>
            <a:spLocks noGrp="1"/>
          </p:cNvSpPr>
          <p:nvPr>
            <p:ph type="title"/>
          </p:nvPr>
        </p:nvSpPr>
        <p:spPr>
          <a:xfrm>
            <a:off x="838200" y="365126"/>
            <a:ext cx="10515600" cy="783752"/>
          </a:xfrm>
        </p:spPr>
        <p:txBody>
          <a:bodyPr/>
          <a:lstStyle/>
          <a:p>
            <a:r>
              <a:rPr lang="en-IT" dirty="0"/>
              <a:t>Implementation: producer-consumer pattern</a:t>
            </a:r>
          </a:p>
        </p:txBody>
      </p:sp>
      <p:sp>
        <p:nvSpPr>
          <p:cNvPr id="4" name="Oval 3">
            <a:extLst>
              <a:ext uri="{FF2B5EF4-FFF2-40B4-BE49-F238E27FC236}">
                <a16:creationId xmlns:a16="http://schemas.microsoft.com/office/drawing/2014/main" id="{2BE78044-35A1-2407-ED68-62F63FB8458D}"/>
              </a:ext>
            </a:extLst>
          </p:cNvPr>
          <p:cNvSpPr/>
          <p:nvPr/>
        </p:nvSpPr>
        <p:spPr>
          <a:xfrm>
            <a:off x="992777" y="1594898"/>
            <a:ext cx="905691" cy="905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5" name="Oval 4">
            <a:extLst>
              <a:ext uri="{FF2B5EF4-FFF2-40B4-BE49-F238E27FC236}">
                <a16:creationId xmlns:a16="http://schemas.microsoft.com/office/drawing/2014/main" id="{850A33E4-8365-085F-74DD-26A99F3D5511}"/>
              </a:ext>
            </a:extLst>
          </p:cNvPr>
          <p:cNvSpPr/>
          <p:nvPr/>
        </p:nvSpPr>
        <p:spPr>
          <a:xfrm>
            <a:off x="2860766" y="1594897"/>
            <a:ext cx="905691" cy="905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cxnSp>
        <p:nvCxnSpPr>
          <p:cNvPr id="8" name="Straight Arrow Connector 7">
            <a:extLst>
              <a:ext uri="{FF2B5EF4-FFF2-40B4-BE49-F238E27FC236}">
                <a16:creationId xmlns:a16="http://schemas.microsoft.com/office/drawing/2014/main" id="{A50039CE-43A2-7E7A-5C43-F9C438664120}"/>
              </a:ext>
            </a:extLst>
          </p:cNvPr>
          <p:cNvCxnSpPr>
            <a:stCxn id="4" idx="6"/>
            <a:endCxn id="5" idx="2"/>
          </p:cNvCxnSpPr>
          <p:nvPr/>
        </p:nvCxnSpPr>
        <p:spPr>
          <a:xfrm flipV="1">
            <a:off x="1898468" y="2047743"/>
            <a:ext cx="962298"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Oval 8">
            <a:extLst>
              <a:ext uri="{FF2B5EF4-FFF2-40B4-BE49-F238E27FC236}">
                <a16:creationId xmlns:a16="http://schemas.microsoft.com/office/drawing/2014/main" id="{8807B1A9-3CA4-D5D4-506E-FD639198EDE2}"/>
              </a:ext>
            </a:extLst>
          </p:cNvPr>
          <p:cNvSpPr/>
          <p:nvPr/>
        </p:nvSpPr>
        <p:spPr>
          <a:xfrm>
            <a:off x="4728755" y="1586186"/>
            <a:ext cx="905691" cy="90569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T"/>
          </a:p>
        </p:txBody>
      </p:sp>
      <p:sp>
        <p:nvSpPr>
          <p:cNvPr id="10" name="Oval 9">
            <a:extLst>
              <a:ext uri="{FF2B5EF4-FFF2-40B4-BE49-F238E27FC236}">
                <a16:creationId xmlns:a16="http://schemas.microsoft.com/office/drawing/2014/main" id="{CA7FB352-DF57-137D-3C19-A0F17EFABFCB}"/>
              </a:ext>
            </a:extLst>
          </p:cNvPr>
          <p:cNvSpPr/>
          <p:nvPr/>
        </p:nvSpPr>
        <p:spPr>
          <a:xfrm>
            <a:off x="6596744" y="1586185"/>
            <a:ext cx="905691" cy="90569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T"/>
          </a:p>
        </p:txBody>
      </p:sp>
      <p:cxnSp>
        <p:nvCxnSpPr>
          <p:cNvPr id="11" name="Straight Arrow Connector 10">
            <a:extLst>
              <a:ext uri="{FF2B5EF4-FFF2-40B4-BE49-F238E27FC236}">
                <a16:creationId xmlns:a16="http://schemas.microsoft.com/office/drawing/2014/main" id="{F91B1CEB-C3EA-B5E9-66FE-B0AA8EED7A9B}"/>
              </a:ext>
            </a:extLst>
          </p:cNvPr>
          <p:cNvCxnSpPr>
            <a:stCxn id="9" idx="6"/>
            <a:endCxn id="10" idx="2"/>
          </p:cNvCxnSpPr>
          <p:nvPr/>
        </p:nvCxnSpPr>
        <p:spPr>
          <a:xfrm flipV="1">
            <a:off x="5634446" y="2039031"/>
            <a:ext cx="962298"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57531817-06B7-12C7-3B23-1742A731597E}"/>
              </a:ext>
            </a:extLst>
          </p:cNvPr>
          <p:cNvCxnSpPr>
            <a:stCxn id="5" idx="6"/>
            <a:endCxn id="9" idx="2"/>
          </p:cNvCxnSpPr>
          <p:nvPr/>
        </p:nvCxnSpPr>
        <p:spPr>
          <a:xfrm flipV="1">
            <a:off x="3766457" y="2039032"/>
            <a:ext cx="962298" cy="87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4573EAC9-AC36-11EE-CB6A-C59F292C6367}"/>
              </a:ext>
            </a:extLst>
          </p:cNvPr>
          <p:cNvSpPr txBox="1"/>
          <p:nvPr/>
        </p:nvSpPr>
        <p:spPr>
          <a:xfrm>
            <a:off x="8176593" y="1568546"/>
            <a:ext cx="2309281"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T" sz="1600" dirty="0"/>
              <a:t>Internally represented as a linked list of measurements</a:t>
            </a:r>
          </a:p>
        </p:txBody>
      </p:sp>
      <p:sp>
        <p:nvSpPr>
          <p:cNvPr id="7" name="Rounded Rectangle 6">
            <a:extLst>
              <a:ext uri="{FF2B5EF4-FFF2-40B4-BE49-F238E27FC236}">
                <a16:creationId xmlns:a16="http://schemas.microsoft.com/office/drawing/2014/main" id="{1F6A8294-6602-9D2F-90BB-BBF4B05EBA75}"/>
              </a:ext>
            </a:extLst>
          </p:cNvPr>
          <p:cNvSpPr/>
          <p:nvPr/>
        </p:nvSpPr>
        <p:spPr>
          <a:xfrm>
            <a:off x="4638953" y="3515945"/>
            <a:ext cx="2429691" cy="258862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T"/>
          </a:p>
        </p:txBody>
      </p:sp>
      <p:pic>
        <p:nvPicPr>
          <p:cNvPr id="6" name="Graphic 5" descr="Hourglass Finished with solid fill">
            <a:extLst>
              <a:ext uri="{FF2B5EF4-FFF2-40B4-BE49-F238E27FC236}">
                <a16:creationId xmlns:a16="http://schemas.microsoft.com/office/drawing/2014/main" id="{E80B2184-28E0-61F8-13B1-519905CBB5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00951" y="4115176"/>
            <a:ext cx="905691" cy="905691"/>
          </a:xfrm>
          <a:prstGeom prst="rect">
            <a:avLst/>
          </a:prstGeom>
        </p:spPr>
      </p:pic>
      <p:sp>
        <p:nvSpPr>
          <p:cNvPr id="12" name="Rounded Rectangle 11">
            <a:extLst>
              <a:ext uri="{FF2B5EF4-FFF2-40B4-BE49-F238E27FC236}">
                <a16:creationId xmlns:a16="http://schemas.microsoft.com/office/drawing/2014/main" id="{9FF0ADBF-038D-A209-9825-C65124E1F375}"/>
              </a:ext>
            </a:extLst>
          </p:cNvPr>
          <p:cNvSpPr/>
          <p:nvPr/>
        </p:nvSpPr>
        <p:spPr>
          <a:xfrm>
            <a:off x="992777" y="3515945"/>
            <a:ext cx="2429691" cy="258862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T" dirty="0"/>
          </a:p>
        </p:txBody>
      </p:sp>
      <p:pic>
        <p:nvPicPr>
          <p:cNvPr id="15" name="Graphic 14" descr="Arrow Up with solid fill">
            <a:extLst>
              <a:ext uri="{FF2B5EF4-FFF2-40B4-BE49-F238E27FC236}">
                <a16:creationId xmlns:a16="http://schemas.microsoft.com/office/drawing/2014/main" id="{F2431C0D-3666-716B-05C0-01630E1B88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38955" y="4242595"/>
            <a:ext cx="737331" cy="737331"/>
          </a:xfrm>
          <a:prstGeom prst="rect">
            <a:avLst/>
          </a:prstGeom>
        </p:spPr>
      </p:pic>
      <p:sp>
        <p:nvSpPr>
          <p:cNvPr id="16" name="TextBox 15">
            <a:extLst>
              <a:ext uri="{FF2B5EF4-FFF2-40B4-BE49-F238E27FC236}">
                <a16:creationId xmlns:a16="http://schemas.microsoft.com/office/drawing/2014/main" id="{12D4AA97-70D0-6F8E-B9E5-8BA2FACE1B58}"/>
              </a:ext>
            </a:extLst>
          </p:cNvPr>
          <p:cNvSpPr txBox="1"/>
          <p:nvPr/>
        </p:nvSpPr>
        <p:spPr>
          <a:xfrm>
            <a:off x="1688345" y="3694604"/>
            <a:ext cx="1038554" cy="369332"/>
          </a:xfrm>
          <a:prstGeom prst="rect">
            <a:avLst/>
          </a:prstGeom>
          <a:noFill/>
        </p:spPr>
        <p:txBody>
          <a:bodyPr wrap="none" rtlCol="0">
            <a:spAutoFit/>
          </a:bodyPr>
          <a:lstStyle/>
          <a:p>
            <a:r>
              <a:rPr lang="en-IT" dirty="0"/>
              <a:t>Producer</a:t>
            </a:r>
          </a:p>
        </p:txBody>
      </p:sp>
      <p:sp>
        <p:nvSpPr>
          <p:cNvPr id="17" name="TextBox 16">
            <a:extLst>
              <a:ext uri="{FF2B5EF4-FFF2-40B4-BE49-F238E27FC236}">
                <a16:creationId xmlns:a16="http://schemas.microsoft.com/office/drawing/2014/main" id="{EFE5A295-7DEB-CF38-53B0-E55CEB9B2E37}"/>
              </a:ext>
            </a:extLst>
          </p:cNvPr>
          <p:cNvSpPr txBox="1"/>
          <p:nvPr/>
        </p:nvSpPr>
        <p:spPr>
          <a:xfrm>
            <a:off x="1170999" y="5135813"/>
            <a:ext cx="2073244" cy="738664"/>
          </a:xfrm>
          <a:prstGeom prst="rect">
            <a:avLst/>
          </a:prstGeom>
          <a:noFill/>
        </p:spPr>
        <p:txBody>
          <a:bodyPr wrap="square" rtlCol="0">
            <a:spAutoFit/>
          </a:bodyPr>
          <a:lstStyle/>
          <a:p>
            <a:pPr algn="ctr"/>
            <a:r>
              <a:rPr lang="en-IT" sz="1400" dirty="0"/>
              <a:t>Adds new measurements in the buffer as they are produced</a:t>
            </a:r>
          </a:p>
        </p:txBody>
      </p:sp>
      <p:sp>
        <p:nvSpPr>
          <p:cNvPr id="19" name="Right Arrow 18">
            <a:extLst>
              <a:ext uri="{FF2B5EF4-FFF2-40B4-BE49-F238E27FC236}">
                <a16:creationId xmlns:a16="http://schemas.microsoft.com/office/drawing/2014/main" id="{6F889A91-BC95-84AA-4424-AD4AB2E69840}"/>
              </a:ext>
            </a:extLst>
          </p:cNvPr>
          <p:cNvSpPr/>
          <p:nvPr/>
        </p:nvSpPr>
        <p:spPr>
          <a:xfrm rot="18548083">
            <a:off x="2150151" y="2662925"/>
            <a:ext cx="844949" cy="50283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T"/>
          </a:p>
        </p:txBody>
      </p:sp>
      <p:sp>
        <p:nvSpPr>
          <p:cNvPr id="21" name="TextBox 20">
            <a:extLst>
              <a:ext uri="{FF2B5EF4-FFF2-40B4-BE49-F238E27FC236}">
                <a16:creationId xmlns:a16="http://schemas.microsoft.com/office/drawing/2014/main" id="{FB7FB738-C1BD-3AFB-AF36-5929F0E64F9D}"/>
              </a:ext>
            </a:extLst>
          </p:cNvPr>
          <p:cNvSpPr txBox="1"/>
          <p:nvPr/>
        </p:nvSpPr>
        <p:spPr>
          <a:xfrm>
            <a:off x="5272163" y="3654613"/>
            <a:ext cx="1143262" cy="369332"/>
          </a:xfrm>
          <a:prstGeom prst="rect">
            <a:avLst/>
          </a:prstGeom>
          <a:noFill/>
        </p:spPr>
        <p:txBody>
          <a:bodyPr wrap="none" rtlCol="0">
            <a:spAutoFit/>
          </a:bodyPr>
          <a:lstStyle/>
          <a:p>
            <a:r>
              <a:rPr lang="en-IT" dirty="0"/>
              <a:t>Consumer</a:t>
            </a:r>
          </a:p>
        </p:txBody>
      </p:sp>
      <p:sp>
        <p:nvSpPr>
          <p:cNvPr id="22" name="TextBox 21">
            <a:extLst>
              <a:ext uri="{FF2B5EF4-FFF2-40B4-BE49-F238E27FC236}">
                <a16:creationId xmlns:a16="http://schemas.microsoft.com/office/drawing/2014/main" id="{487D1FB4-39C2-F18E-F177-4B6F4C43B345}"/>
              </a:ext>
            </a:extLst>
          </p:cNvPr>
          <p:cNvSpPr txBox="1"/>
          <p:nvPr/>
        </p:nvSpPr>
        <p:spPr>
          <a:xfrm>
            <a:off x="4760244" y="5053426"/>
            <a:ext cx="2167099" cy="954107"/>
          </a:xfrm>
          <a:prstGeom prst="rect">
            <a:avLst/>
          </a:prstGeom>
          <a:noFill/>
        </p:spPr>
        <p:txBody>
          <a:bodyPr wrap="square" rtlCol="0">
            <a:spAutoFit/>
          </a:bodyPr>
          <a:lstStyle/>
          <a:p>
            <a:pPr algn="ctr"/>
            <a:r>
              <a:rPr lang="en-IT" sz="1400" dirty="0"/>
              <a:t>Takes all measurements in the buffer when full, computes average and removes the 4 oldest</a:t>
            </a:r>
          </a:p>
        </p:txBody>
      </p:sp>
      <p:sp>
        <p:nvSpPr>
          <p:cNvPr id="23" name="Right Arrow 22">
            <a:extLst>
              <a:ext uri="{FF2B5EF4-FFF2-40B4-BE49-F238E27FC236}">
                <a16:creationId xmlns:a16="http://schemas.microsoft.com/office/drawing/2014/main" id="{5B1F1E01-9617-0A9F-B492-379B1FE5E82A}"/>
              </a:ext>
            </a:extLst>
          </p:cNvPr>
          <p:cNvSpPr/>
          <p:nvPr/>
        </p:nvSpPr>
        <p:spPr>
          <a:xfrm rot="3179127">
            <a:off x="5304778" y="2665241"/>
            <a:ext cx="844949" cy="50283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T"/>
          </a:p>
        </p:txBody>
      </p:sp>
      <p:sp>
        <p:nvSpPr>
          <p:cNvPr id="25" name="TextBox 24">
            <a:extLst>
              <a:ext uri="{FF2B5EF4-FFF2-40B4-BE49-F238E27FC236}">
                <a16:creationId xmlns:a16="http://schemas.microsoft.com/office/drawing/2014/main" id="{2D1C7F1E-64D6-B7F7-6063-8BBD4EF2CEFD}"/>
              </a:ext>
            </a:extLst>
          </p:cNvPr>
          <p:cNvSpPr txBox="1"/>
          <p:nvPr/>
        </p:nvSpPr>
        <p:spPr>
          <a:xfrm>
            <a:off x="7921783" y="3422210"/>
            <a:ext cx="3730028" cy="2585323"/>
          </a:xfrm>
          <a:prstGeom prst="rect">
            <a:avLst/>
          </a:prstGeom>
          <a:noFill/>
        </p:spPr>
        <p:txBody>
          <a:bodyPr wrap="square" rtlCol="0">
            <a:spAutoFit/>
          </a:bodyPr>
          <a:lstStyle/>
          <a:p>
            <a:pPr marL="285750" indent="-285750">
              <a:buFont typeface="Wingdings" pitchFamily="2" charset="2"/>
              <a:buChar char="Ø"/>
            </a:pPr>
            <a:r>
              <a:rPr lang="en-IT" dirty="0"/>
              <a:t>The consumer waits on the buffer until it is notified the buffer is full (8 measurements)</a:t>
            </a:r>
          </a:p>
          <a:p>
            <a:pPr marL="285750" indent="-285750">
              <a:buFont typeface="Wingdings" pitchFamily="2" charset="2"/>
              <a:buChar char="Ø"/>
            </a:pPr>
            <a:r>
              <a:rPr lang="en-IT" dirty="0"/>
              <a:t>If the buffer is full the consumer thread wakes, takes all 8 measurements (snapshot) and removes the oldest 4 measurements</a:t>
            </a:r>
          </a:p>
          <a:p>
            <a:pPr marL="285750" indent="-285750">
              <a:buFont typeface="Wingdings" pitchFamily="2" charset="2"/>
              <a:buChar char="Ø"/>
            </a:pPr>
            <a:r>
              <a:rPr lang="en-GB" dirty="0"/>
              <a:t>A</a:t>
            </a:r>
            <a:r>
              <a:rPr lang="en-IT" dirty="0"/>
              <a:t>ll methods are synchronised</a:t>
            </a:r>
          </a:p>
        </p:txBody>
      </p:sp>
    </p:spTree>
    <p:extLst>
      <p:ext uri="{BB962C8B-B14F-4D97-AF65-F5344CB8AC3E}">
        <p14:creationId xmlns:p14="http://schemas.microsoft.com/office/powerpoint/2010/main" val="1068546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36C4-D249-15D6-D608-FBBED4B9D114}"/>
              </a:ext>
            </a:extLst>
          </p:cNvPr>
          <p:cNvSpPr>
            <a:spLocks noGrp="1"/>
          </p:cNvSpPr>
          <p:nvPr>
            <p:ph type="title"/>
          </p:nvPr>
        </p:nvSpPr>
        <p:spPr/>
        <p:txBody>
          <a:bodyPr/>
          <a:lstStyle/>
          <a:p>
            <a:r>
              <a:rPr lang="en-IT" dirty="0"/>
              <a:t>Notes</a:t>
            </a:r>
          </a:p>
        </p:txBody>
      </p:sp>
      <p:sp>
        <p:nvSpPr>
          <p:cNvPr id="3" name="Content Placeholder 2">
            <a:extLst>
              <a:ext uri="{FF2B5EF4-FFF2-40B4-BE49-F238E27FC236}">
                <a16:creationId xmlns:a16="http://schemas.microsoft.com/office/drawing/2014/main" id="{00072C07-11D0-DD44-185D-1AFC9C128015}"/>
              </a:ext>
            </a:extLst>
          </p:cNvPr>
          <p:cNvSpPr>
            <a:spLocks noGrp="1"/>
          </p:cNvSpPr>
          <p:nvPr>
            <p:ph idx="1"/>
          </p:nvPr>
        </p:nvSpPr>
        <p:spPr/>
        <p:txBody>
          <a:bodyPr/>
          <a:lstStyle/>
          <a:p>
            <a:r>
              <a:rPr lang="en-IT" dirty="0"/>
              <a:t>The producing thread never waits: the linked list can contain more than 8 elements but the consumer is notified at 8 and will take the snapshot of only 8 measurements</a:t>
            </a:r>
          </a:p>
          <a:p>
            <a:r>
              <a:rPr lang="en-IT" dirty="0"/>
              <a:t>New elements are added in the tail, old elements are removed from the head</a:t>
            </a:r>
          </a:p>
          <a:p>
            <a:r>
              <a:rPr lang="en-IT" dirty="0"/>
              <a:t>The list is passed to a specialised thread that has the responsibility to compute the average, put them in a list and communicating this list every 15 seconds to the server via MQTT</a:t>
            </a:r>
          </a:p>
        </p:txBody>
      </p:sp>
    </p:spTree>
    <p:extLst>
      <p:ext uri="{BB962C8B-B14F-4D97-AF65-F5344CB8AC3E}">
        <p14:creationId xmlns:p14="http://schemas.microsoft.com/office/powerpoint/2010/main" val="3128783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uter program&#10;&#10;Description automatically generated with medium confidence">
            <a:extLst>
              <a:ext uri="{FF2B5EF4-FFF2-40B4-BE49-F238E27FC236}">
                <a16:creationId xmlns:a16="http://schemas.microsoft.com/office/drawing/2014/main" id="{CB71B7F0-DF0E-96CB-0830-1B08C41B0C40}"/>
              </a:ext>
            </a:extLst>
          </p:cNvPr>
          <p:cNvPicPr>
            <a:picLocks noChangeAspect="1"/>
          </p:cNvPicPr>
          <p:nvPr/>
        </p:nvPicPr>
        <p:blipFill>
          <a:blip r:embed="rId2"/>
          <a:stretch>
            <a:fillRect/>
          </a:stretch>
        </p:blipFill>
        <p:spPr>
          <a:xfrm>
            <a:off x="1378767" y="183276"/>
            <a:ext cx="9434465" cy="6674724"/>
          </a:xfrm>
          <a:prstGeom prst="rect">
            <a:avLst/>
          </a:prstGeom>
        </p:spPr>
      </p:pic>
    </p:spTree>
    <p:extLst>
      <p:ext uri="{BB962C8B-B14F-4D97-AF65-F5344CB8AC3E}">
        <p14:creationId xmlns:p14="http://schemas.microsoft.com/office/powerpoint/2010/main" val="84984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5FA7-48CA-B5A9-FB85-A0EEF9DC87C7}"/>
              </a:ext>
            </a:extLst>
          </p:cNvPr>
          <p:cNvSpPr>
            <a:spLocks noGrp="1"/>
          </p:cNvSpPr>
          <p:nvPr>
            <p:ph type="title"/>
          </p:nvPr>
        </p:nvSpPr>
        <p:spPr/>
        <p:txBody>
          <a:bodyPr/>
          <a:lstStyle/>
          <a:p>
            <a:r>
              <a:rPr lang="en-IT" dirty="0"/>
              <a:t>Notes on the implementation</a:t>
            </a:r>
          </a:p>
        </p:txBody>
      </p:sp>
      <p:graphicFrame>
        <p:nvGraphicFramePr>
          <p:cNvPr id="7" name="Content Placeholder 2">
            <a:extLst>
              <a:ext uri="{FF2B5EF4-FFF2-40B4-BE49-F238E27FC236}">
                <a16:creationId xmlns:a16="http://schemas.microsoft.com/office/drawing/2014/main" id="{F8BA73C2-4FDA-DEB9-BA3B-7A4085391F1A}"/>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3065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C10FA-69FE-F46E-BADE-0BCDB74F3284}"/>
              </a:ext>
            </a:extLst>
          </p:cNvPr>
          <p:cNvSpPr>
            <a:spLocks noGrp="1"/>
          </p:cNvSpPr>
          <p:nvPr>
            <p:ph type="title"/>
          </p:nvPr>
        </p:nvSpPr>
        <p:spPr/>
        <p:txBody>
          <a:bodyPr/>
          <a:lstStyle/>
          <a:p>
            <a:r>
              <a:rPr lang="en-IT" dirty="0"/>
              <a:t>Insertion of new robot during mutual exclusion</a:t>
            </a:r>
          </a:p>
        </p:txBody>
      </p:sp>
      <p:sp>
        <p:nvSpPr>
          <p:cNvPr id="4" name="TextBox 3">
            <a:extLst>
              <a:ext uri="{FF2B5EF4-FFF2-40B4-BE49-F238E27FC236}">
                <a16:creationId xmlns:a16="http://schemas.microsoft.com/office/drawing/2014/main" id="{51931B05-4A12-5E77-9D91-25F7D9311435}"/>
              </a:ext>
            </a:extLst>
          </p:cNvPr>
          <p:cNvSpPr txBox="1"/>
          <p:nvPr/>
        </p:nvSpPr>
        <p:spPr>
          <a:xfrm>
            <a:off x="763916" y="1930400"/>
            <a:ext cx="3226279" cy="1938992"/>
          </a:xfrm>
          <a:prstGeom prst="rect">
            <a:avLst/>
          </a:prstGeom>
          <a:noFill/>
        </p:spPr>
        <p:txBody>
          <a:bodyPr wrap="square" rtlCol="0">
            <a:spAutoFit/>
          </a:bodyPr>
          <a:lstStyle/>
          <a:p>
            <a:r>
              <a:rPr lang="en-IT" sz="2000" dirty="0"/>
              <a:t>Every robot process has a list (internally implemented as a HashMap) of active peers that is initialized with the list that the server gives back upon successful registration.</a:t>
            </a:r>
          </a:p>
        </p:txBody>
      </p:sp>
      <p:graphicFrame>
        <p:nvGraphicFramePr>
          <p:cNvPr id="5" name="Table 5">
            <a:extLst>
              <a:ext uri="{FF2B5EF4-FFF2-40B4-BE49-F238E27FC236}">
                <a16:creationId xmlns:a16="http://schemas.microsoft.com/office/drawing/2014/main" id="{2E4A42DE-C8B3-DDB0-3302-3658BCC44BAC}"/>
              </a:ext>
            </a:extLst>
          </p:cNvPr>
          <p:cNvGraphicFramePr>
            <a:graphicFrameLocks noGrp="1"/>
          </p:cNvGraphicFramePr>
          <p:nvPr>
            <p:extLst>
              <p:ext uri="{D42A27DB-BD31-4B8C-83A1-F6EECF244321}">
                <p14:modId xmlns:p14="http://schemas.microsoft.com/office/powerpoint/2010/main" val="647069732"/>
              </p:ext>
            </p:extLst>
          </p:nvPr>
        </p:nvGraphicFramePr>
        <p:xfrm>
          <a:off x="4361132" y="2277998"/>
          <a:ext cx="6811514" cy="1854200"/>
        </p:xfrm>
        <a:graphic>
          <a:graphicData uri="http://schemas.openxmlformats.org/drawingml/2006/table">
            <a:tbl>
              <a:tblPr firstRow="1" bandRow="1">
                <a:tableStyleId>{5C22544A-7EE6-4342-B048-85BDC9FD1C3A}</a:tableStyleId>
              </a:tblPr>
              <a:tblGrid>
                <a:gridCol w="676695">
                  <a:extLst>
                    <a:ext uri="{9D8B030D-6E8A-4147-A177-3AD203B41FA5}">
                      <a16:colId xmlns:a16="http://schemas.microsoft.com/office/drawing/2014/main" val="660098881"/>
                    </a:ext>
                  </a:extLst>
                </a:gridCol>
                <a:gridCol w="6134819">
                  <a:extLst>
                    <a:ext uri="{9D8B030D-6E8A-4147-A177-3AD203B41FA5}">
                      <a16:colId xmlns:a16="http://schemas.microsoft.com/office/drawing/2014/main" val="976571088"/>
                    </a:ext>
                  </a:extLst>
                </a:gridCol>
              </a:tblGrid>
              <a:tr h="370840">
                <a:tc>
                  <a:txBody>
                    <a:bodyPr/>
                    <a:lstStyle/>
                    <a:p>
                      <a:r>
                        <a:rPr lang="en-IT" dirty="0"/>
                        <a:t>KEY</a:t>
                      </a:r>
                    </a:p>
                  </a:txBody>
                  <a:tcPr/>
                </a:tc>
                <a:tc>
                  <a:txBody>
                    <a:bodyPr/>
                    <a:lstStyle/>
                    <a:p>
                      <a:r>
                        <a:rPr lang="en-IT" dirty="0"/>
                        <a:t>VALUE</a:t>
                      </a:r>
                    </a:p>
                  </a:txBody>
                  <a:tcPr/>
                </a:tc>
                <a:extLst>
                  <a:ext uri="{0D108BD9-81ED-4DB2-BD59-A6C34878D82A}">
                    <a16:rowId xmlns:a16="http://schemas.microsoft.com/office/drawing/2014/main" val="2758631679"/>
                  </a:ext>
                </a:extLst>
              </a:tr>
              <a:tr h="370840">
                <a:tc>
                  <a:txBody>
                    <a:bodyPr/>
                    <a:lstStyle/>
                    <a:p>
                      <a:r>
                        <a:rPr lang="en-IT" dirty="0"/>
                        <a:t>1</a:t>
                      </a:r>
                    </a:p>
                  </a:txBody>
                  <a:tcPr/>
                </a:tc>
                <a:tc>
                  <a:txBody>
                    <a:bodyPr/>
                    <a:lstStyle/>
                    <a:p>
                      <a:r>
                        <a:rPr lang="en-IT" dirty="0"/>
                        <a:t>Peer{id=1, ipAddress=“localhost”, port=9991}</a:t>
                      </a:r>
                    </a:p>
                  </a:txBody>
                  <a:tcPr/>
                </a:tc>
                <a:extLst>
                  <a:ext uri="{0D108BD9-81ED-4DB2-BD59-A6C34878D82A}">
                    <a16:rowId xmlns:a16="http://schemas.microsoft.com/office/drawing/2014/main" val="2579731945"/>
                  </a:ext>
                </a:extLst>
              </a:tr>
              <a:tr h="370840">
                <a:tc>
                  <a:txBody>
                    <a:bodyPr/>
                    <a:lstStyle/>
                    <a:p>
                      <a:r>
                        <a:rPr lang="en-IT"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dirty="0"/>
                        <a:t>Peer{id=2, ipAddress=“localhost”, port=9992}</a:t>
                      </a:r>
                    </a:p>
                  </a:txBody>
                  <a:tcPr/>
                </a:tc>
                <a:extLst>
                  <a:ext uri="{0D108BD9-81ED-4DB2-BD59-A6C34878D82A}">
                    <a16:rowId xmlns:a16="http://schemas.microsoft.com/office/drawing/2014/main" val="992092358"/>
                  </a:ext>
                </a:extLst>
              </a:tr>
              <a:tr h="370840">
                <a:tc>
                  <a:txBody>
                    <a:bodyPr/>
                    <a:lstStyle/>
                    <a:p>
                      <a:r>
                        <a:rPr lang="en-IT"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dirty="0"/>
                        <a:t>Peer{id=3, ipAddress=“localhost”, port=9993}</a:t>
                      </a:r>
                    </a:p>
                  </a:txBody>
                  <a:tcPr/>
                </a:tc>
                <a:extLst>
                  <a:ext uri="{0D108BD9-81ED-4DB2-BD59-A6C34878D82A}">
                    <a16:rowId xmlns:a16="http://schemas.microsoft.com/office/drawing/2014/main" val="333320077"/>
                  </a:ext>
                </a:extLst>
              </a:tr>
              <a:tr h="370840">
                <a:tc>
                  <a:txBody>
                    <a:bodyPr/>
                    <a:lstStyle/>
                    <a:p>
                      <a:r>
                        <a:rPr lang="en-IT" dirty="0"/>
                        <a:t>…</a:t>
                      </a:r>
                    </a:p>
                  </a:txBody>
                  <a:tcPr/>
                </a:tc>
                <a:tc>
                  <a:txBody>
                    <a:bodyPr/>
                    <a:lstStyle/>
                    <a:p>
                      <a:r>
                        <a:rPr lang="en-IT" dirty="0"/>
                        <a:t>…</a:t>
                      </a:r>
                    </a:p>
                  </a:txBody>
                  <a:tcPr/>
                </a:tc>
                <a:extLst>
                  <a:ext uri="{0D108BD9-81ED-4DB2-BD59-A6C34878D82A}">
                    <a16:rowId xmlns:a16="http://schemas.microsoft.com/office/drawing/2014/main" val="2288834256"/>
                  </a:ext>
                </a:extLst>
              </a:tr>
            </a:tbl>
          </a:graphicData>
        </a:graphic>
      </p:graphicFrame>
      <p:sp>
        <p:nvSpPr>
          <p:cNvPr id="6" name="TextBox 5">
            <a:extLst>
              <a:ext uri="{FF2B5EF4-FFF2-40B4-BE49-F238E27FC236}">
                <a16:creationId xmlns:a16="http://schemas.microsoft.com/office/drawing/2014/main" id="{DEC5FFFA-2789-82D6-D41C-E6DA32572F0D}"/>
              </a:ext>
            </a:extLst>
          </p:cNvPr>
          <p:cNvSpPr txBox="1"/>
          <p:nvPr/>
        </p:nvSpPr>
        <p:spPr>
          <a:xfrm>
            <a:off x="763916" y="4617184"/>
            <a:ext cx="11157790" cy="1631216"/>
          </a:xfrm>
          <a:prstGeom prst="rect">
            <a:avLst/>
          </a:prstGeom>
          <a:noFill/>
        </p:spPr>
        <p:txBody>
          <a:bodyPr wrap="square" rtlCol="0">
            <a:spAutoFit/>
          </a:bodyPr>
          <a:lstStyle/>
          <a:p>
            <a:r>
              <a:rPr lang="en-IT" sz="2000" dirty="0"/>
              <a:t>The class </a:t>
            </a:r>
            <a:r>
              <a:rPr lang="en-GB" sz="2000" dirty="0"/>
              <a:t>P2PServiceManager</a:t>
            </a:r>
            <a:r>
              <a:rPr lang="en-IT" sz="2000" dirty="0"/>
              <a:t> encapsulates the logic for sending out p2p service requests through gRPC. </a:t>
            </a:r>
          </a:p>
          <a:p>
            <a:r>
              <a:rPr lang="en-IT" sz="2000" dirty="0"/>
              <a:t>It sends out requests in parallel when there are 2 or more peers.</a:t>
            </a:r>
          </a:p>
          <a:p>
            <a:r>
              <a:rPr lang="en-IT" sz="2000" dirty="0"/>
              <a:t>For this reason it is necessary to synchronize on the active peers when:</a:t>
            </a:r>
          </a:p>
          <a:p>
            <a:pPr marL="342900" indent="-342900">
              <a:buFont typeface="Arial" panose="020B0604020202020204" pitchFamily="34" charset="0"/>
              <a:buChar char="•"/>
            </a:pPr>
            <a:r>
              <a:rPr lang="en-IT" sz="2000" dirty="0"/>
              <a:t>New robots must be added (introduction request received)</a:t>
            </a:r>
          </a:p>
          <a:p>
            <a:pPr marL="342900" indent="-342900">
              <a:buFont typeface="Arial" panose="020B0604020202020204" pitchFamily="34" charset="0"/>
              <a:buChar char="•"/>
            </a:pPr>
            <a:r>
              <a:rPr lang="en-IT" sz="2000" dirty="0"/>
              <a:t>Requests for mutual exclusion coordination must be sent out</a:t>
            </a:r>
            <a:endParaRPr lang="en-GB" sz="2000" dirty="0"/>
          </a:p>
        </p:txBody>
      </p:sp>
    </p:spTree>
    <p:extLst>
      <p:ext uri="{BB962C8B-B14F-4D97-AF65-F5344CB8AC3E}">
        <p14:creationId xmlns:p14="http://schemas.microsoft.com/office/powerpoint/2010/main" val="248361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96C6F36D-58C8-E2C2-DBC2-DC2CEA6A3CB2}"/>
              </a:ext>
            </a:extLst>
          </p:cNvPr>
          <p:cNvSpPr/>
          <p:nvPr/>
        </p:nvSpPr>
        <p:spPr>
          <a:xfrm>
            <a:off x="1630392" y="1069675"/>
            <a:ext cx="1535502" cy="1578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Robot process 1</a:t>
            </a:r>
          </a:p>
        </p:txBody>
      </p:sp>
      <p:sp>
        <p:nvSpPr>
          <p:cNvPr id="10" name="Rounded Rectangle 9">
            <a:extLst>
              <a:ext uri="{FF2B5EF4-FFF2-40B4-BE49-F238E27FC236}">
                <a16:creationId xmlns:a16="http://schemas.microsoft.com/office/drawing/2014/main" id="{720B51A7-9B5C-C823-A137-FEE7703DC663}"/>
              </a:ext>
            </a:extLst>
          </p:cNvPr>
          <p:cNvSpPr/>
          <p:nvPr/>
        </p:nvSpPr>
        <p:spPr>
          <a:xfrm>
            <a:off x="3323406" y="1199071"/>
            <a:ext cx="500333" cy="49170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T" dirty="0"/>
          </a:p>
        </p:txBody>
      </p:sp>
      <p:sp>
        <p:nvSpPr>
          <p:cNvPr id="11" name="Rounded Rectangle 10">
            <a:extLst>
              <a:ext uri="{FF2B5EF4-FFF2-40B4-BE49-F238E27FC236}">
                <a16:creationId xmlns:a16="http://schemas.microsoft.com/office/drawing/2014/main" id="{1C213F58-D044-91DF-F368-D85367E3BC03}"/>
              </a:ext>
            </a:extLst>
          </p:cNvPr>
          <p:cNvSpPr/>
          <p:nvPr/>
        </p:nvSpPr>
        <p:spPr>
          <a:xfrm>
            <a:off x="3323407" y="2100531"/>
            <a:ext cx="500333" cy="49170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T"/>
          </a:p>
        </p:txBody>
      </p:sp>
      <p:sp>
        <p:nvSpPr>
          <p:cNvPr id="12" name="TextBox 11">
            <a:extLst>
              <a:ext uri="{FF2B5EF4-FFF2-40B4-BE49-F238E27FC236}">
                <a16:creationId xmlns:a16="http://schemas.microsoft.com/office/drawing/2014/main" id="{B595CA78-B84D-0CC2-2154-FEB49E56E7E9}"/>
              </a:ext>
            </a:extLst>
          </p:cNvPr>
          <p:cNvSpPr txBox="1"/>
          <p:nvPr/>
        </p:nvSpPr>
        <p:spPr>
          <a:xfrm>
            <a:off x="3573571" y="730060"/>
            <a:ext cx="1452514" cy="307777"/>
          </a:xfrm>
          <a:prstGeom prst="rect">
            <a:avLst/>
          </a:prstGeom>
          <a:noFill/>
        </p:spPr>
        <p:txBody>
          <a:bodyPr wrap="none" rtlCol="0">
            <a:spAutoFit/>
          </a:bodyPr>
          <a:lstStyle/>
          <a:p>
            <a:r>
              <a:rPr lang="en-IT" sz="1400" dirty="0"/>
              <a:t>Introduction stub</a:t>
            </a:r>
          </a:p>
        </p:txBody>
      </p:sp>
      <p:sp>
        <p:nvSpPr>
          <p:cNvPr id="13" name="Oval 12">
            <a:extLst>
              <a:ext uri="{FF2B5EF4-FFF2-40B4-BE49-F238E27FC236}">
                <a16:creationId xmlns:a16="http://schemas.microsoft.com/office/drawing/2014/main" id="{6C1CD22E-C2B6-4C3A-24D4-713FC67CCD88}"/>
              </a:ext>
            </a:extLst>
          </p:cNvPr>
          <p:cNvSpPr/>
          <p:nvPr/>
        </p:nvSpPr>
        <p:spPr>
          <a:xfrm>
            <a:off x="6311660" y="1160252"/>
            <a:ext cx="577386" cy="5693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2</a:t>
            </a:r>
          </a:p>
        </p:txBody>
      </p:sp>
      <p:sp>
        <p:nvSpPr>
          <p:cNvPr id="14" name="Oval 13">
            <a:extLst>
              <a:ext uri="{FF2B5EF4-FFF2-40B4-BE49-F238E27FC236}">
                <a16:creationId xmlns:a16="http://schemas.microsoft.com/office/drawing/2014/main" id="{F8EEA45A-A497-2DD6-7A42-FEEF379BE26D}"/>
              </a:ext>
            </a:extLst>
          </p:cNvPr>
          <p:cNvSpPr/>
          <p:nvPr/>
        </p:nvSpPr>
        <p:spPr>
          <a:xfrm>
            <a:off x="6311660" y="2061712"/>
            <a:ext cx="577386" cy="5693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3</a:t>
            </a:r>
          </a:p>
        </p:txBody>
      </p:sp>
      <p:cxnSp>
        <p:nvCxnSpPr>
          <p:cNvPr id="16" name="Straight Arrow Connector 15">
            <a:extLst>
              <a:ext uri="{FF2B5EF4-FFF2-40B4-BE49-F238E27FC236}">
                <a16:creationId xmlns:a16="http://schemas.microsoft.com/office/drawing/2014/main" id="{4DD5E1EB-032F-BFAD-3AC7-F246AEFE1574}"/>
              </a:ext>
            </a:extLst>
          </p:cNvPr>
          <p:cNvCxnSpPr>
            <a:cxnSpLocks/>
            <a:stCxn id="13" idx="2"/>
            <a:endCxn id="43" idx="3"/>
          </p:cNvCxnSpPr>
          <p:nvPr/>
        </p:nvCxnSpPr>
        <p:spPr>
          <a:xfrm flipH="1">
            <a:off x="4549995" y="1444924"/>
            <a:ext cx="1761665" cy="45073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8" name="Straight Arrow Connector 17">
            <a:extLst>
              <a:ext uri="{FF2B5EF4-FFF2-40B4-BE49-F238E27FC236}">
                <a16:creationId xmlns:a16="http://schemas.microsoft.com/office/drawing/2014/main" id="{2021AA3A-048E-B67C-BEDC-EFC66752C35A}"/>
              </a:ext>
            </a:extLst>
          </p:cNvPr>
          <p:cNvCxnSpPr>
            <a:cxnSpLocks/>
            <a:stCxn id="14" idx="2"/>
            <a:endCxn id="43" idx="3"/>
          </p:cNvCxnSpPr>
          <p:nvPr/>
        </p:nvCxnSpPr>
        <p:spPr>
          <a:xfrm flipH="1" flipV="1">
            <a:off x="4549995" y="1895654"/>
            <a:ext cx="1761665" cy="45073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9" name="Rounded Rectangle 18">
            <a:extLst>
              <a:ext uri="{FF2B5EF4-FFF2-40B4-BE49-F238E27FC236}">
                <a16:creationId xmlns:a16="http://schemas.microsoft.com/office/drawing/2014/main" id="{224A04A4-3AE4-B5DA-C557-62BEABB2A3DA}"/>
              </a:ext>
            </a:extLst>
          </p:cNvPr>
          <p:cNvSpPr/>
          <p:nvPr/>
        </p:nvSpPr>
        <p:spPr>
          <a:xfrm>
            <a:off x="3252158" y="1069675"/>
            <a:ext cx="655608" cy="167352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T"/>
          </a:p>
        </p:txBody>
      </p:sp>
      <p:sp>
        <p:nvSpPr>
          <p:cNvPr id="20" name="Down Arrow 19">
            <a:extLst>
              <a:ext uri="{FF2B5EF4-FFF2-40B4-BE49-F238E27FC236}">
                <a16:creationId xmlns:a16="http://schemas.microsoft.com/office/drawing/2014/main" id="{C17E7377-2072-006D-0389-5592CF6B62B7}"/>
              </a:ext>
            </a:extLst>
          </p:cNvPr>
          <p:cNvSpPr/>
          <p:nvPr/>
        </p:nvSpPr>
        <p:spPr>
          <a:xfrm>
            <a:off x="3433313" y="2803584"/>
            <a:ext cx="312789" cy="457200"/>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T"/>
          </a:p>
        </p:txBody>
      </p:sp>
      <p:graphicFrame>
        <p:nvGraphicFramePr>
          <p:cNvPr id="22" name="Table 5">
            <a:extLst>
              <a:ext uri="{FF2B5EF4-FFF2-40B4-BE49-F238E27FC236}">
                <a16:creationId xmlns:a16="http://schemas.microsoft.com/office/drawing/2014/main" id="{5DD0C9C8-89D0-66E2-00B7-0FFC77446CD6}"/>
              </a:ext>
            </a:extLst>
          </p:cNvPr>
          <p:cNvGraphicFramePr>
            <a:graphicFrameLocks noGrp="1"/>
          </p:cNvGraphicFramePr>
          <p:nvPr>
            <p:extLst>
              <p:ext uri="{D42A27DB-BD31-4B8C-83A1-F6EECF244321}">
                <p14:modId xmlns:p14="http://schemas.microsoft.com/office/powerpoint/2010/main" val="3581145852"/>
              </p:ext>
            </p:extLst>
          </p:nvPr>
        </p:nvGraphicFramePr>
        <p:xfrm>
          <a:off x="704954" y="3579346"/>
          <a:ext cx="2002647" cy="1004109"/>
        </p:xfrm>
        <a:graphic>
          <a:graphicData uri="http://schemas.openxmlformats.org/drawingml/2006/table">
            <a:tbl>
              <a:tblPr firstRow="1" bandRow="1">
                <a:tableStyleId>{5C22544A-7EE6-4342-B048-85BDC9FD1C3A}</a:tableStyleId>
              </a:tblPr>
              <a:tblGrid>
                <a:gridCol w="530044">
                  <a:extLst>
                    <a:ext uri="{9D8B030D-6E8A-4147-A177-3AD203B41FA5}">
                      <a16:colId xmlns:a16="http://schemas.microsoft.com/office/drawing/2014/main" val="660098881"/>
                    </a:ext>
                  </a:extLst>
                </a:gridCol>
                <a:gridCol w="1472603">
                  <a:extLst>
                    <a:ext uri="{9D8B030D-6E8A-4147-A177-3AD203B41FA5}">
                      <a16:colId xmlns:a16="http://schemas.microsoft.com/office/drawing/2014/main" val="976571088"/>
                    </a:ext>
                  </a:extLst>
                </a:gridCol>
              </a:tblGrid>
              <a:tr h="334703">
                <a:tc>
                  <a:txBody>
                    <a:bodyPr/>
                    <a:lstStyle/>
                    <a:p>
                      <a:r>
                        <a:rPr lang="en-IT" sz="1050" dirty="0"/>
                        <a:t>KEY</a:t>
                      </a:r>
                    </a:p>
                  </a:txBody>
                  <a:tcPr/>
                </a:tc>
                <a:tc>
                  <a:txBody>
                    <a:bodyPr/>
                    <a:lstStyle/>
                    <a:p>
                      <a:r>
                        <a:rPr lang="en-IT" sz="1050" dirty="0"/>
                        <a:t>VALUE</a:t>
                      </a:r>
                    </a:p>
                  </a:txBody>
                  <a:tcPr/>
                </a:tc>
                <a:extLst>
                  <a:ext uri="{0D108BD9-81ED-4DB2-BD59-A6C34878D82A}">
                    <a16:rowId xmlns:a16="http://schemas.microsoft.com/office/drawing/2014/main" val="2758631679"/>
                  </a:ext>
                </a:extLst>
              </a:tr>
              <a:tr h="334703">
                <a:tc>
                  <a:txBody>
                    <a:bodyPr/>
                    <a:lstStyle/>
                    <a:p>
                      <a:endParaRPr lang="en-IT" sz="1050" dirty="0"/>
                    </a:p>
                  </a:txBody>
                  <a:tcPr/>
                </a:tc>
                <a:tc>
                  <a:txBody>
                    <a:bodyPr/>
                    <a:lstStyle/>
                    <a:p>
                      <a:endParaRPr lang="en-IT" sz="1050" dirty="0"/>
                    </a:p>
                  </a:txBody>
                  <a:tcPr/>
                </a:tc>
                <a:extLst>
                  <a:ext uri="{0D108BD9-81ED-4DB2-BD59-A6C34878D82A}">
                    <a16:rowId xmlns:a16="http://schemas.microsoft.com/office/drawing/2014/main" val="2579731945"/>
                  </a:ext>
                </a:extLst>
              </a:tr>
              <a:tr h="334703">
                <a:tc>
                  <a:txBody>
                    <a:bodyPr/>
                    <a:lstStyle/>
                    <a:p>
                      <a:endParaRPr lang="en-IT"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T" sz="1050" dirty="0"/>
                    </a:p>
                  </a:txBody>
                  <a:tcPr/>
                </a:tc>
                <a:extLst>
                  <a:ext uri="{0D108BD9-81ED-4DB2-BD59-A6C34878D82A}">
                    <a16:rowId xmlns:a16="http://schemas.microsoft.com/office/drawing/2014/main" val="992092358"/>
                  </a:ext>
                </a:extLst>
              </a:tr>
            </a:tbl>
          </a:graphicData>
        </a:graphic>
      </p:graphicFrame>
      <p:pic>
        <p:nvPicPr>
          <p:cNvPr id="24" name="Graphic 23" descr="Lock with solid fill">
            <a:extLst>
              <a:ext uri="{FF2B5EF4-FFF2-40B4-BE49-F238E27FC236}">
                <a16:creationId xmlns:a16="http://schemas.microsoft.com/office/drawing/2014/main" id="{C3649B4A-CC64-7359-08AC-17CB3CFA39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3158" y="3061147"/>
            <a:ext cx="551688" cy="551688"/>
          </a:xfrm>
          <a:prstGeom prst="rect">
            <a:avLst/>
          </a:prstGeom>
        </p:spPr>
      </p:pic>
      <p:sp>
        <p:nvSpPr>
          <p:cNvPr id="25" name="Right Arrow 24">
            <a:extLst>
              <a:ext uri="{FF2B5EF4-FFF2-40B4-BE49-F238E27FC236}">
                <a16:creationId xmlns:a16="http://schemas.microsoft.com/office/drawing/2014/main" id="{46EBA298-A0D6-9531-F1B5-FAA36AE7012F}"/>
              </a:ext>
            </a:extLst>
          </p:cNvPr>
          <p:cNvSpPr/>
          <p:nvPr/>
        </p:nvSpPr>
        <p:spPr>
          <a:xfrm>
            <a:off x="2847860" y="4081400"/>
            <a:ext cx="422696" cy="3297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aphicFrame>
        <p:nvGraphicFramePr>
          <p:cNvPr id="26" name="Table 5">
            <a:extLst>
              <a:ext uri="{FF2B5EF4-FFF2-40B4-BE49-F238E27FC236}">
                <a16:creationId xmlns:a16="http://schemas.microsoft.com/office/drawing/2014/main" id="{A7B0B0E1-AE75-EC6E-BB75-7554D3C5D36A}"/>
              </a:ext>
            </a:extLst>
          </p:cNvPr>
          <p:cNvGraphicFramePr>
            <a:graphicFrameLocks noGrp="1"/>
          </p:cNvGraphicFramePr>
          <p:nvPr>
            <p:extLst>
              <p:ext uri="{D42A27DB-BD31-4B8C-83A1-F6EECF244321}">
                <p14:modId xmlns:p14="http://schemas.microsoft.com/office/powerpoint/2010/main" val="3526487092"/>
              </p:ext>
            </p:extLst>
          </p:nvPr>
        </p:nvGraphicFramePr>
        <p:xfrm>
          <a:off x="3432220" y="3532514"/>
          <a:ext cx="2002647" cy="1004109"/>
        </p:xfrm>
        <a:graphic>
          <a:graphicData uri="http://schemas.openxmlformats.org/drawingml/2006/table">
            <a:tbl>
              <a:tblPr firstRow="1" bandRow="1">
                <a:tableStyleId>{5C22544A-7EE6-4342-B048-85BDC9FD1C3A}</a:tableStyleId>
              </a:tblPr>
              <a:tblGrid>
                <a:gridCol w="530044">
                  <a:extLst>
                    <a:ext uri="{9D8B030D-6E8A-4147-A177-3AD203B41FA5}">
                      <a16:colId xmlns:a16="http://schemas.microsoft.com/office/drawing/2014/main" val="660098881"/>
                    </a:ext>
                  </a:extLst>
                </a:gridCol>
                <a:gridCol w="1472603">
                  <a:extLst>
                    <a:ext uri="{9D8B030D-6E8A-4147-A177-3AD203B41FA5}">
                      <a16:colId xmlns:a16="http://schemas.microsoft.com/office/drawing/2014/main" val="976571088"/>
                    </a:ext>
                  </a:extLst>
                </a:gridCol>
              </a:tblGrid>
              <a:tr h="334703">
                <a:tc>
                  <a:txBody>
                    <a:bodyPr/>
                    <a:lstStyle/>
                    <a:p>
                      <a:r>
                        <a:rPr lang="en-IT" sz="1050" dirty="0"/>
                        <a:t>KEY</a:t>
                      </a:r>
                    </a:p>
                  </a:txBody>
                  <a:tcPr/>
                </a:tc>
                <a:tc>
                  <a:txBody>
                    <a:bodyPr/>
                    <a:lstStyle/>
                    <a:p>
                      <a:r>
                        <a:rPr lang="en-IT" sz="1050" dirty="0"/>
                        <a:t>VALUE</a:t>
                      </a:r>
                    </a:p>
                  </a:txBody>
                  <a:tcPr/>
                </a:tc>
                <a:extLst>
                  <a:ext uri="{0D108BD9-81ED-4DB2-BD59-A6C34878D82A}">
                    <a16:rowId xmlns:a16="http://schemas.microsoft.com/office/drawing/2014/main" val="2758631679"/>
                  </a:ext>
                </a:extLst>
              </a:tr>
              <a:tr h="334703">
                <a:tc>
                  <a:txBody>
                    <a:bodyPr/>
                    <a:lstStyle/>
                    <a:p>
                      <a:r>
                        <a:rPr lang="en-IT" sz="1050" dirty="0"/>
                        <a:t>2</a:t>
                      </a:r>
                    </a:p>
                  </a:txBody>
                  <a:tcPr/>
                </a:tc>
                <a:tc>
                  <a:txBody>
                    <a:bodyPr/>
                    <a:lstStyle/>
                    <a:p>
                      <a:r>
                        <a:rPr lang="en-IT" sz="1050" dirty="0"/>
                        <a:t>Peer{…}</a:t>
                      </a:r>
                    </a:p>
                  </a:txBody>
                  <a:tcPr/>
                </a:tc>
                <a:extLst>
                  <a:ext uri="{0D108BD9-81ED-4DB2-BD59-A6C34878D82A}">
                    <a16:rowId xmlns:a16="http://schemas.microsoft.com/office/drawing/2014/main" val="2579731945"/>
                  </a:ext>
                </a:extLst>
              </a:tr>
              <a:tr h="334703">
                <a:tc>
                  <a:txBody>
                    <a:bodyPr/>
                    <a:lstStyle/>
                    <a:p>
                      <a:endParaRPr lang="en-IT"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T" sz="1050" dirty="0"/>
                    </a:p>
                  </a:txBody>
                  <a:tcPr/>
                </a:tc>
                <a:extLst>
                  <a:ext uri="{0D108BD9-81ED-4DB2-BD59-A6C34878D82A}">
                    <a16:rowId xmlns:a16="http://schemas.microsoft.com/office/drawing/2014/main" val="992092358"/>
                  </a:ext>
                </a:extLst>
              </a:tr>
            </a:tbl>
          </a:graphicData>
        </a:graphic>
      </p:graphicFrame>
      <p:sp>
        <p:nvSpPr>
          <p:cNvPr id="27" name="Right Arrow 26">
            <a:extLst>
              <a:ext uri="{FF2B5EF4-FFF2-40B4-BE49-F238E27FC236}">
                <a16:creationId xmlns:a16="http://schemas.microsoft.com/office/drawing/2014/main" id="{A77F6159-B5AC-AD1B-A551-C4BD2A102E24}"/>
              </a:ext>
            </a:extLst>
          </p:cNvPr>
          <p:cNvSpPr/>
          <p:nvPr/>
        </p:nvSpPr>
        <p:spPr>
          <a:xfrm>
            <a:off x="5596531" y="4043194"/>
            <a:ext cx="422696" cy="3297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aphicFrame>
        <p:nvGraphicFramePr>
          <p:cNvPr id="28" name="Table 5">
            <a:extLst>
              <a:ext uri="{FF2B5EF4-FFF2-40B4-BE49-F238E27FC236}">
                <a16:creationId xmlns:a16="http://schemas.microsoft.com/office/drawing/2014/main" id="{2A05451F-A71D-ABC1-9689-03CF347F3660}"/>
              </a:ext>
            </a:extLst>
          </p:cNvPr>
          <p:cNvGraphicFramePr>
            <a:graphicFrameLocks noGrp="1"/>
          </p:cNvGraphicFramePr>
          <p:nvPr>
            <p:extLst>
              <p:ext uri="{D42A27DB-BD31-4B8C-83A1-F6EECF244321}">
                <p14:modId xmlns:p14="http://schemas.microsoft.com/office/powerpoint/2010/main" val="4111191185"/>
              </p:ext>
            </p:extLst>
          </p:nvPr>
        </p:nvGraphicFramePr>
        <p:xfrm>
          <a:off x="6237363" y="3531498"/>
          <a:ext cx="2002647" cy="1004109"/>
        </p:xfrm>
        <a:graphic>
          <a:graphicData uri="http://schemas.openxmlformats.org/drawingml/2006/table">
            <a:tbl>
              <a:tblPr firstRow="1" bandRow="1">
                <a:tableStyleId>{5C22544A-7EE6-4342-B048-85BDC9FD1C3A}</a:tableStyleId>
              </a:tblPr>
              <a:tblGrid>
                <a:gridCol w="530044">
                  <a:extLst>
                    <a:ext uri="{9D8B030D-6E8A-4147-A177-3AD203B41FA5}">
                      <a16:colId xmlns:a16="http://schemas.microsoft.com/office/drawing/2014/main" val="660098881"/>
                    </a:ext>
                  </a:extLst>
                </a:gridCol>
                <a:gridCol w="1472603">
                  <a:extLst>
                    <a:ext uri="{9D8B030D-6E8A-4147-A177-3AD203B41FA5}">
                      <a16:colId xmlns:a16="http://schemas.microsoft.com/office/drawing/2014/main" val="976571088"/>
                    </a:ext>
                  </a:extLst>
                </a:gridCol>
              </a:tblGrid>
              <a:tr h="334703">
                <a:tc>
                  <a:txBody>
                    <a:bodyPr/>
                    <a:lstStyle/>
                    <a:p>
                      <a:r>
                        <a:rPr lang="en-IT" sz="1050" dirty="0"/>
                        <a:t>KEY</a:t>
                      </a:r>
                    </a:p>
                  </a:txBody>
                  <a:tcPr/>
                </a:tc>
                <a:tc>
                  <a:txBody>
                    <a:bodyPr/>
                    <a:lstStyle/>
                    <a:p>
                      <a:r>
                        <a:rPr lang="en-IT" sz="1050" dirty="0"/>
                        <a:t>VALUE</a:t>
                      </a:r>
                    </a:p>
                  </a:txBody>
                  <a:tcPr/>
                </a:tc>
                <a:extLst>
                  <a:ext uri="{0D108BD9-81ED-4DB2-BD59-A6C34878D82A}">
                    <a16:rowId xmlns:a16="http://schemas.microsoft.com/office/drawing/2014/main" val="2758631679"/>
                  </a:ext>
                </a:extLst>
              </a:tr>
              <a:tr h="334703">
                <a:tc>
                  <a:txBody>
                    <a:bodyPr/>
                    <a:lstStyle/>
                    <a:p>
                      <a:r>
                        <a:rPr lang="en-IT" sz="1050" dirty="0"/>
                        <a:t>2</a:t>
                      </a:r>
                    </a:p>
                  </a:txBody>
                  <a:tcPr/>
                </a:tc>
                <a:tc>
                  <a:txBody>
                    <a:bodyPr/>
                    <a:lstStyle/>
                    <a:p>
                      <a:r>
                        <a:rPr lang="en-IT" sz="1050" dirty="0"/>
                        <a:t>Peer{…}</a:t>
                      </a:r>
                    </a:p>
                  </a:txBody>
                  <a:tcPr/>
                </a:tc>
                <a:extLst>
                  <a:ext uri="{0D108BD9-81ED-4DB2-BD59-A6C34878D82A}">
                    <a16:rowId xmlns:a16="http://schemas.microsoft.com/office/drawing/2014/main" val="2579731945"/>
                  </a:ext>
                </a:extLst>
              </a:tr>
              <a:tr h="334703">
                <a:tc>
                  <a:txBody>
                    <a:bodyPr/>
                    <a:lstStyle/>
                    <a:p>
                      <a:endParaRPr lang="en-IT"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T" sz="1050" dirty="0"/>
                    </a:p>
                  </a:txBody>
                  <a:tcPr/>
                </a:tc>
                <a:extLst>
                  <a:ext uri="{0D108BD9-81ED-4DB2-BD59-A6C34878D82A}">
                    <a16:rowId xmlns:a16="http://schemas.microsoft.com/office/drawing/2014/main" val="992092358"/>
                  </a:ext>
                </a:extLst>
              </a:tr>
            </a:tbl>
          </a:graphicData>
        </a:graphic>
      </p:graphicFrame>
      <p:pic>
        <p:nvPicPr>
          <p:cNvPr id="30" name="Graphic 29" descr="Unlock with solid fill">
            <a:extLst>
              <a:ext uri="{FF2B5EF4-FFF2-40B4-BE49-F238E27FC236}">
                <a16:creationId xmlns:a16="http://schemas.microsoft.com/office/drawing/2014/main" id="{12389B9D-1CA5-4560-AEC6-4FA53EE315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37656" y="2975820"/>
            <a:ext cx="551688" cy="551688"/>
          </a:xfrm>
          <a:prstGeom prst="rect">
            <a:avLst/>
          </a:prstGeom>
        </p:spPr>
      </p:pic>
      <p:sp>
        <p:nvSpPr>
          <p:cNvPr id="31" name="Right Arrow 30">
            <a:extLst>
              <a:ext uri="{FF2B5EF4-FFF2-40B4-BE49-F238E27FC236}">
                <a16:creationId xmlns:a16="http://schemas.microsoft.com/office/drawing/2014/main" id="{61928C60-5A33-DEC6-0CA2-DDEE0FCE40C7}"/>
              </a:ext>
            </a:extLst>
          </p:cNvPr>
          <p:cNvSpPr/>
          <p:nvPr/>
        </p:nvSpPr>
        <p:spPr>
          <a:xfrm>
            <a:off x="8401674" y="4039204"/>
            <a:ext cx="422696" cy="3297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aphicFrame>
        <p:nvGraphicFramePr>
          <p:cNvPr id="32" name="Table 5">
            <a:extLst>
              <a:ext uri="{FF2B5EF4-FFF2-40B4-BE49-F238E27FC236}">
                <a16:creationId xmlns:a16="http://schemas.microsoft.com/office/drawing/2014/main" id="{71555385-B239-842F-14DE-87BC6AE420D3}"/>
              </a:ext>
            </a:extLst>
          </p:cNvPr>
          <p:cNvGraphicFramePr>
            <a:graphicFrameLocks noGrp="1"/>
          </p:cNvGraphicFramePr>
          <p:nvPr>
            <p:extLst>
              <p:ext uri="{D42A27DB-BD31-4B8C-83A1-F6EECF244321}">
                <p14:modId xmlns:p14="http://schemas.microsoft.com/office/powerpoint/2010/main" val="879943197"/>
              </p:ext>
            </p:extLst>
          </p:nvPr>
        </p:nvGraphicFramePr>
        <p:xfrm>
          <a:off x="9042506" y="3527508"/>
          <a:ext cx="2002647" cy="1004109"/>
        </p:xfrm>
        <a:graphic>
          <a:graphicData uri="http://schemas.openxmlformats.org/drawingml/2006/table">
            <a:tbl>
              <a:tblPr firstRow="1" bandRow="1">
                <a:tableStyleId>{5C22544A-7EE6-4342-B048-85BDC9FD1C3A}</a:tableStyleId>
              </a:tblPr>
              <a:tblGrid>
                <a:gridCol w="530044">
                  <a:extLst>
                    <a:ext uri="{9D8B030D-6E8A-4147-A177-3AD203B41FA5}">
                      <a16:colId xmlns:a16="http://schemas.microsoft.com/office/drawing/2014/main" val="660098881"/>
                    </a:ext>
                  </a:extLst>
                </a:gridCol>
                <a:gridCol w="1472603">
                  <a:extLst>
                    <a:ext uri="{9D8B030D-6E8A-4147-A177-3AD203B41FA5}">
                      <a16:colId xmlns:a16="http://schemas.microsoft.com/office/drawing/2014/main" val="976571088"/>
                    </a:ext>
                  </a:extLst>
                </a:gridCol>
              </a:tblGrid>
              <a:tr h="334703">
                <a:tc>
                  <a:txBody>
                    <a:bodyPr/>
                    <a:lstStyle/>
                    <a:p>
                      <a:r>
                        <a:rPr lang="en-IT" sz="1050" dirty="0"/>
                        <a:t>KEY</a:t>
                      </a:r>
                    </a:p>
                  </a:txBody>
                  <a:tcPr/>
                </a:tc>
                <a:tc>
                  <a:txBody>
                    <a:bodyPr/>
                    <a:lstStyle/>
                    <a:p>
                      <a:r>
                        <a:rPr lang="en-IT" sz="1050" dirty="0"/>
                        <a:t>VALUE</a:t>
                      </a:r>
                    </a:p>
                  </a:txBody>
                  <a:tcPr/>
                </a:tc>
                <a:extLst>
                  <a:ext uri="{0D108BD9-81ED-4DB2-BD59-A6C34878D82A}">
                    <a16:rowId xmlns:a16="http://schemas.microsoft.com/office/drawing/2014/main" val="2758631679"/>
                  </a:ext>
                </a:extLst>
              </a:tr>
              <a:tr h="334703">
                <a:tc>
                  <a:txBody>
                    <a:bodyPr/>
                    <a:lstStyle/>
                    <a:p>
                      <a:r>
                        <a:rPr lang="en-IT" sz="1050" dirty="0"/>
                        <a:t>2</a:t>
                      </a:r>
                    </a:p>
                  </a:txBody>
                  <a:tcPr/>
                </a:tc>
                <a:tc>
                  <a:txBody>
                    <a:bodyPr/>
                    <a:lstStyle/>
                    <a:p>
                      <a:r>
                        <a:rPr lang="en-IT" sz="1050" dirty="0"/>
                        <a:t>Peer{…}</a:t>
                      </a:r>
                    </a:p>
                  </a:txBody>
                  <a:tcPr/>
                </a:tc>
                <a:extLst>
                  <a:ext uri="{0D108BD9-81ED-4DB2-BD59-A6C34878D82A}">
                    <a16:rowId xmlns:a16="http://schemas.microsoft.com/office/drawing/2014/main" val="2579731945"/>
                  </a:ext>
                </a:extLst>
              </a:tr>
              <a:tr h="334703">
                <a:tc>
                  <a:txBody>
                    <a:bodyPr/>
                    <a:lstStyle/>
                    <a:p>
                      <a:endParaRPr lang="en-IT"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T" sz="1050" dirty="0"/>
                    </a:p>
                  </a:txBody>
                  <a:tcPr/>
                </a:tc>
                <a:extLst>
                  <a:ext uri="{0D108BD9-81ED-4DB2-BD59-A6C34878D82A}">
                    <a16:rowId xmlns:a16="http://schemas.microsoft.com/office/drawing/2014/main" val="992092358"/>
                  </a:ext>
                </a:extLst>
              </a:tr>
            </a:tbl>
          </a:graphicData>
        </a:graphic>
      </p:graphicFrame>
      <p:pic>
        <p:nvPicPr>
          <p:cNvPr id="33" name="Graphic 32" descr="Lock with solid fill">
            <a:extLst>
              <a:ext uri="{FF2B5EF4-FFF2-40B4-BE49-F238E27FC236}">
                <a16:creationId xmlns:a16="http://schemas.microsoft.com/office/drawing/2014/main" id="{5F22A168-75E8-5274-4706-82F970B367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9279" y="2975204"/>
            <a:ext cx="551688" cy="551688"/>
          </a:xfrm>
          <a:prstGeom prst="rect">
            <a:avLst/>
          </a:prstGeom>
        </p:spPr>
      </p:pic>
      <p:graphicFrame>
        <p:nvGraphicFramePr>
          <p:cNvPr id="34" name="Table 5">
            <a:extLst>
              <a:ext uri="{FF2B5EF4-FFF2-40B4-BE49-F238E27FC236}">
                <a16:creationId xmlns:a16="http://schemas.microsoft.com/office/drawing/2014/main" id="{9D7837AA-F46E-0AC1-A9EC-49C1EFEB7A03}"/>
              </a:ext>
            </a:extLst>
          </p:cNvPr>
          <p:cNvGraphicFramePr>
            <a:graphicFrameLocks noGrp="1"/>
          </p:cNvGraphicFramePr>
          <p:nvPr>
            <p:extLst>
              <p:ext uri="{D42A27DB-BD31-4B8C-83A1-F6EECF244321}">
                <p14:modId xmlns:p14="http://schemas.microsoft.com/office/powerpoint/2010/main" val="560533533"/>
              </p:ext>
            </p:extLst>
          </p:nvPr>
        </p:nvGraphicFramePr>
        <p:xfrm>
          <a:off x="9042505" y="5065140"/>
          <a:ext cx="2002647" cy="1004109"/>
        </p:xfrm>
        <a:graphic>
          <a:graphicData uri="http://schemas.openxmlformats.org/drawingml/2006/table">
            <a:tbl>
              <a:tblPr firstRow="1" bandRow="1">
                <a:tableStyleId>{5C22544A-7EE6-4342-B048-85BDC9FD1C3A}</a:tableStyleId>
              </a:tblPr>
              <a:tblGrid>
                <a:gridCol w="530044">
                  <a:extLst>
                    <a:ext uri="{9D8B030D-6E8A-4147-A177-3AD203B41FA5}">
                      <a16:colId xmlns:a16="http://schemas.microsoft.com/office/drawing/2014/main" val="660098881"/>
                    </a:ext>
                  </a:extLst>
                </a:gridCol>
                <a:gridCol w="1472603">
                  <a:extLst>
                    <a:ext uri="{9D8B030D-6E8A-4147-A177-3AD203B41FA5}">
                      <a16:colId xmlns:a16="http://schemas.microsoft.com/office/drawing/2014/main" val="976571088"/>
                    </a:ext>
                  </a:extLst>
                </a:gridCol>
              </a:tblGrid>
              <a:tr h="334703">
                <a:tc>
                  <a:txBody>
                    <a:bodyPr/>
                    <a:lstStyle/>
                    <a:p>
                      <a:r>
                        <a:rPr lang="en-IT" sz="1050" dirty="0"/>
                        <a:t>KEY</a:t>
                      </a:r>
                    </a:p>
                  </a:txBody>
                  <a:tcPr/>
                </a:tc>
                <a:tc>
                  <a:txBody>
                    <a:bodyPr/>
                    <a:lstStyle/>
                    <a:p>
                      <a:r>
                        <a:rPr lang="en-IT" sz="1050" dirty="0"/>
                        <a:t>VALUE</a:t>
                      </a:r>
                    </a:p>
                  </a:txBody>
                  <a:tcPr/>
                </a:tc>
                <a:extLst>
                  <a:ext uri="{0D108BD9-81ED-4DB2-BD59-A6C34878D82A}">
                    <a16:rowId xmlns:a16="http://schemas.microsoft.com/office/drawing/2014/main" val="2758631679"/>
                  </a:ext>
                </a:extLst>
              </a:tr>
              <a:tr h="334703">
                <a:tc>
                  <a:txBody>
                    <a:bodyPr/>
                    <a:lstStyle/>
                    <a:p>
                      <a:r>
                        <a:rPr lang="en-IT" sz="1050" dirty="0"/>
                        <a:t>2</a:t>
                      </a:r>
                    </a:p>
                  </a:txBody>
                  <a:tcPr/>
                </a:tc>
                <a:tc>
                  <a:txBody>
                    <a:bodyPr/>
                    <a:lstStyle/>
                    <a:p>
                      <a:r>
                        <a:rPr lang="en-IT" sz="1050" dirty="0"/>
                        <a:t>Peer{…}</a:t>
                      </a:r>
                    </a:p>
                  </a:txBody>
                  <a:tcPr/>
                </a:tc>
                <a:extLst>
                  <a:ext uri="{0D108BD9-81ED-4DB2-BD59-A6C34878D82A}">
                    <a16:rowId xmlns:a16="http://schemas.microsoft.com/office/drawing/2014/main" val="2579731945"/>
                  </a:ext>
                </a:extLst>
              </a:tr>
              <a:tr h="334703">
                <a:tc>
                  <a:txBody>
                    <a:bodyPr/>
                    <a:lstStyle/>
                    <a:p>
                      <a:r>
                        <a:rPr lang="en-IT" sz="105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050" dirty="0"/>
                        <a:t>Peer{…}</a:t>
                      </a:r>
                    </a:p>
                  </a:txBody>
                  <a:tcPr/>
                </a:tc>
                <a:extLst>
                  <a:ext uri="{0D108BD9-81ED-4DB2-BD59-A6C34878D82A}">
                    <a16:rowId xmlns:a16="http://schemas.microsoft.com/office/drawing/2014/main" val="992092358"/>
                  </a:ext>
                </a:extLst>
              </a:tr>
            </a:tbl>
          </a:graphicData>
        </a:graphic>
      </p:graphicFrame>
      <p:sp>
        <p:nvSpPr>
          <p:cNvPr id="35" name="Right Arrow 34">
            <a:extLst>
              <a:ext uri="{FF2B5EF4-FFF2-40B4-BE49-F238E27FC236}">
                <a16:creationId xmlns:a16="http://schemas.microsoft.com/office/drawing/2014/main" id="{52A5A5B2-5757-6925-3DA3-AE8A0332FA48}"/>
              </a:ext>
            </a:extLst>
          </p:cNvPr>
          <p:cNvSpPr/>
          <p:nvPr/>
        </p:nvSpPr>
        <p:spPr>
          <a:xfrm rot="5400000">
            <a:off x="9832479" y="4629913"/>
            <a:ext cx="422696" cy="3297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36" name="Right Arrow 35">
            <a:extLst>
              <a:ext uri="{FF2B5EF4-FFF2-40B4-BE49-F238E27FC236}">
                <a16:creationId xmlns:a16="http://schemas.microsoft.com/office/drawing/2014/main" id="{8B223B30-9C97-361B-09B6-F381F7CAB131}"/>
              </a:ext>
            </a:extLst>
          </p:cNvPr>
          <p:cNvSpPr/>
          <p:nvPr/>
        </p:nvSpPr>
        <p:spPr>
          <a:xfrm rot="10800000">
            <a:off x="8401674" y="5402303"/>
            <a:ext cx="422696" cy="3297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aphicFrame>
        <p:nvGraphicFramePr>
          <p:cNvPr id="37" name="Table 5">
            <a:extLst>
              <a:ext uri="{FF2B5EF4-FFF2-40B4-BE49-F238E27FC236}">
                <a16:creationId xmlns:a16="http://schemas.microsoft.com/office/drawing/2014/main" id="{CAA1DA23-01BE-9473-53F4-C9B595E5BC12}"/>
              </a:ext>
            </a:extLst>
          </p:cNvPr>
          <p:cNvGraphicFramePr>
            <a:graphicFrameLocks noGrp="1"/>
          </p:cNvGraphicFramePr>
          <p:nvPr>
            <p:extLst>
              <p:ext uri="{D42A27DB-BD31-4B8C-83A1-F6EECF244321}">
                <p14:modId xmlns:p14="http://schemas.microsoft.com/office/powerpoint/2010/main" val="2619144144"/>
              </p:ext>
            </p:extLst>
          </p:nvPr>
        </p:nvGraphicFramePr>
        <p:xfrm>
          <a:off x="6237362" y="5065140"/>
          <a:ext cx="2002647" cy="1004109"/>
        </p:xfrm>
        <a:graphic>
          <a:graphicData uri="http://schemas.openxmlformats.org/drawingml/2006/table">
            <a:tbl>
              <a:tblPr firstRow="1" bandRow="1">
                <a:tableStyleId>{5C22544A-7EE6-4342-B048-85BDC9FD1C3A}</a:tableStyleId>
              </a:tblPr>
              <a:tblGrid>
                <a:gridCol w="530044">
                  <a:extLst>
                    <a:ext uri="{9D8B030D-6E8A-4147-A177-3AD203B41FA5}">
                      <a16:colId xmlns:a16="http://schemas.microsoft.com/office/drawing/2014/main" val="660098881"/>
                    </a:ext>
                  </a:extLst>
                </a:gridCol>
                <a:gridCol w="1472603">
                  <a:extLst>
                    <a:ext uri="{9D8B030D-6E8A-4147-A177-3AD203B41FA5}">
                      <a16:colId xmlns:a16="http://schemas.microsoft.com/office/drawing/2014/main" val="976571088"/>
                    </a:ext>
                  </a:extLst>
                </a:gridCol>
              </a:tblGrid>
              <a:tr h="334703">
                <a:tc>
                  <a:txBody>
                    <a:bodyPr/>
                    <a:lstStyle/>
                    <a:p>
                      <a:r>
                        <a:rPr lang="en-IT" sz="1050" dirty="0"/>
                        <a:t>KEY</a:t>
                      </a:r>
                    </a:p>
                  </a:txBody>
                  <a:tcPr/>
                </a:tc>
                <a:tc>
                  <a:txBody>
                    <a:bodyPr/>
                    <a:lstStyle/>
                    <a:p>
                      <a:r>
                        <a:rPr lang="en-IT" sz="1050" dirty="0"/>
                        <a:t>VALUE</a:t>
                      </a:r>
                    </a:p>
                  </a:txBody>
                  <a:tcPr/>
                </a:tc>
                <a:extLst>
                  <a:ext uri="{0D108BD9-81ED-4DB2-BD59-A6C34878D82A}">
                    <a16:rowId xmlns:a16="http://schemas.microsoft.com/office/drawing/2014/main" val="2758631679"/>
                  </a:ext>
                </a:extLst>
              </a:tr>
              <a:tr h="334703">
                <a:tc>
                  <a:txBody>
                    <a:bodyPr/>
                    <a:lstStyle/>
                    <a:p>
                      <a:r>
                        <a:rPr lang="en-IT" sz="1050" dirty="0"/>
                        <a:t>2</a:t>
                      </a:r>
                    </a:p>
                  </a:txBody>
                  <a:tcPr/>
                </a:tc>
                <a:tc>
                  <a:txBody>
                    <a:bodyPr/>
                    <a:lstStyle/>
                    <a:p>
                      <a:r>
                        <a:rPr lang="en-IT" sz="1050" dirty="0"/>
                        <a:t>Peer{…}</a:t>
                      </a:r>
                    </a:p>
                  </a:txBody>
                  <a:tcPr/>
                </a:tc>
                <a:extLst>
                  <a:ext uri="{0D108BD9-81ED-4DB2-BD59-A6C34878D82A}">
                    <a16:rowId xmlns:a16="http://schemas.microsoft.com/office/drawing/2014/main" val="2579731945"/>
                  </a:ext>
                </a:extLst>
              </a:tr>
              <a:tr h="334703">
                <a:tc>
                  <a:txBody>
                    <a:bodyPr/>
                    <a:lstStyle/>
                    <a:p>
                      <a:r>
                        <a:rPr lang="en-IT" sz="105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050" dirty="0"/>
                        <a:t>Peer{…}</a:t>
                      </a:r>
                    </a:p>
                  </a:txBody>
                  <a:tcPr/>
                </a:tc>
                <a:extLst>
                  <a:ext uri="{0D108BD9-81ED-4DB2-BD59-A6C34878D82A}">
                    <a16:rowId xmlns:a16="http://schemas.microsoft.com/office/drawing/2014/main" val="992092358"/>
                  </a:ext>
                </a:extLst>
              </a:tr>
            </a:tbl>
          </a:graphicData>
        </a:graphic>
      </p:graphicFrame>
      <p:pic>
        <p:nvPicPr>
          <p:cNvPr id="38" name="Graphic 37" descr="Unlock with solid fill">
            <a:extLst>
              <a:ext uri="{FF2B5EF4-FFF2-40B4-BE49-F238E27FC236}">
                <a16:creationId xmlns:a16="http://schemas.microsoft.com/office/drawing/2014/main" id="{1BFAB9B3-D3EF-F272-75CF-814A73F32D8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59486" y="4531617"/>
            <a:ext cx="551688" cy="551688"/>
          </a:xfrm>
          <a:prstGeom prst="rect">
            <a:avLst/>
          </a:prstGeom>
        </p:spPr>
      </p:pic>
      <p:sp>
        <p:nvSpPr>
          <p:cNvPr id="39" name="TextBox 38">
            <a:extLst>
              <a:ext uri="{FF2B5EF4-FFF2-40B4-BE49-F238E27FC236}">
                <a16:creationId xmlns:a16="http://schemas.microsoft.com/office/drawing/2014/main" id="{73210FA1-BCF2-8B84-1A5A-47386B9BF841}"/>
              </a:ext>
            </a:extLst>
          </p:cNvPr>
          <p:cNvSpPr txBox="1"/>
          <p:nvPr/>
        </p:nvSpPr>
        <p:spPr>
          <a:xfrm>
            <a:off x="7404339" y="1367611"/>
            <a:ext cx="3933645" cy="646331"/>
          </a:xfrm>
          <a:prstGeom prst="rect">
            <a:avLst/>
          </a:prstGeom>
          <a:noFill/>
        </p:spPr>
        <p:txBody>
          <a:bodyPr wrap="square" rtlCol="0">
            <a:spAutoFit/>
          </a:bodyPr>
          <a:lstStyle/>
          <a:p>
            <a:r>
              <a:rPr lang="en-IT" dirty="0"/>
              <a:t>Introduction requests are handled in parallel</a:t>
            </a:r>
          </a:p>
        </p:txBody>
      </p:sp>
      <p:sp>
        <p:nvSpPr>
          <p:cNvPr id="40" name="TextBox 39">
            <a:extLst>
              <a:ext uri="{FF2B5EF4-FFF2-40B4-BE49-F238E27FC236}">
                <a16:creationId xmlns:a16="http://schemas.microsoft.com/office/drawing/2014/main" id="{04B55114-6CF9-8A35-0A57-9815EFAE9FBF}"/>
              </a:ext>
            </a:extLst>
          </p:cNvPr>
          <p:cNvSpPr txBox="1"/>
          <p:nvPr/>
        </p:nvSpPr>
        <p:spPr>
          <a:xfrm>
            <a:off x="740778" y="5197862"/>
            <a:ext cx="4694088" cy="369332"/>
          </a:xfrm>
          <a:prstGeom prst="rect">
            <a:avLst/>
          </a:prstGeom>
          <a:noFill/>
        </p:spPr>
        <p:txBody>
          <a:bodyPr wrap="square" rtlCol="0">
            <a:spAutoFit/>
          </a:bodyPr>
          <a:lstStyle/>
          <a:p>
            <a:r>
              <a:rPr lang="en-IT" dirty="0"/>
              <a:t>Put operations on the map are synchronized</a:t>
            </a:r>
          </a:p>
        </p:txBody>
      </p:sp>
      <p:sp>
        <p:nvSpPr>
          <p:cNvPr id="41" name="TextBox 40">
            <a:extLst>
              <a:ext uri="{FF2B5EF4-FFF2-40B4-BE49-F238E27FC236}">
                <a16:creationId xmlns:a16="http://schemas.microsoft.com/office/drawing/2014/main" id="{9FC35C15-8B3A-4432-95BB-F6A8949DE387}"/>
              </a:ext>
            </a:extLst>
          </p:cNvPr>
          <p:cNvSpPr txBox="1"/>
          <p:nvPr/>
        </p:nvSpPr>
        <p:spPr>
          <a:xfrm>
            <a:off x="4543519" y="1187332"/>
            <a:ext cx="1542987" cy="369332"/>
          </a:xfrm>
          <a:prstGeom prst="rect">
            <a:avLst/>
          </a:prstGeom>
          <a:noFill/>
        </p:spPr>
        <p:txBody>
          <a:bodyPr wrap="none" rtlCol="0">
            <a:spAutoFit/>
          </a:bodyPr>
          <a:lstStyle/>
          <a:p>
            <a:r>
              <a:rPr lang="en-IT" dirty="0"/>
              <a:t>introduceMe()</a:t>
            </a:r>
          </a:p>
        </p:txBody>
      </p:sp>
      <p:sp>
        <p:nvSpPr>
          <p:cNvPr id="42" name="TextBox 41">
            <a:extLst>
              <a:ext uri="{FF2B5EF4-FFF2-40B4-BE49-F238E27FC236}">
                <a16:creationId xmlns:a16="http://schemas.microsoft.com/office/drawing/2014/main" id="{207BE954-3BD9-D5FF-6BCD-F39B6CC66299}"/>
              </a:ext>
            </a:extLst>
          </p:cNvPr>
          <p:cNvSpPr txBox="1"/>
          <p:nvPr/>
        </p:nvSpPr>
        <p:spPr>
          <a:xfrm>
            <a:off x="4555087" y="2194643"/>
            <a:ext cx="1542987" cy="369332"/>
          </a:xfrm>
          <a:prstGeom prst="rect">
            <a:avLst/>
          </a:prstGeom>
          <a:noFill/>
        </p:spPr>
        <p:txBody>
          <a:bodyPr wrap="none" rtlCol="0">
            <a:spAutoFit/>
          </a:bodyPr>
          <a:lstStyle/>
          <a:p>
            <a:r>
              <a:rPr lang="en-IT" dirty="0"/>
              <a:t>introduceMe()</a:t>
            </a:r>
          </a:p>
        </p:txBody>
      </p:sp>
      <p:sp>
        <p:nvSpPr>
          <p:cNvPr id="43" name="Rounded Rectangle 42">
            <a:extLst>
              <a:ext uri="{FF2B5EF4-FFF2-40B4-BE49-F238E27FC236}">
                <a16:creationId xmlns:a16="http://schemas.microsoft.com/office/drawing/2014/main" id="{C0672BDF-94D5-59E0-AE99-1A314DAB5EC2}"/>
              </a:ext>
            </a:extLst>
          </p:cNvPr>
          <p:cNvSpPr/>
          <p:nvPr/>
        </p:nvSpPr>
        <p:spPr>
          <a:xfrm>
            <a:off x="4049662" y="1649801"/>
            <a:ext cx="500333" cy="49170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T" dirty="0"/>
          </a:p>
        </p:txBody>
      </p:sp>
      <p:cxnSp>
        <p:nvCxnSpPr>
          <p:cNvPr id="47" name="Elbow Connector 46">
            <a:extLst>
              <a:ext uri="{FF2B5EF4-FFF2-40B4-BE49-F238E27FC236}">
                <a16:creationId xmlns:a16="http://schemas.microsoft.com/office/drawing/2014/main" id="{A45D57C5-0335-5187-718D-0243EDEBE55F}"/>
              </a:ext>
            </a:extLst>
          </p:cNvPr>
          <p:cNvCxnSpPr>
            <a:stCxn id="43" idx="1"/>
            <a:endCxn id="10" idx="3"/>
          </p:cNvCxnSpPr>
          <p:nvPr/>
        </p:nvCxnSpPr>
        <p:spPr>
          <a:xfrm rot="10800000">
            <a:off x="3823740" y="1444924"/>
            <a:ext cx="225923" cy="450730"/>
          </a:xfrm>
          <a:prstGeom prst="bentConnector3">
            <a:avLst/>
          </a:prstGeom>
        </p:spPr>
        <p:style>
          <a:lnRef idx="2">
            <a:schemeClr val="accent2"/>
          </a:lnRef>
          <a:fillRef idx="0">
            <a:schemeClr val="accent2"/>
          </a:fillRef>
          <a:effectRef idx="1">
            <a:schemeClr val="accent2"/>
          </a:effectRef>
          <a:fontRef idx="minor">
            <a:schemeClr val="tx1"/>
          </a:fontRef>
        </p:style>
      </p:cxnSp>
      <p:cxnSp>
        <p:nvCxnSpPr>
          <p:cNvPr id="49" name="Elbow Connector 48">
            <a:extLst>
              <a:ext uri="{FF2B5EF4-FFF2-40B4-BE49-F238E27FC236}">
                <a16:creationId xmlns:a16="http://schemas.microsoft.com/office/drawing/2014/main" id="{6E9B1644-8F74-71F0-BC95-4AEA617649C6}"/>
              </a:ext>
            </a:extLst>
          </p:cNvPr>
          <p:cNvCxnSpPr>
            <a:cxnSpLocks/>
            <a:stCxn id="43" idx="1"/>
            <a:endCxn id="11" idx="3"/>
          </p:cNvCxnSpPr>
          <p:nvPr/>
        </p:nvCxnSpPr>
        <p:spPr>
          <a:xfrm rot="10800000" flipV="1">
            <a:off x="3823740" y="1895654"/>
            <a:ext cx="225922" cy="450730"/>
          </a:xfrm>
          <a:prstGeom prst="bentConnector3">
            <a:avLst>
              <a:gd name="adj1" fmla="val 50000"/>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2026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96C6F36D-58C8-E2C2-DBC2-DC2CEA6A3CB2}"/>
              </a:ext>
            </a:extLst>
          </p:cNvPr>
          <p:cNvSpPr/>
          <p:nvPr/>
        </p:nvSpPr>
        <p:spPr>
          <a:xfrm>
            <a:off x="5132566" y="335685"/>
            <a:ext cx="1535502" cy="1578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Robot process 1</a:t>
            </a:r>
          </a:p>
        </p:txBody>
      </p:sp>
      <p:sp>
        <p:nvSpPr>
          <p:cNvPr id="10" name="Rounded Rectangle 9">
            <a:extLst>
              <a:ext uri="{FF2B5EF4-FFF2-40B4-BE49-F238E27FC236}">
                <a16:creationId xmlns:a16="http://schemas.microsoft.com/office/drawing/2014/main" id="{720B51A7-9B5C-C823-A137-FEE7703DC663}"/>
              </a:ext>
            </a:extLst>
          </p:cNvPr>
          <p:cNvSpPr/>
          <p:nvPr/>
        </p:nvSpPr>
        <p:spPr>
          <a:xfrm>
            <a:off x="6961195" y="879149"/>
            <a:ext cx="500333" cy="49170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T" dirty="0"/>
          </a:p>
        </p:txBody>
      </p:sp>
      <p:sp>
        <p:nvSpPr>
          <p:cNvPr id="12" name="TextBox 11">
            <a:extLst>
              <a:ext uri="{FF2B5EF4-FFF2-40B4-BE49-F238E27FC236}">
                <a16:creationId xmlns:a16="http://schemas.microsoft.com/office/drawing/2014/main" id="{B595CA78-B84D-0CC2-2154-FEB49E56E7E9}"/>
              </a:ext>
            </a:extLst>
          </p:cNvPr>
          <p:cNvSpPr txBox="1"/>
          <p:nvPr/>
        </p:nvSpPr>
        <p:spPr>
          <a:xfrm>
            <a:off x="6562226" y="419114"/>
            <a:ext cx="1452514" cy="307777"/>
          </a:xfrm>
          <a:prstGeom prst="rect">
            <a:avLst/>
          </a:prstGeom>
          <a:noFill/>
        </p:spPr>
        <p:txBody>
          <a:bodyPr wrap="none" rtlCol="0">
            <a:spAutoFit/>
          </a:bodyPr>
          <a:lstStyle/>
          <a:p>
            <a:r>
              <a:rPr lang="en-IT" sz="1400" dirty="0"/>
              <a:t>Introduction stub</a:t>
            </a:r>
          </a:p>
        </p:txBody>
      </p:sp>
      <p:sp>
        <p:nvSpPr>
          <p:cNvPr id="13" name="Oval 12">
            <a:extLst>
              <a:ext uri="{FF2B5EF4-FFF2-40B4-BE49-F238E27FC236}">
                <a16:creationId xmlns:a16="http://schemas.microsoft.com/office/drawing/2014/main" id="{6C1CD22E-C2B6-4C3A-24D4-713FC67CCD88}"/>
              </a:ext>
            </a:extLst>
          </p:cNvPr>
          <p:cNvSpPr/>
          <p:nvPr/>
        </p:nvSpPr>
        <p:spPr>
          <a:xfrm>
            <a:off x="1450325" y="5686405"/>
            <a:ext cx="577386" cy="5693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2</a:t>
            </a:r>
          </a:p>
        </p:txBody>
      </p:sp>
      <p:sp>
        <p:nvSpPr>
          <p:cNvPr id="14" name="Oval 13">
            <a:extLst>
              <a:ext uri="{FF2B5EF4-FFF2-40B4-BE49-F238E27FC236}">
                <a16:creationId xmlns:a16="http://schemas.microsoft.com/office/drawing/2014/main" id="{F8EEA45A-A497-2DD6-7A42-FEEF379BE26D}"/>
              </a:ext>
            </a:extLst>
          </p:cNvPr>
          <p:cNvSpPr/>
          <p:nvPr/>
        </p:nvSpPr>
        <p:spPr>
          <a:xfrm>
            <a:off x="2894912" y="5695510"/>
            <a:ext cx="577386" cy="5693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3</a:t>
            </a:r>
          </a:p>
        </p:txBody>
      </p:sp>
      <p:pic>
        <p:nvPicPr>
          <p:cNvPr id="24" name="Graphic 23" descr="Lock with solid fill">
            <a:extLst>
              <a:ext uri="{FF2B5EF4-FFF2-40B4-BE49-F238E27FC236}">
                <a16:creationId xmlns:a16="http://schemas.microsoft.com/office/drawing/2014/main" id="{C3649B4A-CC64-7359-08AC-17CB3CFA39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7406" y="1849046"/>
            <a:ext cx="551688" cy="551688"/>
          </a:xfrm>
          <a:prstGeom prst="rect">
            <a:avLst/>
          </a:prstGeom>
        </p:spPr>
      </p:pic>
      <p:pic>
        <p:nvPicPr>
          <p:cNvPr id="30" name="Graphic 29" descr="Unlock with solid fill">
            <a:extLst>
              <a:ext uri="{FF2B5EF4-FFF2-40B4-BE49-F238E27FC236}">
                <a16:creationId xmlns:a16="http://schemas.microsoft.com/office/drawing/2014/main" id="{12389B9D-1CA5-4560-AEC6-4FA53EE315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97405" y="3407981"/>
            <a:ext cx="551688" cy="551688"/>
          </a:xfrm>
          <a:prstGeom prst="rect">
            <a:avLst/>
          </a:prstGeom>
        </p:spPr>
      </p:pic>
      <p:sp>
        <p:nvSpPr>
          <p:cNvPr id="31" name="Right Arrow 30">
            <a:extLst>
              <a:ext uri="{FF2B5EF4-FFF2-40B4-BE49-F238E27FC236}">
                <a16:creationId xmlns:a16="http://schemas.microsoft.com/office/drawing/2014/main" id="{61928C60-5A33-DEC6-0CA2-DDEE0FCE40C7}"/>
              </a:ext>
            </a:extLst>
          </p:cNvPr>
          <p:cNvSpPr/>
          <p:nvPr/>
        </p:nvSpPr>
        <p:spPr>
          <a:xfrm rot="10800000">
            <a:off x="3999798" y="2884547"/>
            <a:ext cx="422696" cy="3297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3" name="Oval 2">
            <a:extLst>
              <a:ext uri="{FF2B5EF4-FFF2-40B4-BE49-F238E27FC236}">
                <a16:creationId xmlns:a16="http://schemas.microsoft.com/office/drawing/2014/main" id="{FE75CDC8-8CF9-4DD3-4E2B-D9CDBD9521DD}"/>
              </a:ext>
            </a:extLst>
          </p:cNvPr>
          <p:cNvSpPr/>
          <p:nvPr/>
        </p:nvSpPr>
        <p:spPr>
          <a:xfrm>
            <a:off x="9134466" y="840330"/>
            <a:ext cx="577386" cy="5693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4</a:t>
            </a:r>
          </a:p>
        </p:txBody>
      </p:sp>
      <p:sp>
        <p:nvSpPr>
          <p:cNvPr id="4" name="Trapezium 3">
            <a:extLst>
              <a:ext uri="{FF2B5EF4-FFF2-40B4-BE49-F238E27FC236}">
                <a16:creationId xmlns:a16="http://schemas.microsoft.com/office/drawing/2014/main" id="{7912E362-B59D-419B-7746-8988CFDA4D3C}"/>
              </a:ext>
            </a:extLst>
          </p:cNvPr>
          <p:cNvSpPr/>
          <p:nvPr/>
        </p:nvSpPr>
        <p:spPr>
          <a:xfrm rot="5400000">
            <a:off x="4161892" y="835078"/>
            <a:ext cx="767751" cy="587342"/>
          </a:xfrm>
          <a:prstGeom prst="trapezoid">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T"/>
          </a:p>
        </p:txBody>
      </p:sp>
      <p:sp>
        <p:nvSpPr>
          <p:cNvPr id="5" name="TextBox 4">
            <a:extLst>
              <a:ext uri="{FF2B5EF4-FFF2-40B4-BE49-F238E27FC236}">
                <a16:creationId xmlns:a16="http://schemas.microsoft.com/office/drawing/2014/main" id="{93C6249C-5CE2-2482-79C3-56376804DB8D}"/>
              </a:ext>
            </a:extLst>
          </p:cNvPr>
          <p:cNvSpPr txBox="1"/>
          <p:nvPr/>
        </p:nvSpPr>
        <p:spPr>
          <a:xfrm>
            <a:off x="3705503" y="311192"/>
            <a:ext cx="1643591" cy="307777"/>
          </a:xfrm>
          <a:prstGeom prst="rect">
            <a:avLst/>
          </a:prstGeom>
          <a:noFill/>
        </p:spPr>
        <p:txBody>
          <a:bodyPr wrap="none" rtlCol="0">
            <a:spAutoFit/>
          </a:bodyPr>
          <a:lstStyle/>
          <a:p>
            <a:r>
              <a:rPr lang="en-IT" sz="1400" dirty="0"/>
              <a:t>P2PServiceManager</a:t>
            </a:r>
          </a:p>
        </p:txBody>
      </p:sp>
      <p:cxnSp>
        <p:nvCxnSpPr>
          <p:cNvPr id="7" name="Straight Arrow Connector 6">
            <a:extLst>
              <a:ext uri="{FF2B5EF4-FFF2-40B4-BE49-F238E27FC236}">
                <a16:creationId xmlns:a16="http://schemas.microsoft.com/office/drawing/2014/main" id="{30624C69-2CA4-0CA8-CDC8-18C0CA2598FB}"/>
              </a:ext>
            </a:extLst>
          </p:cNvPr>
          <p:cNvCxnSpPr>
            <a:stCxn id="3" idx="2"/>
            <a:endCxn id="10" idx="3"/>
          </p:cNvCxnSpPr>
          <p:nvPr/>
        </p:nvCxnSpPr>
        <p:spPr>
          <a:xfrm flipH="1">
            <a:off x="7461528" y="1125002"/>
            <a:ext cx="1672938"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AB80AD59-38BC-029B-B405-1CF246B27427}"/>
              </a:ext>
            </a:extLst>
          </p:cNvPr>
          <p:cNvSpPr txBox="1"/>
          <p:nvPr/>
        </p:nvSpPr>
        <p:spPr>
          <a:xfrm>
            <a:off x="7677346" y="819916"/>
            <a:ext cx="1241302" cy="307777"/>
          </a:xfrm>
          <a:prstGeom prst="rect">
            <a:avLst/>
          </a:prstGeom>
          <a:noFill/>
        </p:spPr>
        <p:txBody>
          <a:bodyPr wrap="none" rtlCol="0">
            <a:spAutoFit/>
          </a:bodyPr>
          <a:lstStyle/>
          <a:p>
            <a:r>
              <a:rPr lang="en-IT" sz="1400" dirty="0"/>
              <a:t>introduceMe()</a:t>
            </a:r>
          </a:p>
        </p:txBody>
      </p:sp>
      <p:graphicFrame>
        <p:nvGraphicFramePr>
          <p:cNvPr id="15" name="Table 5">
            <a:extLst>
              <a:ext uri="{FF2B5EF4-FFF2-40B4-BE49-F238E27FC236}">
                <a16:creationId xmlns:a16="http://schemas.microsoft.com/office/drawing/2014/main" id="{B450425C-8F6B-52CF-4BB9-8ABB7E50E9A1}"/>
              </a:ext>
            </a:extLst>
          </p:cNvPr>
          <p:cNvGraphicFramePr>
            <a:graphicFrameLocks noGrp="1"/>
          </p:cNvGraphicFramePr>
          <p:nvPr>
            <p:extLst>
              <p:ext uri="{D42A27DB-BD31-4B8C-83A1-F6EECF244321}">
                <p14:modId xmlns:p14="http://schemas.microsoft.com/office/powerpoint/2010/main" val="2088083869"/>
              </p:ext>
            </p:extLst>
          </p:nvPr>
        </p:nvGraphicFramePr>
        <p:xfrm>
          <a:off x="4898993" y="2400734"/>
          <a:ext cx="2002647" cy="1004109"/>
        </p:xfrm>
        <a:graphic>
          <a:graphicData uri="http://schemas.openxmlformats.org/drawingml/2006/table">
            <a:tbl>
              <a:tblPr firstRow="1" bandRow="1">
                <a:tableStyleId>{5C22544A-7EE6-4342-B048-85BDC9FD1C3A}</a:tableStyleId>
              </a:tblPr>
              <a:tblGrid>
                <a:gridCol w="530044">
                  <a:extLst>
                    <a:ext uri="{9D8B030D-6E8A-4147-A177-3AD203B41FA5}">
                      <a16:colId xmlns:a16="http://schemas.microsoft.com/office/drawing/2014/main" val="660098881"/>
                    </a:ext>
                  </a:extLst>
                </a:gridCol>
                <a:gridCol w="1472603">
                  <a:extLst>
                    <a:ext uri="{9D8B030D-6E8A-4147-A177-3AD203B41FA5}">
                      <a16:colId xmlns:a16="http://schemas.microsoft.com/office/drawing/2014/main" val="976571088"/>
                    </a:ext>
                  </a:extLst>
                </a:gridCol>
              </a:tblGrid>
              <a:tr h="334703">
                <a:tc>
                  <a:txBody>
                    <a:bodyPr/>
                    <a:lstStyle/>
                    <a:p>
                      <a:r>
                        <a:rPr lang="en-IT" sz="1050" dirty="0"/>
                        <a:t>KEY</a:t>
                      </a:r>
                    </a:p>
                  </a:txBody>
                  <a:tcPr/>
                </a:tc>
                <a:tc>
                  <a:txBody>
                    <a:bodyPr/>
                    <a:lstStyle/>
                    <a:p>
                      <a:r>
                        <a:rPr lang="en-IT" sz="1050" dirty="0"/>
                        <a:t>VALUE</a:t>
                      </a:r>
                    </a:p>
                  </a:txBody>
                  <a:tcPr/>
                </a:tc>
                <a:extLst>
                  <a:ext uri="{0D108BD9-81ED-4DB2-BD59-A6C34878D82A}">
                    <a16:rowId xmlns:a16="http://schemas.microsoft.com/office/drawing/2014/main" val="2758631679"/>
                  </a:ext>
                </a:extLst>
              </a:tr>
              <a:tr h="334703">
                <a:tc>
                  <a:txBody>
                    <a:bodyPr/>
                    <a:lstStyle/>
                    <a:p>
                      <a:r>
                        <a:rPr lang="en-IT" sz="1050" dirty="0"/>
                        <a:t>2</a:t>
                      </a:r>
                    </a:p>
                  </a:txBody>
                  <a:tcPr/>
                </a:tc>
                <a:tc>
                  <a:txBody>
                    <a:bodyPr/>
                    <a:lstStyle/>
                    <a:p>
                      <a:r>
                        <a:rPr lang="en-IT" sz="1050" dirty="0"/>
                        <a:t>Peer{…}</a:t>
                      </a:r>
                    </a:p>
                  </a:txBody>
                  <a:tcPr/>
                </a:tc>
                <a:extLst>
                  <a:ext uri="{0D108BD9-81ED-4DB2-BD59-A6C34878D82A}">
                    <a16:rowId xmlns:a16="http://schemas.microsoft.com/office/drawing/2014/main" val="2579731945"/>
                  </a:ext>
                </a:extLst>
              </a:tr>
              <a:tr h="334703">
                <a:tc>
                  <a:txBody>
                    <a:bodyPr/>
                    <a:lstStyle/>
                    <a:p>
                      <a:r>
                        <a:rPr lang="en-IT" sz="105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050" dirty="0"/>
                        <a:t>Peer{…}</a:t>
                      </a:r>
                    </a:p>
                  </a:txBody>
                  <a:tcPr/>
                </a:tc>
                <a:extLst>
                  <a:ext uri="{0D108BD9-81ED-4DB2-BD59-A6C34878D82A}">
                    <a16:rowId xmlns:a16="http://schemas.microsoft.com/office/drawing/2014/main" val="992092358"/>
                  </a:ext>
                </a:extLst>
              </a:tr>
            </a:tbl>
          </a:graphicData>
        </a:graphic>
      </p:graphicFrame>
      <p:cxnSp>
        <p:nvCxnSpPr>
          <p:cNvPr id="21" name="Elbow Connector 20">
            <a:extLst>
              <a:ext uri="{FF2B5EF4-FFF2-40B4-BE49-F238E27FC236}">
                <a16:creationId xmlns:a16="http://schemas.microsoft.com/office/drawing/2014/main" id="{250F0409-CCE3-FACC-A21B-AFAEE0246BE5}"/>
              </a:ext>
            </a:extLst>
          </p:cNvPr>
          <p:cNvCxnSpPr>
            <a:cxnSpLocks/>
            <a:stCxn id="4" idx="2"/>
            <a:endCxn id="24" idx="1"/>
          </p:cNvCxnSpPr>
          <p:nvPr/>
        </p:nvCxnSpPr>
        <p:spPr>
          <a:xfrm rot="10800000" flipH="1" flipV="1">
            <a:off x="4252096" y="1128750"/>
            <a:ext cx="545309" cy="996140"/>
          </a:xfrm>
          <a:prstGeom prst="bentConnector3">
            <a:avLst>
              <a:gd name="adj1" fmla="val -58463"/>
            </a:avLst>
          </a:prstGeom>
          <a:ln>
            <a:tailEnd type="triangle"/>
          </a:ln>
        </p:spPr>
        <p:style>
          <a:lnRef idx="3">
            <a:schemeClr val="accent4"/>
          </a:lnRef>
          <a:fillRef idx="0">
            <a:schemeClr val="accent4"/>
          </a:fillRef>
          <a:effectRef idx="2">
            <a:schemeClr val="accent4"/>
          </a:effectRef>
          <a:fontRef idx="minor">
            <a:schemeClr val="tx1"/>
          </a:fontRef>
        </p:style>
      </p:cxnSp>
      <p:sp>
        <p:nvSpPr>
          <p:cNvPr id="29" name="Rounded Rectangle 28">
            <a:extLst>
              <a:ext uri="{FF2B5EF4-FFF2-40B4-BE49-F238E27FC236}">
                <a16:creationId xmlns:a16="http://schemas.microsoft.com/office/drawing/2014/main" id="{F88716FE-F9BC-5A88-8911-0FA6882EDA88}"/>
              </a:ext>
            </a:extLst>
          </p:cNvPr>
          <p:cNvSpPr/>
          <p:nvPr/>
        </p:nvSpPr>
        <p:spPr>
          <a:xfrm>
            <a:off x="1258998" y="2520309"/>
            <a:ext cx="1043796" cy="105825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T" dirty="0"/>
              <a:t>Thread 1</a:t>
            </a:r>
          </a:p>
        </p:txBody>
      </p:sp>
      <p:sp>
        <p:nvSpPr>
          <p:cNvPr id="43" name="Rounded Rectangle 42">
            <a:extLst>
              <a:ext uri="{FF2B5EF4-FFF2-40B4-BE49-F238E27FC236}">
                <a16:creationId xmlns:a16="http://schemas.microsoft.com/office/drawing/2014/main" id="{9FE0491A-AAEF-490E-8505-EE910B103326}"/>
              </a:ext>
            </a:extLst>
          </p:cNvPr>
          <p:cNvSpPr/>
          <p:nvPr/>
        </p:nvSpPr>
        <p:spPr>
          <a:xfrm>
            <a:off x="2638534" y="2520309"/>
            <a:ext cx="1043796" cy="105825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T" dirty="0"/>
              <a:t>Thread 2</a:t>
            </a:r>
          </a:p>
        </p:txBody>
      </p:sp>
      <p:sp>
        <p:nvSpPr>
          <p:cNvPr id="44" name="TextBox 43">
            <a:extLst>
              <a:ext uri="{FF2B5EF4-FFF2-40B4-BE49-F238E27FC236}">
                <a16:creationId xmlns:a16="http://schemas.microsoft.com/office/drawing/2014/main" id="{7F8242D5-4217-657A-7294-2439594E4AB5}"/>
              </a:ext>
            </a:extLst>
          </p:cNvPr>
          <p:cNvSpPr txBox="1"/>
          <p:nvPr/>
        </p:nvSpPr>
        <p:spPr>
          <a:xfrm>
            <a:off x="1574128" y="2067099"/>
            <a:ext cx="1735347" cy="369332"/>
          </a:xfrm>
          <a:prstGeom prst="rect">
            <a:avLst/>
          </a:prstGeom>
          <a:noFill/>
        </p:spPr>
        <p:txBody>
          <a:bodyPr wrap="none" rtlCol="0">
            <a:spAutoFit/>
          </a:bodyPr>
          <a:lstStyle/>
          <a:p>
            <a:r>
              <a:rPr lang="en-IT" dirty="0"/>
              <a:t>Create 2 threads</a:t>
            </a:r>
          </a:p>
        </p:txBody>
      </p:sp>
      <p:sp>
        <p:nvSpPr>
          <p:cNvPr id="45" name="Right Arrow 44">
            <a:extLst>
              <a:ext uri="{FF2B5EF4-FFF2-40B4-BE49-F238E27FC236}">
                <a16:creationId xmlns:a16="http://schemas.microsoft.com/office/drawing/2014/main" id="{148A9728-F413-EE6E-C48C-73EDC5E3B924}"/>
              </a:ext>
            </a:extLst>
          </p:cNvPr>
          <p:cNvSpPr/>
          <p:nvPr/>
        </p:nvSpPr>
        <p:spPr>
          <a:xfrm>
            <a:off x="4040747" y="3578566"/>
            <a:ext cx="422696" cy="3297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aphicFrame>
        <p:nvGraphicFramePr>
          <p:cNvPr id="46" name="Table 5">
            <a:extLst>
              <a:ext uri="{FF2B5EF4-FFF2-40B4-BE49-F238E27FC236}">
                <a16:creationId xmlns:a16="http://schemas.microsoft.com/office/drawing/2014/main" id="{49C5838B-6485-CD25-A63C-4DF4514B0FB2}"/>
              </a:ext>
            </a:extLst>
          </p:cNvPr>
          <p:cNvGraphicFramePr>
            <a:graphicFrameLocks noGrp="1"/>
          </p:cNvGraphicFramePr>
          <p:nvPr>
            <p:extLst>
              <p:ext uri="{D42A27DB-BD31-4B8C-83A1-F6EECF244321}">
                <p14:modId xmlns:p14="http://schemas.microsoft.com/office/powerpoint/2010/main" val="3536450880"/>
              </p:ext>
            </p:extLst>
          </p:nvPr>
        </p:nvGraphicFramePr>
        <p:xfrm>
          <a:off x="4869730" y="3989353"/>
          <a:ext cx="2002647" cy="1004109"/>
        </p:xfrm>
        <a:graphic>
          <a:graphicData uri="http://schemas.openxmlformats.org/drawingml/2006/table">
            <a:tbl>
              <a:tblPr firstRow="1" bandRow="1">
                <a:tableStyleId>{5C22544A-7EE6-4342-B048-85BDC9FD1C3A}</a:tableStyleId>
              </a:tblPr>
              <a:tblGrid>
                <a:gridCol w="530044">
                  <a:extLst>
                    <a:ext uri="{9D8B030D-6E8A-4147-A177-3AD203B41FA5}">
                      <a16:colId xmlns:a16="http://schemas.microsoft.com/office/drawing/2014/main" val="660098881"/>
                    </a:ext>
                  </a:extLst>
                </a:gridCol>
                <a:gridCol w="1472603">
                  <a:extLst>
                    <a:ext uri="{9D8B030D-6E8A-4147-A177-3AD203B41FA5}">
                      <a16:colId xmlns:a16="http://schemas.microsoft.com/office/drawing/2014/main" val="976571088"/>
                    </a:ext>
                  </a:extLst>
                </a:gridCol>
              </a:tblGrid>
              <a:tr h="334703">
                <a:tc>
                  <a:txBody>
                    <a:bodyPr/>
                    <a:lstStyle/>
                    <a:p>
                      <a:r>
                        <a:rPr lang="en-IT" sz="1050" dirty="0"/>
                        <a:t>KEY</a:t>
                      </a:r>
                    </a:p>
                  </a:txBody>
                  <a:tcPr/>
                </a:tc>
                <a:tc>
                  <a:txBody>
                    <a:bodyPr/>
                    <a:lstStyle/>
                    <a:p>
                      <a:r>
                        <a:rPr lang="en-IT" sz="1050" dirty="0"/>
                        <a:t>VALUE</a:t>
                      </a:r>
                    </a:p>
                  </a:txBody>
                  <a:tcPr/>
                </a:tc>
                <a:extLst>
                  <a:ext uri="{0D108BD9-81ED-4DB2-BD59-A6C34878D82A}">
                    <a16:rowId xmlns:a16="http://schemas.microsoft.com/office/drawing/2014/main" val="2758631679"/>
                  </a:ext>
                </a:extLst>
              </a:tr>
              <a:tr h="334703">
                <a:tc>
                  <a:txBody>
                    <a:bodyPr/>
                    <a:lstStyle/>
                    <a:p>
                      <a:r>
                        <a:rPr lang="en-IT" sz="1050" dirty="0"/>
                        <a:t>2</a:t>
                      </a:r>
                    </a:p>
                  </a:txBody>
                  <a:tcPr/>
                </a:tc>
                <a:tc>
                  <a:txBody>
                    <a:bodyPr/>
                    <a:lstStyle/>
                    <a:p>
                      <a:r>
                        <a:rPr lang="en-IT" sz="1050" dirty="0"/>
                        <a:t>Peer{…}</a:t>
                      </a:r>
                    </a:p>
                  </a:txBody>
                  <a:tcPr/>
                </a:tc>
                <a:extLst>
                  <a:ext uri="{0D108BD9-81ED-4DB2-BD59-A6C34878D82A}">
                    <a16:rowId xmlns:a16="http://schemas.microsoft.com/office/drawing/2014/main" val="2579731945"/>
                  </a:ext>
                </a:extLst>
              </a:tr>
              <a:tr h="334703">
                <a:tc>
                  <a:txBody>
                    <a:bodyPr/>
                    <a:lstStyle/>
                    <a:p>
                      <a:r>
                        <a:rPr lang="en-IT" sz="105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050" dirty="0"/>
                        <a:t>Peer{…}</a:t>
                      </a:r>
                    </a:p>
                  </a:txBody>
                  <a:tcPr/>
                </a:tc>
                <a:extLst>
                  <a:ext uri="{0D108BD9-81ED-4DB2-BD59-A6C34878D82A}">
                    <a16:rowId xmlns:a16="http://schemas.microsoft.com/office/drawing/2014/main" val="992092358"/>
                  </a:ext>
                </a:extLst>
              </a:tr>
            </a:tbl>
          </a:graphicData>
        </a:graphic>
      </p:graphicFrame>
      <p:sp>
        <p:nvSpPr>
          <p:cNvPr id="47" name="TextBox 46">
            <a:extLst>
              <a:ext uri="{FF2B5EF4-FFF2-40B4-BE49-F238E27FC236}">
                <a16:creationId xmlns:a16="http://schemas.microsoft.com/office/drawing/2014/main" id="{7CACE45A-9842-DCAE-769E-8F8C7BCE677F}"/>
              </a:ext>
            </a:extLst>
          </p:cNvPr>
          <p:cNvSpPr txBox="1"/>
          <p:nvPr/>
        </p:nvSpPr>
        <p:spPr>
          <a:xfrm>
            <a:off x="2026462" y="3590337"/>
            <a:ext cx="830677" cy="369332"/>
          </a:xfrm>
          <a:prstGeom prst="rect">
            <a:avLst/>
          </a:prstGeom>
          <a:noFill/>
        </p:spPr>
        <p:txBody>
          <a:bodyPr wrap="none" rtlCol="0">
            <a:spAutoFit/>
          </a:bodyPr>
          <a:lstStyle/>
          <a:p>
            <a:r>
              <a:rPr lang="en-IT" dirty="0"/>
              <a:t>Unlock</a:t>
            </a:r>
          </a:p>
        </p:txBody>
      </p:sp>
      <p:sp>
        <p:nvSpPr>
          <p:cNvPr id="49" name="Right Arrow 48">
            <a:extLst>
              <a:ext uri="{FF2B5EF4-FFF2-40B4-BE49-F238E27FC236}">
                <a16:creationId xmlns:a16="http://schemas.microsoft.com/office/drawing/2014/main" id="{96B2D232-AE45-F17C-6932-9F7F264F6E58}"/>
              </a:ext>
            </a:extLst>
          </p:cNvPr>
          <p:cNvSpPr/>
          <p:nvPr/>
        </p:nvSpPr>
        <p:spPr>
          <a:xfrm rot="5400000">
            <a:off x="1527670" y="4115169"/>
            <a:ext cx="422696" cy="32978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T"/>
          </a:p>
        </p:txBody>
      </p:sp>
      <p:sp>
        <p:nvSpPr>
          <p:cNvPr id="50" name="Right Arrow 49">
            <a:extLst>
              <a:ext uri="{FF2B5EF4-FFF2-40B4-BE49-F238E27FC236}">
                <a16:creationId xmlns:a16="http://schemas.microsoft.com/office/drawing/2014/main" id="{23C73597-37E6-60A8-1C97-8A51C8D96999}"/>
              </a:ext>
            </a:extLst>
          </p:cNvPr>
          <p:cNvSpPr/>
          <p:nvPr/>
        </p:nvSpPr>
        <p:spPr>
          <a:xfrm rot="5400000">
            <a:off x="2949083" y="4115169"/>
            <a:ext cx="422696" cy="32978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T"/>
          </a:p>
        </p:txBody>
      </p:sp>
      <p:sp>
        <p:nvSpPr>
          <p:cNvPr id="51" name="TextBox 50">
            <a:extLst>
              <a:ext uri="{FF2B5EF4-FFF2-40B4-BE49-F238E27FC236}">
                <a16:creationId xmlns:a16="http://schemas.microsoft.com/office/drawing/2014/main" id="{734976B8-8B13-0C66-E0CD-7470333A55F3}"/>
              </a:ext>
            </a:extLst>
          </p:cNvPr>
          <p:cNvSpPr txBox="1"/>
          <p:nvPr/>
        </p:nvSpPr>
        <p:spPr>
          <a:xfrm>
            <a:off x="2111811" y="4104105"/>
            <a:ext cx="675826" cy="307777"/>
          </a:xfrm>
          <a:prstGeom prst="rect">
            <a:avLst/>
          </a:prstGeom>
          <a:noFill/>
        </p:spPr>
        <p:txBody>
          <a:bodyPr wrap="none" rtlCol="0">
            <a:spAutoFit/>
          </a:bodyPr>
          <a:lstStyle/>
          <a:p>
            <a:r>
              <a:rPr lang="en-IT" sz="1400" dirty="0"/>
              <a:t>.start()</a:t>
            </a:r>
          </a:p>
        </p:txBody>
      </p:sp>
      <p:sp>
        <p:nvSpPr>
          <p:cNvPr id="53" name="Snip Single Corner of Rectangle 52">
            <a:extLst>
              <a:ext uri="{FF2B5EF4-FFF2-40B4-BE49-F238E27FC236}">
                <a16:creationId xmlns:a16="http://schemas.microsoft.com/office/drawing/2014/main" id="{2D7CDE64-C2DC-0400-6093-150F7222F524}"/>
              </a:ext>
            </a:extLst>
          </p:cNvPr>
          <p:cNvSpPr/>
          <p:nvPr/>
        </p:nvSpPr>
        <p:spPr>
          <a:xfrm>
            <a:off x="1217120" y="4773563"/>
            <a:ext cx="1043796" cy="612475"/>
          </a:xfrm>
          <a:prstGeom prst="snip1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T" sz="1400" dirty="0"/>
              <a:t>Repair request</a:t>
            </a:r>
          </a:p>
        </p:txBody>
      </p:sp>
      <p:sp>
        <p:nvSpPr>
          <p:cNvPr id="54" name="Snip Single Corner of Rectangle 53">
            <a:extLst>
              <a:ext uri="{FF2B5EF4-FFF2-40B4-BE49-F238E27FC236}">
                <a16:creationId xmlns:a16="http://schemas.microsoft.com/office/drawing/2014/main" id="{23BCB313-B0AE-45F1-11DE-758F39A5B459}"/>
              </a:ext>
            </a:extLst>
          </p:cNvPr>
          <p:cNvSpPr/>
          <p:nvPr/>
        </p:nvSpPr>
        <p:spPr>
          <a:xfrm>
            <a:off x="2661707" y="4782668"/>
            <a:ext cx="1043796" cy="612475"/>
          </a:xfrm>
          <a:prstGeom prst="snip1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T" sz="1400" dirty="0"/>
              <a:t>Repair request</a:t>
            </a:r>
          </a:p>
        </p:txBody>
      </p:sp>
      <p:cxnSp>
        <p:nvCxnSpPr>
          <p:cNvPr id="56" name="Straight Arrow Connector 55">
            <a:extLst>
              <a:ext uri="{FF2B5EF4-FFF2-40B4-BE49-F238E27FC236}">
                <a16:creationId xmlns:a16="http://schemas.microsoft.com/office/drawing/2014/main" id="{703AB184-2B3D-0862-49D9-1A863141E81F}"/>
              </a:ext>
            </a:extLst>
          </p:cNvPr>
          <p:cNvCxnSpPr>
            <a:stCxn id="53" idx="1"/>
            <a:endCxn id="13" idx="0"/>
          </p:cNvCxnSpPr>
          <p:nvPr/>
        </p:nvCxnSpPr>
        <p:spPr>
          <a:xfrm>
            <a:off x="1739018" y="5386038"/>
            <a:ext cx="0" cy="300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D40B174-CE56-0DEC-EDA9-905E642D9FED}"/>
              </a:ext>
            </a:extLst>
          </p:cNvPr>
          <p:cNvCxnSpPr>
            <a:stCxn id="54" idx="1"/>
            <a:endCxn id="14" idx="0"/>
          </p:cNvCxnSpPr>
          <p:nvPr/>
        </p:nvCxnSpPr>
        <p:spPr>
          <a:xfrm>
            <a:off x="3183605" y="5395143"/>
            <a:ext cx="0" cy="300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BB318DA8-BBFB-9564-C8C2-85694AAE6C11}"/>
              </a:ext>
            </a:extLst>
          </p:cNvPr>
          <p:cNvCxnSpPr>
            <a:stCxn id="10" idx="2"/>
            <a:endCxn id="24" idx="3"/>
          </p:cNvCxnSpPr>
          <p:nvPr/>
        </p:nvCxnSpPr>
        <p:spPr>
          <a:xfrm rot="5400000">
            <a:off x="5903211" y="816738"/>
            <a:ext cx="754035" cy="1862268"/>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63" name="Right Arrow 62">
            <a:extLst>
              <a:ext uri="{FF2B5EF4-FFF2-40B4-BE49-F238E27FC236}">
                <a16:creationId xmlns:a16="http://schemas.microsoft.com/office/drawing/2014/main" id="{EB548ED7-5229-1140-A08F-7121497A9FA0}"/>
              </a:ext>
            </a:extLst>
          </p:cNvPr>
          <p:cNvSpPr/>
          <p:nvPr/>
        </p:nvSpPr>
        <p:spPr>
          <a:xfrm>
            <a:off x="7176128" y="2711610"/>
            <a:ext cx="422696" cy="3297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aphicFrame>
        <p:nvGraphicFramePr>
          <p:cNvPr id="64" name="Table 5">
            <a:extLst>
              <a:ext uri="{FF2B5EF4-FFF2-40B4-BE49-F238E27FC236}">
                <a16:creationId xmlns:a16="http://schemas.microsoft.com/office/drawing/2014/main" id="{A2083504-BF0A-A9BE-F693-3854A048B1E7}"/>
              </a:ext>
            </a:extLst>
          </p:cNvPr>
          <p:cNvGraphicFramePr>
            <a:graphicFrameLocks noGrp="1"/>
          </p:cNvGraphicFramePr>
          <p:nvPr>
            <p:extLst>
              <p:ext uri="{D42A27DB-BD31-4B8C-83A1-F6EECF244321}">
                <p14:modId xmlns:p14="http://schemas.microsoft.com/office/powerpoint/2010/main" val="4160412599"/>
              </p:ext>
            </p:extLst>
          </p:nvPr>
        </p:nvGraphicFramePr>
        <p:xfrm>
          <a:off x="7945291" y="2033125"/>
          <a:ext cx="2002647" cy="1338812"/>
        </p:xfrm>
        <a:graphic>
          <a:graphicData uri="http://schemas.openxmlformats.org/drawingml/2006/table">
            <a:tbl>
              <a:tblPr firstRow="1" bandRow="1">
                <a:tableStyleId>{5C22544A-7EE6-4342-B048-85BDC9FD1C3A}</a:tableStyleId>
              </a:tblPr>
              <a:tblGrid>
                <a:gridCol w="530044">
                  <a:extLst>
                    <a:ext uri="{9D8B030D-6E8A-4147-A177-3AD203B41FA5}">
                      <a16:colId xmlns:a16="http://schemas.microsoft.com/office/drawing/2014/main" val="660098881"/>
                    </a:ext>
                  </a:extLst>
                </a:gridCol>
                <a:gridCol w="1472603">
                  <a:extLst>
                    <a:ext uri="{9D8B030D-6E8A-4147-A177-3AD203B41FA5}">
                      <a16:colId xmlns:a16="http://schemas.microsoft.com/office/drawing/2014/main" val="976571088"/>
                    </a:ext>
                  </a:extLst>
                </a:gridCol>
              </a:tblGrid>
              <a:tr h="334703">
                <a:tc>
                  <a:txBody>
                    <a:bodyPr/>
                    <a:lstStyle/>
                    <a:p>
                      <a:r>
                        <a:rPr lang="en-IT" sz="1050" dirty="0"/>
                        <a:t>KEY</a:t>
                      </a:r>
                    </a:p>
                  </a:txBody>
                  <a:tcPr/>
                </a:tc>
                <a:tc>
                  <a:txBody>
                    <a:bodyPr/>
                    <a:lstStyle/>
                    <a:p>
                      <a:r>
                        <a:rPr lang="en-IT" sz="1050" dirty="0"/>
                        <a:t>VALUE</a:t>
                      </a:r>
                    </a:p>
                  </a:txBody>
                  <a:tcPr/>
                </a:tc>
                <a:extLst>
                  <a:ext uri="{0D108BD9-81ED-4DB2-BD59-A6C34878D82A}">
                    <a16:rowId xmlns:a16="http://schemas.microsoft.com/office/drawing/2014/main" val="2758631679"/>
                  </a:ext>
                </a:extLst>
              </a:tr>
              <a:tr h="334703">
                <a:tc>
                  <a:txBody>
                    <a:bodyPr/>
                    <a:lstStyle/>
                    <a:p>
                      <a:r>
                        <a:rPr lang="en-IT" sz="1050" dirty="0"/>
                        <a:t>2</a:t>
                      </a:r>
                    </a:p>
                  </a:txBody>
                  <a:tcPr/>
                </a:tc>
                <a:tc>
                  <a:txBody>
                    <a:bodyPr/>
                    <a:lstStyle/>
                    <a:p>
                      <a:r>
                        <a:rPr lang="en-IT" sz="1050" dirty="0"/>
                        <a:t>Peer{…}</a:t>
                      </a:r>
                    </a:p>
                  </a:txBody>
                  <a:tcPr/>
                </a:tc>
                <a:extLst>
                  <a:ext uri="{0D108BD9-81ED-4DB2-BD59-A6C34878D82A}">
                    <a16:rowId xmlns:a16="http://schemas.microsoft.com/office/drawing/2014/main" val="2579731945"/>
                  </a:ext>
                </a:extLst>
              </a:tr>
              <a:tr h="334703">
                <a:tc>
                  <a:txBody>
                    <a:bodyPr/>
                    <a:lstStyle/>
                    <a:p>
                      <a:r>
                        <a:rPr lang="en-IT" sz="105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050" dirty="0"/>
                        <a:t>Peer{…}</a:t>
                      </a:r>
                    </a:p>
                  </a:txBody>
                  <a:tcPr/>
                </a:tc>
                <a:extLst>
                  <a:ext uri="{0D108BD9-81ED-4DB2-BD59-A6C34878D82A}">
                    <a16:rowId xmlns:a16="http://schemas.microsoft.com/office/drawing/2014/main" val="992092358"/>
                  </a:ext>
                </a:extLst>
              </a:tr>
              <a:tr h="334703">
                <a:tc>
                  <a:txBody>
                    <a:bodyPr/>
                    <a:lstStyle/>
                    <a:p>
                      <a:r>
                        <a:rPr lang="en-IT" sz="105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050" dirty="0"/>
                        <a:t>Peer{…}</a:t>
                      </a:r>
                    </a:p>
                  </a:txBody>
                  <a:tcPr/>
                </a:tc>
                <a:extLst>
                  <a:ext uri="{0D108BD9-81ED-4DB2-BD59-A6C34878D82A}">
                    <a16:rowId xmlns:a16="http://schemas.microsoft.com/office/drawing/2014/main" val="2619929276"/>
                  </a:ext>
                </a:extLst>
              </a:tr>
            </a:tbl>
          </a:graphicData>
        </a:graphic>
      </p:graphicFrame>
      <p:graphicFrame>
        <p:nvGraphicFramePr>
          <p:cNvPr id="65" name="Table 5">
            <a:extLst>
              <a:ext uri="{FF2B5EF4-FFF2-40B4-BE49-F238E27FC236}">
                <a16:creationId xmlns:a16="http://schemas.microsoft.com/office/drawing/2014/main" id="{389BE06C-8101-8FCC-E2CC-FDA45FAE2516}"/>
              </a:ext>
            </a:extLst>
          </p:cNvPr>
          <p:cNvGraphicFramePr>
            <a:graphicFrameLocks noGrp="1"/>
          </p:cNvGraphicFramePr>
          <p:nvPr>
            <p:extLst>
              <p:ext uri="{D42A27DB-BD31-4B8C-83A1-F6EECF244321}">
                <p14:modId xmlns:p14="http://schemas.microsoft.com/office/powerpoint/2010/main" val="2004654773"/>
              </p:ext>
            </p:extLst>
          </p:nvPr>
        </p:nvGraphicFramePr>
        <p:xfrm>
          <a:off x="7917324" y="3959669"/>
          <a:ext cx="2002647" cy="1338812"/>
        </p:xfrm>
        <a:graphic>
          <a:graphicData uri="http://schemas.openxmlformats.org/drawingml/2006/table">
            <a:tbl>
              <a:tblPr firstRow="1" bandRow="1">
                <a:tableStyleId>{5C22544A-7EE6-4342-B048-85BDC9FD1C3A}</a:tableStyleId>
              </a:tblPr>
              <a:tblGrid>
                <a:gridCol w="530044">
                  <a:extLst>
                    <a:ext uri="{9D8B030D-6E8A-4147-A177-3AD203B41FA5}">
                      <a16:colId xmlns:a16="http://schemas.microsoft.com/office/drawing/2014/main" val="660098881"/>
                    </a:ext>
                  </a:extLst>
                </a:gridCol>
                <a:gridCol w="1472603">
                  <a:extLst>
                    <a:ext uri="{9D8B030D-6E8A-4147-A177-3AD203B41FA5}">
                      <a16:colId xmlns:a16="http://schemas.microsoft.com/office/drawing/2014/main" val="976571088"/>
                    </a:ext>
                  </a:extLst>
                </a:gridCol>
              </a:tblGrid>
              <a:tr h="334703">
                <a:tc>
                  <a:txBody>
                    <a:bodyPr/>
                    <a:lstStyle/>
                    <a:p>
                      <a:r>
                        <a:rPr lang="en-IT" sz="1050" dirty="0"/>
                        <a:t>KEY</a:t>
                      </a:r>
                    </a:p>
                  </a:txBody>
                  <a:tcPr/>
                </a:tc>
                <a:tc>
                  <a:txBody>
                    <a:bodyPr/>
                    <a:lstStyle/>
                    <a:p>
                      <a:r>
                        <a:rPr lang="en-IT" sz="1050" dirty="0"/>
                        <a:t>VALUE</a:t>
                      </a:r>
                    </a:p>
                  </a:txBody>
                  <a:tcPr/>
                </a:tc>
                <a:extLst>
                  <a:ext uri="{0D108BD9-81ED-4DB2-BD59-A6C34878D82A}">
                    <a16:rowId xmlns:a16="http://schemas.microsoft.com/office/drawing/2014/main" val="2758631679"/>
                  </a:ext>
                </a:extLst>
              </a:tr>
              <a:tr h="334703">
                <a:tc>
                  <a:txBody>
                    <a:bodyPr/>
                    <a:lstStyle/>
                    <a:p>
                      <a:r>
                        <a:rPr lang="en-IT" sz="1050" dirty="0"/>
                        <a:t>2</a:t>
                      </a:r>
                    </a:p>
                  </a:txBody>
                  <a:tcPr/>
                </a:tc>
                <a:tc>
                  <a:txBody>
                    <a:bodyPr/>
                    <a:lstStyle/>
                    <a:p>
                      <a:r>
                        <a:rPr lang="en-IT" sz="1050" dirty="0"/>
                        <a:t>Peer{…}</a:t>
                      </a:r>
                    </a:p>
                  </a:txBody>
                  <a:tcPr/>
                </a:tc>
                <a:extLst>
                  <a:ext uri="{0D108BD9-81ED-4DB2-BD59-A6C34878D82A}">
                    <a16:rowId xmlns:a16="http://schemas.microsoft.com/office/drawing/2014/main" val="2579731945"/>
                  </a:ext>
                </a:extLst>
              </a:tr>
              <a:tr h="334703">
                <a:tc>
                  <a:txBody>
                    <a:bodyPr/>
                    <a:lstStyle/>
                    <a:p>
                      <a:r>
                        <a:rPr lang="en-IT" sz="105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050" dirty="0"/>
                        <a:t>Peer{…}</a:t>
                      </a:r>
                    </a:p>
                  </a:txBody>
                  <a:tcPr/>
                </a:tc>
                <a:extLst>
                  <a:ext uri="{0D108BD9-81ED-4DB2-BD59-A6C34878D82A}">
                    <a16:rowId xmlns:a16="http://schemas.microsoft.com/office/drawing/2014/main" val="992092358"/>
                  </a:ext>
                </a:extLst>
              </a:tr>
              <a:tr h="334703">
                <a:tc>
                  <a:txBody>
                    <a:bodyPr/>
                    <a:lstStyle/>
                    <a:p>
                      <a:r>
                        <a:rPr lang="en-IT" sz="105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sz="1050" dirty="0"/>
                        <a:t>Peer{…}</a:t>
                      </a:r>
                    </a:p>
                  </a:txBody>
                  <a:tcPr/>
                </a:tc>
                <a:extLst>
                  <a:ext uri="{0D108BD9-81ED-4DB2-BD59-A6C34878D82A}">
                    <a16:rowId xmlns:a16="http://schemas.microsoft.com/office/drawing/2014/main" val="2619929276"/>
                  </a:ext>
                </a:extLst>
              </a:tr>
            </a:tbl>
          </a:graphicData>
        </a:graphic>
      </p:graphicFrame>
      <p:pic>
        <p:nvPicPr>
          <p:cNvPr id="66" name="Graphic 65" descr="Unlock with solid fill">
            <a:extLst>
              <a:ext uri="{FF2B5EF4-FFF2-40B4-BE49-F238E27FC236}">
                <a16:creationId xmlns:a16="http://schemas.microsoft.com/office/drawing/2014/main" id="{6B5E4EAF-8F80-5266-D1BF-486BFFE144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3975" y="3419102"/>
            <a:ext cx="551688" cy="551688"/>
          </a:xfrm>
          <a:prstGeom prst="rect">
            <a:avLst/>
          </a:prstGeom>
        </p:spPr>
      </p:pic>
      <p:sp>
        <p:nvSpPr>
          <p:cNvPr id="67" name="Right Arrow 66">
            <a:extLst>
              <a:ext uri="{FF2B5EF4-FFF2-40B4-BE49-F238E27FC236}">
                <a16:creationId xmlns:a16="http://schemas.microsoft.com/office/drawing/2014/main" id="{90D86717-0FBE-0931-981B-F408728DEFB2}"/>
              </a:ext>
            </a:extLst>
          </p:cNvPr>
          <p:cNvSpPr/>
          <p:nvPr/>
        </p:nvSpPr>
        <p:spPr>
          <a:xfrm rot="5400000">
            <a:off x="8707298" y="3500913"/>
            <a:ext cx="422696" cy="3297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68" name="TextBox 67">
            <a:extLst>
              <a:ext uri="{FF2B5EF4-FFF2-40B4-BE49-F238E27FC236}">
                <a16:creationId xmlns:a16="http://schemas.microsoft.com/office/drawing/2014/main" id="{406ED70F-CD13-8FD3-4985-0ED33DBDA42F}"/>
              </a:ext>
            </a:extLst>
          </p:cNvPr>
          <p:cNvSpPr txBox="1"/>
          <p:nvPr/>
        </p:nvSpPr>
        <p:spPr>
          <a:xfrm>
            <a:off x="583989" y="852509"/>
            <a:ext cx="2960209"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T" dirty="0"/>
              <a:t>Depending on the order of execution the number of threads created changes</a:t>
            </a:r>
          </a:p>
        </p:txBody>
      </p:sp>
    </p:spTree>
    <p:extLst>
      <p:ext uri="{BB962C8B-B14F-4D97-AF65-F5344CB8AC3E}">
        <p14:creationId xmlns:p14="http://schemas.microsoft.com/office/powerpoint/2010/main" val="4060094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73E696E-9C5C-AD38-D22E-5F421B1493B2}"/>
              </a:ext>
            </a:extLst>
          </p:cNvPr>
          <p:cNvSpPr/>
          <p:nvPr/>
        </p:nvSpPr>
        <p:spPr>
          <a:xfrm>
            <a:off x="1737330" y="3066667"/>
            <a:ext cx="379563" cy="392502"/>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1</a:t>
            </a:r>
          </a:p>
        </p:txBody>
      </p:sp>
      <p:sp>
        <p:nvSpPr>
          <p:cNvPr id="3" name="Oval 2">
            <a:extLst>
              <a:ext uri="{FF2B5EF4-FFF2-40B4-BE49-F238E27FC236}">
                <a16:creationId xmlns:a16="http://schemas.microsoft.com/office/drawing/2014/main" id="{4919759D-5BDF-D585-38F6-9F26C4B83F25}"/>
              </a:ext>
            </a:extLst>
          </p:cNvPr>
          <p:cNvSpPr/>
          <p:nvPr/>
        </p:nvSpPr>
        <p:spPr>
          <a:xfrm>
            <a:off x="2936400" y="3066667"/>
            <a:ext cx="379563" cy="3925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2</a:t>
            </a:r>
          </a:p>
        </p:txBody>
      </p:sp>
      <p:sp>
        <p:nvSpPr>
          <p:cNvPr id="4" name="Oval 3">
            <a:extLst>
              <a:ext uri="{FF2B5EF4-FFF2-40B4-BE49-F238E27FC236}">
                <a16:creationId xmlns:a16="http://schemas.microsoft.com/office/drawing/2014/main" id="{4E484D67-60FC-1960-4AD3-088F54FA3849}"/>
              </a:ext>
            </a:extLst>
          </p:cNvPr>
          <p:cNvSpPr/>
          <p:nvPr/>
        </p:nvSpPr>
        <p:spPr>
          <a:xfrm>
            <a:off x="1737330" y="4002894"/>
            <a:ext cx="379563" cy="392502"/>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endParaRPr lang="en-IT" dirty="0"/>
          </a:p>
        </p:txBody>
      </p:sp>
      <p:sp>
        <p:nvSpPr>
          <p:cNvPr id="5" name="Oval 4">
            <a:extLst>
              <a:ext uri="{FF2B5EF4-FFF2-40B4-BE49-F238E27FC236}">
                <a16:creationId xmlns:a16="http://schemas.microsoft.com/office/drawing/2014/main" id="{D58602C4-6F4B-2BC9-3257-38029F1C5851}"/>
              </a:ext>
            </a:extLst>
          </p:cNvPr>
          <p:cNvSpPr/>
          <p:nvPr/>
        </p:nvSpPr>
        <p:spPr>
          <a:xfrm>
            <a:off x="2936399" y="4002894"/>
            <a:ext cx="379563" cy="39250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T" dirty="0"/>
              <a:t>4</a:t>
            </a:r>
          </a:p>
        </p:txBody>
      </p:sp>
      <p:sp>
        <p:nvSpPr>
          <p:cNvPr id="6" name="Rounded Rectangle 5">
            <a:extLst>
              <a:ext uri="{FF2B5EF4-FFF2-40B4-BE49-F238E27FC236}">
                <a16:creationId xmlns:a16="http://schemas.microsoft.com/office/drawing/2014/main" id="{D40F1997-03B4-33FB-DD1E-DAC1AB889CE1}"/>
              </a:ext>
            </a:extLst>
          </p:cNvPr>
          <p:cNvSpPr/>
          <p:nvPr/>
        </p:nvSpPr>
        <p:spPr>
          <a:xfrm>
            <a:off x="840183" y="1967324"/>
            <a:ext cx="3657600" cy="2941609"/>
          </a:xfrm>
          <a:prstGeom prst="roundRect">
            <a:avLst>
              <a:gd name="adj" fmla="val 7971"/>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T"/>
          </a:p>
        </p:txBody>
      </p:sp>
      <p:sp>
        <p:nvSpPr>
          <p:cNvPr id="7" name="TextBox 6">
            <a:extLst>
              <a:ext uri="{FF2B5EF4-FFF2-40B4-BE49-F238E27FC236}">
                <a16:creationId xmlns:a16="http://schemas.microsoft.com/office/drawing/2014/main" id="{39D36FB7-FEFC-CB74-96ED-80F78827D3D6}"/>
              </a:ext>
            </a:extLst>
          </p:cNvPr>
          <p:cNvSpPr txBox="1"/>
          <p:nvPr/>
        </p:nvSpPr>
        <p:spPr>
          <a:xfrm>
            <a:off x="1029963" y="2053589"/>
            <a:ext cx="3269412" cy="738664"/>
          </a:xfrm>
          <a:prstGeom prst="rect">
            <a:avLst/>
          </a:prstGeom>
          <a:noFill/>
        </p:spPr>
        <p:txBody>
          <a:bodyPr wrap="square" rtlCol="0">
            <a:spAutoFit/>
          </a:bodyPr>
          <a:lstStyle/>
          <a:p>
            <a:r>
              <a:rPr lang="en-IT" sz="1400" dirty="0"/>
              <a:t>A. Beginning: 1 and 3 are interested in the resource, 2 is not. 4 Is not participating (insertion).</a:t>
            </a:r>
          </a:p>
        </p:txBody>
      </p:sp>
      <p:sp>
        <p:nvSpPr>
          <p:cNvPr id="8" name="Oval 7">
            <a:extLst>
              <a:ext uri="{FF2B5EF4-FFF2-40B4-BE49-F238E27FC236}">
                <a16:creationId xmlns:a16="http://schemas.microsoft.com/office/drawing/2014/main" id="{7649C6D1-4F73-90C7-38D5-6CC6224B4628}"/>
              </a:ext>
            </a:extLst>
          </p:cNvPr>
          <p:cNvSpPr/>
          <p:nvPr/>
        </p:nvSpPr>
        <p:spPr>
          <a:xfrm>
            <a:off x="5283682" y="1403336"/>
            <a:ext cx="379563" cy="392502"/>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1</a:t>
            </a:r>
          </a:p>
        </p:txBody>
      </p:sp>
      <p:sp>
        <p:nvSpPr>
          <p:cNvPr id="9" name="Oval 8">
            <a:extLst>
              <a:ext uri="{FF2B5EF4-FFF2-40B4-BE49-F238E27FC236}">
                <a16:creationId xmlns:a16="http://schemas.microsoft.com/office/drawing/2014/main" id="{B604D592-E974-A35C-60D0-C0CE4177969E}"/>
              </a:ext>
            </a:extLst>
          </p:cNvPr>
          <p:cNvSpPr/>
          <p:nvPr/>
        </p:nvSpPr>
        <p:spPr>
          <a:xfrm>
            <a:off x="6482752" y="1403336"/>
            <a:ext cx="379563" cy="3925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2</a:t>
            </a:r>
          </a:p>
        </p:txBody>
      </p:sp>
      <p:sp>
        <p:nvSpPr>
          <p:cNvPr id="10" name="Oval 9">
            <a:extLst>
              <a:ext uri="{FF2B5EF4-FFF2-40B4-BE49-F238E27FC236}">
                <a16:creationId xmlns:a16="http://schemas.microsoft.com/office/drawing/2014/main" id="{5167FB90-7205-00A2-5C31-82987E9CB15D}"/>
              </a:ext>
            </a:extLst>
          </p:cNvPr>
          <p:cNvSpPr/>
          <p:nvPr/>
        </p:nvSpPr>
        <p:spPr>
          <a:xfrm>
            <a:off x="5283682" y="2339563"/>
            <a:ext cx="379563" cy="392502"/>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endParaRPr lang="en-IT" dirty="0"/>
          </a:p>
        </p:txBody>
      </p:sp>
      <p:sp>
        <p:nvSpPr>
          <p:cNvPr id="11" name="Oval 10">
            <a:extLst>
              <a:ext uri="{FF2B5EF4-FFF2-40B4-BE49-F238E27FC236}">
                <a16:creationId xmlns:a16="http://schemas.microsoft.com/office/drawing/2014/main" id="{469415B7-D0C3-F43C-31F5-6834C7DC2551}"/>
              </a:ext>
            </a:extLst>
          </p:cNvPr>
          <p:cNvSpPr/>
          <p:nvPr/>
        </p:nvSpPr>
        <p:spPr>
          <a:xfrm>
            <a:off x="6482751" y="2339563"/>
            <a:ext cx="379563" cy="39250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T" dirty="0"/>
              <a:t>4</a:t>
            </a:r>
          </a:p>
        </p:txBody>
      </p:sp>
      <p:sp>
        <p:nvSpPr>
          <p:cNvPr id="12" name="Rounded Rectangle 11">
            <a:extLst>
              <a:ext uri="{FF2B5EF4-FFF2-40B4-BE49-F238E27FC236}">
                <a16:creationId xmlns:a16="http://schemas.microsoft.com/office/drawing/2014/main" id="{81C6A7BD-2CDC-19AA-4FB2-9F414AA6B938}"/>
              </a:ext>
            </a:extLst>
          </p:cNvPr>
          <p:cNvSpPr/>
          <p:nvPr/>
        </p:nvSpPr>
        <p:spPr>
          <a:xfrm>
            <a:off x="4858110" y="741870"/>
            <a:ext cx="2475779" cy="2447655"/>
          </a:xfrm>
          <a:prstGeom prst="roundRect">
            <a:avLst>
              <a:gd name="adj" fmla="val 7971"/>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T"/>
          </a:p>
        </p:txBody>
      </p:sp>
      <p:sp>
        <p:nvSpPr>
          <p:cNvPr id="13" name="TextBox 12">
            <a:extLst>
              <a:ext uri="{FF2B5EF4-FFF2-40B4-BE49-F238E27FC236}">
                <a16:creationId xmlns:a16="http://schemas.microsoft.com/office/drawing/2014/main" id="{60634A86-DEE5-3393-4718-3AF90C3A643C}"/>
              </a:ext>
            </a:extLst>
          </p:cNvPr>
          <p:cNvSpPr txBox="1"/>
          <p:nvPr/>
        </p:nvSpPr>
        <p:spPr>
          <a:xfrm>
            <a:off x="5047890" y="828135"/>
            <a:ext cx="2119223" cy="523220"/>
          </a:xfrm>
          <a:prstGeom prst="rect">
            <a:avLst/>
          </a:prstGeom>
          <a:noFill/>
        </p:spPr>
        <p:txBody>
          <a:bodyPr wrap="square" rtlCol="0">
            <a:spAutoFit/>
          </a:bodyPr>
          <a:lstStyle/>
          <a:p>
            <a:r>
              <a:rPr lang="en-IT" sz="1400" dirty="0"/>
              <a:t>A1. (Concurrently) – repair requests</a:t>
            </a:r>
          </a:p>
        </p:txBody>
      </p:sp>
      <p:cxnSp>
        <p:nvCxnSpPr>
          <p:cNvPr id="21" name="Straight Arrow Connector 20">
            <a:extLst>
              <a:ext uri="{FF2B5EF4-FFF2-40B4-BE49-F238E27FC236}">
                <a16:creationId xmlns:a16="http://schemas.microsoft.com/office/drawing/2014/main" id="{E470FFB0-E4EF-6F82-6FF9-37A6A72F81C3}"/>
              </a:ext>
            </a:extLst>
          </p:cNvPr>
          <p:cNvCxnSpPr>
            <a:stCxn id="8" idx="6"/>
            <a:endCxn id="9" idx="2"/>
          </p:cNvCxnSpPr>
          <p:nvPr/>
        </p:nvCxnSpPr>
        <p:spPr>
          <a:xfrm>
            <a:off x="5663245" y="1599587"/>
            <a:ext cx="819507"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BC12161-6160-2548-F86E-472718EB9016}"/>
              </a:ext>
            </a:extLst>
          </p:cNvPr>
          <p:cNvCxnSpPr>
            <a:cxnSpLocks/>
            <a:stCxn id="8" idx="4"/>
            <a:endCxn id="10" idx="0"/>
          </p:cNvCxnSpPr>
          <p:nvPr/>
        </p:nvCxnSpPr>
        <p:spPr>
          <a:xfrm>
            <a:off x="5473464" y="1795838"/>
            <a:ext cx="0" cy="543725"/>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A9BD2A0-28C4-89DE-C058-40C412D9D956}"/>
              </a:ext>
            </a:extLst>
          </p:cNvPr>
          <p:cNvCxnSpPr>
            <a:stCxn id="10" idx="1"/>
            <a:endCxn id="8" idx="3"/>
          </p:cNvCxnSpPr>
          <p:nvPr/>
        </p:nvCxnSpPr>
        <p:spPr>
          <a:xfrm flipV="1">
            <a:off x="5339268" y="1738357"/>
            <a:ext cx="0" cy="65868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7B9A6FB-4D4A-4F01-56D7-1675F792212C}"/>
              </a:ext>
            </a:extLst>
          </p:cNvPr>
          <p:cNvCxnSpPr>
            <a:cxnSpLocks/>
            <a:stCxn id="10" idx="6"/>
            <a:endCxn id="9" idx="4"/>
          </p:cNvCxnSpPr>
          <p:nvPr/>
        </p:nvCxnSpPr>
        <p:spPr>
          <a:xfrm flipV="1">
            <a:off x="5663245" y="1795838"/>
            <a:ext cx="1009289" cy="73997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2293A11-EC2E-A9DA-F69B-C60E08110D85}"/>
              </a:ext>
            </a:extLst>
          </p:cNvPr>
          <p:cNvCxnSpPr>
            <a:stCxn id="9" idx="1"/>
            <a:endCxn id="8" idx="7"/>
          </p:cNvCxnSpPr>
          <p:nvPr/>
        </p:nvCxnSpPr>
        <p:spPr>
          <a:xfrm flipH="1">
            <a:off x="5607659" y="1460817"/>
            <a:ext cx="930679" cy="0"/>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352C396-6F91-19A8-CF1C-8AE652C278D2}"/>
              </a:ext>
            </a:extLst>
          </p:cNvPr>
          <p:cNvCxnSpPr>
            <a:cxnSpLocks/>
            <a:stCxn id="9" idx="3"/>
            <a:endCxn id="10" idx="7"/>
          </p:cNvCxnSpPr>
          <p:nvPr/>
        </p:nvCxnSpPr>
        <p:spPr>
          <a:xfrm flipH="1">
            <a:off x="5607659" y="1738357"/>
            <a:ext cx="930679" cy="65868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FB1BE0C-C053-349C-EAD7-DDFE555048AE}"/>
              </a:ext>
            </a:extLst>
          </p:cNvPr>
          <p:cNvSpPr txBox="1"/>
          <p:nvPr/>
        </p:nvSpPr>
        <p:spPr>
          <a:xfrm>
            <a:off x="5779020" y="1579087"/>
            <a:ext cx="498855" cy="276999"/>
          </a:xfrm>
          <a:prstGeom prst="rect">
            <a:avLst/>
          </a:prstGeom>
          <a:noFill/>
        </p:spPr>
        <p:txBody>
          <a:bodyPr wrap="none" rtlCol="0">
            <a:spAutoFit/>
          </a:bodyPr>
          <a:lstStyle/>
          <a:p>
            <a:r>
              <a:rPr lang="en-IT" sz="1200" dirty="0">
                <a:solidFill>
                  <a:srgbClr val="FFC000"/>
                </a:solidFill>
              </a:rPr>
              <a:t>1000</a:t>
            </a:r>
          </a:p>
        </p:txBody>
      </p:sp>
      <p:sp>
        <p:nvSpPr>
          <p:cNvPr id="39" name="TextBox 38">
            <a:extLst>
              <a:ext uri="{FF2B5EF4-FFF2-40B4-BE49-F238E27FC236}">
                <a16:creationId xmlns:a16="http://schemas.microsoft.com/office/drawing/2014/main" id="{4532BE27-45B3-12E4-F3A2-3A1BC3D2E310}"/>
              </a:ext>
            </a:extLst>
          </p:cNvPr>
          <p:cNvSpPr txBox="1"/>
          <p:nvPr/>
        </p:nvSpPr>
        <p:spPr>
          <a:xfrm>
            <a:off x="5445962" y="1867013"/>
            <a:ext cx="498855" cy="276999"/>
          </a:xfrm>
          <a:prstGeom prst="rect">
            <a:avLst/>
          </a:prstGeom>
          <a:noFill/>
        </p:spPr>
        <p:txBody>
          <a:bodyPr wrap="none" rtlCol="0">
            <a:spAutoFit/>
          </a:bodyPr>
          <a:lstStyle/>
          <a:p>
            <a:r>
              <a:rPr lang="en-IT" sz="1200" dirty="0">
                <a:solidFill>
                  <a:srgbClr val="FFC000"/>
                </a:solidFill>
              </a:rPr>
              <a:t>1000</a:t>
            </a:r>
          </a:p>
        </p:txBody>
      </p:sp>
      <p:sp>
        <p:nvSpPr>
          <p:cNvPr id="40" name="TextBox 39">
            <a:extLst>
              <a:ext uri="{FF2B5EF4-FFF2-40B4-BE49-F238E27FC236}">
                <a16:creationId xmlns:a16="http://schemas.microsoft.com/office/drawing/2014/main" id="{A1088F94-D2F9-B11A-D1B3-440742770A8B}"/>
              </a:ext>
            </a:extLst>
          </p:cNvPr>
          <p:cNvSpPr txBox="1"/>
          <p:nvPr/>
        </p:nvSpPr>
        <p:spPr>
          <a:xfrm>
            <a:off x="4872557" y="1929201"/>
            <a:ext cx="498855" cy="276999"/>
          </a:xfrm>
          <a:prstGeom prst="rect">
            <a:avLst/>
          </a:prstGeom>
          <a:noFill/>
        </p:spPr>
        <p:txBody>
          <a:bodyPr wrap="none" rtlCol="0">
            <a:spAutoFit/>
          </a:bodyPr>
          <a:lstStyle/>
          <a:p>
            <a:r>
              <a:rPr lang="en-IT" sz="1200" dirty="0">
                <a:solidFill>
                  <a:srgbClr val="7030A0"/>
                </a:solidFill>
              </a:rPr>
              <a:t>2000</a:t>
            </a:r>
          </a:p>
        </p:txBody>
      </p:sp>
      <p:sp>
        <p:nvSpPr>
          <p:cNvPr id="41" name="TextBox 40">
            <a:extLst>
              <a:ext uri="{FF2B5EF4-FFF2-40B4-BE49-F238E27FC236}">
                <a16:creationId xmlns:a16="http://schemas.microsoft.com/office/drawing/2014/main" id="{9394C4EE-BD73-C6E9-3A8D-1A54F5E8E783}"/>
              </a:ext>
            </a:extLst>
          </p:cNvPr>
          <p:cNvSpPr txBox="1"/>
          <p:nvPr/>
        </p:nvSpPr>
        <p:spPr>
          <a:xfrm>
            <a:off x="6213207" y="2044442"/>
            <a:ext cx="498855" cy="276999"/>
          </a:xfrm>
          <a:prstGeom prst="rect">
            <a:avLst/>
          </a:prstGeom>
          <a:noFill/>
        </p:spPr>
        <p:txBody>
          <a:bodyPr wrap="none" rtlCol="0">
            <a:spAutoFit/>
          </a:bodyPr>
          <a:lstStyle/>
          <a:p>
            <a:r>
              <a:rPr lang="en-IT" sz="1200" dirty="0">
                <a:solidFill>
                  <a:srgbClr val="7030A0"/>
                </a:solidFill>
              </a:rPr>
              <a:t>2000</a:t>
            </a:r>
          </a:p>
        </p:txBody>
      </p:sp>
      <p:sp>
        <p:nvSpPr>
          <p:cNvPr id="46" name="Oval 45">
            <a:extLst>
              <a:ext uri="{FF2B5EF4-FFF2-40B4-BE49-F238E27FC236}">
                <a16:creationId xmlns:a16="http://schemas.microsoft.com/office/drawing/2014/main" id="{A8F76BEF-0254-CA58-1A35-C39124BB3798}"/>
              </a:ext>
            </a:extLst>
          </p:cNvPr>
          <p:cNvSpPr/>
          <p:nvPr/>
        </p:nvSpPr>
        <p:spPr>
          <a:xfrm>
            <a:off x="5283682" y="4099595"/>
            <a:ext cx="379563" cy="392502"/>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1</a:t>
            </a:r>
          </a:p>
        </p:txBody>
      </p:sp>
      <p:sp>
        <p:nvSpPr>
          <p:cNvPr id="47" name="Oval 46">
            <a:extLst>
              <a:ext uri="{FF2B5EF4-FFF2-40B4-BE49-F238E27FC236}">
                <a16:creationId xmlns:a16="http://schemas.microsoft.com/office/drawing/2014/main" id="{0C25D0B0-5027-8D38-09DE-E8D1E26E8F7C}"/>
              </a:ext>
            </a:extLst>
          </p:cNvPr>
          <p:cNvSpPr/>
          <p:nvPr/>
        </p:nvSpPr>
        <p:spPr>
          <a:xfrm>
            <a:off x="6482752" y="4099595"/>
            <a:ext cx="379563" cy="3925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2</a:t>
            </a:r>
          </a:p>
        </p:txBody>
      </p:sp>
      <p:sp>
        <p:nvSpPr>
          <p:cNvPr id="48" name="Oval 47">
            <a:extLst>
              <a:ext uri="{FF2B5EF4-FFF2-40B4-BE49-F238E27FC236}">
                <a16:creationId xmlns:a16="http://schemas.microsoft.com/office/drawing/2014/main" id="{FEB69F6B-9514-29B3-25F0-77ED99C6D97A}"/>
              </a:ext>
            </a:extLst>
          </p:cNvPr>
          <p:cNvSpPr/>
          <p:nvPr/>
        </p:nvSpPr>
        <p:spPr>
          <a:xfrm>
            <a:off x="5283682" y="5035822"/>
            <a:ext cx="379563" cy="392502"/>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endParaRPr lang="en-IT" dirty="0"/>
          </a:p>
        </p:txBody>
      </p:sp>
      <p:sp>
        <p:nvSpPr>
          <p:cNvPr id="49" name="Oval 48">
            <a:extLst>
              <a:ext uri="{FF2B5EF4-FFF2-40B4-BE49-F238E27FC236}">
                <a16:creationId xmlns:a16="http://schemas.microsoft.com/office/drawing/2014/main" id="{17C44457-F0B5-7BEB-8CC9-3F9627A5E0FD}"/>
              </a:ext>
            </a:extLst>
          </p:cNvPr>
          <p:cNvSpPr/>
          <p:nvPr/>
        </p:nvSpPr>
        <p:spPr>
          <a:xfrm>
            <a:off x="6482751" y="5035822"/>
            <a:ext cx="379563" cy="39250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T" dirty="0"/>
              <a:t>4</a:t>
            </a:r>
          </a:p>
        </p:txBody>
      </p:sp>
      <p:sp>
        <p:nvSpPr>
          <p:cNvPr id="50" name="Rounded Rectangle 49">
            <a:extLst>
              <a:ext uri="{FF2B5EF4-FFF2-40B4-BE49-F238E27FC236}">
                <a16:creationId xmlns:a16="http://schemas.microsoft.com/office/drawing/2014/main" id="{030DD4BB-F3B7-D2A3-233F-19B0D650BB73}"/>
              </a:ext>
            </a:extLst>
          </p:cNvPr>
          <p:cNvSpPr/>
          <p:nvPr/>
        </p:nvSpPr>
        <p:spPr>
          <a:xfrm>
            <a:off x="4858110" y="3438129"/>
            <a:ext cx="2475779" cy="2447655"/>
          </a:xfrm>
          <a:prstGeom prst="roundRect">
            <a:avLst>
              <a:gd name="adj" fmla="val 7971"/>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T"/>
          </a:p>
        </p:txBody>
      </p:sp>
      <p:sp>
        <p:nvSpPr>
          <p:cNvPr id="51" name="TextBox 50">
            <a:extLst>
              <a:ext uri="{FF2B5EF4-FFF2-40B4-BE49-F238E27FC236}">
                <a16:creationId xmlns:a16="http://schemas.microsoft.com/office/drawing/2014/main" id="{DFBEA097-8BA3-0DF6-34EF-8D705A14EA1D}"/>
              </a:ext>
            </a:extLst>
          </p:cNvPr>
          <p:cNvSpPr txBox="1"/>
          <p:nvPr/>
        </p:nvSpPr>
        <p:spPr>
          <a:xfrm>
            <a:off x="5047890" y="3524394"/>
            <a:ext cx="2119223" cy="523220"/>
          </a:xfrm>
          <a:prstGeom prst="rect">
            <a:avLst/>
          </a:prstGeom>
          <a:noFill/>
        </p:spPr>
        <p:txBody>
          <a:bodyPr wrap="square" rtlCol="0">
            <a:spAutoFit/>
          </a:bodyPr>
          <a:lstStyle/>
          <a:p>
            <a:r>
              <a:rPr lang="en-IT" sz="1400" dirty="0"/>
              <a:t>A2. (Concurrently) – introduction</a:t>
            </a:r>
          </a:p>
        </p:txBody>
      </p:sp>
      <p:cxnSp>
        <p:nvCxnSpPr>
          <p:cNvPr id="63" name="Straight Arrow Connector 62">
            <a:extLst>
              <a:ext uri="{FF2B5EF4-FFF2-40B4-BE49-F238E27FC236}">
                <a16:creationId xmlns:a16="http://schemas.microsoft.com/office/drawing/2014/main" id="{D0601C5A-6D8F-ADFA-00CE-B6A0900C4BCA}"/>
              </a:ext>
            </a:extLst>
          </p:cNvPr>
          <p:cNvCxnSpPr>
            <a:stCxn id="49" idx="0"/>
            <a:endCxn id="47" idx="4"/>
          </p:cNvCxnSpPr>
          <p:nvPr/>
        </p:nvCxnSpPr>
        <p:spPr>
          <a:xfrm flipV="1">
            <a:off x="6672533" y="4492097"/>
            <a:ext cx="1" cy="54372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4" name="Straight Arrow Connector 63">
            <a:extLst>
              <a:ext uri="{FF2B5EF4-FFF2-40B4-BE49-F238E27FC236}">
                <a16:creationId xmlns:a16="http://schemas.microsoft.com/office/drawing/2014/main" id="{696F4B99-CBA1-F96D-DF08-B009525106D5}"/>
              </a:ext>
            </a:extLst>
          </p:cNvPr>
          <p:cNvCxnSpPr>
            <a:cxnSpLocks/>
            <a:stCxn id="49" idx="1"/>
            <a:endCxn id="46" idx="5"/>
          </p:cNvCxnSpPr>
          <p:nvPr/>
        </p:nvCxnSpPr>
        <p:spPr>
          <a:xfrm flipH="1" flipV="1">
            <a:off x="5607659" y="4434616"/>
            <a:ext cx="930678" cy="6586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7" name="Straight Arrow Connector 66">
            <a:extLst>
              <a:ext uri="{FF2B5EF4-FFF2-40B4-BE49-F238E27FC236}">
                <a16:creationId xmlns:a16="http://schemas.microsoft.com/office/drawing/2014/main" id="{2551A44F-D37B-1817-2469-EA9F05C21F66}"/>
              </a:ext>
            </a:extLst>
          </p:cNvPr>
          <p:cNvCxnSpPr>
            <a:cxnSpLocks/>
            <a:stCxn id="49" idx="2"/>
            <a:endCxn id="48" idx="6"/>
          </p:cNvCxnSpPr>
          <p:nvPr/>
        </p:nvCxnSpPr>
        <p:spPr>
          <a:xfrm flipH="1">
            <a:off x="5663245" y="5232073"/>
            <a:ext cx="81950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1" name="Straight Arrow Connector 70">
            <a:extLst>
              <a:ext uri="{FF2B5EF4-FFF2-40B4-BE49-F238E27FC236}">
                <a16:creationId xmlns:a16="http://schemas.microsoft.com/office/drawing/2014/main" id="{BDEF24D1-72A2-DAAC-A9AD-A669061995EC}"/>
              </a:ext>
            </a:extLst>
          </p:cNvPr>
          <p:cNvCxnSpPr>
            <a:stCxn id="46" idx="6"/>
            <a:endCxn id="49" idx="0"/>
          </p:cNvCxnSpPr>
          <p:nvPr/>
        </p:nvCxnSpPr>
        <p:spPr>
          <a:xfrm>
            <a:off x="5663245" y="4295846"/>
            <a:ext cx="1009288" cy="739976"/>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B5A9F519-E5B9-9649-014B-B434817660D5}"/>
              </a:ext>
            </a:extLst>
          </p:cNvPr>
          <p:cNvCxnSpPr>
            <a:cxnSpLocks/>
            <a:stCxn id="47" idx="5"/>
            <a:endCxn id="49" idx="7"/>
          </p:cNvCxnSpPr>
          <p:nvPr/>
        </p:nvCxnSpPr>
        <p:spPr>
          <a:xfrm flipH="1">
            <a:off x="6806728" y="4434616"/>
            <a:ext cx="1" cy="658687"/>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76" name="Straight Arrow Connector 75">
            <a:extLst>
              <a:ext uri="{FF2B5EF4-FFF2-40B4-BE49-F238E27FC236}">
                <a16:creationId xmlns:a16="http://schemas.microsoft.com/office/drawing/2014/main" id="{E80F5C49-51BE-6B08-853F-8F886164496D}"/>
              </a:ext>
            </a:extLst>
          </p:cNvPr>
          <p:cNvCxnSpPr>
            <a:cxnSpLocks/>
            <a:stCxn id="48" idx="5"/>
            <a:endCxn id="49" idx="3"/>
          </p:cNvCxnSpPr>
          <p:nvPr/>
        </p:nvCxnSpPr>
        <p:spPr>
          <a:xfrm>
            <a:off x="5607659" y="5370843"/>
            <a:ext cx="93067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sp>
        <p:nvSpPr>
          <p:cNvPr id="79" name="TextBox 78">
            <a:extLst>
              <a:ext uri="{FF2B5EF4-FFF2-40B4-BE49-F238E27FC236}">
                <a16:creationId xmlns:a16="http://schemas.microsoft.com/office/drawing/2014/main" id="{6F26A341-9425-0807-1478-EEE285CF80F3}"/>
              </a:ext>
            </a:extLst>
          </p:cNvPr>
          <p:cNvSpPr txBox="1"/>
          <p:nvPr/>
        </p:nvSpPr>
        <p:spPr>
          <a:xfrm>
            <a:off x="7523669" y="1266848"/>
            <a:ext cx="3424687" cy="1477328"/>
          </a:xfrm>
          <a:prstGeom prst="rect">
            <a:avLst/>
          </a:prstGeom>
          <a:noFill/>
        </p:spPr>
        <p:txBody>
          <a:bodyPr wrap="square" rtlCol="0">
            <a:spAutoFit/>
          </a:bodyPr>
          <a:lstStyle/>
          <a:p>
            <a:r>
              <a:rPr lang="en-IT" dirty="0"/>
              <a:t>2 Responds immediately with ok, since it’s not interested in the resource and ends its participation.</a:t>
            </a:r>
          </a:p>
          <a:p>
            <a:r>
              <a:rPr lang="en-IT" dirty="0"/>
              <a:t>1 and 3 send out requests.</a:t>
            </a:r>
          </a:p>
        </p:txBody>
      </p:sp>
      <p:sp>
        <p:nvSpPr>
          <p:cNvPr id="80" name="TextBox 79">
            <a:extLst>
              <a:ext uri="{FF2B5EF4-FFF2-40B4-BE49-F238E27FC236}">
                <a16:creationId xmlns:a16="http://schemas.microsoft.com/office/drawing/2014/main" id="{C5F05295-34F0-1DFE-3F9F-C2A3D4369B4A}"/>
              </a:ext>
            </a:extLst>
          </p:cNvPr>
          <p:cNvSpPr txBox="1"/>
          <p:nvPr/>
        </p:nvSpPr>
        <p:spPr>
          <a:xfrm>
            <a:off x="7657866" y="4169973"/>
            <a:ext cx="3424687" cy="923330"/>
          </a:xfrm>
          <a:prstGeom prst="rect">
            <a:avLst/>
          </a:prstGeom>
          <a:noFill/>
        </p:spPr>
        <p:txBody>
          <a:bodyPr wrap="square" rtlCol="0">
            <a:spAutoFit/>
          </a:bodyPr>
          <a:lstStyle/>
          <a:p>
            <a:r>
              <a:rPr lang="en-IT" dirty="0"/>
              <a:t>During mutual exclusion any process can respond with ACK to an introduction message.</a:t>
            </a:r>
          </a:p>
        </p:txBody>
      </p:sp>
    </p:spTree>
    <p:extLst>
      <p:ext uri="{BB962C8B-B14F-4D97-AF65-F5344CB8AC3E}">
        <p14:creationId xmlns:p14="http://schemas.microsoft.com/office/powerpoint/2010/main" val="11943306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{2CFDF4E3-6C10-D849-9CD4-524D14E6C0D4}tf10001060</Template>
  <TotalTime>60371</TotalTime>
  <Words>3299</Words>
  <Application>Microsoft Macintosh PowerPoint</Application>
  <PresentationFormat>Widescreen</PresentationFormat>
  <Paragraphs>521</Paragraphs>
  <Slides>45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Trebuchet MS</vt:lpstr>
      <vt:lpstr>Wingdings</vt:lpstr>
      <vt:lpstr>Wingdings 3</vt:lpstr>
      <vt:lpstr>Facet</vt:lpstr>
      <vt:lpstr>GUARD</vt:lpstr>
      <vt:lpstr>Mutual exclusion</vt:lpstr>
      <vt:lpstr>Basic Ricart and Agrawala</vt:lpstr>
      <vt:lpstr>RobotRepairStatus &amp; RequestService logic</vt:lpstr>
      <vt:lpstr>Notes on the implementation</vt:lpstr>
      <vt:lpstr>Insertion of new robot during mutual exclusion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Crash detection and handling</vt:lpstr>
      <vt:lpstr>Crash detection</vt:lpstr>
      <vt:lpstr>PowerPoint Presentation</vt:lpstr>
      <vt:lpstr>PowerPoint Presentation</vt:lpstr>
      <vt:lpstr>Idempotency for introduction requests</vt:lpstr>
      <vt:lpstr>Idempotency for repair requests</vt:lpstr>
      <vt:lpstr>Crash detection during mutual exclusion</vt:lpstr>
      <vt:lpstr>Approaches</vt:lpstr>
      <vt:lpstr>PowerPoint Presentation</vt:lpstr>
      <vt:lpstr>PowerPoint Presentation</vt:lpstr>
      <vt:lpstr>Crash detection during mutual exclusion</vt:lpstr>
      <vt:lpstr>Handling the crashes: important assumptions</vt:lpstr>
      <vt:lpstr>Handling the crashes: how</vt:lpstr>
      <vt:lpstr>PowerPoint Presentation</vt:lpstr>
      <vt:lpstr>Load balancing</vt:lpstr>
      <vt:lpstr>PowerPoint Presentation</vt:lpstr>
      <vt:lpstr>Load balancing on robot side</vt:lpstr>
      <vt:lpstr>LoadBalancingMonitor states</vt:lpstr>
      <vt:lpstr>LoadBalancingMonitor states</vt:lpstr>
      <vt:lpstr>Load Balancing Phase I - Initiation</vt:lpstr>
      <vt:lpstr>PowerPoint Presentation</vt:lpstr>
      <vt:lpstr>PowerPoint Presentation</vt:lpstr>
      <vt:lpstr>LoadBalancingMonitor states</vt:lpstr>
      <vt:lpstr>Load Balancing Phase II</vt:lpstr>
      <vt:lpstr>Load Balancing Phase II</vt:lpstr>
      <vt:lpstr>PowerPoint Presentation</vt:lpstr>
      <vt:lpstr>Sliding window for sensor data</vt:lpstr>
      <vt:lpstr>Specs</vt:lpstr>
      <vt:lpstr>Implementation: producer-consumer pattern</vt:lpstr>
      <vt:lpstr>Notes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GUARD</dc:title>
  <dc:creator>Giulia Pais</dc:creator>
  <cp:lastModifiedBy>Giulia Pais</cp:lastModifiedBy>
  <cp:revision>25</cp:revision>
  <dcterms:created xsi:type="dcterms:W3CDTF">2023-06-25T16:36:23Z</dcterms:created>
  <dcterms:modified xsi:type="dcterms:W3CDTF">2023-09-13T14:59:11Z</dcterms:modified>
</cp:coreProperties>
</file>