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8"/>
    <p:restoredTop sz="94648"/>
  </p:normalViewPr>
  <p:slideViewPr>
    <p:cSldViewPr snapToGrid="0">
      <p:cViewPr varScale="1">
        <p:scale>
          <a:sx n="116" d="100"/>
          <a:sy n="116" d="100"/>
        </p:scale>
        <p:origin x="2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642D-2F09-427D-2A57-BF43A9BE985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0C07ED78-484D-1E06-E943-90ADC345D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CA5F0B18-CE33-8D48-D2E2-0D725212FB39}"/>
              </a:ext>
            </a:extLst>
          </p:cNvPr>
          <p:cNvSpPr>
            <a:spLocks noGrp="1"/>
          </p:cNvSpPr>
          <p:nvPr>
            <p:ph type="dt" sz="half" idx="10"/>
          </p:nvPr>
        </p:nvSpPr>
        <p:spPr/>
        <p:txBody>
          <a:bodyPr/>
          <a:lstStyle/>
          <a:p>
            <a:fld id="{2C8FC3E1-7656-D84E-87C1-8DFBFE109D16}" type="datetimeFigureOut">
              <a:rPr lang="en-IT" smtClean="0"/>
              <a:t>24/04/24</a:t>
            </a:fld>
            <a:endParaRPr lang="en-IT"/>
          </a:p>
        </p:txBody>
      </p:sp>
      <p:sp>
        <p:nvSpPr>
          <p:cNvPr id="5" name="Footer Placeholder 4">
            <a:extLst>
              <a:ext uri="{FF2B5EF4-FFF2-40B4-BE49-F238E27FC236}">
                <a16:creationId xmlns:a16="http://schemas.microsoft.com/office/drawing/2014/main" id="{F288AD23-964F-5EC0-3120-0B1C9D7BB678}"/>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EEF46968-5118-5625-7DE4-1D93A67BF729}"/>
              </a:ext>
            </a:extLst>
          </p:cNvPr>
          <p:cNvSpPr>
            <a:spLocks noGrp="1"/>
          </p:cNvSpPr>
          <p:nvPr>
            <p:ph type="sldNum" sz="quarter" idx="12"/>
          </p:nvPr>
        </p:nvSpPr>
        <p:spPr/>
        <p:txBody>
          <a:bodyPr/>
          <a:lstStyle/>
          <a:p>
            <a:fld id="{2EDD772E-B28F-A047-9C40-89FAC6F1689E}" type="slidenum">
              <a:rPr lang="en-IT" smtClean="0"/>
              <a:t>‹#›</a:t>
            </a:fld>
            <a:endParaRPr lang="en-IT"/>
          </a:p>
        </p:txBody>
      </p:sp>
    </p:spTree>
    <p:extLst>
      <p:ext uri="{BB962C8B-B14F-4D97-AF65-F5344CB8AC3E}">
        <p14:creationId xmlns:p14="http://schemas.microsoft.com/office/powerpoint/2010/main" val="371961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2A9B-4706-C8EF-94C5-90A22AAA52B3}"/>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B91CBEF0-9059-809D-F5F2-40DB86CAA86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E7494614-A1A5-E48F-CF73-E1027D9A58C8}"/>
              </a:ext>
            </a:extLst>
          </p:cNvPr>
          <p:cNvSpPr>
            <a:spLocks noGrp="1"/>
          </p:cNvSpPr>
          <p:nvPr>
            <p:ph type="dt" sz="half" idx="10"/>
          </p:nvPr>
        </p:nvSpPr>
        <p:spPr/>
        <p:txBody>
          <a:bodyPr/>
          <a:lstStyle/>
          <a:p>
            <a:fld id="{2C8FC3E1-7656-D84E-87C1-8DFBFE109D16}" type="datetimeFigureOut">
              <a:rPr lang="en-IT" smtClean="0"/>
              <a:t>24/04/24</a:t>
            </a:fld>
            <a:endParaRPr lang="en-IT"/>
          </a:p>
        </p:txBody>
      </p:sp>
      <p:sp>
        <p:nvSpPr>
          <p:cNvPr id="5" name="Footer Placeholder 4">
            <a:extLst>
              <a:ext uri="{FF2B5EF4-FFF2-40B4-BE49-F238E27FC236}">
                <a16:creationId xmlns:a16="http://schemas.microsoft.com/office/drawing/2014/main" id="{90430E53-AD0A-D60D-BEE1-7B0FCDCF12FD}"/>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E54EDB7B-D185-A7FA-96BE-1032BA912BE4}"/>
              </a:ext>
            </a:extLst>
          </p:cNvPr>
          <p:cNvSpPr>
            <a:spLocks noGrp="1"/>
          </p:cNvSpPr>
          <p:nvPr>
            <p:ph type="sldNum" sz="quarter" idx="12"/>
          </p:nvPr>
        </p:nvSpPr>
        <p:spPr/>
        <p:txBody>
          <a:bodyPr/>
          <a:lstStyle/>
          <a:p>
            <a:fld id="{2EDD772E-B28F-A047-9C40-89FAC6F1689E}" type="slidenum">
              <a:rPr lang="en-IT" smtClean="0"/>
              <a:t>‹#›</a:t>
            </a:fld>
            <a:endParaRPr lang="en-IT"/>
          </a:p>
        </p:txBody>
      </p:sp>
    </p:spTree>
    <p:extLst>
      <p:ext uri="{BB962C8B-B14F-4D97-AF65-F5344CB8AC3E}">
        <p14:creationId xmlns:p14="http://schemas.microsoft.com/office/powerpoint/2010/main" val="1336772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A8B180-45D6-0517-CFDF-EB94FC8346E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F08F3201-8D0A-F47D-9629-D518BEC2C6C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8BF8AC95-51CB-602F-9EE3-5DD0FDBA6627}"/>
              </a:ext>
            </a:extLst>
          </p:cNvPr>
          <p:cNvSpPr>
            <a:spLocks noGrp="1"/>
          </p:cNvSpPr>
          <p:nvPr>
            <p:ph type="dt" sz="half" idx="10"/>
          </p:nvPr>
        </p:nvSpPr>
        <p:spPr/>
        <p:txBody>
          <a:bodyPr/>
          <a:lstStyle/>
          <a:p>
            <a:fld id="{2C8FC3E1-7656-D84E-87C1-8DFBFE109D16}" type="datetimeFigureOut">
              <a:rPr lang="en-IT" smtClean="0"/>
              <a:t>24/04/24</a:t>
            </a:fld>
            <a:endParaRPr lang="en-IT"/>
          </a:p>
        </p:txBody>
      </p:sp>
      <p:sp>
        <p:nvSpPr>
          <p:cNvPr id="5" name="Footer Placeholder 4">
            <a:extLst>
              <a:ext uri="{FF2B5EF4-FFF2-40B4-BE49-F238E27FC236}">
                <a16:creationId xmlns:a16="http://schemas.microsoft.com/office/drawing/2014/main" id="{366A1B17-6754-9833-D374-B8224579F6E2}"/>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0DF83027-4CD7-2191-D31D-AFC9FE48424A}"/>
              </a:ext>
            </a:extLst>
          </p:cNvPr>
          <p:cNvSpPr>
            <a:spLocks noGrp="1"/>
          </p:cNvSpPr>
          <p:nvPr>
            <p:ph type="sldNum" sz="quarter" idx="12"/>
          </p:nvPr>
        </p:nvSpPr>
        <p:spPr/>
        <p:txBody>
          <a:bodyPr/>
          <a:lstStyle/>
          <a:p>
            <a:fld id="{2EDD772E-B28F-A047-9C40-89FAC6F1689E}" type="slidenum">
              <a:rPr lang="en-IT" smtClean="0"/>
              <a:t>‹#›</a:t>
            </a:fld>
            <a:endParaRPr lang="en-IT"/>
          </a:p>
        </p:txBody>
      </p:sp>
    </p:spTree>
    <p:extLst>
      <p:ext uri="{BB962C8B-B14F-4D97-AF65-F5344CB8AC3E}">
        <p14:creationId xmlns:p14="http://schemas.microsoft.com/office/powerpoint/2010/main" val="4106445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17CD-8203-CC9F-9F46-654DBF587C37}"/>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A0797D01-90F9-43A1-9014-4E277F831BC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65AE50EE-1F49-B44D-B8D6-88510628E210}"/>
              </a:ext>
            </a:extLst>
          </p:cNvPr>
          <p:cNvSpPr>
            <a:spLocks noGrp="1"/>
          </p:cNvSpPr>
          <p:nvPr>
            <p:ph type="dt" sz="half" idx="10"/>
          </p:nvPr>
        </p:nvSpPr>
        <p:spPr/>
        <p:txBody>
          <a:bodyPr/>
          <a:lstStyle/>
          <a:p>
            <a:fld id="{2C8FC3E1-7656-D84E-87C1-8DFBFE109D16}" type="datetimeFigureOut">
              <a:rPr lang="en-IT" smtClean="0"/>
              <a:t>24/04/24</a:t>
            </a:fld>
            <a:endParaRPr lang="en-IT"/>
          </a:p>
        </p:txBody>
      </p:sp>
      <p:sp>
        <p:nvSpPr>
          <p:cNvPr id="5" name="Footer Placeholder 4">
            <a:extLst>
              <a:ext uri="{FF2B5EF4-FFF2-40B4-BE49-F238E27FC236}">
                <a16:creationId xmlns:a16="http://schemas.microsoft.com/office/drawing/2014/main" id="{E6E7A396-2EF1-0E63-D03C-D62B935C808B}"/>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ABE1A609-5E65-21E5-D151-DE2B5F49A900}"/>
              </a:ext>
            </a:extLst>
          </p:cNvPr>
          <p:cNvSpPr>
            <a:spLocks noGrp="1"/>
          </p:cNvSpPr>
          <p:nvPr>
            <p:ph type="sldNum" sz="quarter" idx="12"/>
          </p:nvPr>
        </p:nvSpPr>
        <p:spPr/>
        <p:txBody>
          <a:bodyPr/>
          <a:lstStyle/>
          <a:p>
            <a:fld id="{2EDD772E-B28F-A047-9C40-89FAC6F1689E}" type="slidenum">
              <a:rPr lang="en-IT" smtClean="0"/>
              <a:t>‹#›</a:t>
            </a:fld>
            <a:endParaRPr lang="en-IT"/>
          </a:p>
        </p:txBody>
      </p:sp>
    </p:spTree>
    <p:extLst>
      <p:ext uri="{BB962C8B-B14F-4D97-AF65-F5344CB8AC3E}">
        <p14:creationId xmlns:p14="http://schemas.microsoft.com/office/powerpoint/2010/main" val="1384349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BB74-5FAC-8670-093D-61BAA68AAA6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03F545BE-FDA1-227A-A15A-F5406A4D2D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E129367-5A60-7289-5BA6-3D066516960B}"/>
              </a:ext>
            </a:extLst>
          </p:cNvPr>
          <p:cNvSpPr>
            <a:spLocks noGrp="1"/>
          </p:cNvSpPr>
          <p:nvPr>
            <p:ph type="dt" sz="half" idx="10"/>
          </p:nvPr>
        </p:nvSpPr>
        <p:spPr/>
        <p:txBody>
          <a:bodyPr/>
          <a:lstStyle/>
          <a:p>
            <a:fld id="{2C8FC3E1-7656-D84E-87C1-8DFBFE109D16}" type="datetimeFigureOut">
              <a:rPr lang="en-IT" smtClean="0"/>
              <a:t>24/04/24</a:t>
            </a:fld>
            <a:endParaRPr lang="en-IT"/>
          </a:p>
        </p:txBody>
      </p:sp>
      <p:sp>
        <p:nvSpPr>
          <p:cNvPr id="5" name="Footer Placeholder 4">
            <a:extLst>
              <a:ext uri="{FF2B5EF4-FFF2-40B4-BE49-F238E27FC236}">
                <a16:creationId xmlns:a16="http://schemas.microsoft.com/office/drawing/2014/main" id="{BB853081-22A1-320B-135E-7DD742945070}"/>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3E708855-9D6B-83E5-292C-145ED5A7CE32}"/>
              </a:ext>
            </a:extLst>
          </p:cNvPr>
          <p:cNvSpPr>
            <a:spLocks noGrp="1"/>
          </p:cNvSpPr>
          <p:nvPr>
            <p:ph type="sldNum" sz="quarter" idx="12"/>
          </p:nvPr>
        </p:nvSpPr>
        <p:spPr/>
        <p:txBody>
          <a:bodyPr/>
          <a:lstStyle/>
          <a:p>
            <a:fld id="{2EDD772E-B28F-A047-9C40-89FAC6F1689E}" type="slidenum">
              <a:rPr lang="en-IT" smtClean="0"/>
              <a:t>‹#›</a:t>
            </a:fld>
            <a:endParaRPr lang="en-IT"/>
          </a:p>
        </p:txBody>
      </p:sp>
    </p:spTree>
    <p:extLst>
      <p:ext uri="{BB962C8B-B14F-4D97-AF65-F5344CB8AC3E}">
        <p14:creationId xmlns:p14="http://schemas.microsoft.com/office/powerpoint/2010/main" val="324662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326-471A-1B9E-1674-B304344991CC}"/>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3462F0BF-155B-5CA3-519F-7A4C4B43FB7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B45BA443-EEB1-A498-6855-679B8B1A24F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CEDA1270-3055-3642-448F-55328818BD0F}"/>
              </a:ext>
            </a:extLst>
          </p:cNvPr>
          <p:cNvSpPr>
            <a:spLocks noGrp="1"/>
          </p:cNvSpPr>
          <p:nvPr>
            <p:ph type="dt" sz="half" idx="10"/>
          </p:nvPr>
        </p:nvSpPr>
        <p:spPr/>
        <p:txBody>
          <a:bodyPr/>
          <a:lstStyle/>
          <a:p>
            <a:fld id="{2C8FC3E1-7656-D84E-87C1-8DFBFE109D16}" type="datetimeFigureOut">
              <a:rPr lang="en-IT" smtClean="0"/>
              <a:t>24/04/24</a:t>
            </a:fld>
            <a:endParaRPr lang="en-IT"/>
          </a:p>
        </p:txBody>
      </p:sp>
      <p:sp>
        <p:nvSpPr>
          <p:cNvPr id="6" name="Footer Placeholder 5">
            <a:extLst>
              <a:ext uri="{FF2B5EF4-FFF2-40B4-BE49-F238E27FC236}">
                <a16:creationId xmlns:a16="http://schemas.microsoft.com/office/drawing/2014/main" id="{0E2B622D-E296-8F94-549C-78E21B1823C8}"/>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8B20C25B-18CE-ACB2-7F62-F04CA8E36E61}"/>
              </a:ext>
            </a:extLst>
          </p:cNvPr>
          <p:cNvSpPr>
            <a:spLocks noGrp="1"/>
          </p:cNvSpPr>
          <p:nvPr>
            <p:ph type="sldNum" sz="quarter" idx="12"/>
          </p:nvPr>
        </p:nvSpPr>
        <p:spPr/>
        <p:txBody>
          <a:bodyPr/>
          <a:lstStyle/>
          <a:p>
            <a:fld id="{2EDD772E-B28F-A047-9C40-89FAC6F1689E}" type="slidenum">
              <a:rPr lang="en-IT" smtClean="0"/>
              <a:t>‹#›</a:t>
            </a:fld>
            <a:endParaRPr lang="en-IT"/>
          </a:p>
        </p:txBody>
      </p:sp>
    </p:spTree>
    <p:extLst>
      <p:ext uri="{BB962C8B-B14F-4D97-AF65-F5344CB8AC3E}">
        <p14:creationId xmlns:p14="http://schemas.microsoft.com/office/powerpoint/2010/main" val="61313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21E5-1639-84EF-5066-0A36117A5CF8}"/>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58783970-636F-7D20-6249-7FA7EA6282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B184E5D-58B9-0D40-0CB9-5E4545917B2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978D5CB4-11EA-5B55-AB70-330EEA33D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4FDA573-A130-DA08-3FAC-CEF3B832384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8AA70745-F2EF-5BAB-BBC3-BA80BF20DCC5}"/>
              </a:ext>
            </a:extLst>
          </p:cNvPr>
          <p:cNvSpPr>
            <a:spLocks noGrp="1"/>
          </p:cNvSpPr>
          <p:nvPr>
            <p:ph type="dt" sz="half" idx="10"/>
          </p:nvPr>
        </p:nvSpPr>
        <p:spPr/>
        <p:txBody>
          <a:bodyPr/>
          <a:lstStyle/>
          <a:p>
            <a:fld id="{2C8FC3E1-7656-D84E-87C1-8DFBFE109D16}" type="datetimeFigureOut">
              <a:rPr lang="en-IT" smtClean="0"/>
              <a:t>24/04/24</a:t>
            </a:fld>
            <a:endParaRPr lang="en-IT"/>
          </a:p>
        </p:txBody>
      </p:sp>
      <p:sp>
        <p:nvSpPr>
          <p:cNvPr id="8" name="Footer Placeholder 7">
            <a:extLst>
              <a:ext uri="{FF2B5EF4-FFF2-40B4-BE49-F238E27FC236}">
                <a16:creationId xmlns:a16="http://schemas.microsoft.com/office/drawing/2014/main" id="{23D39391-C925-8F09-3CCD-E8D9EDD006BC}"/>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D449096C-65C7-799A-84E5-4532F3AFCB2C}"/>
              </a:ext>
            </a:extLst>
          </p:cNvPr>
          <p:cNvSpPr>
            <a:spLocks noGrp="1"/>
          </p:cNvSpPr>
          <p:nvPr>
            <p:ph type="sldNum" sz="quarter" idx="12"/>
          </p:nvPr>
        </p:nvSpPr>
        <p:spPr/>
        <p:txBody>
          <a:bodyPr/>
          <a:lstStyle/>
          <a:p>
            <a:fld id="{2EDD772E-B28F-A047-9C40-89FAC6F1689E}" type="slidenum">
              <a:rPr lang="en-IT" smtClean="0"/>
              <a:t>‹#›</a:t>
            </a:fld>
            <a:endParaRPr lang="en-IT"/>
          </a:p>
        </p:txBody>
      </p:sp>
    </p:spTree>
    <p:extLst>
      <p:ext uri="{BB962C8B-B14F-4D97-AF65-F5344CB8AC3E}">
        <p14:creationId xmlns:p14="http://schemas.microsoft.com/office/powerpoint/2010/main" val="146725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DD6D-9C51-499F-E554-0E0143C85602}"/>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B4DC98B0-0D45-2B57-8459-FC5C7D15AB6D}"/>
              </a:ext>
            </a:extLst>
          </p:cNvPr>
          <p:cNvSpPr>
            <a:spLocks noGrp="1"/>
          </p:cNvSpPr>
          <p:nvPr>
            <p:ph type="dt" sz="half" idx="10"/>
          </p:nvPr>
        </p:nvSpPr>
        <p:spPr/>
        <p:txBody>
          <a:bodyPr/>
          <a:lstStyle/>
          <a:p>
            <a:fld id="{2C8FC3E1-7656-D84E-87C1-8DFBFE109D16}" type="datetimeFigureOut">
              <a:rPr lang="en-IT" smtClean="0"/>
              <a:t>24/04/24</a:t>
            </a:fld>
            <a:endParaRPr lang="en-IT"/>
          </a:p>
        </p:txBody>
      </p:sp>
      <p:sp>
        <p:nvSpPr>
          <p:cNvPr id="4" name="Footer Placeholder 3">
            <a:extLst>
              <a:ext uri="{FF2B5EF4-FFF2-40B4-BE49-F238E27FC236}">
                <a16:creationId xmlns:a16="http://schemas.microsoft.com/office/drawing/2014/main" id="{772AFEB0-F5A8-DE05-892E-4A3736BD85EF}"/>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6CDC420E-4F09-A792-52E4-27ED44C4E2AC}"/>
              </a:ext>
            </a:extLst>
          </p:cNvPr>
          <p:cNvSpPr>
            <a:spLocks noGrp="1"/>
          </p:cNvSpPr>
          <p:nvPr>
            <p:ph type="sldNum" sz="quarter" idx="12"/>
          </p:nvPr>
        </p:nvSpPr>
        <p:spPr/>
        <p:txBody>
          <a:bodyPr/>
          <a:lstStyle/>
          <a:p>
            <a:fld id="{2EDD772E-B28F-A047-9C40-89FAC6F1689E}" type="slidenum">
              <a:rPr lang="en-IT" smtClean="0"/>
              <a:t>‹#›</a:t>
            </a:fld>
            <a:endParaRPr lang="en-IT"/>
          </a:p>
        </p:txBody>
      </p:sp>
    </p:spTree>
    <p:extLst>
      <p:ext uri="{BB962C8B-B14F-4D97-AF65-F5344CB8AC3E}">
        <p14:creationId xmlns:p14="http://schemas.microsoft.com/office/powerpoint/2010/main" val="4179467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0C05B-585D-4BA7-D70F-0FE55B1726E1}"/>
              </a:ext>
            </a:extLst>
          </p:cNvPr>
          <p:cNvSpPr>
            <a:spLocks noGrp="1"/>
          </p:cNvSpPr>
          <p:nvPr>
            <p:ph type="dt" sz="half" idx="10"/>
          </p:nvPr>
        </p:nvSpPr>
        <p:spPr/>
        <p:txBody>
          <a:bodyPr/>
          <a:lstStyle/>
          <a:p>
            <a:fld id="{2C8FC3E1-7656-D84E-87C1-8DFBFE109D16}" type="datetimeFigureOut">
              <a:rPr lang="en-IT" smtClean="0"/>
              <a:t>24/04/24</a:t>
            </a:fld>
            <a:endParaRPr lang="en-IT"/>
          </a:p>
        </p:txBody>
      </p:sp>
      <p:sp>
        <p:nvSpPr>
          <p:cNvPr id="3" name="Footer Placeholder 2">
            <a:extLst>
              <a:ext uri="{FF2B5EF4-FFF2-40B4-BE49-F238E27FC236}">
                <a16:creationId xmlns:a16="http://schemas.microsoft.com/office/drawing/2014/main" id="{81C4CA21-CDDC-C40B-D624-02B2853A8B28}"/>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4BB7562D-DD1A-0782-987F-E7423222C0FD}"/>
              </a:ext>
            </a:extLst>
          </p:cNvPr>
          <p:cNvSpPr>
            <a:spLocks noGrp="1"/>
          </p:cNvSpPr>
          <p:nvPr>
            <p:ph type="sldNum" sz="quarter" idx="12"/>
          </p:nvPr>
        </p:nvSpPr>
        <p:spPr/>
        <p:txBody>
          <a:bodyPr/>
          <a:lstStyle/>
          <a:p>
            <a:fld id="{2EDD772E-B28F-A047-9C40-89FAC6F1689E}" type="slidenum">
              <a:rPr lang="en-IT" smtClean="0"/>
              <a:t>‹#›</a:t>
            </a:fld>
            <a:endParaRPr lang="en-IT"/>
          </a:p>
        </p:txBody>
      </p:sp>
    </p:spTree>
    <p:extLst>
      <p:ext uri="{BB962C8B-B14F-4D97-AF65-F5344CB8AC3E}">
        <p14:creationId xmlns:p14="http://schemas.microsoft.com/office/powerpoint/2010/main" val="289604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BCD3-7A1E-4986-9290-CCA9989375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D18B53B3-A59A-C9D4-9456-DA64F4B92B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5B2B7E94-9C91-7A50-502F-785C79B1E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576321-C452-6092-A267-B894DAF33C8B}"/>
              </a:ext>
            </a:extLst>
          </p:cNvPr>
          <p:cNvSpPr>
            <a:spLocks noGrp="1"/>
          </p:cNvSpPr>
          <p:nvPr>
            <p:ph type="dt" sz="half" idx="10"/>
          </p:nvPr>
        </p:nvSpPr>
        <p:spPr/>
        <p:txBody>
          <a:bodyPr/>
          <a:lstStyle/>
          <a:p>
            <a:fld id="{2C8FC3E1-7656-D84E-87C1-8DFBFE109D16}" type="datetimeFigureOut">
              <a:rPr lang="en-IT" smtClean="0"/>
              <a:t>24/04/24</a:t>
            </a:fld>
            <a:endParaRPr lang="en-IT"/>
          </a:p>
        </p:txBody>
      </p:sp>
      <p:sp>
        <p:nvSpPr>
          <p:cNvPr id="6" name="Footer Placeholder 5">
            <a:extLst>
              <a:ext uri="{FF2B5EF4-FFF2-40B4-BE49-F238E27FC236}">
                <a16:creationId xmlns:a16="http://schemas.microsoft.com/office/drawing/2014/main" id="{A249C10F-6F0B-53A6-C68F-7025AF8E135F}"/>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F1537274-CF9F-2162-CB2B-D4CD802AFE42}"/>
              </a:ext>
            </a:extLst>
          </p:cNvPr>
          <p:cNvSpPr>
            <a:spLocks noGrp="1"/>
          </p:cNvSpPr>
          <p:nvPr>
            <p:ph type="sldNum" sz="quarter" idx="12"/>
          </p:nvPr>
        </p:nvSpPr>
        <p:spPr/>
        <p:txBody>
          <a:bodyPr/>
          <a:lstStyle/>
          <a:p>
            <a:fld id="{2EDD772E-B28F-A047-9C40-89FAC6F1689E}" type="slidenum">
              <a:rPr lang="en-IT" smtClean="0"/>
              <a:t>‹#›</a:t>
            </a:fld>
            <a:endParaRPr lang="en-IT"/>
          </a:p>
        </p:txBody>
      </p:sp>
    </p:spTree>
    <p:extLst>
      <p:ext uri="{BB962C8B-B14F-4D97-AF65-F5344CB8AC3E}">
        <p14:creationId xmlns:p14="http://schemas.microsoft.com/office/powerpoint/2010/main" val="253690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CF1B-034C-0CCC-62A5-3A556ADE77B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AB2E5DAD-B353-BA0D-40E3-C202CB3F3E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A065C528-8854-E3A9-7D37-8F8B5172A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80F4EB-0968-8C88-E9F0-F0D1783AF558}"/>
              </a:ext>
            </a:extLst>
          </p:cNvPr>
          <p:cNvSpPr>
            <a:spLocks noGrp="1"/>
          </p:cNvSpPr>
          <p:nvPr>
            <p:ph type="dt" sz="half" idx="10"/>
          </p:nvPr>
        </p:nvSpPr>
        <p:spPr/>
        <p:txBody>
          <a:bodyPr/>
          <a:lstStyle/>
          <a:p>
            <a:fld id="{2C8FC3E1-7656-D84E-87C1-8DFBFE109D16}" type="datetimeFigureOut">
              <a:rPr lang="en-IT" smtClean="0"/>
              <a:t>24/04/24</a:t>
            </a:fld>
            <a:endParaRPr lang="en-IT"/>
          </a:p>
        </p:txBody>
      </p:sp>
      <p:sp>
        <p:nvSpPr>
          <p:cNvPr id="6" name="Footer Placeholder 5">
            <a:extLst>
              <a:ext uri="{FF2B5EF4-FFF2-40B4-BE49-F238E27FC236}">
                <a16:creationId xmlns:a16="http://schemas.microsoft.com/office/drawing/2014/main" id="{14DC653C-DEA2-8BA4-A917-CD99A041DF01}"/>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590AACC9-6B5B-E630-68CF-68520DF4FAF4}"/>
              </a:ext>
            </a:extLst>
          </p:cNvPr>
          <p:cNvSpPr>
            <a:spLocks noGrp="1"/>
          </p:cNvSpPr>
          <p:nvPr>
            <p:ph type="sldNum" sz="quarter" idx="12"/>
          </p:nvPr>
        </p:nvSpPr>
        <p:spPr/>
        <p:txBody>
          <a:bodyPr/>
          <a:lstStyle/>
          <a:p>
            <a:fld id="{2EDD772E-B28F-A047-9C40-89FAC6F1689E}" type="slidenum">
              <a:rPr lang="en-IT" smtClean="0"/>
              <a:t>‹#›</a:t>
            </a:fld>
            <a:endParaRPr lang="en-IT"/>
          </a:p>
        </p:txBody>
      </p:sp>
    </p:spTree>
    <p:extLst>
      <p:ext uri="{BB962C8B-B14F-4D97-AF65-F5344CB8AC3E}">
        <p14:creationId xmlns:p14="http://schemas.microsoft.com/office/powerpoint/2010/main" val="194561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6FF4F3-485C-21CC-2ABC-E95C3D310B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9A407629-2B96-0073-6735-537161E2BB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91BFB044-523A-C314-3A6C-206D11D91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C8FC3E1-7656-D84E-87C1-8DFBFE109D16}" type="datetimeFigureOut">
              <a:rPr lang="en-IT" smtClean="0"/>
              <a:t>24/04/24</a:t>
            </a:fld>
            <a:endParaRPr lang="en-IT"/>
          </a:p>
        </p:txBody>
      </p:sp>
      <p:sp>
        <p:nvSpPr>
          <p:cNvPr id="5" name="Footer Placeholder 4">
            <a:extLst>
              <a:ext uri="{FF2B5EF4-FFF2-40B4-BE49-F238E27FC236}">
                <a16:creationId xmlns:a16="http://schemas.microsoft.com/office/drawing/2014/main" id="{353ECC02-09F5-300E-6356-FA23A8B84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T"/>
          </a:p>
        </p:txBody>
      </p:sp>
      <p:sp>
        <p:nvSpPr>
          <p:cNvPr id="6" name="Slide Number Placeholder 5">
            <a:extLst>
              <a:ext uri="{FF2B5EF4-FFF2-40B4-BE49-F238E27FC236}">
                <a16:creationId xmlns:a16="http://schemas.microsoft.com/office/drawing/2014/main" id="{E8E83AFE-638E-65BC-2045-4695C23F4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DD772E-B28F-A047-9C40-89FAC6F1689E}" type="slidenum">
              <a:rPr lang="en-IT" smtClean="0"/>
              <a:t>‹#›</a:t>
            </a:fld>
            <a:endParaRPr lang="en-IT"/>
          </a:p>
        </p:txBody>
      </p:sp>
    </p:spTree>
    <p:extLst>
      <p:ext uri="{BB962C8B-B14F-4D97-AF65-F5344CB8AC3E}">
        <p14:creationId xmlns:p14="http://schemas.microsoft.com/office/powerpoint/2010/main" val="4236487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2223C1B2-B441-D246-18A4-916307DDB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8004" y="56021"/>
            <a:ext cx="6868408" cy="27496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A50978E-1D5A-1720-0FA1-69797C908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3728" y="2662447"/>
            <a:ext cx="4536960" cy="339895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7922C864-510C-BD1C-2CBF-8ABD052C79B9}"/>
              </a:ext>
            </a:extLst>
          </p:cNvPr>
          <p:cNvCxnSpPr>
            <a:cxnSpLocks/>
          </p:cNvCxnSpPr>
          <p:nvPr/>
        </p:nvCxnSpPr>
        <p:spPr>
          <a:xfrm flipH="1">
            <a:off x="3423728" y="2379643"/>
            <a:ext cx="2933005" cy="28280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76F76356-C85E-CC67-9FF8-D9BC63DB69A5}"/>
              </a:ext>
            </a:extLst>
          </p:cNvPr>
          <p:cNvCxnSpPr>
            <a:cxnSpLocks/>
          </p:cNvCxnSpPr>
          <p:nvPr/>
        </p:nvCxnSpPr>
        <p:spPr>
          <a:xfrm>
            <a:off x="7370284" y="2379643"/>
            <a:ext cx="590404" cy="28280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8FE84F7-754D-E73E-F063-A5D8756E8A2A}"/>
              </a:ext>
            </a:extLst>
          </p:cNvPr>
          <p:cNvSpPr txBox="1"/>
          <p:nvPr/>
        </p:nvSpPr>
        <p:spPr>
          <a:xfrm>
            <a:off x="2258004" y="6217204"/>
            <a:ext cx="6868408" cy="584775"/>
          </a:xfrm>
          <a:prstGeom prst="rect">
            <a:avLst/>
          </a:prstGeom>
          <a:noFill/>
        </p:spPr>
        <p:txBody>
          <a:bodyPr wrap="square">
            <a:spAutoFit/>
          </a:bodyPr>
          <a:lstStyle/>
          <a:p>
            <a:r>
              <a:rPr lang="en-GB" sz="1600" b="1" i="1" dirty="0"/>
              <a:t>Figure 1. </a:t>
            </a:r>
            <a:r>
              <a:rPr lang="en-GB" sz="1600" i="1" dirty="0"/>
              <a:t>File 591ed1b746a00052dd13ca7b1f692747.jpg labelled “bicycle accident”, but should be labelled “car accident”.  </a:t>
            </a:r>
            <a:endParaRPr lang="en-IT" sz="1600" i="1" dirty="0"/>
          </a:p>
        </p:txBody>
      </p:sp>
    </p:spTree>
    <p:extLst>
      <p:ext uri="{BB962C8B-B14F-4D97-AF65-F5344CB8AC3E}">
        <p14:creationId xmlns:p14="http://schemas.microsoft.com/office/powerpoint/2010/main" val="2939651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C08490C-7E4A-3836-D3D5-B1A945FEAD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848"/>
          <a:stretch/>
        </p:blipFill>
        <p:spPr bwMode="auto">
          <a:xfrm>
            <a:off x="2649754" y="0"/>
            <a:ext cx="6892492" cy="3060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C5D12EA-D02C-2DFE-1DA2-D646696AA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8002" y="2939515"/>
            <a:ext cx="4655995" cy="310089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75A4003C-2DB8-81A2-AEDC-D3FE2747726E}"/>
              </a:ext>
            </a:extLst>
          </p:cNvPr>
          <p:cNvCxnSpPr/>
          <p:nvPr/>
        </p:nvCxnSpPr>
        <p:spPr>
          <a:xfrm flipH="1">
            <a:off x="3768002" y="2588964"/>
            <a:ext cx="3965839" cy="35055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6974B21E-72F3-EB79-D8FD-317665902EF6}"/>
              </a:ext>
            </a:extLst>
          </p:cNvPr>
          <p:cNvCxnSpPr>
            <a:cxnSpLocks/>
          </p:cNvCxnSpPr>
          <p:nvPr/>
        </p:nvCxnSpPr>
        <p:spPr>
          <a:xfrm flipH="1">
            <a:off x="8423997" y="2588964"/>
            <a:ext cx="929323" cy="35055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3B6E796-0779-D434-6A55-A12660AD7F97}"/>
              </a:ext>
            </a:extLst>
          </p:cNvPr>
          <p:cNvSpPr txBox="1"/>
          <p:nvPr/>
        </p:nvSpPr>
        <p:spPr>
          <a:xfrm>
            <a:off x="2649753" y="6203817"/>
            <a:ext cx="6892492" cy="584775"/>
          </a:xfrm>
          <a:prstGeom prst="rect">
            <a:avLst/>
          </a:prstGeom>
          <a:noFill/>
        </p:spPr>
        <p:txBody>
          <a:bodyPr wrap="square">
            <a:spAutoFit/>
          </a:bodyPr>
          <a:lstStyle/>
          <a:p>
            <a:r>
              <a:rPr lang="en-GB" sz="1600" b="1" i="1" dirty="0"/>
              <a:t>Figure 2. </a:t>
            </a:r>
            <a:r>
              <a:rPr lang="en-GB" sz="1600" i="1" dirty="0"/>
              <a:t>File e045913d863be86869fd101574a03996.png labelled “flooded”, when it does not depict any relevant incident.</a:t>
            </a:r>
            <a:endParaRPr lang="en-IT" sz="1600" i="1" dirty="0"/>
          </a:p>
        </p:txBody>
      </p:sp>
    </p:spTree>
    <p:extLst>
      <p:ext uri="{BB962C8B-B14F-4D97-AF65-F5344CB8AC3E}">
        <p14:creationId xmlns:p14="http://schemas.microsoft.com/office/powerpoint/2010/main" val="418255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02B2124-2D5A-CDFD-4E02-AC5317FCE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80" y="484742"/>
            <a:ext cx="12048820" cy="52838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AF6781E-D054-F04F-8EC1-81FE4FA8E2A3}"/>
              </a:ext>
            </a:extLst>
          </p:cNvPr>
          <p:cNvSpPr txBox="1"/>
          <p:nvPr/>
        </p:nvSpPr>
        <p:spPr>
          <a:xfrm>
            <a:off x="313749" y="5768610"/>
            <a:ext cx="11564502" cy="338554"/>
          </a:xfrm>
          <a:prstGeom prst="rect">
            <a:avLst/>
          </a:prstGeom>
          <a:noFill/>
        </p:spPr>
        <p:txBody>
          <a:bodyPr wrap="square">
            <a:spAutoFit/>
          </a:bodyPr>
          <a:lstStyle/>
          <a:p>
            <a:r>
              <a:rPr lang="en-GB" sz="1600" b="1" i="1" dirty="0"/>
              <a:t>Figure 3. </a:t>
            </a:r>
            <a:r>
              <a:rPr lang="en-GB" sz="1600" i="1" dirty="0"/>
              <a:t>Overview of category abundances A) before data augmentation and B) after data augmentation.</a:t>
            </a:r>
            <a:endParaRPr lang="en-IT" sz="1600" i="1" dirty="0"/>
          </a:p>
        </p:txBody>
      </p:sp>
    </p:spTree>
    <p:extLst>
      <p:ext uri="{BB962C8B-B14F-4D97-AF65-F5344CB8AC3E}">
        <p14:creationId xmlns:p14="http://schemas.microsoft.com/office/powerpoint/2010/main" val="138239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F920C094-3FD2-94D4-BDCB-17E5B9AB7BF9}"/>
              </a:ext>
            </a:extLst>
          </p:cNvPr>
          <p:cNvPicPr>
            <a:picLocks noChangeAspect="1"/>
          </p:cNvPicPr>
          <p:nvPr/>
        </p:nvPicPr>
        <p:blipFill>
          <a:blip r:embed="rId2"/>
          <a:stretch>
            <a:fillRect/>
          </a:stretch>
        </p:blipFill>
        <p:spPr>
          <a:xfrm>
            <a:off x="283413" y="895426"/>
            <a:ext cx="11625174" cy="4117249"/>
          </a:xfrm>
          <a:prstGeom prst="rect">
            <a:avLst/>
          </a:prstGeom>
        </p:spPr>
      </p:pic>
      <p:sp>
        <p:nvSpPr>
          <p:cNvPr id="5" name="TextBox 4">
            <a:extLst>
              <a:ext uri="{FF2B5EF4-FFF2-40B4-BE49-F238E27FC236}">
                <a16:creationId xmlns:a16="http://schemas.microsoft.com/office/drawing/2014/main" id="{8B1570B7-A270-4C5B-CDAA-76FE885BCCD1}"/>
              </a:ext>
            </a:extLst>
          </p:cNvPr>
          <p:cNvSpPr txBox="1"/>
          <p:nvPr/>
        </p:nvSpPr>
        <p:spPr>
          <a:xfrm>
            <a:off x="283413" y="5012675"/>
            <a:ext cx="11625174" cy="338554"/>
          </a:xfrm>
          <a:prstGeom prst="rect">
            <a:avLst/>
          </a:prstGeom>
          <a:noFill/>
        </p:spPr>
        <p:txBody>
          <a:bodyPr wrap="square">
            <a:spAutoFit/>
          </a:bodyPr>
          <a:lstStyle/>
          <a:p>
            <a:r>
              <a:rPr lang="en-GB" sz="1600" b="1" i="1" dirty="0"/>
              <a:t>Figure 4. </a:t>
            </a:r>
            <a:r>
              <a:rPr lang="en-GB" sz="1600" i="1" dirty="0"/>
              <a:t>Graphical representation of all the steps followed in our methodology.</a:t>
            </a:r>
            <a:endParaRPr lang="en-IT" sz="1600" i="1" dirty="0"/>
          </a:p>
        </p:txBody>
      </p:sp>
    </p:spTree>
    <p:extLst>
      <p:ext uri="{BB962C8B-B14F-4D97-AF65-F5344CB8AC3E}">
        <p14:creationId xmlns:p14="http://schemas.microsoft.com/office/powerpoint/2010/main" val="246892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10;&#10;Description automatically generated with medium confidence">
            <a:extLst>
              <a:ext uri="{FF2B5EF4-FFF2-40B4-BE49-F238E27FC236}">
                <a16:creationId xmlns:a16="http://schemas.microsoft.com/office/drawing/2014/main" id="{DDFC8C35-EF76-068F-3D42-0E3D00C69979}"/>
              </a:ext>
            </a:extLst>
          </p:cNvPr>
          <p:cNvPicPr>
            <a:picLocks noChangeAspect="1"/>
          </p:cNvPicPr>
          <p:nvPr/>
        </p:nvPicPr>
        <p:blipFill>
          <a:blip r:embed="rId2"/>
          <a:stretch>
            <a:fillRect/>
          </a:stretch>
        </p:blipFill>
        <p:spPr>
          <a:xfrm>
            <a:off x="1991244" y="-1"/>
            <a:ext cx="8218801" cy="5479200"/>
          </a:xfrm>
          <a:prstGeom prst="rect">
            <a:avLst/>
          </a:prstGeom>
        </p:spPr>
      </p:pic>
      <p:sp>
        <p:nvSpPr>
          <p:cNvPr id="5" name="TextBox 4">
            <a:extLst>
              <a:ext uri="{FF2B5EF4-FFF2-40B4-BE49-F238E27FC236}">
                <a16:creationId xmlns:a16="http://schemas.microsoft.com/office/drawing/2014/main" id="{81B18213-51AD-2CC6-7D3D-87F6C41DDB60}"/>
              </a:ext>
            </a:extLst>
          </p:cNvPr>
          <p:cNvSpPr txBox="1"/>
          <p:nvPr/>
        </p:nvSpPr>
        <p:spPr>
          <a:xfrm>
            <a:off x="1991245" y="5473005"/>
            <a:ext cx="8209508" cy="1169551"/>
          </a:xfrm>
          <a:prstGeom prst="rect">
            <a:avLst/>
          </a:prstGeom>
          <a:noFill/>
        </p:spPr>
        <p:txBody>
          <a:bodyPr wrap="square">
            <a:spAutoFit/>
          </a:bodyPr>
          <a:lstStyle/>
          <a:p>
            <a:r>
              <a:rPr lang="en-GB" sz="1400" b="1" i="1" u="none" strike="noStrike" dirty="0">
                <a:solidFill>
                  <a:srgbClr val="000000"/>
                </a:solidFill>
                <a:effectLst/>
                <a:latin typeface="Arial" panose="020B0604020202020204" pitchFamily="34" charset="0"/>
              </a:rPr>
              <a:t>Figure 5. </a:t>
            </a:r>
            <a:r>
              <a:rPr lang="en-GB" sz="1400" b="0" i="1" u="none" strike="noStrike" dirty="0">
                <a:solidFill>
                  <a:srgbClr val="000000"/>
                </a:solidFill>
                <a:effectLst/>
                <a:latin typeface="Arial" panose="020B0604020202020204" pitchFamily="34" charset="0"/>
              </a:rPr>
              <a:t>Overview of the 5-fold cross validation process on ResNet50. Plotted in the first row, for each separate fold are the curves for training and validation cross entropy loss for each epoch; plotted on the second row the curves for the training and validation accuracy for each epoch. We can observe that the general trend is very similar in all the folds, suggesting that performance does not depend on a particular split of the dataset, and all folds indicate clearly the presence of overfitting.</a:t>
            </a:r>
            <a:endParaRPr lang="en-IT" sz="1400" dirty="0"/>
          </a:p>
        </p:txBody>
      </p:sp>
    </p:spTree>
    <p:extLst>
      <p:ext uri="{BB962C8B-B14F-4D97-AF65-F5344CB8AC3E}">
        <p14:creationId xmlns:p14="http://schemas.microsoft.com/office/powerpoint/2010/main" val="378697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diagram&#10;&#10;Description automatically generated with medium confidence">
            <a:extLst>
              <a:ext uri="{FF2B5EF4-FFF2-40B4-BE49-F238E27FC236}">
                <a16:creationId xmlns:a16="http://schemas.microsoft.com/office/drawing/2014/main" id="{5BB6BAF3-3F9B-308D-19CE-43EFCEBE1B4A}"/>
              </a:ext>
            </a:extLst>
          </p:cNvPr>
          <p:cNvPicPr>
            <a:picLocks noChangeAspect="1"/>
          </p:cNvPicPr>
          <p:nvPr/>
        </p:nvPicPr>
        <p:blipFill>
          <a:blip r:embed="rId2"/>
          <a:stretch>
            <a:fillRect/>
          </a:stretch>
        </p:blipFill>
        <p:spPr>
          <a:xfrm>
            <a:off x="1986600" y="0"/>
            <a:ext cx="8218800" cy="5479200"/>
          </a:xfrm>
          <a:prstGeom prst="rect">
            <a:avLst/>
          </a:prstGeom>
        </p:spPr>
      </p:pic>
      <p:sp>
        <p:nvSpPr>
          <p:cNvPr id="4" name="TextBox 3">
            <a:extLst>
              <a:ext uri="{FF2B5EF4-FFF2-40B4-BE49-F238E27FC236}">
                <a16:creationId xmlns:a16="http://schemas.microsoft.com/office/drawing/2014/main" id="{58BB445A-B4FF-67A8-ABF8-C0E7E78D8D84}"/>
              </a:ext>
            </a:extLst>
          </p:cNvPr>
          <p:cNvSpPr txBox="1"/>
          <p:nvPr/>
        </p:nvSpPr>
        <p:spPr>
          <a:xfrm>
            <a:off x="1986600" y="5479200"/>
            <a:ext cx="8209508" cy="1169551"/>
          </a:xfrm>
          <a:prstGeom prst="rect">
            <a:avLst/>
          </a:prstGeom>
          <a:noFill/>
        </p:spPr>
        <p:txBody>
          <a:bodyPr wrap="square">
            <a:spAutoFit/>
          </a:bodyPr>
          <a:lstStyle/>
          <a:p>
            <a:r>
              <a:rPr lang="en-GB" sz="1400" b="1" i="1" u="none" strike="noStrike" dirty="0">
                <a:solidFill>
                  <a:srgbClr val="000000"/>
                </a:solidFill>
                <a:effectLst/>
                <a:latin typeface="Arial" panose="020B0604020202020204" pitchFamily="34" charset="0"/>
              </a:rPr>
              <a:t>Figure 6. </a:t>
            </a:r>
            <a:r>
              <a:rPr lang="en-GB" sz="1400" b="0" i="1" u="none" strike="noStrike" dirty="0">
                <a:solidFill>
                  <a:srgbClr val="000000"/>
                </a:solidFill>
                <a:effectLst/>
                <a:latin typeface="Arial" panose="020B0604020202020204" pitchFamily="34" charset="0"/>
              </a:rPr>
              <a:t>Overview of the 5-fold cross validation process on Wide ResNet50. Plotted in the first row, for each separate fold are the curves for training and validation cross entropy loss for each epoch; plotted on the second row the curves for the training and validation accuracy for each epoch. Some data points are missing for fold 3, presumably due to errors when persisting the result files. The model shows clear signs of underfitting.</a:t>
            </a:r>
            <a:endParaRPr lang="en-IT" sz="1400" dirty="0"/>
          </a:p>
        </p:txBody>
      </p:sp>
    </p:spTree>
    <p:extLst>
      <p:ext uri="{BB962C8B-B14F-4D97-AF65-F5344CB8AC3E}">
        <p14:creationId xmlns:p14="http://schemas.microsoft.com/office/powerpoint/2010/main" val="1724902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3C64AE4-A554-B6CD-3EC6-E21B4700F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202"/>
            <a:ext cx="5827237" cy="5972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graph with blue squares and white text&#10;&#10;Description automatically generated">
            <a:extLst>
              <a:ext uri="{FF2B5EF4-FFF2-40B4-BE49-F238E27FC236}">
                <a16:creationId xmlns:a16="http://schemas.microsoft.com/office/drawing/2014/main" id="{83321988-DD32-F8A5-A599-9FAE5784A42F}"/>
              </a:ext>
            </a:extLst>
          </p:cNvPr>
          <p:cNvPicPr>
            <a:picLocks noChangeAspect="1"/>
          </p:cNvPicPr>
          <p:nvPr/>
        </p:nvPicPr>
        <p:blipFill>
          <a:blip r:embed="rId3"/>
          <a:stretch>
            <a:fillRect/>
          </a:stretch>
        </p:blipFill>
        <p:spPr>
          <a:xfrm>
            <a:off x="6181370" y="132202"/>
            <a:ext cx="5830534" cy="5971142"/>
          </a:xfrm>
          <a:prstGeom prst="rect">
            <a:avLst/>
          </a:prstGeom>
        </p:spPr>
      </p:pic>
      <p:sp>
        <p:nvSpPr>
          <p:cNvPr id="4" name="TextBox 3">
            <a:extLst>
              <a:ext uri="{FF2B5EF4-FFF2-40B4-BE49-F238E27FC236}">
                <a16:creationId xmlns:a16="http://schemas.microsoft.com/office/drawing/2014/main" id="{A8813553-932D-81FF-D5EF-B364DA195356}"/>
              </a:ext>
            </a:extLst>
          </p:cNvPr>
          <p:cNvSpPr txBox="1"/>
          <p:nvPr/>
        </p:nvSpPr>
        <p:spPr>
          <a:xfrm>
            <a:off x="782197" y="77116"/>
            <a:ext cx="320922" cy="369332"/>
          </a:xfrm>
          <a:prstGeom prst="rect">
            <a:avLst/>
          </a:prstGeom>
          <a:noFill/>
        </p:spPr>
        <p:txBody>
          <a:bodyPr wrap="none" rtlCol="0">
            <a:spAutoFit/>
          </a:bodyPr>
          <a:lstStyle/>
          <a:p>
            <a:r>
              <a:rPr lang="en-IT" dirty="0"/>
              <a:t>A</a:t>
            </a:r>
          </a:p>
        </p:txBody>
      </p:sp>
      <p:sp>
        <p:nvSpPr>
          <p:cNvPr id="5" name="TextBox 4">
            <a:extLst>
              <a:ext uri="{FF2B5EF4-FFF2-40B4-BE49-F238E27FC236}">
                <a16:creationId xmlns:a16="http://schemas.microsoft.com/office/drawing/2014/main" id="{E233A313-8D09-0028-7429-5A129EE5E3E9}"/>
              </a:ext>
            </a:extLst>
          </p:cNvPr>
          <p:cNvSpPr txBox="1"/>
          <p:nvPr/>
        </p:nvSpPr>
        <p:spPr>
          <a:xfrm>
            <a:off x="6817603" y="77116"/>
            <a:ext cx="398445" cy="369332"/>
          </a:xfrm>
          <a:prstGeom prst="rect">
            <a:avLst/>
          </a:prstGeom>
          <a:noFill/>
        </p:spPr>
        <p:txBody>
          <a:bodyPr wrap="square" rtlCol="0">
            <a:spAutoFit/>
          </a:bodyPr>
          <a:lstStyle/>
          <a:p>
            <a:r>
              <a:rPr lang="en-IT" dirty="0"/>
              <a:t>B</a:t>
            </a:r>
          </a:p>
        </p:txBody>
      </p:sp>
      <p:sp>
        <p:nvSpPr>
          <p:cNvPr id="6" name="TextBox 5">
            <a:extLst>
              <a:ext uri="{FF2B5EF4-FFF2-40B4-BE49-F238E27FC236}">
                <a16:creationId xmlns:a16="http://schemas.microsoft.com/office/drawing/2014/main" id="{70D7FDC9-2D8B-54FF-9DCB-76B4FD84F3FC}"/>
              </a:ext>
            </a:extLst>
          </p:cNvPr>
          <p:cNvSpPr txBox="1"/>
          <p:nvPr/>
        </p:nvSpPr>
        <p:spPr>
          <a:xfrm>
            <a:off x="99152" y="6158430"/>
            <a:ext cx="11912752" cy="646331"/>
          </a:xfrm>
          <a:prstGeom prst="rect">
            <a:avLst/>
          </a:prstGeom>
          <a:noFill/>
        </p:spPr>
        <p:txBody>
          <a:bodyPr wrap="square">
            <a:spAutoFit/>
          </a:bodyPr>
          <a:lstStyle/>
          <a:p>
            <a:r>
              <a:rPr lang="en-GB" sz="1200" b="1" i="1" u="none" strike="noStrike" dirty="0">
                <a:solidFill>
                  <a:srgbClr val="000000"/>
                </a:solidFill>
                <a:effectLst/>
                <a:latin typeface="Arial" panose="020B0604020202020204" pitchFamily="34" charset="0"/>
              </a:rPr>
              <a:t>Figure </a:t>
            </a:r>
            <a:r>
              <a:rPr lang="en-GB" sz="1200" b="1" i="1" dirty="0">
                <a:solidFill>
                  <a:srgbClr val="000000"/>
                </a:solidFill>
                <a:latin typeface="Arial" panose="020B0604020202020204" pitchFamily="34" charset="0"/>
              </a:rPr>
              <a:t>7</a:t>
            </a:r>
            <a:r>
              <a:rPr lang="en-GB" sz="1200" b="1" i="1" u="none" strike="noStrike" dirty="0">
                <a:solidFill>
                  <a:srgbClr val="000000"/>
                </a:solidFill>
                <a:effectLst/>
                <a:latin typeface="Arial" panose="020B0604020202020204" pitchFamily="34" charset="0"/>
              </a:rPr>
              <a:t>. </a:t>
            </a:r>
            <a:r>
              <a:rPr lang="en-GB" sz="1200" b="0" i="1" u="none" strike="noStrike" dirty="0">
                <a:solidFill>
                  <a:srgbClr val="000000"/>
                </a:solidFill>
                <a:effectLst/>
                <a:latin typeface="Arial" panose="020B0604020202020204" pitchFamily="34" charset="0"/>
              </a:rPr>
              <a:t>Confusion matrices for the best folds based on maximum accuracy for ResNet50 (</a:t>
            </a:r>
            <a:r>
              <a:rPr lang="en-GB" sz="1200" b="1" i="1" u="none" strike="noStrike" dirty="0">
                <a:solidFill>
                  <a:srgbClr val="000000"/>
                </a:solidFill>
                <a:effectLst/>
                <a:latin typeface="Arial" panose="020B0604020202020204" pitchFamily="34" charset="0"/>
              </a:rPr>
              <a:t>A</a:t>
            </a:r>
            <a:r>
              <a:rPr lang="en-GB" sz="1200" b="0" i="1" u="none" strike="noStrike" dirty="0">
                <a:solidFill>
                  <a:srgbClr val="000000"/>
                </a:solidFill>
                <a:effectLst/>
                <a:latin typeface="Arial" panose="020B0604020202020204" pitchFamily="34" charset="0"/>
              </a:rPr>
              <a:t>) and Wide ResNet50 (</a:t>
            </a:r>
            <a:r>
              <a:rPr lang="en-GB" sz="1200" b="1" i="1" u="none" strike="noStrike" dirty="0">
                <a:solidFill>
                  <a:srgbClr val="000000"/>
                </a:solidFill>
                <a:effectLst/>
                <a:latin typeface="Arial" panose="020B0604020202020204" pitchFamily="34" charset="0"/>
              </a:rPr>
              <a:t>B</a:t>
            </a:r>
            <a:r>
              <a:rPr lang="en-GB" sz="1200" b="0" i="1" u="none" strike="noStrike" dirty="0">
                <a:solidFill>
                  <a:srgbClr val="000000"/>
                </a:solidFill>
                <a:effectLst/>
                <a:latin typeface="Arial" panose="020B0604020202020204" pitchFamily="34" charset="0"/>
              </a:rPr>
              <a:t>). </a:t>
            </a:r>
            <a:r>
              <a:rPr lang="en-GB" sz="1200" i="1" dirty="0">
                <a:solidFill>
                  <a:srgbClr val="000000"/>
                </a:solidFill>
                <a:latin typeface="Arial" panose="020B0604020202020204" pitchFamily="34" charset="0"/>
              </a:rPr>
              <a:t>In A we can observe that some classes have a lower accuracy, but counter-intuitively, this does not interest solely the original under-represented classes but also well-represented ones like “car accident”. This might suggest lack of variety of the presence of mislabelled samples for that category.</a:t>
            </a:r>
            <a:endParaRPr lang="en-IT" sz="1200" dirty="0"/>
          </a:p>
        </p:txBody>
      </p:sp>
    </p:spTree>
    <p:extLst>
      <p:ext uri="{BB962C8B-B14F-4D97-AF65-F5344CB8AC3E}">
        <p14:creationId xmlns:p14="http://schemas.microsoft.com/office/powerpoint/2010/main" val="326343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squares and white text&#10;&#10;Description automatically generated">
            <a:extLst>
              <a:ext uri="{FF2B5EF4-FFF2-40B4-BE49-F238E27FC236}">
                <a16:creationId xmlns:a16="http://schemas.microsoft.com/office/drawing/2014/main" id="{7B7D5CA0-30DC-D6B4-A221-E012F97755DF}"/>
              </a:ext>
            </a:extLst>
          </p:cNvPr>
          <p:cNvPicPr>
            <a:picLocks noChangeAspect="1"/>
          </p:cNvPicPr>
          <p:nvPr/>
        </p:nvPicPr>
        <p:blipFill>
          <a:blip r:embed="rId2"/>
          <a:stretch>
            <a:fillRect/>
          </a:stretch>
        </p:blipFill>
        <p:spPr>
          <a:xfrm>
            <a:off x="0" y="77119"/>
            <a:ext cx="5831763" cy="5972400"/>
          </a:xfrm>
          <a:prstGeom prst="rect">
            <a:avLst/>
          </a:prstGeom>
        </p:spPr>
      </p:pic>
      <p:pic>
        <p:nvPicPr>
          <p:cNvPr id="5" name="Picture 4" descr="A graph of a graph with many different colored squares&#10;&#10;Description automatically generated with medium confidence">
            <a:extLst>
              <a:ext uri="{FF2B5EF4-FFF2-40B4-BE49-F238E27FC236}">
                <a16:creationId xmlns:a16="http://schemas.microsoft.com/office/drawing/2014/main" id="{DA425A2D-8447-049D-3644-D4A28D64BFB0}"/>
              </a:ext>
            </a:extLst>
          </p:cNvPr>
          <p:cNvPicPr>
            <a:picLocks noChangeAspect="1"/>
          </p:cNvPicPr>
          <p:nvPr/>
        </p:nvPicPr>
        <p:blipFill>
          <a:blip r:embed="rId3"/>
          <a:stretch>
            <a:fillRect/>
          </a:stretch>
        </p:blipFill>
        <p:spPr>
          <a:xfrm>
            <a:off x="6096000" y="77119"/>
            <a:ext cx="5831763" cy="5972400"/>
          </a:xfrm>
          <a:prstGeom prst="rect">
            <a:avLst/>
          </a:prstGeom>
        </p:spPr>
      </p:pic>
      <p:sp>
        <p:nvSpPr>
          <p:cNvPr id="6" name="TextBox 5">
            <a:extLst>
              <a:ext uri="{FF2B5EF4-FFF2-40B4-BE49-F238E27FC236}">
                <a16:creationId xmlns:a16="http://schemas.microsoft.com/office/drawing/2014/main" id="{14AE0641-8557-5E30-8676-BF5A23328C5C}"/>
              </a:ext>
            </a:extLst>
          </p:cNvPr>
          <p:cNvSpPr txBox="1"/>
          <p:nvPr/>
        </p:nvSpPr>
        <p:spPr>
          <a:xfrm>
            <a:off x="782197" y="77116"/>
            <a:ext cx="320922" cy="369332"/>
          </a:xfrm>
          <a:prstGeom prst="rect">
            <a:avLst/>
          </a:prstGeom>
          <a:noFill/>
        </p:spPr>
        <p:txBody>
          <a:bodyPr wrap="none" rtlCol="0">
            <a:spAutoFit/>
          </a:bodyPr>
          <a:lstStyle/>
          <a:p>
            <a:r>
              <a:rPr lang="en-IT" dirty="0"/>
              <a:t>A</a:t>
            </a:r>
          </a:p>
        </p:txBody>
      </p:sp>
      <p:sp>
        <p:nvSpPr>
          <p:cNvPr id="7" name="TextBox 6">
            <a:extLst>
              <a:ext uri="{FF2B5EF4-FFF2-40B4-BE49-F238E27FC236}">
                <a16:creationId xmlns:a16="http://schemas.microsoft.com/office/drawing/2014/main" id="{DC28C875-BA31-70C0-4192-33268DE6BDD3}"/>
              </a:ext>
            </a:extLst>
          </p:cNvPr>
          <p:cNvSpPr txBox="1"/>
          <p:nvPr/>
        </p:nvSpPr>
        <p:spPr>
          <a:xfrm>
            <a:off x="6817603" y="77116"/>
            <a:ext cx="398445" cy="369332"/>
          </a:xfrm>
          <a:prstGeom prst="rect">
            <a:avLst/>
          </a:prstGeom>
          <a:noFill/>
        </p:spPr>
        <p:txBody>
          <a:bodyPr wrap="square" rtlCol="0">
            <a:spAutoFit/>
          </a:bodyPr>
          <a:lstStyle/>
          <a:p>
            <a:r>
              <a:rPr lang="en-IT" dirty="0"/>
              <a:t>B</a:t>
            </a:r>
          </a:p>
        </p:txBody>
      </p:sp>
      <p:sp>
        <p:nvSpPr>
          <p:cNvPr id="8" name="TextBox 7">
            <a:extLst>
              <a:ext uri="{FF2B5EF4-FFF2-40B4-BE49-F238E27FC236}">
                <a16:creationId xmlns:a16="http://schemas.microsoft.com/office/drawing/2014/main" id="{A91DC119-83F5-8F0D-1971-6F3C6D54DAE2}"/>
              </a:ext>
            </a:extLst>
          </p:cNvPr>
          <p:cNvSpPr txBox="1"/>
          <p:nvPr/>
        </p:nvSpPr>
        <p:spPr>
          <a:xfrm>
            <a:off x="99152" y="6158430"/>
            <a:ext cx="11912752" cy="461665"/>
          </a:xfrm>
          <a:prstGeom prst="rect">
            <a:avLst/>
          </a:prstGeom>
          <a:noFill/>
        </p:spPr>
        <p:txBody>
          <a:bodyPr wrap="square">
            <a:spAutoFit/>
          </a:bodyPr>
          <a:lstStyle/>
          <a:p>
            <a:r>
              <a:rPr lang="en-GB" sz="1200" b="1" i="1" u="none" strike="noStrike" dirty="0">
                <a:solidFill>
                  <a:srgbClr val="000000"/>
                </a:solidFill>
                <a:effectLst/>
                <a:latin typeface="Arial" panose="020B0604020202020204" pitchFamily="34" charset="0"/>
              </a:rPr>
              <a:t>Figure 8. </a:t>
            </a:r>
            <a:r>
              <a:rPr lang="en-GB" sz="1200" b="0" i="1" u="none" strike="noStrike" dirty="0">
                <a:solidFill>
                  <a:srgbClr val="000000"/>
                </a:solidFill>
                <a:effectLst/>
                <a:latin typeface="Arial" panose="020B0604020202020204" pitchFamily="34" charset="0"/>
              </a:rPr>
              <a:t>Confusion matrices for </a:t>
            </a:r>
            <a:r>
              <a:rPr lang="en-GB" sz="1200" i="1" dirty="0">
                <a:solidFill>
                  <a:srgbClr val="000000"/>
                </a:solidFill>
                <a:latin typeface="Arial" panose="020B0604020202020204" pitchFamily="34" charset="0"/>
              </a:rPr>
              <a:t>the pre-trained </a:t>
            </a:r>
            <a:r>
              <a:rPr lang="en-GB" sz="1200" b="0" i="1" u="none" strike="noStrike" dirty="0">
                <a:solidFill>
                  <a:srgbClr val="000000"/>
                </a:solidFill>
                <a:effectLst/>
                <a:latin typeface="Arial" panose="020B0604020202020204" pitchFamily="34" charset="0"/>
              </a:rPr>
              <a:t>ResNet50 (</a:t>
            </a:r>
            <a:r>
              <a:rPr lang="en-GB" sz="1200" b="1" i="1" u="none" strike="noStrike" dirty="0">
                <a:solidFill>
                  <a:srgbClr val="000000"/>
                </a:solidFill>
                <a:effectLst/>
                <a:latin typeface="Arial" panose="020B0604020202020204" pitchFamily="34" charset="0"/>
              </a:rPr>
              <a:t>A</a:t>
            </a:r>
            <a:r>
              <a:rPr lang="en-GB" sz="1200" b="0" i="1" u="none" strike="noStrike" dirty="0">
                <a:solidFill>
                  <a:srgbClr val="000000"/>
                </a:solidFill>
                <a:effectLst/>
                <a:latin typeface="Arial" panose="020B0604020202020204" pitchFamily="34" charset="0"/>
              </a:rPr>
              <a:t>) and Wide ResNet50 (</a:t>
            </a:r>
            <a:r>
              <a:rPr lang="en-GB" sz="1200" b="1" i="1" u="none" strike="noStrike" dirty="0">
                <a:solidFill>
                  <a:srgbClr val="000000"/>
                </a:solidFill>
                <a:effectLst/>
                <a:latin typeface="Arial" panose="020B0604020202020204" pitchFamily="34" charset="0"/>
              </a:rPr>
              <a:t>B</a:t>
            </a:r>
            <a:r>
              <a:rPr lang="en-GB" sz="1200" b="0" i="1" u="none" strike="noStrike" dirty="0">
                <a:solidFill>
                  <a:srgbClr val="000000"/>
                </a:solidFill>
                <a:effectLst/>
                <a:latin typeface="Arial" panose="020B0604020202020204" pitchFamily="34" charset="0"/>
              </a:rPr>
              <a:t>). Accuracy of all classes improved quite significantly</a:t>
            </a:r>
            <a:r>
              <a:rPr lang="en-GB" sz="1200" i="1" dirty="0">
                <a:solidFill>
                  <a:srgbClr val="000000"/>
                </a:solidFill>
                <a:latin typeface="Arial" panose="020B0604020202020204" pitchFamily="34" charset="0"/>
              </a:rPr>
              <a:t>, especially classes like “bicycle accident” and “car accident”. </a:t>
            </a:r>
            <a:endParaRPr lang="en-IT" sz="1200" dirty="0"/>
          </a:p>
        </p:txBody>
      </p:sp>
    </p:spTree>
    <p:extLst>
      <p:ext uri="{BB962C8B-B14F-4D97-AF65-F5344CB8AC3E}">
        <p14:creationId xmlns:p14="http://schemas.microsoft.com/office/powerpoint/2010/main" val="1172294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BF5C291F-0D98-2AAB-DFB5-9A130F18C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0"/>
            <a:ext cx="7645400" cy="6108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6639F5-5DE7-41D5-23FA-4D9A23D2266A}"/>
              </a:ext>
            </a:extLst>
          </p:cNvPr>
          <p:cNvSpPr txBox="1"/>
          <p:nvPr/>
        </p:nvSpPr>
        <p:spPr>
          <a:xfrm>
            <a:off x="813412" y="6108700"/>
            <a:ext cx="10565176" cy="646331"/>
          </a:xfrm>
          <a:prstGeom prst="rect">
            <a:avLst/>
          </a:prstGeom>
          <a:noFill/>
        </p:spPr>
        <p:txBody>
          <a:bodyPr wrap="square">
            <a:spAutoFit/>
          </a:bodyPr>
          <a:lstStyle/>
          <a:p>
            <a:r>
              <a:rPr lang="en-GB" sz="1200" b="1" i="1" u="none" strike="noStrike" dirty="0">
                <a:solidFill>
                  <a:srgbClr val="000000"/>
                </a:solidFill>
                <a:effectLst/>
                <a:latin typeface="Arial" panose="020B0604020202020204" pitchFamily="34" charset="0"/>
              </a:rPr>
              <a:t>Figure </a:t>
            </a:r>
            <a:r>
              <a:rPr lang="en-GB" sz="1200" b="1" i="1" dirty="0">
                <a:solidFill>
                  <a:srgbClr val="000000"/>
                </a:solidFill>
                <a:latin typeface="Arial" panose="020B0604020202020204" pitchFamily="34" charset="0"/>
              </a:rPr>
              <a:t>9</a:t>
            </a:r>
            <a:r>
              <a:rPr lang="en-GB" sz="1200" b="1" i="1" u="none" strike="noStrike" dirty="0">
                <a:solidFill>
                  <a:srgbClr val="000000"/>
                </a:solidFill>
                <a:effectLst/>
                <a:latin typeface="Arial" panose="020B0604020202020204" pitchFamily="34" charset="0"/>
              </a:rPr>
              <a:t>. </a:t>
            </a:r>
            <a:r>
              <a:rPr lang="en-GB" sz="1200" b="0" i="1" u="none" strike="noStrike" dirty="0">
                <a:solidFill>
                  <a:srgbClr val="000000"/>
                </a:solidFill>
                <a:effectLst/>
                <a:latin typeface="Arial" panose="020B0604020202020204" pitchFamily="34" charset="0"/>
              </a:rPr>
              <a:t>Comparison sid</a:t>
            </a:r>
            <a:r>
              <a:rPr lang="en-GB" sz="1200" i="1" dirty="0">
                <a:solidFill>
                  <a:srgbClr val="000000"/>
                </a:solidFill>
                <a:latin typeface="Arial" panose="020B0604020202020204" pitchFamily="34" charset="0"/>
              </a:rPr>
              <a:t>e by side of the accuracy of both models without transfer learning (in grey) and with transfer learning (in green). The reported accuracy for the no-transfer learning approach is the average on 5 folds, with the error bars indicating the minimum and maximum respectively. The reported accuracy for the transfer-learning approach is the average over all epochs, with error bars indicating minimum and maximum respectively.</a:t>
            </a:r>
            <a:endParaRPr lang="en-IT" sz="1200" dirty="0"/>
          </a:p>
        </p:txBody>
      </p:sp>
    </p:spTree>
    <p:extLst>
      <p:ext uri="{BB962C8B-B14F-4D97-AF65-F5344CB8AC3E}">
        <p14:creationId xmlns:p14="http://schemas.microsoft.com/office/powerpoint/2010/main" val="60088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TotalTime>
  <Words>441</Words>
  <Application>Microsoft Macintosh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Giulia Pais</dc:creator>
  <cp:lastModifiedBy>Giulia Pais</cp:lastModifiedBy>
  <cp:revision>7</cp:revision>
  <dcterms:created xsi:type="dcterms:W3CDTF">2024-04-24T20:38:17Z</dcterms:created>
  <dcterms:modified xsi:type="dcterms:W3CDTF">2024-04-24T21:30:42Z</dcterms:modified>
</cp:coreProperties>
</file>