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8"/>
  </p:normalViewPr>
  <p:slideViewPr>
    <p:cSldViewPr snapToGrid="0">
      <p:cViewPr>
        <p:scale>
          <a:sx n="85" d="100"/>
          <a:sy n="85" d="100"/>
        </p:scale>
        <p:origin x="2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459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38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81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54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56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970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16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10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2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120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53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AD266-D29B-BC47-98C8-080DA6FDB51A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81435-1AA9-8849-A3D2-CE8D7DB20A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86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FC09D-9142-1A4D-E36F-F479BC07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08060"/>
              </p:ext>
            </p:extLst>
          </p:nvPr>
        </p:nvGraphicFramePr>
        <p:xfrm>
          <a:off x="491592" y="325822"/>
          <a:ext cx="5874816" cy="64638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68328">
                  <a:extLst>
                    <a:ext uri="{9D8B030D-6E8A-4147-A177-3AD203B41FA5}">
                      <a16:colId xmlns:a16="http://schemas.microsoft.com/office/drawing/2014/main" val="354473783"/>
                    </a:ext>
                  </a:extLst>
                </a:gridCol>
                <a:gridCol w="1056389">
                  <a:extLst>
                    <a:ext uri="{9D8B030D-6E8A-4147-A177-3AD203B41FA5}">
                      <a16:colId xmlns:a16="http://schemas.microsoft.com/office/drawing/2014/main" val="1010891539"/>
                    </a:ext>
                  </a:extLst>
                </a:gridCol>
                <a:gridCol w="1056389">
                  <a:extLst>
                    <a:ext uri="{9D8B030D-6E8A-4147-A177-3AD203B41FA5}">
                      <a16:colId xmlns:a16="http://schemas.microsoft.com/office/drawing/2014/main" val="2015365741"/>
                    </a:ext>
                  </a:extLst>
                </a:gridCol>
                <a:gridCol w="1056389">
                  <a:extLst>
                    <a:ext uri="{9D8B030D-6E8A-4147-A177-3AD203B41FA5}">
                      <a16:colId xmlns:a16="http://schemas.microsoft.com/office/drawing/2014/main" val="2449726240"/>
                    </a:ext>
                  </a:extLst>
                </a:gridCol>
                <a:gridCol w="1013271">
                  <a:extLst>
                    <a:ext uri="{9D8B030D-6E8A-4147-A177-3AD203B41FA5}">
                      <a16:colId xmlns:a16="http://schemas.microsoft.com/office/drawing/2014/main" val="1454119740"/>
                    </a:ext>
                  </a:extLst>
                </a:gridCol>
                <a:gridCol w="1024050">
                  <a:extLst>
                    <a:ext uri="{9D8B030D-6E8A-4147-A177-3AD203B41FA5}">
                      <a16:colId xmlns:a16="http://schemas.microsoft.com/office/drawing/2014/main" val="834666273"/>
                    </a:ext>
                  </a:extLst>
                </a:gridCol>
              </a:tblGrid>
              <a:tr h="3344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epoch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loss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53523355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2.9803503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39.2%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28.2%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3520994512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2.1541555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34.5%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37.0%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34.5%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1380330142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1.7815018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41.4%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46.5%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41.4%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40.5%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197964106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2.1180958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44.2%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47.3%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44.2%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42.9%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88818937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1.6293234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42.3%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1189432447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1.4894065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48.6%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51.5%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48.6%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46.5%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482251708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1.4462754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51.7%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52.8%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51.7%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50.6%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3079109202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1.4089058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52.2%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54.4%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52.2%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51.4%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268637768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1.4849703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50.8%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3573836455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1.5549524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51.2%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54.9%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51.2%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49.8%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707073835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1.2971787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56.9%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57.1%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56.9%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274802557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1.3973336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53.9%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58.0%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53.9%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52.5%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2568483499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1.3736678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57.1%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59.3%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57.1%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3880499646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1.3639382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56.4%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59.5%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56.4%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55.9%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54004049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1.3236651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58.2%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58.2%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58.1%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1551974909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1.4634603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60.5%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4105349221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1.3816664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60.0%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63.6%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60.0%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60.6%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1912147495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1.5582394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59.8%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59.4%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575046891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1.5297266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61.7%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59.6%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58.3%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3634593382"/>
                  </a:ext>
                </a:extLst>
              </a:tr>
              <a:tr h="3064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1.6545777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62.9%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60.8%</a:t>
                      </a:r>
                      <a:endParaRPr lang="en-IT" sz="1300">
                        <a:effectLst/>
                      </a:endParaRPr>
                    </a:p>
                  </a:txBody>
                  <a:tcPr marL="12507" marR="12507" marT="12507" marB="62536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60.4%</a:t>
                      </a:r>
                      <a:endParaRPr lang="en-IT" sz="1300" dirty="0">
                        <a:effectLst/>
                      </a:endParaRPr>
                    </a:p>
                  </a:txBody>
                  <a:tcPr marL="12507" marR="12507" marT="12507" marB="62536" anchor="ctr"/>
                </a:tc>
                <a:extLst>
                  <a:ext uri="{0D108BD9-81ED-4DB2-BD59-A6C34878D82A}">
                    <a16:rowId xmlns:a16="http://schemas.microsoft.com/office/drawing/2014/main" val="1098300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6843CC-EACE-0ECE-778B-78D4F3DE4903}"/>
              </a:ext>
            </a:extLst>
          </p:cNvPr>
          <p:cNvSpPr txBox="1"/>
          <p:nvPr/>
        </p:nvSpPr>
        <p:spPr>
          <a:xfrm>
            <a:off x="491592" y="6999890"/>
            <a:ext cx="587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Table 1. </a:t>
            </a:r>
            <a:r>
              <a:rPr lang="en-GB" sz="1600" b="1" i="1" dirty="0"/>
              <a:t> </a:t>
            </a:r>
            <a:r>
              <a:rPr lang="en-GB" sz="1600" i="1" dirty="0"/>
              <a:t>Training progress and metrics for the best performing fold (4) of ResNet50. 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20295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E350F-9A52-70CA-DD43-37DB87AB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32498"/>
              </p:ext>
            </p:extLst>
          </p:nvPr>
        </p:nvGraphicFramePr>
        <p:xfrm>
          <a:off x="1414462" y="289116"/>
          <a:ext cx="4029075" cy="185737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15270308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9039011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49432381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74534274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98657356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42319307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epoch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loss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291015649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1.8844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37.8%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40.0%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37.8%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70192103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1.7571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40.3%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43.5%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40.3%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39.3%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21843063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1.5903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44.8%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48.0%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44.8%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89930223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1.6001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45.5%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51.6%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45.5%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43.2%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23656748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1.4539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51.2%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55.1%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51.2%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50.5%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8022083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22DB4-BA6D-0794-BC05-7F63F5110954}"/>
              </a:ext>
            </a:extLst>
          </p:cNvPr>
          <p:cNvSpPr txBox="1"/>
          <p:nvPr/>
        </p:nvSpPr>
        <p:spPr>
          <a:xfrm>
            <a:off x="491591" y="2280744"/>
            <a:ext cx="587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Table 2. </a:t>
            </a:r>
            <a:r>
              <a:rPr lang="en-GB" sz="1600" b="1" i="1" dirty="0"/>
              <a:t> </a:t>
            </a:r>
            <a:r>
              <a:rPr lang="en-GB" sz="1600" i="1" dirty="0"/>
              <a:t>Training progress and metrics for the best performing fold (4) of Wide ResNet50. 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23680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EEF2C-FD9A-26CA-D0E1-A3A4FDE8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54133"/>
              </p:ext>
            </p:extLst>
          </p:nvPr>
        </p:nvGraphicFramePr>
        <p:xfrm>
          <a:off x="1285875" y="299627"/>
          <a:ext cx="4286250" cy="185737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72895528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419848537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28807856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68448757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70055686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epoch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train_loss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train_acc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val_loss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val_acc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71369587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1.2081957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69.97%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0.802462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79.38%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411551198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0.6782059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81.01%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0.6231183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82.25%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153997389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0.5541031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84.24%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0.5768036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83.46%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86611925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0.4879313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85.86%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0.5369877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83.88%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4155023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0.4450718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87.52%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0.4997768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84.58%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4839881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A417D7-02F3-3AA9-A6DE-B12C5D7A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99387"/>
              </p:ext>
            </p:extLst>
          </p:nvPr>
        </p:nvGraphicFramePr>
        <p:xfrm>
          <a:off x="1285875" y="2696192"/>
          <a:ext cx="4286249" cy="185737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5584">
                  <a:extLst>
                    <a:ext uri="{9D8B030D-6E8A-4147-A177-3AD203B41FA5}">
                      <a16:colId xmlns:a16="http://schemas.microsoft.com/office/drawing/2014/main" val="1395073248"/>
                    </a:ext>
                  </a:extLst>
                </a:gridCol>
                <a:gridCol w="956839">
                  <a:extLst>
                    <a:ext uri="{9D8B030D-6E8A-4147-A177-3AD203B41FA5}">
                      <a16:colId xmlns:a16="http://schemas.microsoft.com/office/drawing/2014/main" val="1583459132"/>
                    </a:ext>
                  </a:extLst>
                </a:gridCol>
                <a:gridCol w="927548">
                  <a:extLst>
                    <a:ext uri="{9D8B030D-6E8A-4147-A177-3AD203B41FA5}">
                      <a16:colId xmlns:a16="http://schemas.microsoft.com/office/drawing/2014/main" val="2132765319"/>
                    </a:ext>
                  </a:extLst>
                </a:gridCol>
                <a:gridCol w="956839">
                  <a:extLst>
                    <a:ext uri="{9D8B030D-6E8A-4147-A177-3AD203B41FA5}">
                      <a16:colId xmlns:a16="http://schemas.microsoft.com/office/drawing/2014/main" val="161191574"/>
                    </a:ext>
                  </a:extLst>
                </a:gridCol>
                <a:gridCol w="849439">
                  <a:extLst>
                    <a:ext uri="{9D8B030D-6E8A-4147-A177-3AD203B41FA5}">
                      <a16:colId xmlns:a16="http://schemas.microsoft.com/office/drawing/2014/main" val="994492703"/>
                    </a:ext>
                  </a:extLst>
                </a:gridCol>
              </a:tblGrid>
              <a:tr h="36793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epoch</a:t>
                      </a:r>
                      <a:endParaRPr lang="en-GB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train_loss</a:t>
                      </a:r>
                      <a:endParaRPr lang="en-GB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train_acc</a:t>
                      </a:r>
                      <a:endParaRPr lang="en-GB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val_loss</a:t>
                      </a:r>
                      <a:endParaRPr lang="en-GB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val_acc</a:t>
                      </a:r>
                      <a:endParaRPr lang="en-GB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119074732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1.919728128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55.26%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1.546452427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72.38%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2683827915"/>
                  </a:ext>
                </a:extLst>
              </a:tr>
              <a:tr h="2936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1.274005464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75.25%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1.175788415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75.96%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1629515905"/>
                  </a:ext>
                </a:extLst>
              </a:tr>
              <a:tr h="2936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0.996240142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78.40%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0.972180707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78.17%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3213382866"/>
                  </a:ext>
                </a:extLst>
              </a:tr>
              <a:tr h="2936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0.858152467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79.78%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0.867084484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79.17%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1811438413"/>
                  </a:ext>
                </a:extLst>
              </a:tr>
              <a:tr h="2936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0.762740894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81.19%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0.786820802</a:t>
                      </a:r>
                      <a:endParaRPr lang="en-IT">
                        <a:effectLst/>
                      </a:endParaRPr>
                    </a:p>
                  </a:txBody>
                  <a:tcPr marL="12700" marR="12700" marT="12700" marB="6350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80.04%</a:t>
                      </a:r>
                      <a:endParaRPr lang="en-IT" dirty="0">
                        <a:effectLst/>
                      </a:endParaRPr>
                    </a:p>
                  </a:txBody>
                  <a:tcPr marL="12700" marR="12700" marT="12700" marB="63500" anchor="ctr"/>
                </a:tc>
                <a:extLst>
                  <a:ext uri="{0D108BD9-81ED-4DB2-BD59-A6C34878D82A}">
                    <a16:rowId xmlns:a16="http://schemas.microsoft.com/office/drawing/2014/main" val="28649707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5AE57C-B089-1396-AF57-BAB585B40BC0}"/>
              </a:ext>
            </a:extLst>
          </p:cNvPr>
          <p:cNvSpPr txBox="1"/>
          <p:nvPr/>
        </p:nvSpPr>
        <p:spPr>
          <a:xfrm>
            <a:off x="746235" y="27860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A1B6D-636A-B443-0815-2B34216CFF06}"/>
              </a:ext>
            </a:extLst>
          </p:cNvPr>
          <p:cNvSpPr txBox="1"/>
          <p:nvPr/>
        </p:nvSpPr>
        <p:spPr>
          <a:xfrm>
            <a:off x="746235" y="2696192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933CC-2F69-E807-0342-3663BE586C34}"/>
              </a:ext>
            </a:extLst>
          </p:cNvPr>
          <p:cNvSpPr txBox="1"/>
          <p:nvPr/>
        </p:nvSpPr>
        <p:spPr>
          <a:xfrm>
            <a:off x="1285873" y="4890770"/>
            <a:ext cx="4286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800" b="1" i="1" dirty="0"/>
              <a:t>Table 3. </a:t>
            </a:r>
            <a:r>
              <a:rPr lang="en-GB" sz="1800" b="1" i="1" dirty="0"/>
              <a:t> </a:t>
            </a:r>
            <a:r>
              <a:rPr lang="en-GB" sz="1800" i="1" dirty="0"/>
              <a:t>Training progress for the transfer learning process on ResNet50 (</a:t>
            </a:r>
            <a:r>
              <a:rPr lang="en-GB" sz="1800" b="1" i="1" dirty="0"/>
              <a:t>A</a:t>
            </a:r>
            <a:r>
              <a:rPr lang="en-GB" sz="1800" i="1" dirty="0"/>
              <a:t>) and Wide ResNet50 (</a:t>
            </a:r>
            <a:r>
              <a:rPr lang="en-GB" sz="1800" b="1" i="1" dirty="0"/>
              <a:t>B</a:t>
            </a:r>
            <a:r>
              <a:rPr lang="en-GB" sz="1800" i="1" dirty="0"/>
              <a:t>). </a:t>
            </a:r>
            <a:endParaRPr lang="en-IT" sz="1800" i="1" dirty="0"/>
          </a:p>
        </p:txBody>
      </p:sp>
    </p:spTree>
    <p:extLst>
      <p:ext uri="{BB962C8B-B14F-4D97-AF65-F5344CB8AC3E}">
        <p14:creationId xmlns:p14="http://schemas.microsoft.com/office/powerpoint/2010/main" val="38586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661D17-7937-12AD-4878-2EC0B6BD6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03088"/>
              </p:ext>
            </p:extLst>
          </p:nvPr>
        </p:nvGraphicFramePr>
        <p:xfrm>
          <a:off x="165471" y="245153"/>
          <a:ext cx="6527058" cy="8350019"/>
        </p:xfrm>
        <a:graphic>
          <a:graphicData uri="http://schemas.openxmlformats.org/drawingml/2006/table">
            <a:tbl>
              <a:tblPr firstRow="1"/>
              <a:tblGrid>
                <a:gridCol w="760223">
                  <a:extLst>
                    <a:ext uri="{9D8B030D-6E8A-4147-A177-3AD203B41FA5}">
                      <a16:colId xmlns:a16="http://schemas.microsoft.com/office/drawing/2014/main" val="1249887226"/>
                    </a:ext>
                  </a:extLst>
                </a:gridCol>
                <a:gridCol w="933989">
                  <a:extLst>
                    <a:ext uri="{9D8B030D-6E8A-4147-A177-3AD203B41FA5}">
                      <a16:colId xmlns:a16="http://schemas.microsoft.com/office/drawing/2014/main" val="3465582804"/>
                    </a:ext>
                  </a:extLst>
                </a:gridCol>
                <a:gridCol w="1086033">
                  <a:extLst>
                    <a:ext uri="{9D8B030D-6E8A-4147-A177-3AD203B41FA5}">
                      <a16:colId xmlns:a16="http://schemas.microsoft.com/office/drawing/2014/main" val="189107821"/>
                    </a:ext>
                  </a:extLst>
                </a:gridCol>
                <a:gridCol w="608178">
                  <a:extLst>
                    <a:ext uri="{9D8B030D-6E8A-4147-A177-3AD203B41FA5}">
                      <a16:colId xmlns:a16="http://schemas.microsoft.com/office/drawing/2014/main" val="3512860941"/>
                    </a:ext>
                  </a:extLst>
                </a:gridCol>
                <a:gridCol w="825387">
                  <a:extLst>
                    <a:ext uri="{9D8B030D-6E8A-4147-A177-3AD203B41FA5}">
                      <a16:colId xmlns:a16="http://schemas.microsoft.com/office/drawing/2014/main" val="4030857250"/>
                    </a:ext>
                  </a:extLst>
                </a:gridCol>
                <a:gridCol w="760223">
                  <a:extLst>
                    <a:ext uri="{9D8B030D-6E8A-4147-A177-3AD203B41FA5}">
                      <a16:colId xmlns:a16="http://schemas.microsoft.com/office/drawing/2014/main" val="4092817510"/>
                    </a:ext>
                  </a:extLst>
                </a:gridCol>
                <a:gridCol w="781944">
                  <a:extLst>
                    <a:ext uri="{9D8B030D-6E8A-4147-A177-3AD203B41FA5}">
                      <a16:colId xmlns:a16="http://schemas.microsoft.com/office/drawing/2014/main" val="1073782595"/>
                    </a:ext>
                  </a:extLst>
                </a:gridCol>
                <a:gridCol w="771081">
                  <a:extLst>
                    <a:ext uri="{9D8B030D-6E8A-4147-A177-3AD203B41FA5}">
                      <a16:colId xmlns:a16="http://schemas.microsoft.com/office/drawing/2014/main" val="1313358361"/>
                    </a:ext>
                  </a:extLst>
                </a:gridCol>
              </a:tblGrid>
              <a:tr h="1706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loss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GB" sz="140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time_total_s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epochs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batch_size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outer_fold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inner_fold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32875"/>
                  </a:ext>
                </a:extLst>
              </a:tr>
              <a:tr h="1329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2.444518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0.241809672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843.8070676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0.0008301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6755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2.2489027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0.271450858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288.7463298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0.0098245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44968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1.9608258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0.329173167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346.0731213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0.0004095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5985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3.0762817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0.115444618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81.37569952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0.0081005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6065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2.8933227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0.126365055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85.51971126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0.0017179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2822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2.9056141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0.3265625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1386.689075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0.0001163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7939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2.7622342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0.3125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1091.989386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0.0001371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2348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2.3313208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0.2890625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294.9908519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0.0014556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7201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2.6519645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0.1265625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90.58318257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0.0001358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820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2.3578856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0.2328125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283.3692286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0.000183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40015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2.0427143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0.3578125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709.957051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0.0004536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480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2.5316521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0.190625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79.54036045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0.000412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9439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2.6638365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0.140625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79.8602376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0.0011955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733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3.4445552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78.54218745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0.0042955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84796"/>
                  </a:ext>
                </a:extLst>
              </a:tr>
              <a:tr h="1329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3.1664438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77.41071701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0.0054694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3578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2.8392631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0.391575663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1531.414467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0.000677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7875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1.9252444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0.287051482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305.7838752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0.0080098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6699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3.0232186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0.185647426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81.88824773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0.0004207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5069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2.7434711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0.185647426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83.59157491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0.0009015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1917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2.6378108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0.187207488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85.2903583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0.0041957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9672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2.3191578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0.265625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360.8975601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0.0002182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3013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5.4333778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82.70585108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0.0005782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811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6.5794712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80.26118612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0.0004712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1371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4.5246571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84.12990141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0.0004697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626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5.2740538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94.63077569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0.0001022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0261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2.0615329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0.2671875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1462.282066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0.0019155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4367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2.9610008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85.08902073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0.0003682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8406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6.2238181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83.6677475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0.0034019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264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24.849269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0.14375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84.75033712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0.0002241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91307"/>
                  </a:ext>
                </a:extLst>
              </a:tr>
              <a:tr h="1329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499.43816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0.0921875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83.5789578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0.0050497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8378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3.0186381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0.308892356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1452.381942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0.0004575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02902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3.1310667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0.146645866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81.46071458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0.0017654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0110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2.3888375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0.291731669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294.2901559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0.0015574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3950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2.1179472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0.319812793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293.6878314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0.0002451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7264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2.6492192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0.204368175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81.56920052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0.0003182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4164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2.8983859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0.32449298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1446.116662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0.0001121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7265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2.5461906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0.23400936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294.488807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0.0017161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6922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2.7113961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0.313572543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1120.114105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0.0009803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0072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2.2515702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0.379095164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1407.880165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0.0082946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2889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2.5736072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0.31201248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1156.748719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0.0079881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1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0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14561C-8F00-165A-AAAB-BEB1D5188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3785"/>
              </p:ext>
            </p:extLst>
          </p:nvPr>
        </p:nvGraphicFramePr>
        <p:xfrm>
          <a:off x="165471" y="148471"/>
          <a:ext cx="6527058" cy="7128065"/>
        </p:xfrm>
        <a:graphic>
          <a:graphicData uri="http://schemas.openxmlformats.org/drawingml/2006/table">
            <a:tbl>
              <a:tblPr firstRow="1"/>
              <a:tblGrid>
                <a:gridCol w="760223">
                  <a:extLst>
                    <a:ext uri="{9D8B030D-6E8A-4147-A177-3AD203B41FA5}">
                      <a16:colId xmlns:a16="http://schemas.microsoft.com/office/drawing/2014/main" val="617500810"/>
                    </a:ext>
                  </a:extLst>
                </a:gridCol>
                <a:gridCol w="933989">
                  <a:extLst>
                    <a:ext uri="{9D8B030D-6E8A-4147-A177-3AD203B41FA5}">
                      <a16:colId xmlns:a16="http://schemas.microsoft.com/office/drawing/2014/main" val="3228995917"/>
                    </a:ext>
                  </a:extLst>
                </a:gridCol>
                <a:gridCol w="1086033">
                  <a:extLst>
                    <a:ext uri="{9D8B030D-6E8A-4147-A177-3AD203B41FA5}">
                      <a16:colId xmlns:a16="http://schemas.microsoft.com/office/drawing/2014/main" val="536301889"/>
                    </a:ext>
                  </a:extLst>
                </a:gridCol>
                <a:gridCol w="608178">
                  <a:extLst>
                    <a:ext uri="{9D8B030D-6E8A-4147-A177-3AD203B41FA5}">
                      <a16:colId xmlns:a16="http://schemas.microsoft.com/office/drawing/2014/main" val="2740842735"/>
                    </a:ext>
                  </a:extLst>
                </a:gridCol>
                <a:gridCol w="825387">
                  <a:extLst>
                    <a:ext uri="{9D8B030D-6E8A-4147-A177-3AD203B41FA5}">
                      <a16:colId xmlns:a16="http://schemas.microsoft.com/office/drawing/2014/main" val="3790405471"/>
                    </a:ext>
                  </a:extLst>
                </a:gridCol>
                <a:gridCol w="760223">
                  <a:extLst>
                    <a:ext uri="{9D8B030D-6E8A-4147-A177-3AD203B41FA5}">
                      <a16:colId xmlns:a16="http://schemas.microsoft.com/office/drawing/2014/main" val="2817787849"/>
                    </a:ext>
                  </a:extLst>
                </a:gridCol>
                <a:gridCol w="781944">
                  <a:extLst>
                    <a:ext uri="{9D8B030D-6E8A-4147-A177-3AD203B41FA5}">
                      <a16:colId xmlns:a16="http://schemas.microsoft.com/office/drawing/2014/main" val="3169508072"/>
                    </a:ext>
                  </a:extLst>
                </a:gridCol>
                <a:gridCol w="771081">
                  <a:extLst>
                    <a:ext uri="{9D8B030D-6E8A-4147-A177-3AD203B41FA5}">
                      <a16:colId xmlns:a16="http://schemas.microsoft.com/office/drawing/2014/main" val="1850915095"/>
                    </a:ext>
                  </a:extLst>
                </a:gridCol>
              </a:tblGrid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2.3548503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0.1734375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719.9357619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0.0093557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929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2.5878781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0.1015625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312.8029268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0.0026534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02384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2.4194498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0.1484375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298.161412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0.0001389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5515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58.895248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89.98522592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0.0009397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90405"/>
                  </a:ext>
                </a:extLst>
              </a:tr>
              <a:tr h="1329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2.5290637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0.13125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303.5708268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0.0001127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47321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2.4061625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0.141965679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378.6203389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0.003233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5766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3.2047436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0.092043682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314.6461587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0.0042586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9328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5343.9328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0.079563183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84.97327518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0.0005638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727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6.1360579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0.074882995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84.95174503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0.0001787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585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54745.672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0.081123245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86.2695961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0.0043173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0630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2.1245718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0.254290172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1580.006551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0.0042378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3719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62.4919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0.095163807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112.8610082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0.0034994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5663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385.47129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0.079563183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87.7251389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0.0009618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6647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280.26705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0.08424337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91.69970608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0.0001737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308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6.3249269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0.090483619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89.31267929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0.0002391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5447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3.0194951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0.35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1515.005401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0.000956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67890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5.5196662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0.165625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88.03211737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0.001437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180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6.9704687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86.12416887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0.0001621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3868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7.5951521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87.3568449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0.0076165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665532"/>
                  </a:ext>
                </a:extLst>
              </a:tr>
              <a:tr h="1329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4.5145849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86.53140497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0.0001429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030874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5.9894299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0.163806552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397.4357936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0.0017747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20299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7632.5008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0.07800312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92.45949435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0.0003143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60572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3.8019254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0.180967239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328.1034176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0.0037205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83948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2.6754899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0.209048362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397.6359525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0.0045264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709749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376.75204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0.096723869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94.65126777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0.0007297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7470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2.3683489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0.15600624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802.5736468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0.0080107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77009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2.263784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0.230889236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754.676471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0.0006037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99824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2.4334144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0.121684867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314.2981288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0.0004105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47313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2.2574406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0.204368175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747.2015362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0.0099676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55575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256.51485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0.073322933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87.28542447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0.002014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193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2.2731561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0.203125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747.6189709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0.0098211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88351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2.2403876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0.2171875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752.084625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0.0014507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80627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275.9543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0.1078125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87.2135303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0.0055792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3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85.512407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0.084375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86.07211709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0.0001745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475716"/>
                  </a:ext>
                </a:extLst>
              </a:tr>
              <a:tr h="12509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572.94727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86.45182133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0.0072824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079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D29DE5-C276-BD85-209A-E21C0EEC2E59}"/>
              </a:ext>
            </a:extLst>
          </p:cNvPr>
          <p:cNvSpPr txBox="1"/>
          <p:nvPr/>
        </p:nvSpPr>
        <p:spPr>
          <a:xfrm>
            <a:off x="165470" y="7398365"/>
            <a:ext cx="65270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 Table 1. 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Details of tuner experiments per each inner/outer fold for ResNet50. The configuration for the hyperparameters are given by the columns 'epoch', '</a:t>
            </a:r>
            <a:r>
              <a:rPr lang="en-GB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batch_size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and '</a:t>
            </a:r>
            <a:r>
              <a:rPr lang="en-GB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 Highlighted in orange the best result for each inner fold, in red the best result overall.</a:t>
            </a:r>
            <a:endParaRPr lang="en-GB" sz="1400" b="0" i="1" dirty="0">
              <a:effectLst/>
            </a:endParaRPr>
          </a:p>
          <a:p>
            <a:br>
              <a:rPr lang="en-GB" sz="1400" i="1" dirty="0"/>
            </a:br>
            <a:endParaRPr lang="en-IT" sz="1400" i="1" dirty="0"/>
          </a:p>
        </p:txBody>
      </p:sp>
    </p:spTree>
    <p:extLst>
      <p:ext uri="{BB962C8B-B14F-4D97-AF65-F5344CB8AC3E}">
        <p14:creationId xmlns:p14="http://schemas.microsoft.com/office/powerpoint/2010/main" val="19284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A7D0E7-999D-D7EB-3F75-256D51DB3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25326"/>
              </p:ext>
            </p:extLst>
          </p:nvPr>
        </p:nvGraphicFramePr>
        <p:xfrm>
          <a:off x="192683" y="148468"/>
          <a:ext cx="6462949" cy="8350019"/>
        </p:xfrm>
        <a:graphic>
          <a:graphicData uri="http://schemas.openxmlformats.org/drawingml/2006/table">
            <a:tbl>
              <a:tblPr/>
              <a:tblGrid>
                <a:gridCol w="798429">
                  <a:extLst>
                    <a:ext uri="{9D8B030D-6E8A-4147-A177-3AD203B41FA5}">
                      <a16:colId xmlns:a16="http://schemas.microsoft.com/office/drawing/2014/main" val="3744230521"/>
                    </a:ext>
                  </a:extLst>
                </a:gridCol>
                <a:gridCol w="755269">
                  <a:extLst>
                    <a:ext uri="{9D8B030D-6E8A-4147-A177-3AD203B41FA5}">
                      <a16:colId xmlns:a16="http://schemas.microsoft.com/office/drawing/2014/main" val="4174941637"/>
                    </a:ext>
                  </a:extLst>
                </a:gridCol>
                <a:gridCol w="1003430">
                  <a:extLst>
                    <a:ext uri="{9D8B030D-6E8A-4147-A177-3AD203B41FA5}">
                      <a16:colId xmlns:a16="http://schemas.microsoft.com/office/drawing/2014/main" val="1071831236"/>
                    </a:ext>
                  </a:extLst>
                </a:gridCol>
                <a:gridCol w="604216">
                  <a:extLst>
                    <a:ext uri="{9D8B030D-6E8A-4147-A177-3AD203B41FA5}">
                      <a16:colId xmlns:a16="http://schemas.microsoft.com/office/drawing/2014/main" val="4270779545"/>
                    </a:ext>
                  </a:extLst>
                </a:gridCol>
                <a:gridCol w="873956">
                  <a:extLst>
                    <a:ext uri="{9D8B030D-6E8A-4147-A177-3AD203B41FA5}">
                      <a16:colId xmlns:a16="http://schemas.microsoft.com/office/drawing/2014/main" val="1378868170"/>
                    </a:ext>
                  </a:extLst>
                </a:gridCol>
                <a:gridCol w="755269">
                  <a:extLst>
                    <a:ext uri="{9D8B030D-6E8A-4147-A177-3AD203B41FA5}">
                      <a16:colId xmlns:a16="http://schemas.microsoft.com/office/drawing/2014/main" val="3503025959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1847218679"/>
                    </a:ext>
                  </a:extLst>
                </a:gridCol>
                <a:gridCol w="830796">
                  <a:extLst>
                    <a:ext uri="{9D8B030D-6E8A-4147-A177-3AD203B41FA5}">
                      <a16:colId xmlns:a16="http://schemas.microsoft.com/office/drawing/2014/main" val="4033724743"/>
                    </a:ext>
                  </a:extLst>
                </a:gridCol>
              </a:tblGrid>
              <a:tr h="1477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loss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GB" sz="140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time_total_s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epochs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batch_size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outer_fold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inner_fold</a:t>
                      </a:r>
                      <a:endParaRPr lang="en-GB" sz="1400" dirty="0">
                        <a:effectLst/>
                      </a:endParaRPr>
                    </a:p>
                  </a:txBody>
                  <a:tcPr marL="3463" marR="3463" marT="3463" marB="17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590920"/>
                  </a:ext>
                </a:extLst>
              </a:tr>
              <a:tr h="14351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2.0135524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0.276131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1656.24823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0.0064518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3433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4137258.8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0.0826833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95.87885571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0.0044789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4688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77669.091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0.0826833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87.95341325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0.0090724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45595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782.94273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0.0842434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94.9743824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0.0011385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6110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9496202.9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0.0842434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90.75651836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0.0008963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60053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2.0972832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0.290625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1547.026404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0.0012567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1472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1661.6787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104.9415076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0.0018391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948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120.80667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0.0953125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85.57029462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38710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14.799468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1260.638814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0.0023303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06921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20602.591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97.66546297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0.0022919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38211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2.112708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0.3046875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1535.406898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0.0019711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8763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1078.2447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0.090625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104.2277215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0.0018973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5750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55.359842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111.0650065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0.0002631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647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2.3782521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0.196875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311.3505464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0.0022862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017706"/>
                  </a:ext>
                </a:extLst>
              </a:tr>
              <a:tr h="14351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2.3932629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0.1953125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315.4669323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0.0056026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68561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2.5568205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0.3416537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1743.971443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0.0011002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14601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337.30568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0.0936037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92.93803024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0.0015416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4789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3.1497514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0.1092044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108.2545154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0.0080218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70561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28.53904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0.1669267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354.4877872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0.009234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09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3.9187697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0.1123245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92.62202048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0.003123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1905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3.1735923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0.18125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800.6133602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0.0016363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4870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51.796007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0.096875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100.1852372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0.0001922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7983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132.91427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95.72831273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0.0005236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418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3.8885014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0.215625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332.1791203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0.0038234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0835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2.7348844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0.1796875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346.961977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0.0061267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4504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2.3786011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0.2109375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414.1975317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0.0013124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9933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63.042843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0.078125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95.36060119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0.0012393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4238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2.5122794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0.184375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333.4926341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0.0003894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9439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9.3515099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89.86043143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0.0002035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74067"/>
                  </a:ext>
                </a:extLst>
              </a:tr>
              <a:tr h="14351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1099.9951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0.1109375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90.44977856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0.0005586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7080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2.0232357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0.3463339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1605.015325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0.0009863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5538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2.2756266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0.3088924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1340.664208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0.0001383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61104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1.9012821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0.3712949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1690.489108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0.0001078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564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6.7711843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0.1981279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96.86617231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0.0033809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3511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121.30939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0.1216849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91.16222262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0.0004577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078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4.1071535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0.3338534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830.7383175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0.0003114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518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2.4077648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0.3447738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835.887733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0.0002444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55380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2.5697204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0.3354134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825.943568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0.0030447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74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2.1272348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0.3229329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364.7999735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0.0006292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5706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3.5343335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0.1965679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111.01211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0.0005899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0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7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1784C0-3D0E-C1D4-3D60-C0DBF453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97653"/>
              </p:ext>
            </p:extLst>
          </p:nvPr>
        </p:nvGraphicFramePr>
        <p:xfrm>
          <a:off x="197525" y="148471"/>
          <a:ext cx="6462949" cy="7128065"/>
        </p:xfrm>
        <a:graphic>
          <a:graphicData uri="http://schemas.openxmlformats.org/drawingml/2006/table">
            <a:tbl>
              <a:tblPr/>
              <a:tblGrid>
                <a:gridCol w="798429">
                  <a:extLst>
                    <a:ext uri="{9D8B030D-6E8A-4147-A177-3AD203B41FA5}">
                      <a16:colId xmlns:a16="http://schemas.microsoft.com/office/drawing/2014/main" val="3281382261"/>
                    </a:ext>
                  </a:extLst>
                </a:gridCol>
                <a:gridCol w="755269">
                  <a:extLst>
                    <a:ext uri="{9D8B030D-6E8A-4147-A177-3AD203B41FA5}">
                      <a16:colId xmlns:a16="http://schemas.microsoft.com/office/drawing/2014/main" val="129943750"/>
                    </a:ext>
                  </a:extLst>
                </a:gridCol>
                <a:gridCol w="1003430">
                  <a:extLst>
                    <a:ext uri="{9D8B030D-6E8A-4147-A177-3AD203B41FA5}">
                      <a16:colId xmlns:a16="http://schemas.microsoft.com/office/drawing/2014/main" val="3010628895"/>
                    </a:ext>
                  </a:extLst>
                </a:gridCol>
                <a:gridCol w="604216">
                  <a:extLst>
                    <a:ext uri="{9D8B030D-6E8A-4147-A177-3AD203B41FA5}">
                      <a16:colId xmlns:a16="http://schemas.microsoft.com/office/drawing/2014/main" val="3515560210"/>
                    </a:ext>
                  </a:extLst>
                </a:gridCol>
                <a:gridCol w="873956">
                  <a:extLst>
                    <a:ext uri="{9D8B030D-6E8A-4147-A177-3AD203B41FA5}">
                      <a16:colId xmlns:a16="http://schemas.microsoft.com/office/drawing/2014/main" val="2472813042"/>
                    </a:ext>
                  </a:extLst>
                </a:gridCol>
                <a:gridCol w="755269">
                  <a:extLst>
                    <a:ext uri="{9D8B030D-6E8A-4147-A177-3AD203B41FA5}">
                      <a16:colId xmlns:a16="http://schemas.microsoft.com/office/drawing/2014/main" val="3928787866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262203876"/>
                    </a:ext>
                  </a:extLst>
                </a:gridCol>
                <a:gridCol w="830796">
                  <a:extLst>
                    <a:ext uri="{9D8B030D-6E8A-4147-A177-3AD203B41FA5}">
                      <a16:colId xmlns:a16="http://schemas.microsoft.com/office/drawing/2014/main" val="574680681"/>
                    </a:ext>
                  </a:extLst>
                </a:gridCol>
              </a:tblGrid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2.2118235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0.25625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1668.31186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0.0021651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6049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270.41882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112.2758126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0.0062703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45743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14529.654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0.084375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92.3243506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0.002765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221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11223.97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0.071875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93.35325861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0.0070227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82783"/>
                  </a:ext>
                </a:extLst>
              </a:tr>
              <a:tr h="14351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911.07871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0.0640625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96.14848423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0.000853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8640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2.0755366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0.3057722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433.0884912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0.0006492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45973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2.3042568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0.2542902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346.0400102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0.002331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4463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3.8929089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0.1872075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116.8194368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0.0004879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7271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7.4166118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0.1856474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98.90187597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0.0020276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5627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2.537375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0.2464899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425.7860112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0.0051008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7030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2.5437844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0.2043682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846.359869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0.0013637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1003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2.5869961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0.2215289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828.9741521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0.0001991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3513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556.37971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0.074883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89.73468828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0.0015692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35891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22.849123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0.0795632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107.5411661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0.0007731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1182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29.229339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0.1809672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353.0870147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0.0009066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5039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2.3892491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0.19375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975.2274091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0.0047137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316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50.392595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0.0921875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361.3553207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0.0002077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25673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18573917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90.67012429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0.000525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97060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6258.5787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0.084375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100.3416924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0.0074136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64675"/>
                  </a:ext>
                </a:extLst>
              </a:tr>
              <a:tr h="14351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63118.069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97.20786381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0.0018979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7787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3.1212864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0.2948518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821.0232575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0.0003041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38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8811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4.9128968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0.1029641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98.67080379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0.0018874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33219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3.821334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0.2917317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898.4393392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0.0020307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17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4.2757944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0.1138846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98.95956898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0.0031789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98036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5.0028617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0.1107644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97.13151622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0.0018508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IT" sz="1600" dirty="0">
                        <a:effectLst/>
                        <a:highlight>
                          <a:srgbClr val="DCE6F1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05492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2.0225164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0.299532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1718.978152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0.001221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1624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25.716881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0.1778471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104.0309579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0.0017883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92220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106.75682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0.1279251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103.4644015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0.0007046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62728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4.0323199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0.1950078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98.97576451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0.0002457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 dirty="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49005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18.979028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0.1544462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109.0079374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0.000383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CCE4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T" sz="1600">
                        <a:effectLst/>
                        <a:highlight>
                          <a:srgbClr val="B8CCE4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57524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103907605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0.078125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104.2991245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0.0053405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690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3.155307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333.998461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32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0.0048635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54130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158993759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114.291847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0.0001042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49357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16676134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0.0828125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100.0387397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0.0029148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60640"/>
                  </a:ext>
                </a:extLst>
              </a:tr>
              <a:tr h="1349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12.470464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0.1546875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596.311049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64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0.0089389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T" sz="160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T" sz="1200" b="0" i="0" u="none" strike="noStrike" dirty="0">
                          <a:solidFill>
                            <a:srgbClr val="E26B0A"/>
                          </a:solidFill>
                          <a:effectLst/>
                          <a:highlight>
                            <a:srgbClr val="95B3D7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T" sz="1600" dirty="0">
                        <a:effectLst/>
                        <a:highlight>
                          <a:srgbClr val="95B3D7"/>
                        </a:highlight>
                      </a:endParaRPr>
                    </a:p>
                  </a:txBody>
                  <a:tcPr marL="3463" marR="3463" marT="3463" marB="173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363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A00D61-FC25-CB8B-8674-B15D8B600E98}"/>
              </a:ext>
            </a:extLst>
          </p:cNvPr>
          <p:cNvSpPr txBox="1"/>
          <p:nvPr/>
        </p:nvSpPr>
        <p:spPr>
          <a:xfrm>
            <a:off x="197524" y="7383375"/>
            <a:ext cx="64629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 Table 2. 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Details of tuner experiments per each inner/outer fold for Wide ResNet50. The configuration for the hyperparameters are given by the columns 'epoch', '</a:t>
            </a:r>
            <a:r>
              <a:rPr lang="en-GB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batch_size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and '</a:t>
            </a:r>
            <a:r>
              <a:rPr lang="en-GB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</a:t>
            </a:r>
            <a:r>
              <a:rPr lang="en-GB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 Highlighted in orange the best result for each inner fold, in red the best result overall.</a:t>
            </a:r>
            <a:endParaRPr lang="en-GB" sz="1400" b="0" i="1" dirty="0">
              <a:effectLst/>
            </a:endParaRPr>
          </a:p>
          <a:p>
            <a:br>
              <a:rPr lang="en-GB" sz="1400" i="1" dirty="0"/>
            </a:br>
            <a:endParaRPr lang="en-IT" sz="1400" i="1" dirty="0"/>
          </a:p>
        </p:txBody>
      </p:sp>
    </p:spTree>
    <p:extLst>
      <p:ext uri="{BB962C8B-B14F-4D97-AF65-F5344CB8AC3E}">
        <p14:creationId xmlns:p14="http://schemas.microsoft.com/office/powerpoint/2010/main" val="291106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1765</Words>
  <Application>Microsoft Macintosh PowerPoint</Application>
  <PresentationFormat>A4 Paper (210x297 mm)</PresentationFormat>
  <Paragraphs>1447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 Pais</dc:creator>
  <cp:lastModifiedBy>Giulia Pais</cp:lastModifiedBy>
  <cp:revision>2</cp:revision>
  <dcterms:created xsi:type="dcterms:W3CDTF">2024-04-24T21:30:49Z</dcterms:created>
  <dcterms:modified xsi:type="dcterms:W3CDTF">2024-04-25T15:01:03Z</dcterms:modified>
</cp:coreProperties>
</file>