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0" r:id="rId4"/>
    <p:sldId id="263" r:id="rId5"/>
    <p:sldId id="265" r:id="rId6"/>
    <p:sldId id="261" r:id="rId7"/>
    <p:sldId id="266" r:id="rId8"/>
    <p:sldId id="267" r:id="rId9"/>
    <p:sldId id="270" r:id="rId10"/>
    <p:sldId id="272" r:id="rId11"/>
    <p:sldId id="273" r:id="rId12"/>
    <p:sldId id="271" r:id="rId13"/>
    <p:sldId id="268" r:id="rId14"/>
    <p:sldId id="274" r:id="rId15"/>
    <p:sldId id="257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94"/>
  </p:normalViewPr>
  <p:slideViewPr>
    <p:cSldViewPr snapToGrid="0">
      <p:cViewPr varScale="1">
        <p:scale>
          <a:sx n="59" d="100"/>
          <a:sy n="59" d="100"/>
        </p:scale>
        <p:origin x="9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290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1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3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5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0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0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6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7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7/8/2024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itca.org/artificial-intelligence/eitc-ai-dltf-deep-learning-with-tensorflow/3d-convolutional-neural-network-with-kaggle-lung-cancer-detection-competiton/running-the-network-3d-convolutional-neural-network-with-kaggle-lung-cancer-detection-competiton/examination-review-running-the-network-3d-convolutional-neural-network-with-kaggle-lung-cancer-detection-competiton/how-does-a-3d-convolutional-neural-network-differ-from-a-2d-network-in-terms-of-dimensions-and-strides/#:~:text=In%20a%203D%20CNN%2C%20the,filter%20during%20the%20convolution%20operation." TargetMode="External"/><Relationship Id="rId13" Type="http://schemas.openxmlformats.org/officeDocument/2006/relationships/hyperlink" Target="https://paperswithcode.com/sota/action-recognition-in-videos-on-hmdb-51" TargetMode="External"/><Relationship Id="rId3" Type="http://schemas.openxmlformats.org/officeDocument/2006/relationships/hyperlink" Target="https://paperswithcode.com/task/video-classification" TargetMode="External"/><Relationship Id="rId7" Type="http://schemas.openxmlformats.org/officeDocument/2006/relationships/hyperlink" Target="https://towardsdatascience.com/understanding-1d-and-3d-convolution-neural-network-keras-9d8f76e29610" TargetMode="External"/><Relationship Id="rId12" Type="http://schemas.openxmlformats.org/officeDocument/2006/relationships/hyperlink" Target="https://keras.io/api/layers/recurrent_layers/time_distribute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euralconcept.com/post/3d-convolutional-neural-network-a-guide-for-engineers#:~:text=A%203D%20Convolutional%20Neural%20Network%20is%20a%20deep%20learning%20model,according%20to%20a%20predetermined%20pattern." TargetMode="External"/><Relationship Id="rId11" Type="http://schemas.openxmlformats.org/officeDocument/2006/relationships/hyperlink" Target="https://arxiv.org/abs/1411.4389?source=post_page---------------------------" TargetMode="External"/><Relationship Id="rId5" Type="http://schemas.openxmlformats.org/officeDocument/2006/relationships/hyperlink" Target="https://towardsdatascience.com/introduction-to-video-classification-6c6acbc57356" TargetMode="External"/><Relationship Id="rId10" Type="http://schemas.openxmlformats.org/officeDocument/2006/relationships/hyperlink" Target="https://keras.io/api/applications/" TargetMode="External"/><Relationship Id="rId4" Type="http://schemas.openxmlformats.org/officeDocument/2006/relationships/hyperlink" Target="https://arxiv.org/abs/1505.06250" TargetMode="External"/><Relationship Id="rId9" Type="http://schemas.openxmlformats.org/officeDocument/2006/relationships/hyperlink" Target="https://www.tensorflow.org/tutorials/video/video_classification#:~:text=A%203D%20CNN%20uses%20a,Tran%20et%20al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FE226-7064-0DA7-410C-9FCB6711E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880" y="1761532"/>
            <a:ext cx="4834512" cy="2610336"/>
          </a:xfrm>
        </p:spPr>
        <p:txBody>
          <a:bodyPr anchor="ctr">
            <a:normAutofit/>
          </a:bodyPr>
          <a:lstStyle/>
          <a:p>
            <a:pPr algn="l"/>
            <a:r>
              <a:rPr lang="it-IT" sz="4200" b="1" dirty="0">
                <a:latin typeface="Century Gothic" panose="020B0502020202020204" pitchFamily="34" charset="0"/>
              </a:rPr>
              <a:t>HUMAN ACTION RECOGNITION</a:t>
            </a:r>
            <a:br>
              <a:rPr lang="it-IT" sz="4200" b="1" dirty="0">
                <a:latin typeface="Century Gothic" panose="020B0502020202020204" pitchFamily="34" charset="0"/>
              </a:rPr>
            </a:br>
            <a:r>
              <a:rPr lang="it-IT" sz="1400" b="1" dirty="0">
                <a:latin typeface="Century Gothic" panose="020B0502020202020204" pitchFamily="34" charset="0"/>
              </a:rPr>
              <a:t>VIDEO CLASSIFICATION ON HMDB51 DATASET</a:t>
            </a:r>
            <a:endParaRPr lang="en-GB" sz="42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62201-ADAA-D180-06CB-007605D95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880" y="4811307"/>
            <a:ext cx="4465703" cy="142263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it-IT" sz="2400" b="1" dirty="0">
                <a:latin typeface="Century Gothic" panose="020B0502020202020204" pitchFamily="34" charset="0"/>
              </a:rPr>
              <a:t>Project </a:t>
            </a:r>
            <a:r>
              <a:rPr lang="it-IT" sz="2400" b="1" dirty="0" err="1">
                <a:latin typeface="Century Gothic" panose="020B0502020202020204" pitchFamily="34" charset="0"/>
              </a:rPr>
              <a:t>Members</a:t>
            </a:r>
            <a:r>
              <a:rPr lang="it-IT" sz="2400" dirty="0">
                <a:latin typeface="Century Gothic" panose="020B0502020202020204" pitchFamily="34" charset="0"/>
              </a:rPr>
              <a:t>:</a:t>
            </a:r>
          </a:p>
          <a:p>
            <a:pPr algn="l"/>
            <a:r>
              <a:rPr lang="it-IT" sz="2400" dirty="0">
                <a:latin typeface="Century Gothic" panose="020B0502020202020204" pitchFamily="34" charset="0"/>
              </a:rPr>
              <a:t>Giulia </a:t>
            </a:r>
            <a:r>
              <a:rPr lang="it-IT" sz="2400" b="1" dirty="0">
                <a:latin typeface="Century Gothic" panose="020B0502020202020204" pitchFamily="34" charset="0"/>
              </a:rPr>
              <a:t>Saresini</a:t>
            </a:r>
            <a:r>
              <a:rPr lang="it-IT" sz="2400" dirty="0">
                <a:latin typeface="Century Gothic" panose="020B0502020202020204" pitchFamily="34" charset="0"/>
              </a:rPr>
              <a:t>, </a:t>
            </a:r>
            <a:r>
              <a:rPr lang="it-IT" sz="2400" dirty="0" err="1">
                <a:latin typeface="Century Gothic" panose="020B0502020202020204" pitchFamily="34" charset="0"/>
              </a:rPr>
              <a:t>mat</a:t>
            </a:r>
            <a:r>
              <a:rPr lang="it-IT" sz="2400" dirty="0">
                <a:latin typeface="Century Gothic" panose="020B0502020202020204" pitchFamily="34" charset="0"/>
              </a:rPr>
              <a:t>. </a:t>
            </a:r>
            <a:r>
              <a:rPr lang="it-IT" sz="2400" b="1" dirty="0">
                <a:latin typeface="Century Gothic" panose="020B0502020202020204" pitchFamily="34" charset="0"/>
              </a:rPr>
              <a:t>864967</a:t>
            </a:r>
            <a:r>
              <a:rPr lang="it-IT" sz="2400" dirty="0">
                <a:latin typeface="Century Gothic" panose="020B0502020202020204" pitchFamily="34" charset="0"/>
              </a:rPr>
              <a:t> g.saresini@campus.unimib.it</a:t>
            </a:r>
          </a:p>
          <a:p>
            <a:pPr algn="l"/>
            <a:r>
              <a:rPr lang="it-IT" sz="2400" dirty="0">
                <a:latin typeface="Century Gothic" panose="020B0502020202020204" pitchFamily="34" charset="0"/>
              </a:rPr>
              <a:t>Sara </a:t>
            </a:r>
            <a:r>
              <a:rPr lang="it-IT" sz="2400" b="1" dirty="0">
                <a:latin typeface="Century Gothic" panose="020B0502020202020204" pitchFamily="34" charset="0"/>
              </a:rPr>
              <a:t>Nava</a:t>
            </a:r>
            <a:r>
              <a:rPr lang="it-IT" sz="2400" dirty="0">
                <a:latin typeface="Century Gothic" panose="020B0502020202020204" pitchFamily="34" charset="0"/>
              </a:rPr>
              <a:t>, </a:t>
            </a:r>
            <a:r>
              <a:rPr lang="it-IT" sz="2400" dirty="0" err="1">
                <a:latin typeface="Century Gothic" panose="020B0502020202020204" pitchFamily="34" charset="0"/>
              </a:rPr>
              <a:t>mat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b="1" dirty="0">
                <a:latin typeface="Century Gothic" panose="020B0502020202020204" pitchFamily="34" charset="0"/>
              </a:rPr>
              <a:t>870885</a:t>
            </a:r>
            <a:r>
              <a:rPr lang="it-IT" sz="2400" dirty="0">
                <a:latin typeface="Century Gothic" panose="020B0502020202020204" pitchFamily="34" charset="0"/>
              </a:rPr>
              <a:t> s.nava38@campus.unimib.it</a:t>
            </a:r>
          </a:p>
          <a:p>
            <a:pPr algn="l"/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B37509-D343-29D2-A516-524373FE4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9" r="19704" b="2"/>
          <a:stretch/>
        </p:blipFill>
        <p:spPr>
          <a:xfrm>
            <a:off x="5349241" y="0"/>
            <a:ext cx="6842759" cy="6857990"/>
          </a:xfrm>
          <a:prstGeom prst="rect">
            <a:avLst/>
          </a:prstGeom>
        </p:spPr>
      </p:pic>
      <p:pic>
        <p:nvPicPr>
          <p:cNvPr id="6" name="Picture 2" descr="UniMib Università di Milano Bicocca: informazioni e risorse - UnidTest">
            <a:extLst>
              <a:ext uri="{FF2B5EF4-FFF2-40B4-BE49-F238E27FC236}">
                <a16:creationId xmlns:a16="http://schemas.microsoft.com/office/drawing/2014/main" id="{D5B02DCE-0B75-EFFD-93F9-9F38DA8B0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80" y="367986"/>
            <a:ext cx="888512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84D119-1BE5-DA80-573E-E3E5E1F5BB59}"/>
              </a:ext>
            </a:extLst>
          </p:cNvPr>
          <p:cNvSpPr txBox="1"/>
          <p:nvPr/>
        </p:nvSpPr>
        <p:spPr>
          <a:xfrm>
            <a:off x="1573954" y="367986"/>
            <a:ext cx="3932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University of Milano – Bicocca</a:t>
            </a:r>
          </a:p>
          <a:p>
            <a:r>
              <a:rPr lang="it-IT" sz="1400" b="1" dirty="0" err="1"/>
              <a:t>Master’s</a:t>
            </a:r>
            <a:r>
              <a:rPr lang="it-IT" sz="1400" b="1" dirty="0"/>
              <a:t> Degree in Data Science</a:t>
            </a:r>
            <a:endParaRPr lang="en-GB" sz="1400" b="1" dirty="0"/>
          </a:p>
          <a:p>
            <a:r>
              <a:rPr lang="en-GB" sz="1400" b="1" dirty="0"/>
              <a:t>Couse: Foundations of Deep Learning</a:t>
            </a:r>
          </a:p>
          <a:p>
            <a:r>
              <a:rPr lang="en-GB" sz="1400" dirty="0"/>
              <a:t>Academic Year 2023 - 2024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44849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24A6CD-028F-2606-95A0-9D0D7866B39D}"/>
              </a:ext>
            </a:extLst>
          </p:cNvPr>
          <p:cNvGrpSpPr/>
          <p:nvPr/>
        </p:nvGrpSpPr>
        <p:grpSpPr>
          <a:xfrm>
            <a:off x="0" y="0"/>
            <a:ext cx="12192000" cy="952500"/>
            <a:chOff x="0" y="0"/>
            <a:chExt cx="12192000" cy="952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B37509-D343-29D2-A516-524373F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19704" b="86111"/>
            <a:stretch/>
          </p:blipFill>
          <p:spPr>
            <a:xfrm>
              <a:off x="0" y="10"/>
              <a:ext cx="6842759" cy="9524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4C3DC3-BAC5-1E1E-31F7-C9EAFD089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32716" b="86111"/>
            <a:stretch/>
          </p:blipFill>
          <p:spPr>
            <a:xfrm>
              <a:off x="6842759" y="0"/>
              <a:ext cx="5349241" cy="95249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703BC1-8335-7CE5-2EE9-B7E21E57B9E2}"/>
              </a:ext>
            </a:extLst>
          </p:cNvPr>
          <p:cNvSpPr txBox="1">
            <a:spLocks/>
          </p:cNvSpPr>
          <p:nvPr/>
        </p:nvSpPr>
        <p:spPr>
          <a:xfrm>
            <a:off x="163286" y="39288"/>
            <a:ext cx="11843657" cy="8739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latin typeface="Century Gothic" panose="020B0502020202020204" pitchFamily="34" charset="0"/>
              </a:rPr>
              <a:t>Long-</a:t>
            </a:r>
            <a:r>
              <a:rPr lang="it-IT" sz="3600" dirty="0" err="1">
                <a:latin typeface="Century Gothic" panose="020B0502020202020204" pitchFamily="34" charset="0"/>
              </a:rPr>
              <a:t>term</a:t>
            </a:r>
            <a:r>
              <a:rPr lang="it-IT" sz="3600" dirty="0">
                <a:latin typeface="Century Gothic" panose="020B0502020202020204" pitchFamily="34" charset="0"/>
              </a:rPr>
              <a:t> </a:t>
            </a:r>
            <a:r>
              <a:rPr lang="it-IT" sz="3600" dirty="0" err="1">
                <a:latin typeface="Century Gothic" panose="020B0502020202020204" pitchFamily="34" charset="0"/>
              </a:rPr>
              <a:t>Recurrent</a:t>
            </a:r>
            <a:r>
              <a:rPr lang="it-IT" sz="3600" dirty="0">
                <a:latin typeface="Century Gothic" panose="020B0502020202020204" pitchFamily="34" charset="0"/>
              </a:rPr>
              <a:t> </a:t>
            </a:r>
            <a:r>
              <a:rPr lang="it-IT" sz="3600" dirty="0" err="1">
                <a:latin typeface="Century Gothic" panose="020B0502020202020204" pitchFamily="34" charset="0"/>
              </a:rPr>
              <a:t>Convolutional</a:t>
            </a:r>
            <a:r>
              <a:rPr lang="it-IT" sz="3600" dirty="0">
                <a:latin typeface="Century Gothic" panose="020B0502020202020204" pitchFamily="34" charset="0"/>
              </a:rPr>
              <a:t> Network (LRCN)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0DF69-A442-A133-2505-B4DFFB7C1CC0}"/>
              </a:ext>
            </a:extLst>
          </p:cNvPr>
          <p:cNvGrpSpPr/>
          <p:nvPr/>
        </p:nvGrpSpPr>
        <p:grpSpPr>
          <a:xfrm>
            <a:off x="0" y="6476999"/>
            <a:ext cx="12192000" cy="364777"/>
            <a:chOff x="0" y="6476999"/>
            <a:chExt cx="12192000" cy="3647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0CDB1-EB81-7F7B-F38D-121CE0B05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19704" b="86111"/>
            <a:stretch/>
          </p:blipFill>
          <p:spPr>
            <a:xfrm>
              <a:off x="0" y="6476999"/>
              <a:ext cx="6842759" cy="36477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A1D8C3-906D-87C8-E844-7649DCAEE1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32716" b="86111"/>
            <a:stretch/>
          </p:blipFill>
          <p:spPr>
            <a:xfrm>
              <a:off x="6842759" y="6476999"/>
              <a:ext cx="5349241" cy="36477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3F7403-A295-3767-1E1D-44053315285C}"/>
              </a:ext>
            </a:extLst>
          </p:cNvPr>
          <p:cNvSpPr txBox="1"/>
          <p:nvPr/>
        </p:nvSpPr>
        <p:spPr>
          <a:xfrm>
            <a:off x="1054584" y="991768"/>
            <a:ext cx="100610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entury Gothic" panose="020B0502020202020204" pitchFamily="34" charset="0"/>
              </a:rPr>
              <a:t>The network consists of the following layers: </a:t>
            </a:r>
          </a:p>
          <a:p>
            <a:pPr marL="342900" indent="-342900">
              <a:buFont typeface="Font di sistema regolare"/>
              <a:buChar char="-"/>
            </a:pPr>
            <a:r>
              <a:rPr lang="it-IT" sz="2000" b="1" dirty="0" err="1">
                <a:latin typeface="Century Gothic" panose="020B0502020202020204" pitchFamily="34" charset="0"/>
              </a:rPr>
              <a:t>TimeDistributed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Wrapper</a:t>
            </a:r>
            <a:r>
              <a:rPr lang="it-IT" sz="2000" b="1" dirty="0">
                <a:latin typeface="Century Gothic" panose="020B0502020202020204" pitchFamily="34" charset="0"/>
              </a:rPr>
              <a:t>: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Each</a:t>
            </a:r>
            <a:r>
              <a:rPr lang="it-IT" sz="2000" dirty="0">
                <a:latin typeface="Century Gothic" panose="020B0502020202020204" pitchFamily="34" charset="0"/>
              </a:rPr>
              <a:t> CNN </a:t>
            </a:r>
            <a:r>
              <a:rPr lang="it-IT" sz="2000" dirty="0" err="1">
                <a:latin typeface="Century Gothic" panose="020B0502020202020204" pitchFamily="34" charset="0"/>
              </a:rPr>
              <a:t>layer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is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wrapped</a:t>
            </a:r>
            <a:r>
              <a:rPr lang="it-IT" sz="2000" dirty="0">
                <a:latin typeface="Century Gothic" panose="020B0502020202020204" pitchFamily="34" charset="0"/>
              </a:rPr>
              <a:t> in a </a:t>
            </a:r>
            <a:r>
              <a:rPr lang="it-IT" sz="2000" dirty="0" err="1">
                <a:latin typeface="Century Gothic" panose="020B0502020202020204" pitchFamily="34" charset="0"/>
              </a:rPr>
              <a:t>TimeDistributed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wrapper</a:t>
            </a:r>
            <a:r>
              <a:rPr lang="it-IT" sz="2000" dirty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Font di sistema regolare"/>
              <a:buChar char="-"/>
            </a:pPr>
            <a:r>
              <a:rPr lang="it-IT" sz="2000" b="1" dirty="0" err="1">
                <a:latin typeface="Century Gothic" panose="020B0502020202020204" pitchFamily="34" charset="0"/>
              </a:rPr>
              <a:t>Convolutional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Layers</a:t>
            </a:r>
            <a:r>
              <a:rPr lang="it-IT" sz="2000" b="1" dirty="0">
                <a:latin typeface="Century Gothic" panose="020B0502020202020204" pitchFamily="34" charset="0"/>
              </a:rPr>
              <a:t> (Conv2D):</a:t>
            </a:r>
            <a:r>
              <a:rPr lang="it-IT" sz="2000" dirty="0">
                <a:latin typeface="Century Gothic" panose="020B0502020202020204" pitchFamily="34" charset="0"/>
              </a:rPr>
              <a:t> The network </a:t>
            </a:r>
            <a:r>
              <a:rPr lang="it-IT" sz="2000" dirty="0" err="1">
                <a:latin typeface="Century Gothic" panose="020B0502020202020204" pitchFamily="34" charset="0"/>
              </a:rPr>
              <a:t>contains</a:t>
            </a:r>
            <a:r>
              <a:rPr lang="it-IT" sz="2000" dirty="0">
                <a:latin typeface="Century Gothic" panose="020B0502020202020204" pitchFamily="34" charset="0"/>
              </a:rPr>
              <a:t> multiple </a:t>
            </a:r>
            <a:r>
              <a:rPr lang="it-IT" sz="2000" dirty="0" err="1">
                <a:latin typeface="Century Gothic" panose="020B0502020202020204" pitchFamily="34" charset="0"/>
              </a:rPr>
              <a:t>convolutional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layers</a:t>
            </a:r>
            <a:r>
              <a:rPr lang="it-IT" sz="2000" dirty="0">
                <a:latin typeface="Century Gothic" panose="020B0502020202020204" pitchFamily="34" charset="0"/>
              </a:rPr>
              <a:t> with kernel sizes of (3, 3), '</a:t>
            </a:r>
            <a:r>
              <a:rPr lang="it-IT" sz="2000" dirty="0" err="1">
                <a:latin typeface="Century Gothic" panose="020B0502020202020204" pitchFamily="34" charset="0"/>
              </a:rPr>
              <a:t>same</a:t>
            </a:r>
            <a:r>
              <a:rPr lang="it-IT" sz="2000" dirty="0">
                <a:latin typeface="Century Gothic" panose="020B0502020202020204" pitchFamily="34" charset="0"/>
              </a:rPr>
              <a:t>' </a:t>
            </a:r>
            <a:r>
              <a:rPr lang="it-IT" sz="2000" dirty="0" err="1">
                <a:latin typeface="Century Gothic" panose="020B0502020202020204" pitchFamily="34" charset="0"/>
              </a:rPr>
              <a:t>padding</a:t>
            </a:r>
            <a:r>
              <a:rPr lang="it-IT" sz="2000" dirty="0">
                <a:latin typeface="Century Gothic" panose="020B0502020202020204" pitchFamily="34" charset="0"/>
              </a:rPr>
              <a:t>, and </a:t>
            </a:r>
            <a:r>
              <a:rPr lang="it-IT" sz="2000" dirty="0" err="1">
                <a:latin typeface="Century Gothic" panose="020B0502020202020204" pitchFamily="34" charset="0"/>
              </a:rPr>
              <a:t>ReLU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activation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function</a:t>
            </a:r>
            <a:r>
              <a:rPr lang="it-IT" sz="2000" dirty="0">
                <a:latin typeface="Century Gothic" panose="020B0502020202020204" pitchFamily="34" charset="0"/>
              </a:rPr>
              <a:t>. </a:t>
            </a:r>
          </a:p>
          <a:p>
            <a:pPr marL="342900" indent="-342900">
              <a:buFont typeface="Font di sistema regolare"/>
              <a:buChar char="-"/>
            </a:pPr>
            <a:r>
              <a:rPr lang="it-IT" sz="2000" b="1" dirty="0" err="1">
                <a:latin typeface="Century Gothic" panose="020B0502020202020204" pitchFamily="34" charset="0"/>
              </a:rPr>
              <a:t>BatchNormalization</a:t>
            </a:r>
            <a:r>
              <a:rPr lang="it-IT" sz="2000" b="1" dirty="0">
                <a:latin typeface="Century Gothic" panose="020B0502020202020204" pitchFamily="34" charset="0"/>
              </a:rPr>
              <a:t>: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applied</a:t>
            </a:r>
            <a:r>
              <a:rPr lang="it-IT" sz="2000" dirty="0">
                <a:latin typeface="Century Gothic" panose="020B0502020202020204" pitchFamily="34" charset="0"/>
              </a:rPr>
              <a:t> to </a:t>
            </a:r>
            <a:r>
              <a:rPr lang="it-IT" sz="2000" dirty="0" err="1">
                <a:latin typeface="Century Gothic" panose="020B0502020202020204" pitchFamily="34" charset="0"/>
              </a:rPr>
              <a:t>stabilize</a:t>
            </a:r>
            <a:r>
              <a:rPr lang="it-IT" sz="2000" dirty="0">
                <a:latin typeface="Century Gothic" panose="020B0502020202020204" pitchFamily="34" charset="0"/>
              </a:rPr>
              <a:t> and accelerate the training </a:t>
            </a:r>
            <a:r>
              <a:rPr lang="it-IT" sz="2000" dirty="0" err="1">
                <a:latin typeface="Century Gothic" panose="020B0502020202020204" pitchFamily="34" charset="0"/>
              </a:rPr>
              <a:t>process</a:t>
            </a:r>
            <a:r>
              <a:rPr lang="it-IT" sz="2000" dirty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Font di sistema regolare"/>
              <a:buChar char="-"/>
            </a:pPr>
            <a:r>
              <a:rPr lang="it-IT" sz="2000" b="1" dirty="0" err="1">
                <a:latin typeface="Century Gothic" panose="020B0502020202020204" pitchFamily="34" charset="0"/>
              </a:rPr>
              <a:t>MaxPooling</a:t>
            </a:r>
            <a:r>
              <a:rPr lang="it-IT" sz="2000" b="1" dirty="0">
                <a:latin typeface="Century Gothic" panose="020B0502020202020204" pitchFamily="34" charset="0"/>
              </a:rPr>
              <a:t>:</a:t>
            </a:r>
            <a:r>
              <a:rPr lang="it-IT" sz="2000" dirty="0">
                <a:latin typeface="Century Gothic" panose="020B0502020202020204" pitchFamily="34" charset="0"/>
              </a:rPr>
              <a:t> Max pooling </a:t>
            </a:r>
            <a:r>
              <a:rPr lang="it-IT" sz="2000" dirty="0" err="1">
                <a:latin typeface="Century Gothic" panose="020B0502020202020204" pitchFamily="34" charset="0"/>
              </a:rPr>
              <a:t>layers</a:t>
            </a:r>
            <a:r>
              <a:rPr lang="it-IT" sz="2000" dirty="0">
                <a:latin typeface="Century Gothic" panose="020B0502020202020204" pitchFamily="34" charset="0"/>
              </a:rPr>
              <a:t> with a pool size of (2, 2) reduce the </a:t>
            </a:r>
            <a:r>
              <a:rPr lang="it-IT" sz="2000" dirty="0" err="1">
                <a:latin typeface="Century Gothic" panose="020B0502020202020204" pitchFamily="34" charset="0"/>
              </a:rPr>
              <a:t>spatial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dimensionality</a:t>
            </a:r>
            <a:r>
              <a:rPr lang="it-IT" sz="2000" dirty="0">
                <a:latin typeface="Century Gothic" panose="020B0502020202020204" pitchFamily="34" charset="0"/>
              </a:rPr>
              <a:t> of the feature </a:t>
            </a:r>
            <a:r>
              <a:rPr lang="it-IT" sz="2000" dirty="0" err="1">
                <a:latin typeface="Century Gothic" panose="020B0502020202020204" pitchFamily="34" charset="0"/>
              </a:rPr>
              <a:t>maps</a:t>
            </a:r>
            <a:r>
              <a:rPr lang="it-IT" sz="2000" dirty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Font di sistema regolare"/>
              <a:buChar char="-"/>
            </a:pPr>
            <a:r>
              <a:rPr lang="it-IT" sz="2000" b="1" dirty="0">
                <a:latin typeface="Century Gothic" panose="020B0502020202020204" pitchFamily="34" charset="0"/>
              </a:rPr>
              <a:t>Dropout:</a:t>
            </a:r>
            <a:r>
              <a:rPr lang="it-IT" sz="2000" dirty="0">
                <a:latin typeface="Century Gothic" panose="020B0502020202020204" pitchFamily="34" charset="0"/>
              </a:rPr>
              <a:t> Dropout </a:t>
            </a:r>
            <a:r>
              <a:rPr lang="it-IT" sz="2000" dirty="0" err="1">
                <a:latin typeface="Century Gothic" panose="020B0502020202020204" pitchFamily="34" charset="0"/>
              </a:rPr>
              <a:t>layers</a:t>
            </a:r>
            <a:r>
              <a:rPr lang="it-IT" sz="2000" dirty="0">
                <a:latin typeface="Century Gothic" panose="020B0502020202020204" pitchFamily="34" charset="0"/>
              </a:rPr>
              <a:t> with </a:t>
            </a:r>
            <a:r>
              <a:rPr lang="it-IT" sz="2000" dirty="0" err="1">
                <a:latin typeface="Century Gothic" panose="020B0502020202020204" pitchFamily="34" charset="0"/>
              </a:rPr>
              <a:t>varying</a:t>
            </a:r>
            <a:r>
              <a:rPr lang="it-IT" sz="2000" dirty="0">
                <a:latin typeface="Century Gothic" panose="020B0502020202020204" pitchFamily="34" charset="0"/>
              </a:rPr>
              <a:t> rates (0.3 and 0.4) are </a:t>
            </a:r>
            <a:r>
              <a:rPr lang="it-IT" sz="2000" dirty="0" err="1">
                <a:latin typeface="Century Gothic" panose="020B0502020202020204" pitchFamily="34" charset="0"/>
              </a:rPr>
              <a:t>applied</a:t>
            </a:r>
            <a:r>
              <a:rPr lang="it-IT" sz="2000" dirty="0">
                <a:latin typeface="Century Gothic" panose="020B0502020202020204" pitchFamily="34" charset="0"/>
              </a:rPr>
              <a:t> to </a:t>
            </a:r>
            <a:r>
              <a:rPr lang="it-IT" sz="2000" dirty="0" err="1">
                <a:latin typeface="Century Gothic" panose="020B0502020202020204" pitchFamily="34" charset="0"/>
              </a:rPr>
              <a:t>prevent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overfitting</a:t>
            </a:r>
            <a:r>
              <a:rPr lang="it-IT" sz="2000" dirty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Font di sistema regolare"/>
              <a:buChar char="-"/>
            </a:pPr>
            <a:r>
              <a:rPr lang="it-IT" sz="2000" b="1" dirty="0" err="1">
                <a:latin typeface="Century Gothic" panose="020B0502020202020204" pitchFamily="34" charset="0"/>
              </a:rPr>
              <a:t>Flatten</a:t>
            </a:r>
            <a:r>
              <a:rPr lang="it-IT" sz="2000" b="1" dirty="0">
                <a:latin typeface="Century Gothic" panose="020B0502020202020204" pitchFamily="34" charset="0"/>
              </a:rPr>
              <a:t>:</a:t>
            </a:r>
            <a:r>
              <a:rPr lang="it-IT" sz="2000" dirty="0">
                <a:latin typeface="Century Gothic" panose="020B0502020202020204" pitchFamily="34" charset="0"/>
              </a:rPr>
              <a:t> A </a:t>
            </a:r>
            <a:r>
              <a:rPr lang="it-IT" sz="2000" dirty="0" err="1">
                <a:latin typeface="Century Gothic" panose="020B0502020202020204" pitchFamily="34" charset="0"/>
              </a:rPr>
              <a:t>Flatten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layer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converts</a:t>
            </a:r>
            <a:r>
              <a:rPr lang="it-IT" sz="2000" dirty="0">
                <a:latin typeface="Century Gothic" panose="020B0502020202020204" pitchFamily="34" charset="0"/>
              </a:rPr>
              <a:t> the 2D feature </a:t>
            </a:r>
            <a:r>
              <a:rPr lang="it-IT" sz="2000" dirty="0" err="1">
                <a:latin typeface="Century Gothic" panose="020B0502020202020204" pitchFamily="34" charset="0"/>
              </a:rPr>
              <a:t>maps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into</a:t>
            </a:r>
            <a:r>
              <a:rPr lang="it-IT" sz="2000" dirty="0">
                <a:latin typeface="Century Gothic" panose="020B0502020202020204" pitchFamily="34" charset="0"/>
              </a:rPr>
              <a:t> a 1D </a:t>
            </a:r>
            <a:r>
              <a:rPr lang="it-IT" sz="2000" dirty="0" err="1">
                <a:latin typeface="Century Gothic" panose="020B0502020202020204" pitchFamily="34" charset="0"/>
              </a:rPr>
              <a:t>vector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before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passing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them</a:t>
            </a:r>
            <a:r>
              <a:rPr lang="it-IT" sz="2000" dirty="0">
                <a:latin typeface="Century Gothic" panose="020B0502020202020204" pitchFamily="34" charset="0"/>
              </a:rPr>
              <a:t> to the LSTM.</a:t>
            </a:r>
          </a:p>
          <a:p>
            <a:pPr marL="342900" indent="-342900">
              <a:buFont typeface="Font di sistema regolare"/>
              <a:buChar char="-"/>
            </a:pPr>
            <a:r>
              <a:rPr lang="it-IT" sz="2000" b="1" dirty="0">
                <a:latin typeface="Century Gothic" panose="020B0502020202020204" pitchFamily="34" charset="0"/>
              </a:rPr>
              <a:t>LSTM Layer:</a:t>
            </a:r>
            <a:r>
              <a:rPr lang="it-IT" sz="2000" dirty="0">
                <a:latin typeface="Century Gothic" panose="020B0502020202020204" pitchFamily="34" charset="0"/>
              </a:rPr>
              <a:t> A single LSTM </a:t>
            </a:r>
            <a:r>
              <a:rPr lang="it-IT" sz="2000" dirty="0" err="1">
                <a:latin typeface="Century Gothic" panose="020B0502020202020204" pitchFamily="34" charset="0"/>
              </a:rPr>
              <a:t>layer</a:t>
            </a:r>
            <a:r>
              <a:rPr lang="it-IT" sz="2000" dirty="0">
                <a:latin typeface="Century Gothic" panose="020B0502020202020204" pitchFamily="34" charset="0"/>
              </a:rPr>
              <a:t> with 64 </a:t>
            </a:r>
            <a:r>
              <a:rPr lang="it-IT" sz="2000" dirty="0" err="1">
                <a:latin typeface="Century Gothic" panose="020B0502020202020204" pitchFamily="34" charset="0"/>
              </a:rPr>
              <a:t>units</a:t>
            </a:r>
            <a:r>
              <a:rPr lang="it-IT" sz="2000" dirty="0">
                <a:latin typeface="Century Gothic" panose="020B0502020202020204" pitchFamily="34" charset="0"/>
              </a:rPr>
              <a:t>, a dropout rate of 0.5, and a </a:t>
            </a:r>
            <a:r>
              <a:rPr lang="it-IT" sz="2000" dirty="0" err="1">
                <a:latin typeface="Century Gothic" panose="020B0502020202020204" pitchFamily="34" charset="0"/>
              </a:rPr>
              <a:t>recurrent</a:t>
            </a:r>
            <a:r>
              <a:rPr lang="it-IT" sz="2000" dirty="0">
                <a:latin typeface="Century Gothic" panose="020B0502020202020204" pitchFamily="34" charset="0"/>
              </a:rPr>
              <a:t> dropout rate of 0.5 </a:t>
            </a:r>
            <a:r>
              <a:rPr lang="it-IT" sz="2000" dirty="0" err="1">
                <a:latin typeface="Century Gothic" panose="020B0502020202020204" pitchFamily="34" charset="0"/>
              </a:rPr>
              <a:t>manages</a:t>
            </a:r>
            <a:r>
              <a:rPr lang="it-IT" sz="2000" dirty="0">
                <a:latin typeface="Century Gothic" panose="020B0502020202020204" pitchFamily="34" charset="0"/>
              </a:rPr>
              <a:t> the </a:t>
            </a:r>
            <a:r>
              <a:rPr lang="it-IT" sz="2000" dirty="0" err="1">
                <a:latin typeface="Century Gothic" panose="020B0502020202020204" pitchFamily="34" charset="0"/>
              </a:rPr>
              <a:t>temporal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dependencies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between</a:t>
            </a:r>
            <a:r>
              <a:rPr lang="it-IT" sz="2000" dirty="0">
                <a:latin typeface="Century Gothic" panose="020B0502020202020204" pitchFamily="34" charset="0"/>
              </a:rPr>
              <a:t> frames.</a:t>
            </a:r>
          </a:p>
          <a:p>
            <a:pPr marL="342900" indent="-342900">
              <a:buFont typeface="Font di sistema regolare"/>
              <a:buChar char="-"/>
            </a:pPr>
            <a:r>
              <a:rPr lang="it-IT" sz="2000" b="1" dirty="0">
                <a:latin typeface="Century Gothic" panose="020B0502020202020204" pitchFamily="34" charset="0"/>
              </a:rPr>
              <a:t>Dense Layer:</a:t>
            </a:r>
            <a:r>
              <a:rPr lang="it-IT" sz="2000" dirty="0">
                <a:latin typeface="Century Gothic" panose="020B0502020202020204" pitchFamily="34" charset="0"/>
              </a:rPr>
              <a:t> The </a:t>
            </a:r>
            <a:r>
              <a:rPr lang="it-IT" sz="2000" dirty="0" err="1">
                <a:latin typeface="Century Gothic" panose="020B0502020202020204" pitchFamily="34" charset="0"/>
              </a:rPr>
              <a:t>final</a:t>
            </a:r>
            <a:r>
              <a:rPr lang="it-IT" sz="2000" dirty="0">
                <a:latin typeface="Century Gothic" panose="020B0502020202020204" pitchFamily="34" charset="0"/>
              </a:rPr>
              <a:t> dense </a:t>
            </a:r>
            <a:r>
              <a:rPr lang="it-IT" sz="2000" dirty="0" err="1">
                <a:latin typeface="Century Gothic" panose="020B0502020202020204" pitchFamily="34" charset="0"/>
              </a:rPr>
              <a:t>layer</a:t>
            </a:r>
            <a:r>
              <a:rPr lang="it-IT" sz="2000" dirty="0">
                <a:latin typeface="Century Gothic" panose="020B0502020202020204" pitchFamily="34" charset="0"/>
              </a:rPr>
              <a:t> with </a:t>
            </a:r>
            <a:r>
              <a:rPr lang="it-IT" sz="2000" dirty="0" err="1">
                <a:latin typeface="Century Gothic" panose="020B0502020202020204" pitchFamily="34" charset="0"/>
              </a:rPr>
              <a:t>softmax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activation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classifies</a:t>
            </a:r>
            <a:r>
              <a:rPr lang="it-IT" sz="2000" dirty="0">
                <a:latin typeface="Century Gothic" panose="020B0502020202020204" pitchFamily="34" charset="0"/>
              </a:rPr>
              <a:t> the video </a:t>
            </a:r>
            <a:r>
              <a:rPr lang="it-IT" sz="2000" dirty="0" err="1">
                <a:latin typeface="Century Gothic" panose="020B0502020202020204" pitchFamily="34" charset="0"/>
              </a:rPr>
              <a:t>sequences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into</a:t>
            </a:r>
            <a:r>
              <a:rPr lang="it-IT" sz="2000" dirty="0">
                <a:latin typeface="Century Gothic" panose="020B0502020202020204" pitchFamily="34" charset="0"/>
              </a:rPr>
              <a:t> one of the 7 classes.</a:t>
            </a:r>
          </a:p>
        </p:txBody>
      </p:sp>
    </p:spTree>
    <p:extLst>
      <p:ext uri="{BB962C8B-B14F-4D97-AF65-F5344CB8AC3E}">
        <p14:creationId xmlns:p14="http://schemas.microsoft.com/office/powerpoint/2010/main" val="18055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24A6CD-028F-2606-95A0-9D0D7866B39D}"/>
              </a:ext>
            </a:extLst>
          </p:cNvPr>
          <p:cNvGrpSpPr/>
          <p:nvPr/>
        </p:nvGrpSpPr>
        <p:grpSpPr>
          <a:xfrm>
            <a:off x="0" y="0"/>
            <a:ext cx="12192000" cy="952500"/>
            <a:chOff x="0" y="0"/>
            <a:chExt cx="12192000" cy="952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B37509-D343-29D2-A516-524373F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19704" b="86111"/>
            <a:stretch/>
          </p:blipFill>
          <p:spPr>
            <a:xfrm>
              <a:off x="0" y="10"/>
              <a:ext cx="6842759" cy="9524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4C3DC3-BAC5-1E1E-31F7-C9EAFD089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32716" b="86111"/>
            <a:stretch/>
          </p:blipFill>
          <p:spPr>
            <a:xfrm>
              <a:off x="6842759" y="0"/>
              <a:ext cx="5349241" cy="95249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703BC1-8335-7CE5-2EE9-B7E21E57B9E2}"/>
              </a:ext>
            </a:extLst>
          </p:cNvPr>
          <p:cNvSpPr txBox="1">
            <a:spLocks/>
          </p:cNvSpPr>
          <p:nvPr/>
        </p:nvSpPr>
        <p:spPr>
          <a:xfrm>
            <a:off x="206830" y="39288"/>
            <a:ext cx="11647714" cy="873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latin typeface="Century Gothic" panose="020B0502020202020204" pitchFamily="34" charset="0"/>
              </a:rPr>
              <a:t>Long-</a:t>
            </a:r>
            <a:r>
              <a:rPr lang="it-IT" sz="3600" dirty="0" err="1">
                <a:latin typeface="Century Gothic" panose="020B0502020202020204" pitchFamily="34" charset="0"/>
              </a:rPr>
              <a:t>term</a:t>
            </a:r>
            <a:r>
              <a:rPr lang="it-IT" sz="3600" dirty="0">
                <a:latin typeface="Century Gothic" panose="020B0502020202020204" pitchFamily="34" charset="0"/>
              </a:rPr>
              <a:t> </a:t>
            </a:r>
            <a:r>
              <a:rPr lang="it-IT" sz="3600" dirty="0" err="1">
                <a:latin typeface="Century Gothic" panose="020B0502020202020204" pitchFamily="34" charset="0"/>
              </a:rPr>
              <a:t>Recurrent</a:t>
            </a:r>
            <a:r>
              <a:rPr lang="it-IT" sz="3600" dirty="0">
                <a:latin typeface="Century Gothic" panose="020B0502020202020204" pitchFamily="34" charset="0"/>
              </a:rPr>
              <a:t> </a:t>
            </a:r>
            <a:r>
              <a:rPr lang="it-IT" sz="3600" dirty="0" err="1">
                <a:latin typeface="Century Gothic" panose="020B0502020202020204" pitchFamily="34" charset="0"/>
              </a:rPr>
              <a:t>Convolutional</a:t>
            </a:r>
            <a:r>
              <a:rPr lang="it-IT" sz="3600" dirty="0">
                <a:latin typeface="Century Gothic" panose="020B0502020202020204" pitchFamily="34" charset="0"/>
              </a:rPr>
              <a:t> Network (LRCN)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0DF69-A442-A133-2505-B4DFFB7C1CC0}"/>
              </a:ext>
            </a:extLst>
          </p:cNvPr>
          <p:cNvGrpSpPr/>
          <p:nvPr/>
        </p:nvGrpSpPr>
        <p:grpSpPr>
          <a:xfrm>
            <a:off x="0" y="6476999"/>
            <a:ext cx="12192000" cy="364777"/>
            <a:chOff x="0" y="6476999"/>
            <a:chExt cx="12192000" cy="3647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0CDB1-EB81-7F7B-F38D-121CE0B05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19704" b="86111"/>
            <a:stretch/>
          </p:blipFill>
          <p:spPr>
            <a:xfrm>
              <a:off x="0" y="6476999"/>
              <a:ext cx="6842759" cy="36477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A1D8C3-906D-87C8-E844-7649DCAEE1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32716" b="86111"/>
            <a:stretch/>
          </p:blipFill>
          <p:spPr>
            <a:xfrm>
              <a:off x="6842759" y="6476999"/>
              <a:ext cx="5349241" cy="364777"/>
            </a:xfrm>
            <a:prstGeom prst="rect">
              <a:avLst/>
            </a:prstGeom>
          </p:spPr>
        </p:pic>
      </p:grpSp>
      <p:pic>
        <p:nvPicPr>
          <p:cNvPr id="4" name="Immagine 3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1B15CF1F-1B14-74BE-9E69-298649E9A9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25"/>
          <a:stretch/>
        </p:blipFill>
        <p:spPr>
          <a:xfrm>
            <a:off x="206830" y="1519074"/>
            <a:ext cx="5237044" cy="4010869"/>
          </a:xfrm>
          <a:prstGeom prst="rect">
            <a:avLst/>
          </a:prstGeom>
        </p:spPr>
      </p:pic>
      <p:pic>
        <p:nvPicPr>
          <p:cNvPr id="14" name="Immagine 13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28480959-0B68-FDEC-6B58-A500F19CCA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73"/>
          <a:stretch/>
        </p:blipFill>
        <p:spPr>
          <a:xfrm>
            <a:off x="6464139" y="1519074"/>
            <a:ext cx="5390405" cy="4010869"/>
          </a:xfrm>
          <a:prstGeom prst="rect">
            <a:avLst/>
          </a:prstGeom>
        </p:spPr>
      </p:pic>
      <p:pic>
        <p:nvPicPr>
          <p:cNvPr id="6" name="Graphic 5" descr="Arrow Right with solid fill">
            <a:extLst>
              <a:ext uri="{FF2B5EF4-FFF2-40B4-BE49-F238E27FC236}">
                <a16:creationId xmlns:a16="http://schemas.microsoft.com/office/drawing/2014/main" id="{A28D6720-5570-B55F-C8AE-6109F0E36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8103" y="3158605"/>
            <a:ext cx="731806" cy="7318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F3ADAE-5B19-D06B-B891-4CB2974FE668}"/>
              </a:ext>
            </a:extLst>
          </p:cNvPr>
          <p:cNvSpPr txBox="1"/>
          <p:nvPr/>
        </p:nvSpPr>
        <p:spPr>
          <a:xfrm>
            <a:off x="3748170" y="5834194"/>
            <a:ext cx="4695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Century Gothic" panose="020B0502020202020204" pitchFamily="34" charset="0"/>
              </a:rPr>
              <a:t>Fig. 10: LRCN </a:t>
            </a:r>
            <a:r>
              <a:rPr lang="it-IT" sz="1600" dirty="0" err="1">
                <a:latin typeface="Century Gothic" panose="020B0502020202020204" pitchFamily="34" charset="0"/>
              </a:rPr>
              <a:t>structure</a:t>
            </a:r>
            <a:r>
              <a:rPr lang="it-IT" sz="1600" dirty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6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24A6CD-028F-2606-95A0-9D0D7866B39D}"/>
              </a:ext>
            </a:extLst>
          </p:cNvPr>
          <p:cNvGrpSpPr/>
          <p:nvPr/>
        </p:nvGrpSpPr>
        <p:grpSpPr>
          <a:xfrm>
            <a:off x="0" y="0"/>
            <a:ext cx="12192000" cy="952500"/>
            <a:chOff x="0" y="0"/>
            <a:chExt cx="12192000" cy="952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B37509-D343-29D2-A516-524373F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19704" b="86111"/>
            <a:stretch/>
          </p:blipFill>
          <p:spPr>
            <a:xfrm>
              <a:off x="0" y="10"/>
              <a:ext cx="6842759" cy="9524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4C3DC3-BAC5-1E1E-31F7-C9EAFD089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32716" b="86111"/>
            <a:stretch/>
          </p:blipFill>
          <p:spPr>
            <a:xfrm>
              <a:off x="6842759" y="0"/>
              <a:ext cx="5349241" cy="95249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703BC1-8335-7CE5-2EE9-B7E21E57B9E2}"/>
              </a:ext>
            </a:extLst>
          </p:cNvPr>
          <p:cNvSpPr txBox="1">
            <a:spLocks/>
          </p:cNvSpPr>
          <p:nvPr/>
        </p:nvSpPr>
        <p:spPr>
          <a:xfrm>
            <a:off x="195944" y="39288"/>
            <a:ext cx="11669264" cy="873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latin typeface="Century Gothic" panose="020B0502020202020204" pitchFamily="34" charset="0"/>
              </a:rPr>
              <a:t>Long-</a:t>
            </a:r>
            <a:r>
              <a:rPr lang="it-IT" sz="3600" dirty="0" err="1">
                <a:latin typeface="Century Gothic" panose="020B0502020202020204" pitchFamily="34" charset="0"/>
              </a:rPr>
              <a:t>term</a:t>
            </a:r>
            <a:r>
              <a:rPr lang="it-IT" sz="3600" dirty="0">
                <a:latin typeface="Century Gothic" panose="020B0502020202020204" pitchFamily="34" charset="0"/>
              </a:rPr>
              <a:t> </a:t>
            </a:r>
            <a:r>
              <a:rPr lang="it-IT" sz="3600" dirty="0" err="1">
                <a:latin typeface="Century Gothic" panose="020B0502020202020204" pitchFamily="34" charset="0"/>
              </a:rPr>
              <a:t>Recurrent</a:t>
            </a:r>
            <a:r>
              <a:rPr lang="it-IT" sz="3600" dirty="0">
                <a:latin typeface="Century Gothic" panose="020B0502020202020204" pitchFamily="34" charset="0"/>
              </a:rPr>
              <a:t> </a:t>
            </a:r>
            <a:r>
              <a:rPr lang="it-IT" sz="3600" dirty="0" err="1">
                <a:latin typeface="Century Gothic" panose="020B0502020202020204" pitchFamily="34" charset="0"/>
              </a:rPr>
              <a:t>Convolutional</a:t>
            </a:r>
            <a:r>
              <a:rPr lang="it-IT" sz="3600" dirty="0">
                <a:latin typeface="Century Gothic" panose="020B0502020202020204" pitchFamily="34" charset="0"/>
              </a:rPr>
              <a:t> Network (LRCN)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F7403-A295-3767-1E1D-44053315285C}"/>
              </a:ext>
            </a:extLst>
          </p:cNvPr>
          <p:cNvSpPr txBox="1"/>
          <p:nvPr/>
        </p:nvSpPr>
        <p:spPr>
          <a:xfrm>
            <a:off x="528084" y="2201720"/>
            <a:ext cx="63146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entury Gothic" panose="020B0502020202020204" pitchFamily="34" charset="0"/>
              </a:rPr>
              <a:t>Although slightly better than 3DCNN performances, this model does not achieve optimal performance as shown in both graphs. Despite the addition of L2 regularization and dropout, there is still </a:t>
            </a:r>
            <a:r>
              <a:rPr lang="en-GB" sz="2000" b="1" dirty="0">
                <a:latin typeface="Century Gothic" panose="020B0502020202020204" pitchFamily="34" charset="0"/>
              </a:rPr>
              <a:t>slight overfitting.</a:t>
            </a:r>
          </a:p>
          <a:p>
            <a:endParaRPr lang="en-GB" sz="2000" dirty="0">
              <a:latin typeface="Century Gothic" panose="020B0502020202020204" pitchFamily="34" charset="0"/>
            </a:endParaRPr>
          </a:p>
          <a:p>
            <a:r>
              <a:rPr lang="en-GB" sz="2000" dirty="0">
                <a:latin typeface="Century Gothic" panose="020B0502020202020204" pitchFamily="34" charset="0"/>
              </a:rPr>
              <a:t>Here are the achieved results: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entury Gothic" panose="020B0502020202020204" pitchFamily="34" charset="0"/>
              </a:rPr>
              <a:t>Best Training Accuracy: </a:t>
            </a:r>
            <a:r>
              <a:rPr lang="en-GB" sz="2000" b="1" dirty="0">
                <a:latin typeface="Century Gothic" panose="020B0502020202020204" pitchFamily="34" charset="0"/>
              </a:rPr>
              <a:t>86,71% 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entury Gothic" panose="020B0502020202020204" pitchFamily="34" charset="0"/>
              </a:rPr>
              <a:t>Best Validation Accuracy: </a:t>
            </a:r>
            <a:r>
              <a:rPr lang="en-GB" sz="2000" b="1" dirty="0">
                <a:latin typeface="Century Gothic" panose="020B0502020202020204" pitchFamily="34" charset="0"/>
              </a:rPr>
              <a:t>59,09%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entury Gothic" panose="020B0502020202020204" pitchFamily="34" charset="0"/>
              </a:rPr>
              <a:t>Test Accuracy: </a:t>
            </a:r>
            <a:r>
              <a:rPr lang="en-GB" sz="2000" b="1" dirty="0">
                <a:latin typeface="Century Gothic" panose="020B0502020202020204" pitchFamily="34" charset="0"/>
              </a:rPr>
              <a:t>56,95%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E88B1-F880-79C4-098C-B166BE3C4ED4}"/>
              </a:ext>
            </a:extLst>
          </p:cNvPr>
          <p:cNvSpPr txBox="1"/>
          <p:nvPr/>
        </p:nvSpPr>
        <p:spPr>
          <a:xfrm>
            <a:off x="6973046" y="5634086"/>
            <a:ext cx="477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Century Gothic" panose="020B0502020202020204" pitchFamily="34" charset="0"/>
              </a:rPr>
              <a:t>Fig. 11: Loss and </a:t>
            </a:r>
            <a:r>
              <a:rPr lang="it-IT" sz="1600" dirty="0" err="1">
                <a:latin typeface="Century Gothic" panose="020B0502020202020204" pitchFamily="34" charset="0"/>
              </a:rPr>
              <a:t>Accuracy</a:t>
            </a:r>
            <a:r>
              <a:rPr lang="it-IT" sz="1600" dirty="0">
                <a:latin typeface="Century Gothic" panose="020B0502020202020204" pitchFamily="34" charset="0"/>
              </a:rPr>
              <a:t> history </a:t>
            </a:r>
            <a:r>
              <a:rPr lang="it-IT" sz="1600" dirty="0" err="1">
                <a:latin typeface="Century Gothic" panose="020B0502020202020204" pitchFamily="34" charset="0"/>
              </a:rPr>
              <a:t>during</a:t>
            </a:r>
            <a:r>
              <a:rPr lang="it-IT" sz="1600" dirty="0">
                <a:latin typeface="Century Gothic" panose="020B0502020202020204" pitchFamily="34" charset="0"/>
              </a:rPr>
              <a:t> the training </a:t>
            </a:r>
            <a:r>
              <a:rPr lang="it-IT" sz="1600" dirty="0" err="1">
                <a:latin typeface="Century Gothic" panose="020B0502020202020204" pitchFamily="34" charset="0"/>
              </a:rPr>
              <a:t>process</a:t>
            </a:r>
            <a:r>
              <a:rPr lang="it-IT" sz="1600" dirty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9826E84-5439-3657-BD6D-0B135CFE7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08" y="1486181"/>
            <a:ext cx="5409479" cy="414790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479DA49-89AE-6D29-8B57-CB13CBC45B06}"/>
              </a:ext>
            </a:extLst>
          </p:cNvPr>
          <p:cNvGrpSpPr/>
          <p:nvPr/>
        </p:nvGrpSpPr>
        <p:grpSpPr>
          <a:xfrm>
            <a:off x="0" y="6476999"/>
            <a:ext cx="12192000" cy="364777"/>
            <a:chOff x="0" y="6476999"/>
            <a:chExt cx="12192000" cy="3647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F065D0-DD62-CE28-D1D1-26D7B3672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19704" b="86111"/>
            <a:stretch/>
          </p:blipFill>
          <p:spPr>
            <a:xfrm>
              <a:off x="0" y="6476999"/>
              <a:ext cx="6842759" cy="36477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87C0483-D83B-1DC8-0397-46F12F828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32716" b="86111"/>
            <a:stretch/>
          </p:blipFill>
          <p:spPr>
            <a:xfrm>
              <a:off x="6842759" y="6476999"/>
              <a:ext cx="5349241" cy="364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15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24A6CD-028F-2606-95A0-9D0D7866B39D}"/>
              </a:ext>
            </a:extLst>
          </p:cNvPr>
          <p:cNvGrpSpPr/>
          <p:nvPr/>
        </p:nvGrpSpPr>
        <p:grpSpPr>
          <a:xfrm>
            <a:off x="0" y="0"/>
            <a:ext cx="12192000" cy="952500"/>
            <a:chOff x="0" y="0"/>
            <a:chExt cx="12192000" cy="952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B37509-D343-29D2-A516-524373F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19704" b="86111"/>
            <a:stretch/>
          </p:blipFill>
          <p:spPr>
            <a:xfrm>
              <a:off x="0" y="10"/>
              <a:ext cx="6842759" cy="9524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4C3DC3-BAC5-1E1E-31F7-C9EAFD089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32716" b="86111"/>
            <a:stretch/>
          </p:blipFill>
          <p:spPr>
            <a:xfrm>
              <a:off x="6842759" y="0"/>
              <a:ext cx="5349241" cy="95249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703BC1-8335-7CE5-2EE9-B7E21E57B9E2}"/>
              </a:ext>
            </a:extLst>
          </p:cNvPr>
          <p:cNvSpPr txBox="1">
            <a:spLocks/>
          </p:cNvSpPr>
          <p:nvPr/>
        </p:nvSpPr>
        <p:spPr>
          <a:xfrm>
            <a:off x="528084" y="39288"/>
            <a:ext cx="10687957" cy="873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Century Gothic" panose="020B0502020202020204" pitchFamily="34" charset="0"/>
              </a:rPr>
              <a:t>Transfer Learning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0DF69-A442-A133-2505-B4DFFB7C1CC0}"/>
              </a:ext>
            </a:extLst>
          </p:cNvPr>
          <p:cNvGrpSpPr/>
          <p:nvPr/>
        </p:nvGrpSpPr>
        <p:grpSpPr>
          <a:xfrm>
            <a:off x="0" y="6476999"/>
            <a:ext cx="12192000" cy="364777"/>
            <a:chOff x="0" y="6476999"/>
            <a:chExt cx="12192000" cy="3647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0CDB1-EB81-7F7B-F38D-121CE0B05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19704" b="86111"/>
            <a:stretch/>
          </p:blipFill>
          <p:spPr>
            <a:xfrm>
              <a:off x="0" y="6476999"/>
              <a:ext cx="6842759" cy="36477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A1D8C3-906D-87C8-E844-7649DCAEE1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32716" b="86111"/>
            <a:stretch/>
          </p:blipFill>
          <p:spPr>
            <a:xfrm>
              <a:off x="6842759" y="6476999"/>
              <a:ext cx="5349241" cy="36477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3F7403-A295-3767-1E1D-44053315285C}"/>
              </a:ext>
            </a:extLst>
          </p:cNvPr>
          <p:cNvSpPr txBox="1"/>
          <p:nvPr/>
        </p:nvSpPr>
        <p:spPr>
          <a:xfrm>
            <a:off x="528082" y="1123918"/>
            <a:ext cx="11161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entury Gothic" panose="020B0502020202020204" pitchFamily="34" charset="0"/>
              </a:rPr>
              <a:t>Transfer Learning</a:t>
            </a:r>
            <a:r>
              <a:rPr lang="en-GB" sz="2000" dirty="0">
                <a:latin typeface="Century Gothic" panose="020B0502020202020204" pitchFamily="34" charset="0"/>
              </a:rPr>
              <a:t>? Great Idea! But maybe with a </a:t>
            </a:r>
            <a:r>
              <a:rPr lang="en-GB" sz="2000" b="1" dirty="0">
                <a:latin typeface="Century Gothic" panose="020B0502020202020204" pitchFamily="34" charset="0"/>
              </a:rPr>
              <a:t>more powerful machine</a:t>
            </a:r>
            <a:r>
              <a:rPr lang="en-GB" sz="2000" dirty="0">
                <a:latin typeface="Century Gothic" panose="020B0502020202020204" pitchFamily="34" charset="0"/>
              </a:rPr>
              <a:t>...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E88B1-F880-79C4-098C-B166BE3C4ED4}"/>
              </a:ext>
            </a:extLst>
          </p:cNvPr>
          <p:cNvSpPr txBox="1"/>
          <p:nvPr/>
        </p:nvSpPr>
        <p:spPr>
          <a:xfrm>
            <a:off x="7332944" y="5376984"/>
            <a:ext cx="4695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Century Gothic" panose="020B0502020202020204" pitchFamily="34" charset="0"/>
              </a:rPr>
              <a:t>Fig. 12: Model </a:t>
            </a:r>
            <a:r>
              <a:rPr lang="it-IT" sz="1600" dirty="0" err="1">
                <a:latin typeface="Century Gothic" panose="020B0502020202020204" pitchFamily="34" charset="0"/>
              </a:rPr>
              <a:t>Structure</a:t>
            </a:r>
            <a:r>
              <a:rPr lang="it-IT" sz="1600" dirty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E5653D-C5B8-E16C-75EA-5BE65CB19ED2}"/>
              </a:ext>
            </a:extLst>
          </p:cNvPr>
          <p:cNvSpPr txBox="1"/>
          <p:nvPr/>
        </p:nvSpPr>
        <p:spPr>
          <a:xfrm>
            <a:off x="549911" y="1524028"/>
            <a:ext cx="661963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Century Gothic" panose="020B0502020202020204" pitchFamily="34" charset="0"/>
              </a:rPr>
              <a:t>We tried to leverage transfer learning by using a pre-trained model to extract image features and an LSTM to handle the temporal sequence. However, it </a:t>
            </a:r>
            <a:r>
              <a:rPr lang="en-GB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kept failing due to kernel breaks</a:t>
            </a:r>
            <a:r>
              <a:rPr lang="en-GB" sz="2000" dirty="0">
                <a:latin typeface="Century Gothic" panose="020B0502020202020204" pitchFamily="34" charset="0"/>
              </a:rPr>
              <a:t>. In particular:</a:t>
            </a:r>
          </a:p>
          <a:p>
            <a:endParaRPr lang="en-GB" sz="2000" dirty="0">
              <a:latin typeface="Century Gothic" panose="020B0502020202020204" pitchFamily="34" charset="0"/>
            </a:endParaRPr>
          </a:p>
          <a:p>
            <a:r>
              <a:rPr lang="en-GB" sz="2000" dirty="0">
                <a:latin typeface="Century Gothic" panose="020B0502020202020204" pitchFamily="34" charset="0"/>
              </a:rPr>
              <a:t>1</a:t>
            </a:r>
            <a:r>
              <a:rPr lang="en-GB" sz="2000" b="1" dirty="0">
                <a:latin typeface="Century Gothic" panose="020B0502020202020204" pitchFamily="34" charset="0"/>
              </a:rPr>
              <a:t>. Feature Extraction</a:t>
            </a:r>
            <a:r>
              <a:rPr lang="en-GB" sz="2000" dirty="0">
                <a:latin typeface="Century Gothic" panose="020B0502020202020204" pitchFamily="34" charset="0"/>
              </a:rPr>
              <a:t>: Each frame of the video is processed by the ResNet50, which extracts the salient features of the image.</a:t>
            </a:r>
          </a:p>
          <a:p>
            <a:r>
              <a:rPr lang="en-GB" sz="2000" dirty="0">
                <a:latin typeface="Century Gothic" panose="020B0502020202020204" pitchFamily="34" charset="0"/>
              </a:rPr>
              <a:t>2. </a:t>
            </a:r>
            <a:r>
              <a:rPr lang="en-GB" sz="2000" b="1" dirty="0">
                <a:latin typeface="Century Gothic" panose="020B0502020202020204" pitchFamily="34" charset="0"/>
              </a:rPr>
              <a:t>Temporal Processing</a:t>
            </a:r>
            <a:r>
              <a:rPr lang="en-GB" sz="2000" dirty="0">
                <a:latin typeface="Century Gothic" panose="020B0502020202020204" pitchFamily="34" charset="0"/>
              </a:rPr>
              <a:t>: The features of all frames are </a:t>
            </a:r>
            <a:r>
              <a:rPr lang="en-GB" sz="2000" dirty="0" err="1">
                <a:latin typeface="Century Gothic" panose="020B0502020202020204" pitchFamily="34" charset="0"/>
              </a:rPr>
              <a:t>analyzed</a:t>
            </a:r>
            <a:r>
              <a:rPr lang="en-GB" sz="2000" dirty="0">
                <a:latin typeface="Century Gothic" panose="020B0502020202020204" pitchFamily="34" charset="0"/>
              </a:rPr>
              <a:t> by the LSTM, capturing the temporal dynamics and variations over time.</a:t>
            </a:r>
          </a:p>
          <a:p>
            <a:r>
              <a:rPr lang="en-GB" sz="2000" dirty="0">
                <a:latin typeface="Century Gothic" panose="020B0502020202020204" pitchFamily="34" charset="0"/>
              </a:rPr>
              <a:t>3. </a:t>
            </a:r>
            <a:r>
              <a:rPr lang="en-GB" sz="2000" b="1" dirty="0">
                <a:latin typeface="Century Gothic" panose="020B0502020202020204" pitchFamily="34" charset="0"/>
              </a:rPr>
              <a:t>Final Classification</a:t>
            </a:r>
            <a:r>
              <a:rPr lang="en-GB" sz="2000" dirty="0">
                <a:latin typeface="Century Gothic" panose="020B0502020202020204" pitchFamily="34" charset="0"/>
              </a:rPr>
              <a:t>: The temporal information processed by the LSTM is then used to determine the class of the video.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ADB125-56A7-BBD9-F3D9-D47D6BC2C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99" y="2243324"/>
            <a:ext cx="4425350" cy="271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1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24A6CD-028F-2606-95A0-9D0D7866B39D}"/>
              </a:ext>
            </a:extLst>
          </p:cNvPr>
          <p:cNvGrpSpPr/>
          <p:nvPr/>
        </p:nvGrpSpPr>
        <p:grpSpPr>
          <a:xfrm>
            <a:off x="0" y="-5"/>
            <a:ext cx="12192000" cy="952500"/>
            <a:chOff x="0" y="0"/>
            <a:chExt cx="12192000" cy="952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B37509-D343-29D2-A516-524373F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19704" b="86111"/>
            <a:stretch/>
          </p:blipFill>
          <p:spPr>
            <a:xfrm>
              <a:off x="0" y="10"/>
              <a:ext cx="6842759" cy="9524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4C3DC3-BAC5-1E1E-31F7-C9EAFD089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32716" b="86111"/>
            <a:stretch/>
          </p:blipFill>
          <p:spPr>
            <a:xfrm>
              <a:off x="6842759" y="0"/>
              <a:ext cx="5349241" cy="95249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703BC1-8335-7CE5-2EE9-B7E21E57B9E2}"/>
              </a:ext>
            </a:extLst>
          </p:cNvPr>
          <p:cNvSpPr txBox="1">
            <a:spLocks/>
          </p:cNvSpPr>
          <p:nvPr/>
        </p:nvSpPr>
        <p:spPr>
          <a:xfrm>
            <a:off x="528084" y="39288"/>
            <a:ext cx="10687957" cy="873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Century Gothic" panose="020B0502020202020204" pitchFamily="34" charset="0"/>
              </a:rPr>
              <a:t>HMDB-51 Benchmark (Action </a:t>
            </a:r>
            <a:r>
              <a:rPr lang="it-IT" sz="4000" dirty="0" err="1">
                <a:latin typeface="Century Gothic" panose="020B0502020202020204" pitchFamily="34" charset="0"/>
              </a:rPr>
              <a:t>Recognition</a:t>
            </a:r>
            <a:r>
              <a:rPr lang="it-IT" sz="40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E5653D-C5B8-E16C-75EA-5BE65CB19ED2}"/>
              </a:ext>
            </a:extLst>
          </p:cNvPr>
          <p:cNvSpPr txBox="1"/>
          <p:nvPr/>
        </p:nvSpPr>
        <p:spPr>
          <a:xfrm>
            <a:off x="528084" y="1198787"/>
            <a:ext cx="113743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entury Gothic" panose="020B0502020202020204" pitchFamily="34" charset="0"/>
              </a:rPr>
              <a:t>We</a:t>
            </a:r>
            <a:r>
              <a:rPr lang="it-IT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entury Gothic" panose="020B0502020202020204" pitchFamily="34" charset="0"/>
              </a:rPr>
              <a:t>didn't</a:t>
            </a:r>
            <a:r>
              <a:rPr lang="it-IT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entury Gothic" panose="020B0502020202020204" pitchFamily="34" charset="0"/>
              </a:rPr>
              <a:t>have</a:t>
            </a:r>
            <a:r>
              <a:rPr lang="it-IT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entury Gothic" panose="020B0502020202020204" pitchFamily="34" charset="0"/>
              </a:rPr>
              <a:t> to look far to </a:t>
            </a:r>
            <a:r>
              <a:rPr lang="it-IT" sz="2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entury Gothic" panose="020B0502020202020204" pitchFamily="34" charset="0"/>
              </a:rPr>
              <a:t>find</a:t>
            </a:r>
            <a:r>
              <a:rPr lang="it-IT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entury Gothic" panose="020B0502020202020204" pitchFamily="34" charset="0"/>
              </a:rPr>
              <a:t> models with </a:t>
            </a:r>
            <a:r>
              <a:rPr lang="it-IT" sz="2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entury Gothic" panose="020B0502020202020204" pitchFamily="34" charset="0"/>
              </a:rPr>
              <a:t>better</a:t>
            </a:r>
            <a:r>
              <a:rPr lang="it-IT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entury Gothic" panose="020B0502020202020204" pitchFamily="34" charset="0"/>
              </a:rPr>
              <a:t> performance</a:t>
            </a:r>
            <a:r>
              <a:rPr lang="it-IT" sz="2000" dirty="0">
                <a:latin typeface="Century Gothic" panose="020B0502020202020204" pitchFamily="34" charset="0"/>
              </a:rPr>
              <a:t>. For </a:t>
            </a:r>
            <a:r>
              <a:rPr lang="it-IT" sz="2000" dirty="0" err="1">
                <a:latin typeface="Century Gothic" panose="020B0502020202020204" pitchFamily="34" charset="0"/>
              </a:rPr>
              <a:t>instance</a:t>
            </a:r>
            <a:r>
              <a:rPr lang="it-IT" sz="2000" dirty="0">
                <a:latin typeface="Century Gothic" panose="020B0502020202020204" pitchFamily="34" charset="0"/>
              </a:rPr>
              <a:t>, </a:t>
            </a:r>
            <a:r>
              <a:rPr lang="it-IT" sz="2000" dirty="0" err="1">
                <a:latin typeface="Century Gothic" panose="020B0502020202020204" pitchFamily="34" charset="0"/>
              </a:rPr>
              <a:t>VideoMAE</a:t>
            </a:r>
            <a:r>
              <a:rPr lang="it-IT" sz="2000" dirty="0">
                <a:latin typeface="Century Gothic" panose="020B0502020202020204" pitchFamily="34" charset="0"/>
              </a:rPr>
              <a:t> V2-g </a:t>
            </a:r>
            <a:r>
              <a:rPr lang="it-IT" sz="2000" dirty="0" err="1">
                <a:latin typeface="Century Gothic" panose="020B0502020202020204" pitchFamily="34" charset="0"/>
              </a:rPr>
              <a:t>achieved</a:t>
            </a:r>
            <a:r>
              <a:rPr lang="it-IT" sz="2000" dirty="0">
                <a:latin typeface="Century Gothic" panose="020B0502020202020204" pitchFamily="34" charset="0"/>
              </a:rPr>
              <a:t> an impressive </a:t>
            </a:r>
            <a:r>
              <a:rPr lang="it-IT" sz="2000" dirty="0" err="1">
                <a:latin typeface="Century Gothic" panose="020B0502020202020204" pitchFamily="34" charset="0"/>
              </a:rPr>
              <a:t>accuracy</a:t>
            </a:r>
            <a:r>
              <a:rPr lang="it-IT" sz="2000" dirty="0">
                <a:latin typeface="Century Gothic" panose="020B0502020202020204" pitchFamily="34" charset="0"/>
              </a:rPr>
              <a:t> of 88.1%, and DEEP-HAL with ODF+SDF (I3D) </a:t>
            </a:r>
            <a:r>
              <a:rPr lang="it-IT" sz="2000" dirty="0" err="1">
                <a:latin typeface="Century Gothic" panose="020B0502020202020204" pitchFamily="34" charset="0"/>
              </a:rPr>
              <a:t>reached</a:t>
            </a:r>
            <a:r>
              <a:rPr lang="it-IT" sz="2000" dirty="0">
                <a:latin typeface="Century Gothic" panose="020B0502020202020204" pitchFamily="34" charset="0"/>
              </a:rPr>
              <a:t> 87.56%. 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pic>
        <p:nvPicPr>
          <p:cNvPr id="19" name="Immagine 18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18680ECD-3799-1835-641D-9E7D24EAE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70" y="1920190"/>
            <a:ext cx="7091916" cy="4136951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5573A5B-34A2-0BC3-8012-B55CFBB38BF7}"/>
              </a:ext>
            </a:extLst>
          </p:cNvPr>
          <p:cNvSpPr txBox="1"/>
          <p:nvPr/>
        </p:nvSpPr>
        <p:spPr>
          <a:xfrm>
            <a:off x="528084" y="2355419"/>
            <a:ext cx="39432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entury Gothic" panose="020B0502020202020204" pitchFamily="34" charset="0"/>
              </a:rPr>
              <a:t>From the </a:t>
            </a:r>
            <a:r>
              <a:rPr lang="it-IT" sz="2000" dirty="0" err="1">
                <a:latin typeface="Century Gothic" panose="020B0502020202020204" pitchFamily="34" charset="0"/>
              </a:rPr>
              <a:t>beginning</a:t>
            </a:r>
            <a:r>
              <a:rPr lang="it-IT" sz="2000" dirty="0">
                <a:latin typeface="Century Gothic" panose="020B0502020202020204" pitchFamily="34" charset="0"/>
              </a:rPr>
              <a:t>, </a:t>
            </a:r>
            <a:r>
              <a:rPr lang="it-IT" sz="2000" dirty="0" err="1">
                <a:latin typeface="Century Gothic" panose="020B0502020202020204" pitchFamily="34" charset="0"/>
              </a:rPr>
              <a:t>we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knew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that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reaching</a:t>
            </a:r>
            <a:r>
              <a:rPr lang="it-IT" sz="2000" dirty="0">
                <a:latin typeface="Century Gothic" panose="020B0502020202020204" pitchFamily="34" charset="0"/>
              </a:rPr>
              <a:t> the top spot </a:t>
            </a:r>
            <a:r>
              <a:rPr lang="it-IT" sz="2000" dirty="0" err="1">
                <a:latin typeface="Century Gothic" panose="020B0502020202020204" pitchFamily="34" charset="0"/>
              </a:rPr>
              <a:t>wasn’t</a:t>
            </a:r>
            <a:r>
              <a:rPr lang="it-IT" sz="2000" dirty="0">
                <a:latin typeface="Century Gothic" panose="020B0502020202020204" pitchFamily="34" charset="0"/>
              </a:rPr>
              <a:t> an option for </a:t>
            </a:r>
            <a:r>
              <a:rPr lang="it-IT" sz="2000" dirty="0" err="1">
                <a:latin typeface="Century Gothic" panose="020B0502020202020204" pitchFamily="34" charset="0"/>
              </a:rPr>
              <a:t>us</a:t>
            </a:r>
            <a:r>
              <a:rPr lang="it-IT" sz="2000" dirty="0">
                <a:latin typeface="Century Gothic" panose="020B0502020202020204" pitchFamily="34" charset="0"/>
              </a:rPr>
              <a:t>. </a:t>
            </a:r>
            <a:r>
              <a:rPr lang="it-IT" sz="2000" dirty="0" err="1">
                <a:latin typeface="Century Gothic" panose="020B0502020202020204" pitchFamily="34" charset="0"/>
              </a:rPr>
              <a:t>These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results</a:t>
            </a:r>
            <a:r>
              <a:rPr lang="it-IT" sz="2000" dirty="0">
                <a:latin typeface="Century Gothic" panose="020B0502020202020204" pitchFamily="34" charset="0"/>
              </a:rPr>
              <a:t> highlight a </a:t>
            </a:r>
            <a:r>
              <a:rPr lang="it-IT" sz="2000" dirty="0" err="1">
                <a:latin typeface="Century Gothic" panose="020B0502020202020204" pitchFamily="34" charset="0"/>
              </a:rPr>
              <a:t>significant</a:t>
            </a:r>
            <a:r>
              <a:rPr lang="it-IT" sz="2000" dirty="0">
                <a:latin typeface="Century Gothic" panose="020B0502020202020204" pitchFamily="34" charset="0"/>
              </a:rPr>
              <a:t> performance gap </a:t>
            </a:r>
            <a:r>
              <a:rPr lang="it-IT" sz="2000" dirty="0" err="1">
                <a:latin typeface="Century Gothic" panose="020B0502020202020204" pitchFamily="34" charset="0"/>
              </a:rPr>
              <a:t>between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our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approach</a:t>
            </a:r>
            <a:r>
              <a:rPr lang="it-IT" sz="2000" dirty="0">
                <a:latin typeface="Century Gothic" panose="020B0502020202020204" pitchFamily="34" charset="0"/>
              </a:rPr>
              <a:t> and the </a:t>
            </a:r>
            <a:r>
              <a:rPr lang="it-IT" sz="2000" dirty="0" err="1">
                <a:latin typeface="Century Gothic" panose="020B0502020202020204" pitchFamily="34" charset="0"/>
              </a:rPr>
              <a:t>leading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methods</a:t>
            </a:r>
            <a:r>
              <a:rPr lang="it-IT" sz="2000" dirty="0">
                <a:latin typeface="Century Gothic" panose="020B0502020202020204" pitchFamily="34" charset="0"/>
              </a:rPr>
              <a:t> in action </a:t>
            </a:r>
            <a:r>
              <a:rPr lang="it-IT" sz="2000" dirty="0" err="1">
                <a:latin typeface="Century Gothic" panose="020B0502020202020204" pitchFamily="34" charset="0"/>
              </a:rPr>
              <a:t>recognition</a:t>
            </a:r>
            <a:r>
              <a:rPr lang="it-IT" sz="2000" dirty="0">
                <a:latin typeface="Century Gothic" panose="020B0502020202020204" pitchFamily="34" charset="0"/>
              </a:rPr>
              <a:t> on HMDB51, </a:t>
            </a:r>
            <a:r>
              <a:rPr lang="it-IT" sz="2000" dirty="0" err="1">
                <a:latin typeface="Century Gothic" panose="020B0502020202020204" pitchFamily="34" charset="0"/>
              </a:rPr>
              <a:t>as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showcased</a:t>
            </a:r>
            <a:r>
              <a:rPr lang="it-IT" sz="2000" dirty="0">
                <a:latin typeface="Century Gothic" panose="020B0502020202020204" pitchFamily="34" charset="0"/>
              </a:rPr>
              <a:t> by the Papers With Code </a:t>
            </a:r>
            <a:r>
              <a:rPr lang="it-IT" sz="2000" dirty="0" err="1">
                <a:latin typeface="Century Gothic" panose="020B0502020202020204" pitchFamily="34" charset="0"/>
              </a:rPr>
              <a:t>leaderboard</a:t>
            </a:r>
            <a:r>
              <a:rPr lang="it-IT" sz="20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E107E055-93B2-A3C6-B4BE-C11999F76AF0}"/>
              </a:ext>
            </a:extLst>
          </p:cNvPr>
          <p:cNvSpPr txBox="1"/>
          <p:nvPr/>
        </p:nvSpPr>
        <p:spPr>
          <a:xfrm>
            <a:off x="6215263" y="5936628"/>
            <a:ext cx="4695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Century Gothic" panose="020B0502020202020204" pitchFamily="34" charset="0"/>
              </a:rPr>
              <a:t>Fig. 13: Papers With Code </a:t>
            </a:r>
            <a:r>
              <a:rPr lang="it-IT" sz="1600" dirty="0" err="1">
                <a:latin typeface="Century Gothic" panose="020B0502020202020204" pitchFamily="34" charset="0"/>
              </a:rPr>
              <a:t>leaderboard</a:t>
            </a:r>
            <a:r>
              <a:rPr lang="it-IT" sz="1600" dirty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D93590-5B49-7BA7-97F8-FCF5E2DBF7BE}"/>
              </a:ext>
            </a:extLst>
          </p:cNvPr>
          <p:cNvGrpSpPr/>
          <p:nvPr/>
        </p:nvGrpSpPr>
        <p:grpSpPr>
          <a:xfrm>
            <a:off x="0" y="6476999"/>
            <a:ext cx="12192000" cy="364777"/>
            <a:chOff x="0" y="6476999"/>
            <a:chExt cx="12192000" cy="3647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8F1847-2BD4-7969-767C-8FDD47999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19704" b="86111"/>
            <a:stretch/>
          </p:blipFill>
          <p:spPr>
            <a:xfrm>
              <a:off x="0" y="6476999"/>
              <a:ext cx="6842759" cy="36477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FCC25B-EDE4-FA5E-D6F0-46E414E4C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32716" b="86111"/>
            <a:stretch/>
          </p:blipFill>
          <p:spPr>
            <a:xfrm>
              <a:off x="6842759" y="6476999"/>
              <a:ext cx="5349241" cy="364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602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24A6CD-028F-2606-95A0-9D0D7866B39D}"/>
              </a:ext>
            </a:extLst>
          </p:cNvPr>
          <p:cNvGrpSpPr/>
          <p:nvPr/>
        </p:nvGrpSpPr>
        <p:grpSpPr>
          <a:xfrm>
            <a:off x="-1" y="0"/>
            <a:ext cx="12192000" cy="6857990"/>
            <a:chOff x="0" y="0"/>
            <a:chExt cx="12192000" cy="685799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B37509-D343-29D2-A516-524373F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r="19704" b="2"/>
            <a:stretch/>
          </p:blipFill>
          <p:spPr>
            <a:xfrm>
              <a:off x="0" y="10"/>
              <a:ext cx="6842759" cy="68579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4C3DC3-BAC5-1E1E-31F7-C9EAFD089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r="32716" b="2"/>
            <a:stretch/>
          </p:blipFill>
          <p:spPr>
            <a:xfrm>
              <a:off x="6842759" y="0"/>
              <a:ext cx="5349241" cy="6857990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B1E0E8-F3CD-3877-3B28-FCFD19BB4FF9}"/>
              </a:ext>
            </a:extLst>
          </p:cNvPr>
          <p:cNvSpPr txBox="1"/>
          <p:nvPr/>
        </p:nvSpPr>
        <p:spPr>
          <a:xfrm>
            <a:off x="1434413" y="2936552"/>
            <a:ext cx="9323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THANK YOU FOR THE ATTENTION!</a:t>
            </a:r>
          </a:p>
          <a:p>
            <a:pPr algn="ctr"/>
            <a:r>
              <a:rPr lang="en-GB" sz="2400" b="1" i="1" dirty="0"/>
              <a:t>Giulia </a:t>
            </a:r>
            <a:r>
              <a:rPr lang="en-GB" sz="2400" b="1" i="1" dirty="0" err="1"/>
              <a:t>Saresini</a:t>
            </a:r>
            <a:r>
              <a:rPr lang="en-GB" sz="2400" b="1" i="1" dirty="0"/>
              <a:t> &amp; Sara Nava</a:t>
            </a:r>
          </a:p>
        </p:txBody>
      </p:sp>
    </p:spTree>
    <p:extLst>
      <p:ext uri="{BB962C8B-B14F-4D97-AF65-F5344CB8AC3E}">
        <p14:creationId xmlns:p14="http://schemas.microsoft.com/office/powerpoint/2010/main" val="349098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24A6CD-028F-2606-95A0-9D0D7866B39D}"/>
              </a:ext>
            </a:extLst>
          </p:cNvPr>
          <p:cNvGrpSpPr/>
          <p:nvPr/>
        </p:nvGrpSpPr>
        <p:grpSpPr>
          <a:xfrm>
            <a:off x="0" y="10"/>
            <a:ext cx="12192000" cy="6857990"/>
            <a:chOff x="0" y="0"/>
            <a:chExt cx="12192000" cy="685799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B37509-D343-29D2-A516-524373F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</a:blip>
            <a:srcRect l="20679" r="19704" b="2"/>
            <a:stretch/>
          </p:blipFill>
          <p:spPr>
            <a:xfrm>
              <a:off x="0" y="10"/>
              <a:ext cx="6842759" cy="68579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4C3DC3-BAC5-1E1E-31F7-C9EAFD089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</a:blip>
            <a:srcRect l="20679" r="32716" b="2"/>
            <a:stretch/>
          </p:blipFill>
          <p:spPr>
            <a:xfrm>
              <a:off x="6842759" y="0"/>
              <a:ext cx="5349241" cy="685799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00DB56-DBE1-037A-9996-357FE50AEDC5}"/>
              </a:ext>
            </a:extLst>
          </p:cNvPr>
          <p:cNvSpPr txBox="1">
            <a:spLocks/>
          </p:cNvSpPr>
          <p:nvPr/>
        </p:nvSpPr>
        <p:spPr>
          <a:xfrm>
            <a:off x="468086" y="402991"/>
            <a:ext cx="3108959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b="1" dirty="0" err="1">
                <a:latin typeface="Century Gothic" panose="020B0502020202020204" pitchFamily="34" charset="0"/>
              </a:rPr>
              <a:t>References</a:t>
            </a:r>
            <a:endParaRPr lang="en-GB" sz="40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26DD-403F-E046-4C3F-A5872F2436B3}"/>
              </a:ext>
            </a:extLst>
          </p:cNvPr>
          <p:cNvSpPr txBox="1">
            <a:spLocks/>
          </p:cNvSpPr>
          <p:nvPr/>
        </p:nvSpPr>
        <p:spPr>
          <a:xfrm>
            <a:off x="468086" y="1360365"/>
            <a:ext cx="11419114" cy="50946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Classification | Papers With Code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</a:p>
          <a:p>
            <a:pPr algn="l"/>
            <a:r>
              <a:rPr lang="fr-FR" dirty="0">
                <a:solidFill>
                  <a:schemeClr val="tx2">
                    <a:lumMod val="90000"/>
                    <a:lumOff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[1505.06250] Efficient Large </a:t>
            </a:r>
            <a:r>
              <a:rPr lang="fr-FR" dirty="0" err="1">
                <a:solidFill>
                  <a:schemeClr val="tx2">
                    <a:lumMod val="90000"/>
                    <a:lumOff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Scale</a:t>
            </a:r>
            <a:r>
              <a:rPr lang="fr-FR" dirty="0">
                <a:solidFill>
                  <a:schemeClr val="tx2">
                    <a:lumMod val="90000"/>
                    <a:lumOff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dirty="0" err="1">
                <a:solidFill>
                  <a:schemeClr val="tx2">
                    <a:lumMod val="90000"/>
                    <a:lumOff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fr-FR" dirty="0">
                <a:solidFill>
                  <a:schemeClr val="tx2">
                    <a:lumMod val="90000"/>
                    <a:lumOff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Classification (arxiv.org)</a:t>
            </a:r>
            <a:endParaRPr lang="fr-FR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Video Classification | by Connor Shorten | Towards Data Science</a:t>
            </a:r>
            <a:endParaRPr lang="fr-FR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3D Convolutional Neural Network — A Guide for Engineers | Neural Concept</a:t>
            </a:r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1D and 3D Convolution Neural Network | </a:t>
            </a:r>
            <a:r>
              <a:rPr lang="en-GB" dirty="0" err="1">
                <a:solidFill>
                  <a:schemeClr val="tx2">
                    <a:lumMod val="90000"/>
                    <a:lumOff val="1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Keras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by Shiva Verma | Towards Data Science</a:t>
            </a:r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does a 3D convolutional neural network differ from a 2D network in terms of dimensions and strides? - EITCA Academy</a:t>
            </a:r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classification with a 3D convolutional neural network  |  TensorFlow Core</a:t>
            </a:r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https://keras.io/api/applications/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</a:p>
          <a:p>
            <a:pPr algn="l"/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Long-term Recurrent Convolutional Networks for Visual Recognition and Description</a:t>
            </a:r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 Distributed layer</a:t>
            </a:r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 Recognition on HMDB-51</a:t>
            </a:r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7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24A6CD-028F-2606-95A0-9D0D7866B39D}"/>
              </a:ext>
            </a:extLst>
          </p:cNvPr>
          <p:cNvGrpSpPr/>
          <p:nvPr/>
        </p:nvGrpSpPr>
        <p:grpSpPr>
          <a:xfrm>
            <a:off x="0" y="0"/>
            <a:ext cx="12192000" cy="952500"/>
            <a:chOff x="0" y="0"/>
            <a:chExt cx="12192000" cy="952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B37509-D343-29D2-A516-524373F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19704" b="86111"/>
            <a:stretch/>
          </p:blipFill>
          <p:spPr>
            <a:xfrm>
              <a:off x="0" y="10"/>
              <a:ext cx="6842759" cy="9524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4C3DC3-BAC5-1E1E-31F7-C9EAFD089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32716" b="86111"/>
            <a:stretch/>
          </p:blipFill>
          <p:spPr>
            <a:xfrm>
              <a:off x="6842759" y="0"/>
              <a:ext cx="5349241" cy="95249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703BC1-8335-7CE5-2EE9-B7E21E57B9E2}"/>
              </a:ext>
            </a:extLst>
          </p:cNvPr>
          <p:cNvSpPr txBox="1">
            <a:spLocks/>
          </p:cNvSpPr>
          <p:nvPr/>
        </p:nvSpPr>
        <p:spPr>
          <a:xfrm>
            <a:off x="528084" y="39288"/>
            <a:ext cx="10687957" cy="873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Century Gothic" panose="020B0502020202020204" pitchFamily="34" charset="0"/>
              </a:rPr>
              <a:t>From Image to Video </a:t>
            </a:r>
            <a:r>
              <a:rPr lang="en-US" sz="4000" dirty="0">
                <a:latin typeface="Century Gothic" panose="020B0502020202020204" pitchFamily="34" charset="0"/>
              </a:rPr>
              <a:t>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C0AE9-5789-4FE4-C104-A1B6118EA58C}"/>
              </a:ext>
            </a:extLst>
          </p:cNvPr>
          <p:cNvSpPr txBox="1"/>
          <p:nvPr/>
        </p:nvSpPr>
        <p:spPr>
          <a:xfrm>
            <a:off x="528084" y="1196962"/>
            <a:ext cx="11346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“</a:t>
            </a:r>
            <a:r>
              <a:rPr lang="en-GB" sz="24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 video is a sequence of images </a:t>
            </a:r>
            <a:r>
              <a:rPr lang="en-GB" sz="2400" i="1" dirty="0">
                <a:latin typeface="Century Gothic" panose="020B0502020202020204" pitchFamily="34" charset="0"/>
              </a:rPr>
              <a:t>(called frames) captured and eventually displayed at a given frequency. However, by stopping at a specific frame of the sequence, a single video frame, i.e. an image, is obtained</a:t>
            </a:r>
            <a:r>
              <a:rPr lang="en-GB" sz="2400" dirty="0">
                <a:latin typeface="Century Gothic" panose="020B0502020202020204" pitchFamily="34" charset="0"/>
              </a:rPr>
              <a:t>.”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0DF69-A442-A133-2505-B4DFFB7C1CC0}"/>
              </a:ext>
            </a:extLst>
          </p:cNvPr>
          <p:cNvGrpSpPr/>
          <p:nvPr/>
        </p:nvGrpSpPr>
        <p:grpSpPr>
          <a:xfrm>
            <a:off x="0" y="6476999"/>
            <a:ext cx="12192000" cy="364777"/>
            <a:chOff x="0" y="6476999"/>
            <a:chExt cx="12192000" cy="3647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0CDB1-EB81-7F7B-F38D-121CE0B05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19704" b="86111"/>
            <a:stretch/>
          </p:blipFill>
          <p:spPr>
            <a:xfrm>
              <a:off x="0" y="6476999"/>
              <a:ext cx="6842759" cy="36477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A1D8C3-906D-87C8-E844-7649DCAEE1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32716" b="86111"/>
            <a:stretch/>
          </p:blipFill>
          <p:spPr>
            <a:xfrm>
              <a:off x="6842759" y="6476999"/>
              <a:ext cx="5349241" cy="364777"/>
            </a:xfrm>
            <a:prstGeom prst="rect">
              <a:avLst/>
            </a:prstGeom>
          </p:spPr>
        </p:pic>
      </p:grpSp>
      <p:pic>
        <p:nvPicPr>
          <p:cNvPr id="19" name="Picture 18" descr="A collage of two people&#10;&#10;Description automatically generated">
            <a:extLst>
              <a:ext uri="{FF2B5EF4-FFF2-40B4-BE49-F238E27FC236}">
                <a16:creationId xmlns:a16="http://schemas.microsoft.com/office/drawing/2014/main" id="{BC0AEDFC-7A1B-CBD1-90B3-2D2F84D636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0" b="36535"/>
          <a:stretch/>
        </p:blipFill>
        <p:spPr>
          <a:xfrm>
            <a:off x="528084" y="2581721"/>
            <a:ext cx="11272286" cy="1670467"/>
          </a:xfrm>
          <a:prstGeom prst="rect">
            <a:avLst/>
          </a:prstGeom>
        </p:spPr>
      </p:pic>
      <p:pic>
        <p:nvPicPr>
          <p:cNvPr id="20" name="Picture 19" descr="A collage of two people&#10;&#10;Description automatically generated">
            <a:extLst>
              <a:ext uri="{FF2B5EF4-FFF2-40B4-BE49-F238E27FC236}">
                <a16:creationId xmlns:a16="http://schemas.microsoft.com/office/drawing/2014/main" id="{B1638D55-86CA-12D8-BE25-47E05F751A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46"/>
          <a:stretch/>
        </p:blipFill>
        <p:spPr>
          <a:xfrm>
            <a:off x="528084" y="4106315"/>
            <a:ext cx="11272284" cy="13694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AC3D4D-1CAA-1415-6624-6D3D97048117}"/>
              </a:ext>
            </a:extLst>
          </p:cNvPr>
          <p:cNvSpPr txBox="1"/>
          <p:nvPr/>
        </p:nvSpPr>
        <p:spPr>
          <a:xfrm>
            <a:off x="454689" y="5807106"/>
            <a:ext cx="1128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entury Gothic" panose="020B0502020202020204" pitchFamily="34" charset="0"/>
              </a:rPr>
              <a:t>Fig. 1: From the dataset HMDB51, HP_PRISONER_OF_AZKABAN_punch_u_cm_np1_ba_med_24.avi, class «punch».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8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24A6CD-028F-2606-95A0-9D0D7866B39D}"/>
              </a:ext>
            </a:extLst>
          </p:cNvPr>
          <p:cNvGrpSpPr/>
          <p:nvPr/>
        </p:nvGrpSpPr>
        <p:grpSpPr>
          <a:xfrm>
            <a:off x="0" y="0"/>
            <a:ext cx="12192000" cy="952500"/>
            <a:chOff x="0" y="0"/>
            <a:chExt cx="12192000" cy="952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B37509-D343-29D2-A516-524373F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19704" b="86111"/>
            <a:stretch/>
          </p:blipFill>
          <p:spPr>
            <a:xfrm>
              <a:off x="0" y="10"/>
              <a:ext cx="6842759" cy="9524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4C3DC3-BAC5-1E1E-31F7-C9EAFD089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32716" b="86111"/>
            <a:stretch/>
          </p:blipFill>
          <p:spPr>
            <a:xfrm>
              <a:off x="6842759" y="0"/>
              <a:ext cx="5349241" cy="95249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703BC1-8335-7CE5-2EE9-B7E21E57B9E2}"/>
              </a:ext>
            </a:extLst>
          </p:cNvPr>
          <p:cNvSpPr txBox="1">
            <a:spLocks/>
          </p:cNvSpPr>
          <p:nvPr/>
        </p:nvSpPr>
        <p:spPr>
          <a:xfrm>
            <a:off x="528084" y="39288"/>
            <a:ext cx="10687957" cy="873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Century Gothic" panose="020B0502020202020204" pitchFamily="34" charset="0"/>
              </a:rPr>
              <a:t>From Image to Video </a:t>
            </a:r>
            <a:r>
              <a:rPr lang="en-US" sz="4000" dirty="0">
                <a:latin typeface="Century Gothic" panose="020B0502020202020204" pitchFamily="34" charset="0"/>
              </a:rPr>
              <a:t>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C0AE9-5789-4FE4-C104-A1B6118EA58C}"/>
              </a:ext>
            </a:extLst>
          </p:cNvPr>
          <p:cNvSpPr txBox="1"/>
          <p:nvPr/>
        </p:nvSpPr>
        <p:spPr>
          <a:xfrm>
            <a:off x="528084" y="1196962"/>
            <a:ext cx="11346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“</a:t>
            </a:r>
            <a:r>
              <a:rPr lang="en-GB" sz="2400" i="1" dirty="0">
                <a:latin typeface="Century Gothic" panose="020B0502020202020204" pitchFamily="34" charset="0"/>
              </a:rPr>
              <a:t>A video is a sequence of images (called frames) captured and eventually displayed at a given frequency. However, </a:t>
            </a:r>
            <a:r>
              <a:rPr lang="en-GB" sz="24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by stopping at a specific frame of the sequence</a:t>
            </a:r>
            <a:r>
              <a:rPr lang="en-GB" sz="2400" i="1" dirty="0">
                <a:latin typeface="Century Gothic" panose="020B0502020202020204" pitchFamily="34" charset="0"/>
              </a:rPr>
              <a:t>, a single video frame, i.e. </a:t>
            </a:r>
            <a:r>
              <a:rPr lang="en-GB" sz="24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an image, is obtained</a:t>
            </a:r>
            <a:r>
              <a:rPr lang="en-GB" sz="2400" dirty="0">
                <a:latin typeface="Century Gothic" panose="020B0502020202020204" pitchFamily="34" charset="0"/>
              </a:rPr>
              <a:t>.”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0DF69-A442-A133-2505-B4DFFB7C1CC0}"/>
              </a:ext>
            </a:extLst>
          </p:cNvPr>
          <p:cNvGrpSpPr/>
          <p:nvPr/>
        </p:nvGrpSpPr>
        <p:grpSpPr>
          <a:xfrm>
            <a:off x="0" y="6476999"/>
            <a:ext cx="12192000" cy="364777"/>
            <a:chOff x="0" y="6476999"/>
            <a:chExt cx="12192000" cy="3647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0CDB1-EB81-7F7B-F38D-121CE0B05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19704" b="86111"/>
            <a:stretch/>
          </p:blipFill>
          <p:spPr>
            <a:xfrm>
              <a:off x="0" y="6476999"/>
              <a:ext cx="6842759" cy="36477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A1D8C3-906D-87C8-E844-7649DCAEE1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32716" b="86111"/>
            <a:stretch/>
          </p:blipFill>
          <p:spPr>
            <a:xfrm>
              <a:off x="6842759" y="6476999"/>
              <a:ext cx="5349241" cy="364777"/>
            </a:xfrm>
            <a:prstGeom prst="rect">
              <a:avLst/>
            </a:prstGeom>
          </p:spPr>
        </p:pic>
      </p:grpSp>
      <p:pic>
        <p:nvPicPr>
          <p:cNvPr id="4" name="Picture 3" descr="A collage of two people&#10;&#10;Description automatically generated">
            <a:extLst>
              <a:ext uri="{FF2B5EF4-FFF2-40B4-BE49-F238E27FC236}">
                <a16:creationId xmlns:a16="http://schemas.microsoft.com/office/drawing/2014/main" id="{DBD76E31-933D-7935-F2D4-5537929141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7" t="77846" r="50164"/>
          <a:stretch/>
        </p:blipFill>
        <p:spPr>
          <a:xfrm>
            <a:off x="3522920" y="2848403"/>
            <a:ext cx="5146159" cy="25202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16ABA5-67A4-6F50-9CE7-78E354B88E61}"/>
              </a:ext>
            </a:extLst>
          </p:cNvPr>
          <p:cNvSpPr txBox="1"/>
          <p:nvPr/>
        </p:nvSpPr>
        <p:spPr>
          <a:xfrm>
            <a:off x="454689" y="5807106"/>
            <a:ext cx="1128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entury Gothic" panose="020B0502020202020204" pitchFamily="34" charset="0"/>
              </a:rPr>
              <a:t>Fig. 2: From the dataset HMDB51, HP_PRISONER_OF_AZKABAN_punch_u_cm_np1_ba_med_24.avi, class «punch».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31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24A6CD-028F-2606-95A0-9D0D7866B39D}"/>
              </a:ext>
            </a:extLst>
          </p:cNvPr>
          <p:cNvGrpSpPr/>
          <p:nvPr/>
        </p:nvGrpSpPr>
        <p:grpSpPr>
          <a:xfrm>
            <a:off x="0" y="0"/>
            <a:ext cx="12192000" cy="952500"/>
            <a:chOff x="0" y="0"/>
            <a:chExt cx="12192000" cy="952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B37509-D343-29D2-A516-524373F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19704" b="86111"/>
            <a:stretch/>
          </p:blipFill>
          <p:spPr>
            <a:xfrm>
              <a:off x="0" y="10"/>
              <a:ext cx="6842759" cy="9524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4C3DC3-BAC5-1E1E-31F7-C9EAFD089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32716" b="86111"/>
            <a:stretch/>
          </p:blipFill>
          <p:spPr>
            <a:xfrm>
              <a:off x="6842759" y="0"/>
              <a:ext cx="5349241" cy="95249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703BC1-8335-7CE5-2EE9-B7E21E57B9E2}"/>
              </a:ext>
            </a:extLst>
          </p:cNvPr>
          <p:cNvSpPr txBox="1">
            <a:spLocks/>
          </p:cNvSpPr>
          <p:nvPr/>
        </p:nvSpPr>
        <p:spPr>
          <a:xfrm>
            <a:off x="528084" y="39288"/>
            <a:ext cx="10687957" cy="873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Century Gothic" panose="020B0502020202020204" pitchFamily="34" charset="0"/>
              </a:rPr>
              <a:t>Dataset Presentation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0DF69-A442-A133-2505-B4DFFB7C1CC0}"/>
              </a:ext>
            </a:extLst>
          </p:cNvPr>
          <p:cNvGrpSpPr/>
          <p:nvPr/>
        </p:nvGrpSpPr>
        <p:grpSpPr>
          <a:xfrm>
            <a:off x="0" y="6476999"/>
            <a:ext cx="12192000" cy="364777"/>
            <a:chOff x="0" y="6476999"/>
            <a:chExt cx="12192000" cy="3647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0CDB1-EB81-7F7B-F38D-121CE0B05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19704" b="86111"/>
            <a:stretch/>
          </p:blipFill>
          <p:spPr>
            <a:xfrm>
              <a:off x="0" y="6476999"/>
              <a:ext cx="6842759" cy="36477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A1D8C3-906D-87C8-E844-7649DCAEE1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32716" b="86111"/>
            <a:stretch/>
          </p:blipFill>
          <p:spPr>
            <a:xfrm>
              <a:off x="6842759" y="6476999"/>
              <a:ext cx="5349241" cy="364777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A24471-D1CC-1D6A-A50E-AD263A744405}"/>
              </a:ext>
            </a:extLst>
          </p:cNvPr>
          <p:cNvSpPr txBox="1"/>
          <p:nvPr/>
        </p:nvSpPr>
        <p:spPr>
          <a:xfrm>
            <a:off x="7539056" y="5649429"/>
            <a:ext cx="4695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Century Gothic" panose="020B0502020202020204" pitchFamily="34" charset="0"/>
              </a:rPr>
              <a:t>Fig. 3: From the dataset HMDB51, some random frames of the 7 </a:t>
            </a:r>
            <a:r>
              <a:rPr lang="en-GB" sz="1600" dirty="0">
                <a:latin typeface="Century Gothic" panose="020B0502020202020204" pitchFamily="34" charset="0"/>
              </a:rPr>
              <a:t>selected</a:t>
            </a:r>
            <a:r>
              <a:rPr lang="it-IT" sz="1600" dirty="0">
                <a:latin typeface="Century Gothic" panose="020B0502020202020204" pitchFamily="34" charset="0"/>
              </a:rPr>
              <a:t> classes.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DEC99E-D99F-C072-58C7-97C138E979C4}"/>
              </a:ext>
            </a:extLst>
          </p:cNvPr>
          <p:cNvSpPr txBox="1"/>
          <p:nvPr/>
        </p:nvSpPr>
        <p:spPr>
          <a:xfrm>
            <a:off x="737636" y="1567998"/>
            <a:ext cx="673268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>
                <a:latin typeface="Century Gothic" panose="020B0502020202020204" pitchFamily="34" charset="0"/>
              </a:rPr>
              <a:t>HMDB</a:t>
            </a:r>
            <a:r>
              <a:rPr lang="en-GB" sz="2100" dirty="0">
                <a:latin typeface="Century Gothic" panose="020B0502020202020204" pitchFamily="34" charset="0"/>
              </a:rPr>
              <a:t> collected from various sources, mostly from movies, and a small proportion from public databases such as the </a:t>
            </a:r>
            <a:r>
              <a:rPr lang="en-GB" sz="2100" dirty="0" err="1">
                <a:latin typeface="Century Gothic" panose="020B0502020202020204" pitchFamily="34" charset="0"/>
              </a:rPr>
              <a:t>Prelinger</a:t>
            </a:r>
            <a:r>
              <a:rPr lang="en-GB" sz="2100" dirty="0">
                <a:latin typeface="Century Gothic" panose="020B0502020202020204" pitchFamily="34" charset="0"/>
              </a:rPr>
              <a:t> archive, YouTube and Google videos. </a:t>
            </a:r>
          </a:p>
          <a:p>
            <a:endParaRPr lang="en-GB" sz="2100" dirty="0">
              <a:latin typeface="Century Gothic" panose="020B0502020202020204" pitchFamily="34" charset="0"/>
            </a:endParaRPr>
          </a:p>
          <a:p>
            <a:r>
              <a:rPr lang="en-GB" sz="2100" dirty="0">
                <a:latin typeface="Century Gothic" panose="020B0502020202020204" pitchFamily="34" charset="0"/>
              </a:rPr>
              <a:t>The dataset contains </a:t>
            </a:r>
            <a:r>
              <a:rPr lang="en-GB" sz="2100" b="1" dirty="0">
                <a:latin typeface="Century Gothic" panose="020B0502020202020204" pitchFamily="34" charset="0"/>
              </a:rPr>
              <a:t>6849 clips</a:t>
            </a:r>
            <a:r>
              <a:rPr lang="en-GB" sz="2100" dirty="0">
                <a:latin typeface="Century Gothic" panose="020B0502020202020204" pitchFamily="34" charset="0"/>
              </a:rPr>
              <a:t> divided into </a:t>
            </a:r>
            <a:r>
              <a:rPr lang="en-GB" sz="2100" b="1" dirty="0">
                <a:latin typeface="Century Gothic" panose="020B0502020202020204" pitchFamily="34" charset="0"/>
              </a:rPr>
              <a:t>51 action categories</a:t>
            </a:r>
            <a:r>
              <a:rPr lang="en-GB" sz="2100" dirty="0">
                <a:latin typeface="Century Gothic" panose="020B0502020202020204" pitchFamily="34" charset="0"/>
              </a:rPr>
              <a:t>, each containing a minimum of 101 clips, that can be grouped in five types. However, owing to machine constraints, we’ve selected a single class, </a:t>
            </a:r>
            <a:r>
              <a:rPr lang="en-GB" sz="2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body movements for human interaction</a:t>
            </a:r>
            <a:r>
              <a:rPr lang="en-GB" sz="2100" dirty="0">
                <a:latin typeface="Century Gothic" panose="020B0502020202020204" pitchFamily="34" charset="0"/>
              </a:rPr>
              <a:t>, including 7 actions: </a:t>
            </a:r>
            <a:r>
              <a:rPr lang="en-GB" sz="2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fencing, hug, kick someone, kiss, punch, shake hands, sword fight</a:t>
            </a:r>
            <a:r>
              <a:rPr lang="en-GB" sz="2100" dirty="0">
                <a:latin typeface="Century Gothic" panose="020B0502020202020204" pitchFamily="34" charset="0"/>
              </a:rPr>
              <a:t>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B577DC-B664-AFF7-838F-36E14B85C05F}"/>
              </a:ext>
            </a:extLst>
          </p:cNvPr>
          <p:cNvGrpSpPr/>
          <p:nvPr/>
        </p:nvGrpSpPr>
        <p:grpSpPr>
          <a:xfrm>
            <a:off x="8229600" y="1208570"/>
            <a:ext cx="3314573" cy="4440859"/>
            <a:chOff x="8398031" y="952480"/>
            <a:chExt cx="2467296" cy="4123254"/>
          </a:xfrm>
        </p:grpSpPr>
        <p:pic>
          <p:nvPicPr>
            <p:cNvPr id="18" name="Picture 17" descr="A collage of images of people&#10;&#10;Description automatically generated">
              <a:extLst>
                <a:ext uri="{FF2B5EF4-FFF2-40B4-BE49-F238E27FC236}">
                  <a16:creationId xmlns:a16="http://schemas.microsoft.com/office/drawing/2014/main" id="{31F469FB-FB4B-41AC-3BC8-C2AF3470C2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9842" b="50000"/>
            <a:stretch/>
          </p:blipFill>
          <p:spPr>
            <a:xfrm>
              <a:off x="8398031" y="952480"/>
              <a:ext cx="2467296" cy="1072323"/>
            </a:xfrm>
            <a:prstGeom prst="rect">
              <a:avLst/>
            </a:prstGeom>
          </p:spPr>
        </p:pic>
        <p:pic>
          <p:nvPicPr>
            <p:cNvPr id="19" name="Picture 18" descr="A collage of images of people&#10;&#10;Description automatically generated">
              <a:extLst>
                <a:ext uri="{FF2B5EF4-FFF2-40B4-BE49-F238E27FC236}">
                  <a16:creationId xmlns:a16="http://schemas.microsoft.com/office/drawing/2014/main" id="{5A67AA79-A686-2755-F0C0-9685AE9A6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51" b="50000"/>
            <a:stretch/>
          </p:blipFill>
          <p:spPr>
            <a:xfrm>
              <a:off x="9014383" y="4006306"/>
              <a:ext cx="1234592" cy="1069428"/>
            </a:xfrm>
            <a:prstGeom prst="rect">
              <a:avLst/>
            </a:prstGeom>
          </p:spPr>
        </p:pic>
        <p:pic>
          <p:nvPicPr>
            <p:cNvPr id="20" name="Picture 19" descr="A collage of images of people&#10;&#10;Description automatically generated">
              <a:extLst>
                <a:ext uri="{FF2B5EF4-FFF2-40B4-BE49-F238E27FC236}">
                  <a16:creationId xmlns:a16="http://schemas.microsoft.com/office/drawing/2014/main" id="{7DB1F989-0325-7E8C-A2C0-DD1FFE64E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59732"/>
            <a:stretch/>
          </p:blipFill>
          <p:spPr>
            <a:xfrm>
              <a:off x="8398031" y="2961907"/>
              <a:ext cx="2467296" cy="1069428"/>
            </a:xfrm>
            <a:prstGeom prst="rect">
              <a:avLst/>
            </a:prstGeom>
          </p:spPr>
        </p:pic>
        <p:pic>
          <p:nvPicPr>
            <p:cNvPr id="24" name="Picture 23" descr="A collage of images of people&#10;&#10;Description automatically generated">
              <a:extLst>
                <a:ext uri="{FF2B5EF4-FFF2-40B4-BE49-F238E27FC236}">
                  <a16:creationId xmlns:a16="http://schemas.microsoft.com/office/drawing/2014/main" id="{341DF0D7-7C62-4B18-60A5-9C413D620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30" r="19911" b="50000"/>
            <a:stretch/>
          </p:blipFill>
          <p:spPr>
            <a:xfrm>
              <a:off x="8398031" y="1998327"/>
              <a:ext cx="2467296" cy="1072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053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24A6CD-028F-2606-95A0-9D0D7866B39D}"/>
              </a:ext>
            </a:extLst>
          </p:cNvPr>
          <p:cNvGrpSpPr/>
          <p:nvPr/>
        </p:nvGrpSpPr>
        <p:grpSpPr>
          <a:xfrm>
            <a:off x="0" y="0"/>
            <a:ext cx="12192000" cy="952500"/>
            <a:chOff x="0" y="0"/>
            <a:chExt cx="12192000" cy="952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B37509-D343-29D2-A516-524373F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19704" b="86111"/>
            <a:stretch/>
          </p:blipFill>
          <p:spPr>
            <a:xfrm>
              <a:off x="0" y="10"/>
              <a:ext cx="6842759" cy="9524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4C3DC3-BAC5-1E1E-31F7-C9EAFD089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32716" b="86111"/>
            <a:stretch/>
          </p:blipFill>
          <p:spPr>
            <a:xfrm>
              <a:off x="6842759" y="0"/>
              <a:ext cx="5349241" cy="95249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703BC1-8335-7CE5-2EE9-B7E21E57B9E2}"/>
              </a:ext>
            </a:extLst>
          </p:cNvPr>
          <p:cNvSpPr txBox="1">
            <a:spLocks/>
          </p:cNvSpPr>
          <p:nvPr/>
        </p:nvSpPr>
        <p:spPr>
          <a:xfrm>
            <a:off x="528084" y="39288"/>
            <a:ext cx="10687957" cy="873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Century Gothic" panose="020B0502020202020204" pitchFamily="34" charset="0"/>
              </a:rPr>
              <a:t>Data </a:t>
            </a:r>
            <a:r>
              <a:rPr lang="it-IT" sz="4000" dirty="0" err="1">
                <a:latin typeface="Century Gothic" panose="020B0502020202020204" pitchFamily="34" charset="0"/>
              </a:rPr>
              <a:t>Preparation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0DF69-A442-A133-2505-B4DFFB7C1CC0}"/>
              </a:ext>
            </a:extLst>
          </p:cNvPr>
          <p:cNvGrpSpPr/>
          <p:nvPr/>
        </p:nvGrpSpPr>
        <p:grpSpPr>
          <a:xfrm>
            <a:off x="0" y="6476999"/>
            <a:ext cx="12192000" cy="364777"/>
            <a:chOff x="0" y="6476999"/>
            <a:chExt cx="12192000" cy="3647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0CDB1-EB81-7F7B-F38D-121CE0B05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19704" b="86111"/>
            <a:stretch/>
          </p:blipFill>
          <p:spPr>
            <a:xfrm>
              <a:off x="0" y="6476999"/>
              <a:ext cx="6842759" cy="36477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A1D8C3-906D-87C8-E844-7649DCAEE1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32716" b="86111"/>
            <a:stretch/>
          </p:blipFill>
          <p:spPr>
            <a:xfrm>
              <a:off x="6842759" y="6476999"/>
              <a:ext cx="5349241" cy="36477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37563D2-2304-8F84-FDBD-15B5BA21B3A2}"/>
              </a:ext>
            </a:extLst>
          </p:cNvPr>
          <p:cNvSpPr txBox="1"/>
          <p:nvPr/>
        </p:nvSpPr>
        <p:spPr>
          <a:xfrm>
            <a:off x="619188" y="1550683"/>
            <a:ext cx="7391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entury Gothic" panose="020B0502020202020204" pitchFamily="34" charset="0"/>
              </a:rPr>
              <a:t>Given that the </a:t>
            </a:r>
            <a:r>
              <a:rPr lang="en-GB" sz="2000" b="1" dirty="0">
                <a:latin typeface="Century Gothic" panose="020B0502020202020204" pitchFamily="34" charset="0"/>
              </a:rPr>
              <a:t>video distribution </a:t>
            </a:r>
            <a:r>
              <a:rPr lang="en-GB" sz="2000" dirty="0">
                <a:latin typeface="Century Gothic" panose="020B0502020202020204" pitchFamily="34" charset="0"/>
              </a:rPr>
              <a:t>across each class </a:t>
            </a:r>
            <a:r>
              <a:rPr lang="en-GB" sz="2000" b="1" dirty="0">
                <a:latin typeface="Century Gothic" panose="020B0502020202020204" pitchFamily="34" charset="0"/>
              </a:rPr>
              <a:t>is evenly balanced</a:t>
            </a:r>
            <a:r>
              <a:rPr lang="en-GB" sz="2000" dirty="0">
                <a:latin typeface="Century Gothic" panose="020B0502020202020204" pitchFamily="34" charset="0"/>
              </a:rPr>
              <a:t> (between 100 and 150 videos per category), </a:t>
            </a:r>
            <a:r>
              <a:rPr lang="en-GB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we retained all original data</a:t>
            </a:r>
            <a:r>
              <a:rPr lang="en-GB" sz="2000" b="1" dirty="0">
                <a:latin typeface="Century Gothic" panose="020B0502020202020204" pitchFamily="34" charset="0"/>
              </a:rPr>
              <a:t> </a:t>
            </a:r>
            <a:r>
              <a:rPr lang="en-GB" sz="2000" dirty="0">
                <a:latin typeface="Century Gothic" panose="020B0502020202020204" pitchFamily="34" charset="0"/>
              </a:rPr>
              <a:t>without discarding any information.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17" name="Picture 16" descr="A graph of a number of frames&#10;&#10;Description automatically generated">
            <a:extLst>
              <a:ext uri="{FF2B5EF4-FFF2-40B4-BE49-F238E27FC236}">
                <a16:creationId xmlns:a16="http://schemas.microsoft.com/office/drawing/2014/main" id="{EC3F88FF-03D3-64E9-D8D8-9543E49DE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614" y="3504733"/>
            <a:ext cx="3395896" cy="27060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C47CFF-1C14-17E1-19E0-D44478A35263}"/>
              </a:ext>
            </a:extLst>
          </p:cNvPr>
          <p:cNvSpPr txBox="1"/>
          <p:nvPr/>
        </p:nvSpPr>
        <p:spPr>
          <a:xfrm>
            <a:off x="619188" y="3685533"/>
            <a:ext cx="764304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Century Gothic" panose="020B0502020202020204" pitchFamily="34" charset="0"/>
              </a:rPr>
              <a:t>It was observed that </a:t>
            </a:r>
            <a:r>
              <a:rPr lang="en-GB" sz="2000" b="1" dirty="0">
                <a:latin typeface="Century Gothic" panose="020B0502020202020204" pitchFamily="34" charset="0"/>
              </a:rPr>
              <a:t>most videos contain over 200 frames</a:t>
            </a:r>
            <a:r>
              <a:rPr lang="en-GB" sz="2000" dirty="0">
                <a:latin typeface="Century Gothic" panose="020B0502020202020204" pitchFamily="34" charset="0"/>
              </a:rPr>
              <a:t>, while a </a:t>
            </a:r>
            <a:r>
              <a:rPr lang="en-GB" sz="2000" b="1" dirty="0">
                <a:latin typeface="Century Gothic" panose="020B0502020202020204" pitchFamily="34" charset="0"/>
              </a:rPr>
              <a:t>minority</a:t>
            </a:r>
            <a:r>
              <a:rPr lang="en-GB" sz="2000" dirty="0">
                <a:latin typeface="Century Gothic" panose="020B0502020202020204" pitchFamily="34" charset="0"/>
              </a:rPr>
              <a:t> have significantly </a:t>
            </a:r>
            <a:r>
              <a:rPr lang="en-GB" sz="2000" b="1" dirty="0">
                <a:latin typeface="Century Gothic" panose="020B0502020202020204" pitchFamily="34" charset="0"/>
              </a:rPr>
              <a:t>fewer</a:t>
            </a:r>
            <a:r>
              <a:rPr lang="en-GB" sz="2000" dirty="0">
                <a:latin typeface="Century Gothic" panose="020B0502020202020204" pitchFamily="34" charset="0"/>
              </a:rPr>
              <a:t> frames. For computational efficiency, we decided to </a:t>
            </a:r>
            <a:r>
              <a:rPr lang="en-GB" sz="2000" b="1" dirty="0">
                <a:latin typeface="Century Gothic" panose="020B0502020202020204" pitchFamily="34" charset="0"/>
              </a:rPr>
              <a:t>standardize</a:t>
            </a:r>
            <a:r>
              <a:rPr lang="en-GB" sz="2000" dirty="0">
                <a:latin typeface="Century Gothic" panose="020B0502020202020204" pitchFamily="34" charset="0"/>
              </a:rPr>
              <a:t> each </a:t>
            </a:r>
            <a:r>
              <a:rPr lang="en-GB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video</a:t>
            </a:r>
            <a:r>
              <a:rPr lang="en-GB" sz="2000" dirty="0">
                <a:latin typeface="Century Gothic" panose="020B0502020202020204" pitchFamily="34" charset="0"/>
              </a:rPr>
              <a:t> to </a:t>
            </a:r>
            <a:r>
              <a:rPr lang="en-GB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60 frames</a:t>
            </a:r>
            <a:r>
              <a:rPr lang="en-GB" sz="2000" dirty="0">
                <a:latin typeface="Century Gothic" panose="020B0502020202020204" pitchFamily="34" charset="0"/>
              </a:rPr>
              <a:t>. This approach involves two strategies:</a:t>
            </a: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Century Gothic" panose="020B0502020202020204" pitchFamily="34" charset="0"/>
              </a:rPr>
              <a:t>duplicating existing frames if</a:t>
            </a:r>
            <a:r>
              <a:rPr lang="en-GB" sz="2000" dirty="0">
                <a:latin typeface="Century Gothic" panose="020B0502020202020204" pitchFamily="34" charset="0"/>
              </a:rPr>
              <a:t> a video has </a:t>
            </a:r>
            <a:r>
              <a:rPr lang="en-GB" sz="2000" b="1" dirty="0">
                <a:latin typeface="Century Gothic" panose="020B0502020202020204" pitchFamily="34" charset="0"/>
              </a:rPr>
              <a:t>fewer than 60</a:t>
            </a:r>
            <a:r>
              <a:rPr lang="en-GB" sz="2000" dirty="0">
                <a:latin typeface="Century Gothic" panose="020B0502020202020204" pitchFamily="34" charset="0"/>
              </a:rPr>
              <a:t> frames to meet the desired length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entury Gothic" panose="020B0502020202020204" pitchFamily="34" charset="0"/>
              </a:rPr>
              <a:t>otherwise, </a:t>
            </a:r>
            <a:r>
              <a:rPr lang="en-GB" sz="2000" b="1" dirty="0">
                <a:latin typeface="Century Gothic" panose="020B0502020202020204" pitchFamily="34" charset="0"/>
              </a:rPr>
              <a:t>it selects frames at regular intervals</a:t>
            </a:r>
            <a:r>
              <a:rPr lang="en-GB" sz="2000" dirty="0">
                <a:latin typeface="Century Gothic" panose="020B0502020202020204" pitchFamily="34" charset="0"/>
              </a:rPr>
              <a:t> to maintain consistency in frame count.</a:t>
            </a:r>
            <a:endParaRPr lang="it-IT" sz="2000" dirty="0"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24471-D1CC-1D6A-A50E-AD263A744405}"/>
              </a:ext>
            </a:extLst>
          </p:cNvPr>
          <p:cNvSpPr txBox="1"/>
          <p:nvPr/>
        </p:nvSpPr>
        <p:spPr>
          <a:xfrm>
            <a:off x="8783387" y="3091657"/>
            <a:ext cx="293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latin typeface="Century Gothic" panose="020B0502020202020204" pitchFamily="34" charset="0"/>
              </a:rPr>
              <a:t>Fig. 4: </a:t>
            </a:r>
            <a:r>
              <a:rPr lang="it-IT" sz="1050" dirty="0" err="1">
                <a:latin typeface="Century Gothic" panose="020B0502020202020204" pitchFamily="34" charset="0"/>
              </a:rPr>
              <a:t>Number</a:t>
            </a:r>
            <a:r>
              <a:rPr lang="it-IT" sz="1050" dirty="0">
                <a:latin typeface="Century Gothic" panose="020B0502020202020204" pitchFamily="34" charset="0"/>
              </a:rPr>
              <a:t> of </a:t>
            </a:r>
            <a:r>
              <a:rPr lang="it-IT" sz="1050" dirty="0" err="1">
                <a:latin typeface="Century Gothic" panose="020B0502020202020204" pitchFamily="34" charset="0"/>
              </a:rPr>
              <a:t>videos</a:t>
            </a:r>
            <a:r>
              <a:rPr lang="it-IT" sz="1050" dirty="0">
                <a:latin typeface="Century Gothic" panose="020B0502020202020204" pitchFamily="34" charset="0"/>
              </a:rPr>
              <a:t> per classes</a:t>
            </a:r>
            <a:endParaRPr lang="en-GB" sz="1050" dirty="0">
              <a:latin typeface="Century Gothic" panose="020B0502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9235E53-8F29-7271-4643-00B837BEE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03" y="1137653"/>
            <a:ext cx="3724707" cy="19496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66AFECE-5F53-2521-4911-AD9F109F9AF7}"/>
              </a:ext>
            </a:extLst>
          </p:cNvPr>
          <p:cNvSpPr txBox="1"/>
          <p:nvPr/>
        </p:nvSpPr>
        <p:spPr>
          <a:xfrm>
            <a:off x="8836342" y="6143805"/>
            <a:ext cx="3289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latin typeface="Century Gothic" panose="020B0502020202020204" pitchFamily="34" charset="0"/>
              </a:rPr>
              <a:t>Fig. 5: Distribution of Video Frame </a:t>
            </a:r>
            <a:r>
              <a:rPr lang="it-IT" sz="1050" dirty="0" err="1">
                <a:latin typeface="Century Gothic" panose="020B0502020202020204" pitchFamily="34" charset="0"/>
              </a:rPr>
              <a:t>Counts</a:t>
            </a:r>
            <a:r>
              <a:rPr lang="it-IT" sz="1050" dirty="0">
                <a:latin typeface="Century Gothic" panose="020B0502020202020204" pitchFamily="34" charset="0"/>
              </a:rPr>
              <a:t>.</a:t>
            </a:r>
            <a:endParaRPr lang="en-GB" sz="105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9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24A6CD-028F-2606-95A0-9D0D7866B39D}"/>
              </a:ext>
            </a:extLst>
          </p:cNvPr>
          <p:cNvGrpSpPr/>
          <p:nvPr/>
        </p:nvGrpSpPr>
        <p:grpSpPr>
          <a:xfrm>
            <a:off x="0" y="0"/>
            <a:ext cx="12192000" cy="952500"/>
            <a:chOff x="0" y="0"/>
            <a:chExt cx="12192000" cy="952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B37509-D343-29D2-A516-524373F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19704" b="86111"/>
            <a:stretch/>
          </p:blipFill>
          <p:spPr>
            <a:xfrm>
              <a:off x="0" y="10"/>
              <a:ext cx="6842759" cy="9524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4C3DC3-BAC5-1E1E-31F7-C9EAFD089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32716" b="86111"/>
            <a:stretch/>
          </p:blipFill>
          <p:spPr>
            <a:xfrm>
              <a:off x="6842759" y="0"/>
              <a:ext cx="5349241" cy="95249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703BC1-8335-7CE5-2EE9-B7E21E57B9E2}"/>
              </a:ext>
            </a:extLst>
          </p:cNvPr>
          <p:cNvSpPr txBox="1">
            <a:spLocks/>
          </p:cNvSpPr>
          <p:nvPr/>
        </p:nvSpPr>
        <p:spPr>
          <a:xfrm>
            <a:off x="528084" y="39288"/>
            <a:ext cx="10687957" cy="873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Century Gothic" panose="020B0502020202020204" pitchFamily="34" charset="0"/>
              </a:rPr>
              <a:t>3D </a:t>
            </a:r>
            <a:r>
              <a:rPr lang="it-IT" sz="4000" dirty="0" err="1">
                <a:latin typeface="Century Gothic" panose="020B0502020202020204" pitchFamily="34" charset="0"/>
              </a:rPr>
              <a:t>Convolutional</a:t>
            </a:r>
            <a:r>
              <a:rPr lang="it-IT" sz="4000" dirty="0">
                <a:latin typeface="Century Gothic" panose="020B0502020202020204" pitchFamily="34" charset="0"/>
              </a:rPr>
              <a:t> </a:t>
            </a:r>
            <a:r>
              <a:rPr lang="it-IT" sz="4000" dirty="0" err="1">
                <a:latin typeface="Century Gothic" panose="020B0502020202020204" pitchFamily="34" charset="0"/>
              </a:rPr>
              <a:t>Neural</a:t>
            </a:r>
            <a:r>
              <a:rPr lang="it-IT" sz="4000" dirty="0">
                <a:latin typeface="Century Gothic" panose="020B0502020202020204" pitchFamily="34" charset="0"/>
              </a:rPr>
              <a:t> Network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C0AE9-5789-4FE4-C104-A1B6118EA58C}"/>
              </a:ext>
            </a:extLst>
          </p:cNvPr>
          <p:cNvSpPr txBox="1"/>
          <p:nvPr/>
        </p:nvSpPr>
        <p:spPr>
          <a:xfrm>
            <a:off x="422792" y="1536174"/>
            <a:ext cx="60324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entury Gothic" panose="020B0502020202020204" pitchFamily="34" charset="0"/>
              </a:rPr>
              <a:t>A </a:t>
            </a:r>
            <a:r>
              <a:rPr lang="en-GB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3D convolutional neural network </a:t>
            </a:r>
            <a:r>
              <a:rPr lang="en-GB" sz="2000" dirty="0">
                <a:latin typeface="Century Gothic" panose="020B0502020202020204" pitchFamily="34" charset="0"/>
              </a:rPr>
              <a:t>(3D CNN) is a type of neural network designed to </a:t>
            </a:r>
            <a:r>
              <a:rPr lang="en-GB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handle volumetric data</a:t>
            </a:r>
            <a:r>
              <a:rPr lang="en-GB" sz="2000" dirty="0">
                <a:latin typeface="Century Gothic" panose="020B0502020202020204" pitchFamily="34" charset="0"/>
              </a:rPr>
              <a:t>, such as video sequences. </a:t>
            </a:r>
          </a:p>
          <a:p>
            <a:endParaRPr lang="en-GB" sz="2000" dirty="0">
              <a:latin typeface="Century Gothic" panose="020B0502020202020204" pitchFamily="34" charset="0"/>
            </a:endParaRPr>
          </a:p>
          <a:p>
            <a:r>
              <a:rPr lang="en-GB" sz="2000" dirty="0">
                <a:latin typeface="Century Gothic" panose="020B0502020202020204" pitchFamily="34" charset="0"/>
              </a:rPr>
              <a:t>Unlike 2D CNNs that use 2D filters on 2D images, 3D CNNs use </a:t>
            </a:r>
            <a:r>
              <a:rPr lang="en-GB" sz="2000" b="1" dirty="0">
                <a:latin typeface="Century Gothic" panose="020B0502020202020204" pitchFamily="34" charset="0"/>
              </a:rPr>
              <a:t>3D filters </a:t>
            </a:r>
            <a:r>
              <a:rPr lang="en-GB" sz="2000" dirty="0">
                <a:latin typeface="Century Gothic" panose="020B0502020202020204" pitchFamily="34" charset="0"/>
              </a:rPr>
              <a:t>that </a:t>
            </a:r>
            <a:r>
              <a:rPr lang="en-GB" sz="2000" b="1" dirty="0">
                <a:latin typeface="Century Gothic" panose="020B0502020202020204" pitchFamily="34" charset="0"/>
              </a:rPr>
              <a:t>slide over 3D volumes</a:t>
            </a:r>
            <a:r>
              <a:rPr lang="en-GB" sz="2000" dirty="0">
                <a:latin typeface="Century Gothic" panose="020B0502020202020204" pitchFamily="34" charset="0"/>
              </a:rPr>
              <a:t> (width, height, and depth), allowing the network to </a:t>
            </a:r>
            <a:r>
              <a:rPr lang="en-GB" sz="2000" b="1" dirty="0">
                <a:latin typeface="Century Gothic" panose="020B0502020202020204" pitchFamily="34" charset="0"/>
              </a:rPr>
              <a:t>capture </a:t>
            </a:r>
            <a:r>
              <a:rPr lang="en-GB" sz="2000" b="1" dirty="0" err="1">
                <a:latin typeface="Century Gothic" panose="020B0502020202020204" pitchFamily="34" charset="0"/>
              </a:rPr>
              <a:t>spatio</a:t>
            </a:r>
            <a:r>
              <a:rPr lang="en-GB" sz="2000" b="1" dirty="0">
                <a:latin typeface="Century Gothic" panose="020B0502020202020204" pitchFamily="34" charset="0"/>
              </a:rPr>
              <a:t>-temporal patterns</a:t>
            </a:r>
            <a:r>
              <a:rPr lang="en-GB" sz="2000" dirty="0">
                <a:latin typeface="Century Gothic" panose="020B0502020202020204" pitchFamily="34" charset="0"/>
              </a:rPr>
              <a:t>. </a:t>
            </a:r>
          </a:p>
          <a:p>
            <a:endParaRPr lang="en-GB" sz="2000" dirty="0">
              <a:latin typeface="Century Gothic" panose="020B0502020202020204" pitchFamily="34" charset="0"/>
            </a:endParaRPr>
          </a:p>
          <a:p>
            <a:r>
              <a:rPr lang="en-GB" sz="2000" dirty="0">
                <a:latin typeface="Century Gothic" panose="020B0502020202020204" pitchFamily="34" charset="0"/>
              </a:rPr>
              <a:t>This enables 3D CNNs to </a:t>
            </a:r>
            <a:r>
              <a:rPr lang="en-GB" sz="2000" dirty="0" err="1">
                <a:latin typeface="Century Gothic" panose="020B0502020202020204" pitchFamily="34" charset="0"/>
              </a:rPr>
              <a:t>analyze</a:t>
            </a:r>
            <a:r>
              <a:rPr lang="en-GB" sz="2000" dirty="0">
                <a:latin typeface="Century Gothic" panose="020B0502020202020204" pitchFamily="34" charset="0"/>
              </a:rPr>
              <a:t> the temporal aspects of data, making them particularly </a:t>
            </a:r>
            <a:r>
              <a:rPr lang="en-GB" sz="2000" b="1" dirty="0">
                <a:latin typeface="Century Gothic" panose="020B0502020202020204" pitchFamily="34" charset="0"/>
              </a:rPr>
              <a:t>effective for </a:t>
            </a:r>
            <a:r>
              <a:rPr lang="en-GB" sz="2000" dirty="0">
                <a:latin typeface="Century Gothic" panose="020B0502020202020204" pitchFamily="34" charset="0"/>
              </a:rPr>
              <a:t>tasks involving </a:t>
            </a:r>
            <a:r>
              <a:rPr lang="en-GB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sequences of images over time</a:t>
            </a:r>
            <a:r>
              <a:rPr lang="en-GB" sz="2000" dirty="0">
                <a:latin typeface="Century Gothic" panose="020B0502020202020204" pitchFamily="34" charset="0"/>
              </a:rPr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0DF69-A442-A133-2505-B4DFFB7C1CC0}"/>
              </a:ext>
            </a:extLst>
          </p:cNvPr>
          <p:cNvGrpSpPr/>
          <p:nvPr/>
        </p:nvGrpSpPr>
        <p:grpSpPr>
          <a:xfrm>
            <a:off x="0" y="6476999"/>
            <a:ext cx="12192000" cy="364777"/>
            <a:chOff x="0" y="6476999"/>
            <a:chExt cx="12192000" cy="3647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0CDB1-EB81-7F7B-F38D-121CE0B05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19704" b="86111"/>
            <a:stretch/>
          </p:blipFill>
          <p:spPr>
            <a:xfrm>
              <a:off x="0" y="6476999"/>
              <a:ext cx="6842759" cy="36477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A1D8C3-906D-87C8-E844-7649DCAEE1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32716" b="86111"/>
            <a:stretch/>
          </p:blipFill>
          <p:spPr>
            <a:xfrm>
              <a:off x="6842759" y="6476999"/>
              <a:ext cx="5349241" cy="364777"/>
            </a:xfrm>
            <a:prstGeom prst="rect">
              <a:avLst/>
            </a:prstGeom>
          </p:spPr>
        </p:pic>
      </p:grpSp>
      <p:pic>
        <p:nvPicPr>
          <p:cNvPr id="4" name="Picture 2" descr="3D convolutions">
            <a:extLst>
              <a:ext uri="{FF2B5EF4-FFF2-40B4-BE49-F238E27FC236}">
                <a16:creationId xmlns:a16="http://schemas.microsoft.com/office/drawing/2014/main" id="{94CA1747-C6DA-8212-92E7-53B5D9C32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 r="12857"/>
          <a:stretch/>
        </p:blipFill>
        <p:spPr bwMode="auto">
          <a:xfrm>
            <a:off x="7951677" y="1040539"/>
            <a:ext cx="3370889" cy="249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(2+1)D convolutions">
            <a:extLst>
              <a:ext uri="{FF2B5EF4-FFF2-40B4-BE49-F238E27FC236}">
                <a16:creationId xmlns:a16="http://schemas.microsoft.com/office/drawing/2014/main" id="{8FDCD1A7-520B-0F8E-4458-53CEA83E8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405" y="3554185"/>
            <a:ext cx="4333803" cy="24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20490C-8367-FC38-B4AC-F066469DFC06}"/>
              </a:ext>
            </a:extLst>
          </p:cNvPr>
          <p:cNvSpPr txBox="1"/>
          <p:nvPr/>
        </p:nvSpPr>
        <p:spPr>
          <a:xfrm>
            <a:off x="7289291" y="6111448"/>
            <a:ext cx="4695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Century Gothic" panose="020B0502020202020204" pitchFamily="34" charset="0"/>
              </a:rPr>
              <a:t>Fig. 6: 3D CNN.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1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24A6CD-028F-2606-95A0-9D0D7866B39D}"/>
              </a:ext>
            </a:extLst>
          </p:cNvPr>
          <p:cNvGrpSpPr/>
          <p:nvPr/>
        </p:nvGrpSpPr>
        <p:grpSpPr>
          <a:xfrm>
            <a:off x="0" y="0"/>
            <a:ext cx="12192000" cy="952500"/>
            <a:chOff x="0" y="0"/>
            <a:chExt cx="12192000" cy="952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B37509-D343-29D2-A516-524373F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19704" b="86111"/>
            <a:stretch/>
          </p:blipFill>
          <p:spPr>
            <a:xfrm>
              <a:off x="0" y="10"/>
              <a:ext cx="6842759" cy="9524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4C3DC3-BAC5-1E1E-31F7-C9EAFD089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32716" b="86111"/>
            <a:stretch/>
          </p:blipFill>
          <p:spPr>
            <a:xfrm>
              <a:off x="6842759" y="0"/>
              <a:ext cx="5349241" cy="95249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703BC1-8335-7CE5-2EE9-B7E21E57B9E2}"/>
              </a:ext>
            </a:extLst>
          </p:cNvPr>
          <p:cNvSpPr txBox="1">
            <a:spLocks/>
          </p:cNvSpPr>
          <p:nvPr/>
        </p:nvSpPr>
        <p:spPr>
          <a:xfrm>
            <a:off x="528084" y="39288"/>
            <a:ext cx="10687957" cy="873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Century Gothic" panose="020B0502020202020204" pitchFamily="34" charset="0"/>
              </a:rPr>
              <a:t>3D </a:t>
            </a:r>
            <a:r>
              <a:rPr lang="it-IT" sz="4000" dirty="0" err="1">
                <a:latin typeface="Century Gothic" panose="020B0502020202020204" pitchFamily="34" charset="0"/>
              </a:rPr>
              <a:t>Convolutional</a:t>
            </a:r>
            <a:r>
              <a:rPr lang="it-IT" sz="4000" dirty="0">
                <a:latin typeface="Century Gothic" panose="020B0502020202020204" pitchFamily="34" charset="0"/>
              </a:rPr>
              <a:t> </a:t>
            </a:r>
            <a:r>
              <a:rPr lang="it-IT" sz="4000" dirty="0" err="1">
                <a:latin typeface="Century Gothic" panose="020B0502020202020204" pitchFamily="34" charset="0"/>
              </a:rPr>
              <a:t>Neural</a:t>
            </a:r>
            <a:r>
              <a:rPr lang="it-IT" sz="4000" dirty="0">
                <a:latin typeface="Century Gothic" panose="020B0502020202020204" pitchFamily="34" charset="0"/>
              </a:rPr>
              <a:t> Network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0DF69-A442-A133-2505-B4DFFB7C1CC0}"/>
              </a:ext>
            </a:extLst>
          </p:cNvPr>
          <p:cNvGrpSpPr/>
          <p:nvPr/>
        </p:nvGrpSpPr>
        <p:grpSpPr>
          <a:xfrm>
            <a:off x="0" y="6476999"/>
            <a:ext cx="12192000" cy="364777"/>
            <a:chOff x="0" y="6476999"/>
            <a:chExt cx="12192000" cy="3647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0CDB1-EB81-7F7B-F38D-121CE0B05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19704" b="86111"/>
            <a:stretch/>
          </p:blipFill>
          <p:spPr>
            <a:xfrm>
              <a:off x="0" y="6476999"/>
              <a:ext cx="6842759" cy="36477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A1D8C3-906D-87C8-E844-7649DCAEE1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32716" b="86111"/>
            <a:stretch/>
          </p:blipFill>
          <p:spPr>
            <a:xfrm>
              <a:off x="6842759" y="6476999"/>
              <a:ext cx="5349241" cy="364777"/>
            </a:xfrm>
            <a:prstGeom prst="rect">
              <a:avLst/>
            </a:prstGeom>
          </p:spPr>
        </p:pic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D0830FF-DF8D-ABA8-6D69-7E7291E07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86" y="1990309"/>
            <a:ext cx="4931389" cy="28773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3F7403-A295-3767-1E1D-44053315285C}"/>
              </a:ext>
            </a:extLst>
          </p:cNvPr>
          <p:cNvSpPr txBox="1"/>
          <p:nvPr/>
        </p:nvSpPr>
        <p:spPr>
          <a:xfrm>
            <a:off x="484514" y="1551362"/>
            <a:ext cx="6314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entury Gothic" panose="020B0502020202020204" pitchFamily="34" charset="0"/>
              </a:rPr>
              <a:t>The network consists of the following layers: </a:t>
            </a: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Century Gothic" panose="020B0502020202020204" pitchFamily="34" charset="0"/>
              </a:rPr>
              <a:t>Conv3D layers</a:t>
            </a:r>
            <a:r>
              <a:rPr lang="en-GB" sz="2000" dirty="0">
                <a:latin typeface="Century Gothic" panose="020B0502020202020204" pitchFamily="34" charset="0"/>
              </a:rPr>
              <a:t>, comprising two layers with kernel size (3, 3, 3) and 32 and 64 filters respectively.</a:t>
            </a: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Century Gothic" panose="020B0502020202020204" pitchFamily="34" charset="0"/>
              </a:rPr>
              <a:t>MaxPooling3D layers</a:t>
            </a:r>
            <a:r>
              <a:rPr lang="en-GB" sz="2000" dirty="0">
                <a:latin typeface="Century Gothic" panose="020B0502020202020204" pitchFamily="34" charset="0"/>
              </a:rPr>
              <a:t>, including two layers with pool size (2, 2, 2). </a:t>
            </a: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Century Gothic" panose="020B0502020202020204" pitchFamily="34" charset="0"/>
              </a:rPr>
              <a:t>Dropout layers</a:t>
            </a:r>
            <a:r>
              <a:rPr lang="en-GB" sz="2000" dirty="0">
                <a:latin typeface="Century Gothic" panose="020B0502020202020204" pitchFamily="34" charset="0"/>
              </a:rPr>
              <a:t>, consisting of three layers with a dropout rate of 50%.</a:t>
            </a: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Century Gothic" panose="020B0502020202020204" pitchFamily="34" charset="0"/>
              </a:rPr>
              <a:t>Dense layers</a:t>
            </a:r>
            <a:r>
              <a:rPr lang="en-GB" sz="2000" dirty="0">
                <a:latin typeface="Century Gothic" panose="020B0502020202020204" pitchFamily="34" charset="0"/>
              </a:rPr>
              <a:t>, featuring one layer with 64 units and </a:t>
            </a:r>
            <a:r>
              <a:rPr lang="en-GB" sz="2000" dirty="0" err="1">
                <a:latin typeface="Century Gothic" panose="020B0502020202020204" pitchFamily="34" charset="0"/>
              </a:rPr>
              <a:t>ReLU</a:t>
            </a:r>
            <a:r>
              <a:rPr lang="en-GB" sz="2000" dirty="0">
                <a:latin typeface="Century Gothic" panose="020B0502020202020204" pitchFamily="34" charset="0"/>
              </a:rPr>
              <a:t> activation.</a:t>
            </a: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Century Gothic" panose="020B0502020202020204" pitchFamily="34" charset="0"/>
              </a:rPr>
              <a:t>Output layer</a:t>
            </a:r>
            <a:r>
              <a:rPr lang="en-GB" sz="2000" dirty="0">
                <a:latin typeface="Century Gothic" panose="020B0502020202020204" pitchFamily="34" charset="0"/>
              </a:rPr>
              <a:t>, the final layer with </a:t>
            </a:r>
            <a:r>
              <a:rPr lang="en-GB" sz="2000" dirty="0" err="1">
                <a:latin typeface="Century Gothic" panose="020B0502020202020204" pitchFamily="34" charset="0"/>
              </a:rPr>
              <a:t>softmax</a:t>
            </a:r>
            <a:r>
              <a:rPr lang="en-GB" sz="2000" dirty="0">
                <a:latin typeface="Century Gothic" panose="020B0502020202020204" pitchFamily="34" charset="0"/>
              </a:rPr>
              <a:t> activation for multiclass classification.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E88B1-F880-79C4-098C-B166BE3C4ED4}"/>
              </a:ext>
            </a:extLst>
          </p:cNvPr>
          <p:cNvSpPr txBox="1"/>
          <p:nvPr/>
        </p:nvSpPr>
        <p:spPr>
          <a:xfrm>
            <a:off x="7169549" y="4998460"/>
            <a:ext cx="4695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Century Gothic" panose="020B0502020202020204" pitchFamily="34" charset="0"/>
              </a:rPr>
              <a:t>Fig. 7: 3D CNN </a:t>
            </a:r>
            <a:r>
              <a:rPr lang="it-IT" sz="1600" dirty="0" err="1">
                <a:latin typeface="Century Gothic" panose="020B0502020202020204" pitchFamily="34" charset="0"/>
              </a:rPr>
              <a:t>structure</a:t>
            </a:r>
            <a:r>
              <a:rPr lang="it-IT" sz="1600" dirty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9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24A6CD-028F-2606-95A0-9D0D7866B39D}"/>
              </a:ext>
            </a:extLst>
          </p:cNvPr>
          <p:cNvGrpSpPr/>
          <p:nvPr/>
        </p:nvGrpSpPr>
        <p:grpSpPr>
          <a:xfrm>
            <a:off x="0" y="0"/>
            <a:ext cx="12192000" cy="952500"/>
            <a:chOff x="0" y="0"/>
            <a:chExt cx="12192000" cy="952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B37509-D343-29D2-A516-524373F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19704" b="86111"/>
            <a:stretch/>
          </p:blipFill>
          <p:spPr>
            <a:xfrm>
              <a:off x="0" y="10"/>
              <a:ext cx="6842759" cy="9524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4C3DC3-BAC5-1E1E-31F7-C9EAFD089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32716" b="86111"/>
            <a:stretch/>
          </p:blipFill>
          <p:spPr>
            <a:xfrm>
              <a:off x="6842759" y="0"/>
              <a:ext cx="5349241" cy="95249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703BC1-8335-7CE5-2EE9-B7E21E57B9E2}"/>
              </a:ext>
            </a:extLst>
          </p:cNvPr>
          <p:cNvSpPr txBox="1">
            <a:spLocks/>
          </p:cNvSpPr>
          <p:nvPr/>
        </p:nvSpPr>
        <p:spPr>
          <a:xfrm>
            <a:off x="528084" y="39288"/>
            <a:ext cx="10687957" cy="873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Century Gothic" panose="020B0502020202020204" pitchFamily="34" charset="0"/>
              </a:rPr>
              <a:t>3D </a:t>
            </a:r>
            <a:r>
              <a:rPr lang="it-IT" sz="4000" dirty="0" err="1">
                <a:latin typeface="Century Gothic" panose="020B0502020202020204" pitchFamily="34" charset="0"/>
              </a:rPr>
              <a:t>Convolutional</a:t>
            </a:r>
            <a:r>
              <a:rPr lang="it-IT" sz="4000" dirty="0">
                <a:latin typeface="Century Gothic" panose="020B0502020202020204" pitchFamily="34" charset="0"/>
              </a:rPr>
              <a:t> </a:t>
            </a:r>
            <a:r>
              <a:rPr lang="it-IT" sz="4000" dirty="0" err="1">
                <a:latin typeface="Century Gothic" panose="020B0502020202020204" pitchFamily="34" charset="0"/>
              </a:rPr>
              <a:t>Neural</a:t>
            </a:r>
            <a:r>
              <a:rPr lang="it-IT" sz="4000" dirty="0">
                <a:latin typeface="Century Gothic" panose="020B0502020202020204" pitchFamily="34" charset="0"/>
              </a:rPr>
              <a:t> Network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F7403-A295-3767-1E1D-44053315285C}"/>
              </a:ext>
            </a:extLst>
          </p:cNvPr>
          <p:cNvSpPr txBox="1"/>
          <p:nvPr/>
        </p:nvSpPr>
        <p:spPr>
          <a:xfrm>
            <a:off x="528084" y="2201720"/>
            <a:ext cx="6314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entury Gothic" panose="020B0502020202020204" pitchFamily="34" charset="0"/>
              </a:rPr>
              <a:t>The model does not achieve optimal performance as shown in both graphs, despite the addition of L2 regularization and dropout, there is a </a:t>
            </a:r>
            <a:r>
              <a:rPr lang="en-GB" sz="2000" b="1" dirty="0">
                <a:latin typeface="Century Gothic" panose="020B0502020202020204" pitchFamily="34" charset="0"/>
              </a:rPr>
              <a:t>slight overfitting</a:t>
            </a:r>
            <a:r>
              <a:rPr lang="en-GB" sz="2000" dirty="0">
                <a:latin typeface="Century Gothic" panose="020B0502020202020204" pitchFamily="34" charset="0"/>
              </a:rPr>
              <a:t>.</a:t>
            </a:r>
          </a:p>
          <a:p>
            <a:endParaRPr lang="en-GB" sz="2000" dirty="0">
              <a:latin typeface="Century Gothic" panose="020B0502020202020204" pitchFamily="34" charset="0"/>
            </a:endParaRPr>
          </a:p>
          <a:p>
            <a:r>
              <a:rPr lang="en-GB" sz="2000" dirty="0">
                <a:latin typeface="Century Gothic" panose="020B0502020202020204" pitchFamily="34" charset="0"/>
              </a:rPr>
              <a:t>Here are the achieved results: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entury Gothic" panose="020B0502020202020204" pitchFamily="34" charset="0"/>
              </a:rPr>
              <a:t>Training Accuracy: </a:t>
            </a:r>
            <a:r>
              <a:rPr lang="it-IT" sz="2000" b="1" dirty="0">
                <a:latin typeface="Century Gothic" panose="020B0502020202020204" pitchFamily="34" charset="0"/>
              </a:rPr>
              <a:t>50,15</a:t>
            </a:r>
            <a:r>
              <a:rPr lang="en-GB" sz="2000" b="1" dirty="0">
                <a:latin typeface="Century Gothic" panose="020B0502020202020204" pitchFamily="34" charset="0"/>
              </a:rPr>
              <a:t>%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entury Gothic" panose="020B0502020202020204" pitchFamily="34" charset="0"/>
              </a:rPr>
              <a:t>Validation Accuracy: </a:t>
            </a:r>
            <a:r>
              <a:rPr lang="en-GB" sz="2000" b="1" dirty="0">
                <a:latin typeface="Century Gothic" panose="020B0502020202020204" pitchFamily="34" charset="0"/>
              </a:rPr>
              <a:t>47,73%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entury Gothic" panose="020B0502020202020204" pitchFamily="34" charset="0"/>
              </a:rPr>
              <a:t>Test Accuracy: </a:t>
            </a:r>
            <a:r>
              <a:rPr lang="en-GB" sz="2000" b="1" dirty="0">
                <a:latin typeface="Century Gothic" panose="020B0502020202020204" pitchFamily="34" charset="0"/>
              </a:rPr>
              <a:t>43,15%.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E88B1-F880-79C4-098C-B166BE3C4ED4}"/>
              </a:ext>
            </a:extLst>
          </p:cNvPr>
          <p:cNvSpPr txBox="1"/>
          <p:nvPr/>
        </p:nvSpPr>
        <p:spPr>
          <a:xfrm>
            <a:off x="7082245" y="5594115"/>
            <a:ext cx="4695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Century Gothic" panose="020B0502020202020204" pitchFamily="34" charset="0"/>
              </a:rPr>
              <a:t>Fig. 8: Loss and </a:t>
            </a:r>
            <a:r>
              <a:rPr lang="it-IT" sz="1600" dirty="0" err="1">
                <a:latin typeface="Century Gothic" panose="020B0502020202020204" pitchFamily="34" charset="0"/>
              </a:rPr>
              <a:t>Accuracy</a:t>
            </a:r>
            <a:r>
              <a:rPr lang="it-IT" sz="1600" dirty="0">
                <a:latin typeface="Century Gothic" panose="020B0502020202020204" pitchFamily="34" charset="0"/>
              </a:rPr>
              <a:t> history </a:t>
            </a:r>
            <a:r>
              <a:rPr lang="it-IT" sz="1600" dirty="0" err="1">
                <a:latin typeface="Century Gothic" panose="020B0502020202020204" pitchFamily="34" charset="0"/>
              </a:rPr>
              <a:t>during</a:t>
            </a:r>
            <a:r>
              <a:rPr lang="it-IT" sz="1600" dirty="0">
                <a:latin typeface="Century Gothic" panose="020B0502020202020204" pitchFamily="34" charset="0"/>
              </a:rPr>
              <a:t> the training </a:t>
            </a:r>
            <a:r>
              <a:rPr lang="it-IT" sz="1600" dirty="0" err="1">
                <a:latin typeface="Century Gothic" panose="020B0502020202020204" pitchFamily="34" charset="0"/>
              </a:rPr>
              <a:t>process</a:t>
            </a:r>
            <a:r>
              <a:rPr lang="it-IT" sz="1600" dirty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9CB941-9F34-554B-52AB-3E0C088C0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52" y="1441048"/>
            <a:ext cx="5493656" cy="419303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81AABFB-47F1-F54C-A2E3-FAF01D1C0030}"/>
              </a:ext>
            </a:extLst>
          </p:cNvPr>
          <p:cNvGrpSpPr/>
          <p:nvPr/>
        </p:nvGrpSpPr>
        <p:grpSpPr>
          <a:xfrm>
            <a:off x="0" y="6476999"/>
            <a:ext cx="12192000" cy="364777"/>
            <a:chOff x="0" y="6476999"/>
            <a:chExt cx="12192000" cy="3647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EEAFC4-08F0-45BF-0895-EC07D0E798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19704" b="86111"/>
            <a:stretch/>
          </p:blipFill>
          <p:spPr>
            <a:xfrm>
              <a:off x="0" y="6476999"/>
              <a:ext cx="6842759" cy="36477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4AFB38-2C5B-3417-BB76-3472646BC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32716" b="86111"/>
            <a:stretch/>
          </p:blipFill>
          <p:spPr>
            <a:xfrm>
              <a:off x="6842759" y="6476999"/>
              <a:ext cx="5349241" cy="364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532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24A6CD-028F-2606-95A0-9D0D7866B39D}"/>
              </a:ext>
            </a:extLst>
          </p:cNvPr>
          <p:cNvGrpSpPr/>
          <p:nvPr/>
        </p:nvGrpSpPr>
        <p:grpSpPr>
          <a:xfrm>
            <a:off x="0" y="0"/>
            <a:ext cx="12192000" cy="952500"/>
            <a:chOff x="0" y="0"/>
            <a:chExt cx="12192000" cy="952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B37509-D343-29D2-A516-524373F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19704" b="86111"/>
            <a:stretch/>
          </p:blipFill>
          <p:spPr>
            <a:xfrm>
              <a:off x="0" y="10"/>
              <a:ext cx="6842759" cy="9524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4C3DC3-BAC5-1E1E-31F7-C9EAFD089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20679" r="32716" b="86111"/>
            <a:stretch/>
          </p:blipFill>
          <p:spPr>
            <a:xfrm>
              <a:off x="6842759" y="0"/>
              <a:ext cx="5349241" cy="95249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703BC1-8335-7CE5-2EE9-B7E21E57B9E2}"/>
              </a:ext>
            </a:extLst>
          </p:cNvPr>
          <p:cNvSpPr txBox="1">
            <a:spLocks/>
          </p:cNvSpPr>
          <p:nvPr/>
        </p:nvSpPr>
        <p:spPr>
          <a:xfrm>
            <a:off x="330601" y="39288"/>
            <a:ext cx="11861399" cy="8739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latin typeface="Century Gothic" panose="020B0502020202020204" pitchFamily="34" charset="0"/>
              </a:rPr>
              <a:t>Long-</a:t>
            </a:r>
            <a:r>
              <a:rPr lang="it-IT" sz="3600" dirty="0" err="1">
                <a:latin typeface="Century Gothic" panose="020B0502020202020204" pitchFamily="34" charset="0"/>
              </a:rPr>
              <a:t>term</a:t>
            </a:r>
            <a:r>
              <a:rPr lang="it-IT" sz="3600" dirty="0">
                <a:latin typeface="Century Gothic" panose="020B0502020202020204" pitchFamily="34" charset="0"/>
              </a:rPr>
              <a:t> </a:t>
            </a:r>
            <a:r>
              <a:rPr lang="it-IT" sz="3600" dirty="0" err="1">
                <a:latin typeface="Century Gothic" panose="020B0502020202020204" pitchFamily="34" charset="0"/>
              </a:rPr>
              <a:t>Recurrent</a:t>
            </a:r>
            <a:r>
              <a:rPr lang="it-IT" sz="3600" dirty="0">
                <a:latin typeface="Century Gothic" panose="020B0502020202020204" pitchFamily="34" charset="0"/>
              </a:rPr>
              <a:t> </a:t>
            </a:r>
            <a:r>
              <a:rPr lang="it-IT" sz="3600" dirty="0" err="1">
                <a:latin typeface="Century Gothic" panose="020B0502020202020204" pitchFamily="34" charset="0"/>
              </a:rPr>
              <a:t>Convolutional</a:t>
            </a:r>
            <a:r>
              <a:rPr lang="it-IT" sz="3600" dirty="0">
                <a:latin typeface="Century Gothic" panose="020B0502020202020204" pitchFamily="34" charset="0"/>
              </a:rPr>
              <a:t> Network (LRCN)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0DF69-A442-A133-2505-B4DFFB7C1CC0}"/>
              </a:ext>
            </a:extLst>
          </p:cNvPr>
          <p:cNvGrpSpPr/>
          <p:nvPr/>
        </p:nvGrpSpPr>
        <p:grpSpPr>
          <a:xfrm>
            <a:off x="0" y="6476999"/>
            <a:ext cx="12192000" cy="364777"/>
            <a:chOff x="0" y="6476999"/>
            <a:chExt cx="12192000" cy="3647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0CDB1-EB81-7F7B-F38D-121CE0B05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19704" b="86111"/>
            <a:stretch/>
          </p:blipFill>
          <p:spPr>
            <a:xfrm>
              <a:off x="0" y="6476999"/>
              <a:ext cx="6842759" cy="36477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A1D8C3-906D-87C8-E844-7649DCAEE1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79" t="8570" r="32716" b="86111"/>
            <a:stretch/>
          </p:blipFill>
          <p:spPr>
            <a:xfrm>
              <a:off x="6842759" y="6476999"/>
              <a:ext cx="5349241" cy="36477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3F7403-A295-3767-1E1D-44053315285C}"/>
              </a:ext>
            </a:extLst>
          </p:cNvPr>
          <p:cNvSpPr txBox="1"/>
          <p:nvPr/>
        </p:nvSpPr>
        <p:spPr>
          <a:xfrm>
            <a:off x="330601" y="954019"/>
            <a:ext cx="63146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000" dirty="0">
              <a:latin typeface="Century Gothic" panose="020B0502020202020204" pitchFamily="34" charset="0"/>
            </a:endParaRPr>
          </a:p>
          <a:p>
            <a:r>
              <a:rPr lang="it-IT" sz="2000" dirty="0">
                <a:latin typeface="Century Gothic" panose="020B0502020202020204" pitchFamily="34" charset="0"/>
              </a:rPr>
              <a:t>Long-</a:t>
            </a:r>
            <a:r>
              <a:rPr lang="it-IT" sz="2000" dirty="0" err="1">
                <a:latin typeface="Century Gothic" panose="020B0502020202020204" pitchFamily="34" charset="0"/>
              </a:rPr>
              <a:t>term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Recurrent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Convolutional</a:t>
            </a:r>
            <a:r>
              <a:rPr lang="it-IT" sz="2000" dirty="0">
                <a:latin typeface="Century Gothic" panose="020B0502020202020204" pitchFamily="34" charset="0"/>
              </a:rPr>
              <a:t> Network (LRCN) combines </a:t>
            </a:r>
            <a:r>
              <a:rPr lang="it-IT" sz="2000" dirty="0" err="1">
                <a:latin typeface="Century Gothic" panose="020B0502020202020204" pitchFamily="34" charset="0"/>
              </a:rPr>
              <a:t>convolutional</a:t>
            </a:r>
            <a:r>
              <a:rPr lang="it-IT" sz="2000" dirty="0">
                <a:latin typeface="Century Gothic" panose="020B0502020202020204" pitchFamily="34" charset="0"/>
              </a:rPr>
              <a:t> and </a:t>
            </a:r>
            <a:r>
              <a:rPr lang="it-IT" sz="2000" dirty="0" err="1">
                <a:latin typeface="Century Gothic" panose="020B0502020202020204" pitchFamily="34" charset="0"/>
              </a:rPr>
              <a:t>recurrent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layers</a:t>
            </a:r>
            <a:r>
              <a:rPr lang="it-IT" sz="2000" dirty="0">
                <a:latin typeface="Century Gothic" panose="020B0502020202020204" pitchFamily="34" charset="0"/>
              </a:rPr>
              <a:t> to </a:t>
            </a:r>
            <a:r>
              <a:rPr lang="it-IT" sz="2000" b="1" dirty="0">
                <a:latin typeface="Century Gothic" panose="020B0502020202020204" pitchFamily="34" charset="0"/>
              </a:rPr>
              <a:t>handle </a:t>
            </a:r>
            <a:r>
              <a:rPr lang="it-IT" sz="2000" b="1" dirty="0" err="1">
                <a:latin typeface="Century Gothic" panose="020B0502020202020204" pitchFamily="34" charset="0"/>
              </a:rPr>
              <a:t>sequences</a:t>
            </a:r>
            <a:r>
              <a:rPr lang="it-IT" sz="2000" b="1" dirty="0">
                <a:latin typeface="Century Gothic" panose="020B0502020202020204" pitchFamily="34" charset="0"/>
              </a:rPr>
              <a:t> of data</a:t>
            </a:r>
            <a:r>
              <a:rPr lang="it-IT" sz="2000" dirty="0">
                <a:latin typeface="Century Gothic" panose="020B0502020202020204" pitchFamily="34" charset="0"/>
              </a:rPr>
              <a:t>, </a:t>
            </a:r>
            <a:r>
              <a:rPr lang="it-IT" sz="2000" dirty="0" err="1">
                <a:latin typeface="Century Gothic" panose="020B0502020202020204" pitchFamily="34" charset="0"/>
              </a:rPr>
              <a:t>such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as</a:t>
            </a:r>
            <a:r>
              <a:rPr lang="it-IT" sz="2000" dirty="0">
                <a:latin typeface="Century Gothic" panose="020B0502020202020204" pitchFamily="34" charset="0"/>
              </a:rPr>
              <a:t> video streams.</a:t>
            </a:r>
          </a:p>
          <a:p>
            <a:endParaRPr lang="it-IT" sz="2000" dirty="0">
              <a:latin typeface="Century Gothic" panose="020B0502020202020204" pitchFamily="34" charset="0"/>
            </a:endParaRPr>
          </a:p>
          <a:p>
            <a:r>
              <a:rPr lang="it-IT" sz="2000" dirty="0" err="1">
                <a:latin typeface="Century Gothic" panose="020B0502020202020204" pitchFamily="34" charset="0"/>
              </a:rPr>
              <a:t>Convolutional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layers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capture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spatial</a:t>
            </a:r>
            <a:r>
              <a:rPr lang="it-IT" sz="2000" dirty="0">
                <a:latin typeface="Century Gothic" panose="020B0502020202020204" pitchFamily="34" charset="0"/>
              </a:rPr>
              <a:t> features, </a:t>
            </a:r>
            <a:r>
              <a:rPr lang="it-IT" sz="2000" dirty="0" err="1">
                <a:latin typeface="Century Gothic" panose="020B0502020202020204" pitchFamily="34" charset="0"/>
              </a:rPr>
              <a:t>while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recurrent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layers</a:t>
            </a:r>
            <a:r>
              <a:rPr lang="it-IT" sz="2000" dirty="0">
                <a:latin typeface="Century Gothic" panose="020B0502020202020204" pitchFamily="34" charset="0"/>
              </a:rPr>
              <a:t> model </a:t>
            </a:r>
            <a:r>
              <a:rPr lang="it-IT" sz="2000" dirty="0" err="1">
                <a:latin typeface="Century Gothic" panose="020B0502020202020204" pitchFamily="34" charset="0"/>
              </a:rPr>
              <a:t>temporal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dependencies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across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sequences</a:t>
            </a:r>
            <a:r>
              <a:rPr lang="it-IT" sz="2000" dirty="0">
                <a:latin typeface="Century Gothic" panose="020B0502020202020204" pitchFamily="34" charset="0"/>
              </a:rPr>
              <a:t>. </a:t>
            </a:r>
            <a:r>
              <a:rPr lang="it-IT" sz="2000" dirty="0" err="1">
                <a:latin typeface="Century Gothic" panose="020B0502020202020204" pitchFamily="34" charset="0"/>
              </a:rPr>
              <a:t>This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enables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LRCNs</a:t>
            </a:r>
            <a:r>
              <a:rPr lang="it-IT" sz="2000" dirty="0">
                <a:latin typeface="Century Gothic" panose="020B0502020202020204" pitchFamily="34" charset="0"/>
              </a:rPr>
              <a:t> to </a:t>
            </a:r>
            <a:r>
              <a:rPr lang="it-IT" sz="2000" dirty="0" err="1">
                <a:latin typeface="Century Gothic" panose="020B0502020202020204" pitchFamily="34" charset="0"/>
              </a:rPr>
              <a:t>process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variable-length</a:t>
            </a:r>
            <a:r>
              <a:rPr lang="it-IT" sz="2000" dirty="0">
                <a:latin typeface="Century Gothic" panose="020B0502020202020204" pitchFamily="34" charset="0"/>
              </a:rPr>
              <a:t>.</a:t>
            </a:r>
          </a:p>
          <a:p>
            <a:endParaRPr lang="it-IT" sz="2000" dirty="0">
              <a:latin typeface="Century Gothic" panose="020B0502020202020204" pitchFamily="34" charset="0"/>
            </a:endParaRPr>
          </a:p>
          <a:p>
            <a:r>
              <a:rPr lang="it-IT" sz="2000" dirty="0" err="1">
                <a:latin typeface="Century Gothic" panose="020B0502020202020204" pitchFamily="34" charset="0"/>
              </a:rPr>
              <a:t>LRCNs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excel</a:t>
            </a:r>
            <a:r>
              <a:rPr lang="it-IT" sz="2000" dirty="0">
                <a:latin typeface="Century Gothic" panose="020B0502020202020204" pitchFamily="34" charset="0"/>
              </a:rPr>
              <a:t> in tasks like activity </a:t>
            </a:r>
            <a:r>
              <a:rPr lang="it-IT" sz="2000" dirty="0" err="1">
                <a:latin typeface="Century Gothic" panose="020B0502020202020204" pitchFamily="34" charset="0"/>
              </a:rPr>
              <a:t>recognition</a:t>
            </a:r>
            <a:r>
              <a:rPr lang="it-IT" sz="2000" dirty="0">
                <a:latin typeface="Century Gothic" panose="020B0502020202020204" pitchFamily="34" charset="0"/>
              </a:rPr>
              <a:t>, image </a:t>
            </a:r>
            <a:r>
              <a:rPr lang="it-IT" sz="2000" dirty="0" err="1">
                <a:latin typeface="Century Gothic" panose="020B0502020202020204" pitchFamily="34" charset="0"/>
              </a:rPr>
              <a:t>captioning</a:t>
            </a:r>
            <a:r>
              <a:rPr lang="it-IT" sz="2000" dirty="0">
                <a:latin typeface="Century Gothic" panose="020B0502020202020204" pitchFamily="34" charset="0"/>
              </a:rPr>
              <a:t>, and video </a:t>
            </a:r>
            <a:r>
              <a:rPr lang="it-IT" sz="2000" dirty="0" err="1">
                <a:latin typeface="Century Gothic" panose="020B0502020202020204" pitchFamily="34" charset="0"/>
              </a:rPr>
              <a:t>description</a:t>
            </a:r>
            <a:r>
              <a:rPr lang="it-IT" sz="2000" dirty="0">
                <a:latin typeface="Century Gothic" panose="020B0502020202020204" pitchFamily="34" charset="0"/>
              </a:rPr>
              <a:t> by learning </a:t>
            </a:r>
            <a:r>
              <a:rPr lang="it-IT" sz="2000" dirty="0" err="1">
                <a:latin typeface="Century Gothic" panose="020B0502020202020204" pitchFamily="34" charset="0"/>
              </a:rPr>
              <a:t>both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spatial</a:t>
            </a:r>
            <a:r>
              <a:rPr lang="it-IT" sz="2000" dirty="0">
                <a:latin typeface="Century Gothic" panose="020B0502020202020204" pitchFamily="34" charset="0"/>
              </a:rPr>
              <a:t> and </a:t>
            </a:r>
            <a:r>
              <a:rPr lang="it-IT" sz="2000" dirty="0" err="1">
                <a:latin typeface="Century Gothic" panose="020B0502020202020204" pitchFamily="34" charset="0"/>
              </a:rPr>
              <a:t>temporal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representations</a:t>
            </a:r>
            <a:r>
              <a:rPr lang="it-IT" sz="2000" dirty="0">
                <a:latin typeface="Century Gothic" panose="020B0502020202020204" pitchFamily="34" charset="0"/>
              </a:rPr>
              <a:t>, </a:t>
            </a:r>
            <a:r>
              <a:rPr lang="it-IT" sz="2000" dirty="0" err="1">
                <a:latin typeface="Century Gothic" panose="020B0502020202020204" pitchFamily="34" charset="0"/>
              </a:rPr>
              <a:t>offering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advantages</a:t>
            </a:r>
            <a:r>
              <a:rPr lang="it-IT" sz="2000" dirty="0">
                <a:latin typeface="Century Gothic" panose="020B0502020202020204" pitchFamily="34" charset="0"/>
              </a:rPr>
              <a:t> over </a:t>
            </a:r>
            <a:r>
              <a:rPr lang="it-IT" sz="2000" dirty="0" err="1">
                <a:latin typeface="Century Gothic" panose="020B0502020202020204" pitchFamily="34" charset="0"/>
              </a:rPr>
              <a:t>traditional</a:t>
            </a:r>
            <a:r>
              <a:rPr lang="it-IT" sz="2000" dirty="0">
                <a:latin typeface="Century Gothic" panose="020B0502020202020204" pitchFamily="34" charset="0"/>
              </a:rPr>
              <a:t> models </a:t>
            </a:r>
            <a:r>
              <a:rPr lang="it-IT" sz="2000" dirty="0" err="1">
                <a:latin typeface="Century Gothic" panose="020B0502020202020204" pitchFamily="34" charset="0"/>
              </a:rPr>
              <a:t>that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treat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these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aspects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separately</a:t>
            </a:r>
            <a:endParaRPr lang="it-IT" sz="20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E88B1-F880-79C4-098C-B166BE3C4ED4}"/>
              </a:ext>
            </a:extLst>
          </p:cNvPr>
          <p:cNvSpPr txBox="1"/>
          <p:nvPr/>
        </p:nvSpPr>
        <p:spPr>
          <a:xfrm>
            <a:off x="7169549" y="5673374"/>
            <a:ext cx="4695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Century Gothic" panose="020B0502020202020204" pitchFamily="34" charset="0"/>
              </a:rPr>
              <a:t>Fig. 9: LRCN </a:t>
            </a:r>
            <a:r>
              <a:rPr lang="it-IT" sz="1600" dirty="0" err="1">
                <a:latin typeface="Century Gothic" panose="020B0502020202020204" pitchFamily="34" charset="0"/>
              </a:rPr>
              <a:t>structure</a:t>
            </a:r>
            <a:r>
              <a:rPr lang="it-IT" sz="1600" dirty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  <p:pic>
        <p:nvPicPr>
          <p:cNvPr id="3" name="Immagine 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10E99A0E-A4DC-2CE5-6600-5896DC931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64" y="1692237"/>
            <a:ext cx="4533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7880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1470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Avenir Next LT Pro</vt:lpstr>
      <vt:lpstr>Century Gothic</vt:lpstr>
      <vt:lpstr>Font di sistema regolare</vt:lpstr>
      <vt:lpstr>PrismaticVTI</vt:lpstr>
      <vt:lpstr>HUMAN ACTION RECOGNITION VIDEO CLASSIFICATION ON HMDB51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Nava</dc:creator>
  <cp:lastModifiedBy>Sara Nava</cp:lastModifiedBy>
  <cp:revision>14</cp:revision>
  <dcterms:created xsi:type="dcterms:W3CDTF">2024-06-29T13:09:25Z</dcterms:created>
  <dcterms:modified xsi:type="dcterms:W3CDTF">2024-07-08T17:34:46Z</dcterms:modified>
</cp:coreProperties>
</file>