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ht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Ecologia Alimentar e Uso de Habitat durante a Ontogenia dos Tubarões Azul (</a:t>
            </a:r>
            <a:r>
              <a:rPr i="1"/>
              <a:t>Prionace glauca</a:t>
            </a:r>
            <a:r>
              <a:rPr/>
              <a:t>) e Mako (</a:t>
            </a:r>
            <a:r>
              <a:rPr i="1"/>
              <a:t>Isurus oxyrinchus</a:t>
            </a:r>
            <a:r>
              <a:rPr/>
              <a:t>) no Oceano Atlântico Sul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Giulia Terlecki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Migração Transatlântica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Apresenta movimentos migratórios significativos ao longo da ontogenia.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Segregação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Diferenças no Uso de Habitat</a:t>
            </a:r>
            <a:r>
              <a:rPr/>
              <a:t>: Machos e fêmeas utilizam habitats distintos, relacionados à reprodução e disponibilidade de presas.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Sobreposição de Nicho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Variação Ontogenética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Maior variação ontogenética em comparação com o tubarão mako.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Especialização 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Estratégias Diferenciadas</a:t>
            </a:r>
            <a:r>
              <a:rPr/>
              <a:t>: Indivíduos apresentam estratégias diferenciadas de uso de recursos para minimizar a competição intraespecífica.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Implicações para Conservação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Gestão de Estoques Pesqueiros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Necessidade de informações detalhadas sobre uso de habitat para efetiva gestão e conservação das espécies.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Efeitos da Pesca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pesca intensiva tem impactos críticos sobre a estrutura populacional e a distribuição dos tubarões no OAS.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Avaliar a variabilidade intra e interespecífica no uso de habitat dos tubarões azul e mako no Sudoeste do Oceano Atlântico Sul e a movimentação transatlântica do tubarão azul ao longo de sua ontogenia.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 Específicos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Obter séries temporais de isótopos estáveis de carbono (δ13C) e nitrogênio (δ15N) das vértebras dos tubarões.</a:t>
            </a:r>
          </a:p>
          <a:p>
            <a:pPr lvl="0" indent="-342900" marL="342900">
              <a:buAutoNum type="arabicPeriod"/>
            </a:pPr>
            <a:r>
              <a:rPr/>
              <a:t>Avaliar a sobreposição de nicho trófico entre os tubarões azul e mako.</a:t>
            </a:r>
          </a:p>
          <a:p>
            <a:pPr lvl="0" indent="-342900" marL="342900">
              <a:buAutoNum type="arabicPeriod"/>
            </a:pPr>
            <a:r>
              <a:rPr/>
              <a:t>Analisar a especialização individual no uso de recursos e habitat.</a:t>
            </a:r>
          </a:p>
          <a:p>
            <a:pPr lvl="0" indent="-342900" marL="342900">
              <a:buAutoNum type="arabicPeriod"/>
            </a:pPr>
            <a:r>
              <a:rPr/>
              <a:t>Examinar a movimentação do tubarão azul usando perfis isotópicos e microquímicos.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Metodologia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Áreas de Estudo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Sudoeste do Oceano Atlântico Sul (OAS)</a:t>
            </a:r>
            <a:r>
              <a:rPr/>
              <a:t>: Limitado pela Convergência Subtropical (30–36°S).</a:t>
            </a:r>
          </a:p>
          <a:p>
            <a:pPr lvl="0"/>
            <a:r>
              <a:rPr b="1"/>
              <a:t>Influências Oceanográficas</a:t>
            </a:r>
            <a:r>
              <a:rPr/>
              <a:t>: Corrente do Brasil e Corrente das Malvinas criam ressurgências que sustentam intensa atividade biológica.</a:t>
            </a:r>
          </a:p>
        </p:txBody>
      </p:sp>
      <p:pic>
        <p:nvPicPr>
          <p:cNvPr descr="https://example.com/mapa_area_estud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 da Área de Estudo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Coleta de Amostras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Vértebras coletadas durante desembarques pesqueiros da frota de espinhel de superfície.</a:t>
            </a:r>
          </a:p>
          <a:p>
            <a:pPr lvl="0"/>
            <a:r>
              <a:rPr b="1"/>
              <a:t>Amostragem no OAS</a:t>
            </a:r>
            <a:r>
              <a:rPr/>
              <a:t>: 1933 vértebras coletadas entre 2018 e 2023, incluindo tubarões azul e mako. 60 amostras de cada espécie serão utilizadas nas análises.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Isotópica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δ13C e δ15N</a:t>
            </a:r>
            <a:r>
              <a:rPr/>
              <a:t>: Utilização de Espectrometria de Massas de Razão Isotópica (IRMS).</a:t>
            </a:r>
          </a:p>
          <a:p>
            <a:pPr lvl="0"/>
            <a:r>
              <a:rPr b="1"/>
              <a:t>Processamento</a:t>
            </a:r>
            <a:r>
              <a:rPr/>
              <a:t>: Subamostras obtidas com microamostrador Micromill e analisadas no IRMS para determinar a posição trófica e uso de habitat.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Elementar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Composição Elementar</a:t>
            </a:r>
            <a:r>
              <a:rPr/>
              <a:t>: Ablação a laser conectada a ICP-MS para quantificação de elementos como Sr, Ba e Ca.</a:t>
            </a:r>
          </a:p>
          <a:p>
            <a:pPr lvl="0"/>
            <a:r>
              <a:rPr b="1"/>
              <a:t>Aplicações</a:t>
            </a:r>
            <a:r>
              <a:rPr/>
              <a:t>: Determinação da conectividade e migração dos tubarões com base nas assinaturas elementares das vértebras.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Resultados Esperados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Tabela de Dados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Espécie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Comprimento Furcal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δ13C (‰)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δ15N (‰)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Azul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Mako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Azul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Mako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Fórmula de Cálculo Isotópico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composição isotópica de carbono e nitrogênio das amostras pode ser calculada usando as seguintes equações: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δ</m:t>
                          </m:r>
                        </m:e>
                        <m:sup>
                          <m:r>
                            <m:t>13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‰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sSup>
                                    <m:e>
                                      <m:r>
                                        <m:t>​</m:t>
                                      </m:r>
                                    </m:e>
                                    <m:sup>
                                      <m:r>
                                        <m:t>13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  <m:sty m:val="p"/>
                                    </m:rPr>
                                    <m:t>C</m:t>
                                  </m:r>
                                  <m:s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/</m:t>
                                      </m:r>
                                    </m:e>
                                    <m:sup>
                                      <m:r>
                                        <m:t>12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  <m:sty m:val="p"/>
                                    </m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amostra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sSup>
                                    <m:e>
                                      <m:r>
                                        <m:t>​</m:t>
                                      </m:r>
                                    </m:e>
                                    <m:sup>
                                      <m:r>
                                        <m:t>13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  <m:sty m:val="p"/>
                                    </m:rPr>
                                    <m:t>C</m:t>
                                  </m:r>
                                  <m:s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/</m:t>
                                      </m:r>
                                    </m:e>
                                    <m:sup>
                                      <m:r>
                                        <m:t>12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  <m:sty m:val="p"/>
                                    </m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padrão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×</m:t>
                      </m:r>
                      <m:r>
                        <m:t>1000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$$ ^{15} () = ( \frac{{</a:t>
                </a:r>
                <a:r>
                  <a:rPr baseline="30000"/>
                  <a:t>{15}</a:t>
                </a:r>
                <a:r>
                  <a:rPr/>
                  <a:t>/{14}}_{\text{amostra ::contentReferenceoaicite:0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Elasmobrânquios - Predadores de Topo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Diversidade e Distribuição</a:t>
            </a:r>
            <a:r>
              <a:rPr/>
              <a:t>: Altamente diversificados e amplamente distribuídos nos oceanos.</a:t>
            </a:r>
          </a:p>
          <a:p>
            <a:pPr lvl="0"/>
            <a:r>
              <a:rPr b="1"/>
              <a:t>Vulnerabilidade</a:t>
            </a:r>
            <a:r>
              <a:rPr/>
              <a:t>: Maturidade tardia, baixa fecundidade e crescimento lento, tornando-os sensíveis à pesca intensiva.</a:t>
            </a:r>
          </a:p>
          <a:p>
            <a:pPr lvl="0"/>
            <a:r>
              <a:rPr b="1"/>
              <a:t>Importância Ecológica</a:t>
            </a:r>
            <a:r>
              <a:rPr/>
              <a:t>: Estruturam teias tróficas marinhas e exercem controle ‘top-down’.</a:t>
            </a:r>
          </a:p>
        </p:txBody>
      </p:sp>
      <p:pic>
        <p:nvPicPr>
          <p:cNvPr descr="https://example.com/tubarao_azu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Tubarão Azul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Desafios na Conservação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Declínio Populacional</a:t>
            </a:r>
            <a:r>
              <a:rPr/>
              <a:t>: Redução drástica da abundância de tubarões nas últimas décadas.</a:t>
            </a:r>
          </a:p>
          <a:p>
            <a:pPr lvl="0"/>
            <a:r>
              <a:rPr b="1"/>
              <a:t>Manejo e Conservação</a:t>
            </a:r>
            <a:r>
              <a:rPr/>
              <a:t>: Necessidade de informações sobre uso de habitat e status das espécies para manejo eficaz.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Uso de Habitat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Distribuição Espacial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Habita águas mais profundas durante o dia e retorna à superfície à noite.</a:t>
            </a:r>
          </a:p>
          <a:p>
            <a:pPr lvl="0"/>
            <a:r>
              <a:rPr b="1"/>
              <a:t>Tubarão Mako</a:t>
            </a:r>
            <a:r>
              <a:rPr/>
              <a:t>: Prefere águas mais quentes e superficiais.</a:t>
            </a:r>
          </a:p>
        </p:txBody>
      </p:sp>
      <p:pic>
        <p:nvPicPr>
          <p:cNvPr descr="https://example.com/distribuicao_espa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Distribuição Espacial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Diferenças Tróficas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Consome principalmente cefalópodes.</a:t>
            </a:r>
          </a:p>
          <a:p>
            <a:pPr lvl="0"/>
            <a:r>
              <a:rPr b="1"/>
              <a:t>Tubarão Mako</a:t>
            </a:r>
            <a:r>
              <a:rPr/>
              <a:t>: Alimenta-se de teleósteos.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Movimentação e Migração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Ecologia Alimentar e Uso de Habitat durante a Ontogenia dos Tubarões Azul (Prionace glauca) e Mako (Isurus oxyrinchus) no Oceano Atlântico Sul</dc:title>
  <dc:creator>Giulia Terlecki</dc:creator>
  <cp:keywords/>
  <dcterms:created xsi:type="dcterms:W3CDTF">2024-11-05T04:08:30Z</dcterms:created>
  <dcterms:modified xsi:type="dcterms:W3CDTF">2024-11-05T04:08:30Z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ss">
    <vt:lpwstr>styles.css</vt:lpwstr>
  </property>
  <property fmtid="{D5CDD505-2E9C-101B-9397-08002B2CF9AE}" pid="6" name="editor">
    <vt:lpwstr>visual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heme">
    <vt:lpwstr>solar</vt:lpwstr>
  </property>
  <property fmtid="{D5CDD505-2E9C-101B-9397-08002B2CF9AE}" pid="13" name="toc-title">
    <vt:lpwstr>Table of contents</vt:lpwstr>
  </property>
</Properties>
</file>