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apresentacaoDoc2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Ecologia Alimentar e Uso de Habitat durante a Ontogenia dos Tubarões Azul (</a:t>
            </a:r>
            <a:r>
              <a:rPr b="1" i="1"/>
              <a:t>Prionace glauca</a:t>
            </a:r>
            <a:r>
              <a:rPr b="1"/>
              <a:t>) e Mako (</a:t>
            </a:r>
            <a:r>
              <a:rPr b="1" i="1"/>
              <a:t>Isurus oxyrinchus</a:t>
            </a:r>
            <a:r>
              <a:rPr b="1"/>
              <a:t>) no Oceano Atlântico 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Giulia Terlecki</a:t>
            </a:r>
          </a:p>
          <a:p>
            <a:pPr lvl="0" indent="0" marL="0">
              <a:buNone/>
            </a:pPr>
            <a:r>
              <a:rPr/>
              <a:t>Orientador: Prof. Dr. Luis Gustavo Cardoso</a:t>
            </a:r>
            <a:br/>
            <a:r>
              <a:rPr/>
              <a:t>Coorientadora: Profa. Dra. Silvina Botta</a:t>
            </a:r>
          </a:p>
          <a:p>
            <a:pPr lvl="0" indent="0" marL="0">
              <a:buNone/>
            </a:pPr>
            <a:r>
              <a:rPr/>
              <a:t>Universidade Federal do Rio Grande - FURG</a:t>
            </a:r>
            <a:br/>
            <a:r>
              <a:rPr/>
              <a:t>Programa de Pós-Graduação em Oceanografia Biológica – PPGOB</a:t>
            </a:r>
          </a:p>
          <a:p>
            <a:pPr lvl="0" indent="0" marL="0">
              <a:buNone/>
            </a:pPr>
            <a:r>
              <a:rPr b="1"/>
              <a:t>Introdução</a:t>
            </a:r>
          </a:p>
          <a:p>
            <a:pPr lvl="0" indent="0" marL="0">
              <a:buNone/>
            </a:pPr>
            <a:r>
              <a:rPr b="1"/>
              <a:t>Elasmobrânquios - Predadores de Topo</a:t>
            </a:r>
          </a:p>
          <a:p>
            <a:pPr lvl="0"/>
            <a:r>
              <a:rPr b="1"/>
              <a:t>Diversidade e Distribuição</a:t>
            </a:r>
            <a:r>
              <a:rPr/>
              <a:t>: Altamente diversificados e amplamente distribuídos nos oceanos.</a:t>
            </a:r>
          </a:p>
          <a:p>
            <a:pPr lvl="0"/>
            <a:r>
              <a:rPr b="1"/>
              <a:t>Vulnerabilidade</a:t>
            </a:r>
            <a:r>
              <a:rPr/>
              <a:t>: Maturidade tardia, baixa fecundidade e crescimento lento, tornando-os sensíveis à pesca intensiva.</a:t>
            </a:r>
          </a:p>
          <a:p>
            <a:pPr lvl="0"/>
            <a:r>
              <a:rPr b="1"/>
              <a:t>Importância Ecológica</a:t>
            </a:r>
            <a:r>
              <a:rPr/>
              <a:t>: Estruturam teias tróficas marinhas e exercem controle ‘top-down’.</a:t>
            </a:r>
          </a:p>
          <a:p>
            <a:pPr lvl="0" indent="0" marL="0">
              <a:buNone/>
            </a:pPr>
            <a:r>
              <a:rPr b="1"/>
              <a:t>Desafios na Conservação</a:t>
            </a:r>
          </a:p>
          <a:p>
            <a:pPr lvl="0"/>
            <a:r>
              <a:rPr b="1"/>
              <a:t>Declínio Populacional</a:t>
            </a:r>
            <a:r>
              <a:rPr/>
              <a:t>: Redução drástica da abundância de tubarões nas últimas décadas.</a:t>
            </a:r>
          </a:p>
          <a:p>
            <a:pPr lvl="0"/>
            <a:r>
              <a:rPr b="1"/>
              <a:t>Manejo e Conservação</a:t>
            </a:r>
            <a:r>
              <a:rPr/>
              <a:t>: Necessidade de informações sobre uso de habitat e status das espécies para manejo eficaz.</a:t>
            </a:r>
          </a:p>
          <a:p>
            <a:pPr lvl="0" indent="0" marL="0">
              <a:buNone/>
            </a:pPr>
            <a:r>
              <a:rPr b="1"/>
              <a:t>Uso de Habitat</a:t>
            </a:r>
          </a:p>
          <a:p>
            <a:pPr lvl="0"/>
            <a:r>
              <a:rPr b="1"/>
              <a:t>Distribuição Espacial</a:t>
            </a:r>
            <a:r>
              <a:rPr/>
              <a:t>: Tubarões-azul habitam águas mais profundas durante o dia e retornam à superfície à noite.</a:t>
            </a:r>
          </a:p>
          <a:p>
            <a:pPr lvl="0"/>
            <a:r>
              <a:rPr b="1"/>
              <a:t>Diferenças Tróficas</a:t>
            </a:r>
            <a:r>
              <a:rPr/>
              <a:t>: Tubarão-azul consome principalmente cefalópodes, enquanto o tubarão-anequim se alimenta de teleósteos.</a:t>
            </a:r>
          </a:p>
          <a:p>
            <a:pPr lvl="0" indent="0" marL="0">
              <a:buNone/>
            </a:pPr>
            <a:r>
              <a:rPr b="1"/>
              <a:t>Movimentação e Migração</a:t>
            </a:r>
          </a:p>
          <a:p>
            <a:pPr lvl="0"/>
            <a:r>
              <a:rPr b="1"/>
              <a:t>Migração Transatlântica</a:t>
            </a:r>
            <a:r>
              <a:rPr/>
              <a:t>: Tubarão-azul apresenta movimentos migratórios significativos ao longo da ontogenia.</a:t>
            </a:r>
          </a:p>
          <a:p>
            <a:pPr lvl="0"/>
            <a:r>
              <a:rPr b="1"/>
              <a:t>Segregação Sexual</a:t>
            </a:r>
            <a:r>
              <a:rPr/>
              <a:t>: Diferenciação no uso de habitat entre machos e fêmeas, relacionada à reprodução e disponibilidade de presas.</a:t>
            </a:r>
          </a:p>
          <a:p>
            <a:pPr lvl="0" indent="0" marL="0">
              <a:buNone/>
            </a:pPr>
            <a:r>
              <a:rPr b="1"/>
              <a:t>Sobreposição de Nicho</a:t>
            </a:r>
          </a:p>
          <a:p>
            <a:pPr lvl="0"/>
            <a:r>
              <a:rPr b="1"/>
              <a:t>Variação Ontogenética</a:t>
            </a:r>
            <a:r>
              <a:rPr/>
              <a:t>: O tubarão-azul mostra maior variação ontogenética em comparação com o tubarão-anequim.</a:t>
            </a:r>
          </a:p>
          <a:p>
            <a:pPr lvl="0"/>
            <a:r>
              <a:rPr b="1"/>
              <a:t>Especialização Individual</a:t>
            </a:r>
            <a:r>
              <a:rPr/>
              <a:t>: Indivíduos apresentam estratégias diferenciadas de uso de recursos para minimizar a competição intraespecífica.</a:t>
            </a:r>
          </a:p>
          <a:p>
            <a:pPr lvl="0" indent="0" marL="0">
              <a:buNone/>
            </a:pPr>
            <a:r>
              <a:rPr b="1"/>
              <a:t>Implicações para Conservação</a:t>
            </a:r>
          </a:p>
          <a:p>
            <a:pPr lvl="0"/>
            <a:r>
              <a:rPr b="1"/>
              <a:t>Gestão de Estoques Pesqueiros</a:t>
            </a:r>
            <a:r>
              <a:rPr/>
              <a:t>: Necessidade de informações detalhadas sobre uso de habitat para efetiva gestão e conservação das espécies.</a:t>
            </a:r>
          </a:p>
          <a:p>
            <a:pPr lvl="0"/>
            <a:r>
              <a:rPr b="1"/>
              <a:t>Efeitos da Pesca</a:t>
            </a:r>
            <a:r>
              <a:rPr/>
              <a:t>: A pesca intensiva tem impactos críticos sobre a estrutura populacional e a distribuição dos tubarões no OAS.</a:t>
            </a:r>
          </a:p>
          <a:p>
            <a:pPr lvl="0" indent="0" marL="0">
              <a:buNone/>
            </a:pPr>
            <a:r>
              <a:rPr b="1"/>
              <a:t>Objetivos</a:t>
            </a:r>
          </a:p>
          <a:p>
            <a:pPr lvl="0" indent="0" marL="0">
              <a:buNone/>
            </a:pPr>
            <a:r>
              <a:rPr b="1"/>
              <a:t>Objetivo Geral</a:t>
            </a:r>
          </a:p>
          <a:p>
            <a:pPr lvl="0" indent="0" marL="0">
              <a:buNone/>
            </a:pPr>
            <a:r>
              <a:rPr/>
              <a:t>Avaliar a variabilidade intra e interespecífica no uso de habitat dos tubarões azul e anequim no Sudoeste do Oceano Atlântico Sul e a movimentação transatlântica do Tubarão-azul ao longo de sua ontogenia.</a:t>
            </a:r>
          </a:p>
          <a:p>
            <a:pPr lvl="0" indent="0" marL="0">
              <a:buNone/>
            </a:pPr>
            <a:r>
              <a:rPr b="1"/>
              <a:t>Objetivos Específicos</a:t>
            </a:r>
          </a:p>
          <a:p>
            <a:pPr lvl="0" indent="-342900" marL="342900">
              <a:buAutoNum type="arabicPeriod"/>
            </a:pPr>
            <a:r>
              <a:rPr/>
              <a:t>Obter séries temporais de isótopos estáveis de carbono (δ¹³C) e nitrogênio (δ¹⁵N) das vértebras dos tubarões.</a:t>
            </a:r>
          </a:p>
          <a:p>
            <a:pPr lvl="0" indent="-342900" marL="342900">
              <a:buAutoNum type="arabicPeriod"/>
            </a:pPr>
            <a:r>
              <a:rPr/>
              <a:t>Avaliar a sobreposição de nicho trófico entre os tubarões azul e anequim.</a:t>
            </a:r>
          </a:p>
          <a:p>
            <a:pPr lvl="0" indent="-342900" marL="342900">
              <a:buAutoNum type="arabicPeriod"/>
            </a:pPr>
            <a:r>
              <a:rPr/>
              <a:t>Analisar a especialização individual no uso de recursos e habitat.</a:t>
            </a:r>
          </a:p>
          <a:p>
            <a:pPr lvl="0" indent="-342900" marL="342900">
              <a:buAutoNum type="arabicPeriod"/>
            </a:pPr>
            <a:r>
              <a:rPr/>
              <a:t>Examinar a movimentação do tubarão-azul usando perfis isotópicos e microquímicos.</a:t>
            </a:r>
          </a:p>
          <a:p>
            <a:pPr lvl="0" indent="0" marL="0">
              <a:buNone/>
            </a:pPr>
            <a:r>
              <a:rPr b="1"/>
              <a:t>Metodologia</a:t>
            </a:r>
          </a:p>
          <a:p>
            <a:pPr lvl="0" indent="0" marL="0">
              <a:buNone/>
            </a:pPr>
            <a:r>
              <a:rPr b="1"/>
              <a:t>Áreas de Estudo</a:t>
            </a:r>
          </a:p>
          <a:p>
            <a:pPr lvl="0"/>
            <a:r>
              <a:rPr b="1"/>
              <a:t>Sudoeste do Oceano Atlântico Sul (OAS)</a:t>
            </a:r>
            <a:r>
              <a:rPr/>
              <a:t>: Limitado pela Convergência Subtropical (30–36°S).</a:t>
            </a:r>
          </a:p>
          <a:p>
            <a:pPr lvl="0"/>
            <a:r>
              <a:rPr b="1"/>
              <a:t>Influências Oceanográficas</a:t>
            </a:r>
            <a:r>
              <a:rPr/>
              <a:t>: Corrente do Brasil e Corrente das Malvinas criam ressurgências que sustentam intensa atividade biológica.</a:t>
            </a:r>
          </a:p>
          <a:p>
            <a:pPr lvl="0" indent="0" marL="0">
              <a:buNone/>
            </a:pPr>
            <a:r>
              <a:rPr b="1"/>
              <a:t>Coleta de Amostras</a:t>
            </a:r>
          </a:p>
          <a:p>
            <a:pPr lvl="0"/>
            <a:r>
              <a:rPr/>
              <a:t>Vértebras coletadas durante desembarques pesqueiros da frota de espinhel de superfície.</a:t>
            </a:r>
          </a:p>
          <a:p>
            <a:pPr lvl="0"/>
            <a:r>
              <a:rPr b="1"/>
              <a:t>Amostragem no OAS</a:t>
            </a:r>
            <a:r>
              <a:rPr/>
              <a:t>: 1933 vértebras coletadas entre 2018 e 2023, incluindo tubarões-azul e anequim. 60 amostras de cada espécie serão utilizadas nas análises.</a:t>
            </a:r>
          </a:p>
          <a:p>
            <a:pPr lvl="0" indent="0" marL="0">
              <a:buNone/>
            </a:pPr>
            <a:r>
              <a:rPr b="1"/>
              <a:t>Análise Isotópica</a:t>
            </a:r>
          </a:p>
          <a:p>
            <a:pPr lvl="0"/>
            <a:r>
              <a:rPr b="1"/>
              <a:t>δ¹³C e δ¹⁵N</a:t>
            </a:r>
            <a:r>
              <a:rPr/>
              <a:t>: Utilização de Espectrometria de Massas de Razão Isotópica (IRMS).</a:t>
            </a:r>
          </a:p>
          <a:p>
            <a:pPr lvl="0"/>
            <a:r>
              <a:rPr b="1"/>
              <a:t>Processamento</a:t>
            </a:r>
            <a:r>
              <a:rPr/>
              <a:t>: Subamostras obtidas com microamostrador Micromill e analisadas no IRMS para determinar a posição trófica e uso de habitat.</a:t>
            </a:r>
          </a:p>
          <a:p>
            <a:pPr lvl="0" indent="0" marL="0">
              <a:buNone/>
            </a:pPr>
            <a:r>
              <a:rPr b="1"/>
              <a:t>Análise Elementar</a:t>
            </a:r>
          </a:p>
          <a:p>
            <a:pPr lvl="0"/>
            <a:r>
              <a:rPr b="1"/>
              <a:t>Composição Elementar</a:t>
            </a:r>
            <a:r>
              <a:rPr/>
              <a:t>: Ablação a laser conectada a ICP-MS para quantificação de elementos como Sr, Ba e Ca.</a:t>
            </a:r>
          </a:p>
          <a:p>
            <a:pPr lvl="0"/>
            <a:r>
              <a:rPr b="1"/>
              <a:t>Aplicações</a:t>
            </a:r>
            <a:r>
              <a:rPr/>
              <a:t>: Determinação da conectividade e migração dos tubarões com base nas assinaturas elementares das vértebras.</a:t>
            </a:r>
          </a:p>
          <a:p>
            <a:pPr lvl="0" indent="0" marL="0">
              <a:buNone/>
            </a:pPr>
            <a:r>
              <a:rPr b="1"/>
              <a:t>Agradecimentos</a:t>
            </a:r>
          </a:p>
          <a:p>
            <a:pPr lvl="0" indent="0" marL="0">
              <a:buNone/>
            </a:pPr>
            <a:r>
              <a:rPr/>
              <a:t>Agradeço ao Programa de Pós-Graduação em Oceanografia Biológica – FURG, ao Laboratório de Dinâmica Populacional Pesqueira (LaDIPP) e ao Laboratório de Ecologia e Conservação da Megafauna Marinha (ECOMEGA) pelo suporte ao projeto.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apresentacaoDoc2</dc:title>
  <dc:creator/>
  <cp:keywords/>
  <dcterms:created xsi:type="dcterms:W3CDTF">2024-11-05T04:02:02Z</dcterms:created>
  <dcterms:modified xsi:type="dcterms:W3CDTF">2024-11-05T04:02:02Z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