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+TGe0UBs6eWRcmxThPJQQnnIdQ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itana Torres Bedotti" initials="" lastIdx="5" clrIdx="0"/>
  <p:cmAuthor id="1" name="Diego Delgado" initials="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08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la ilustración puede ir con stroke negro también y fondo blanco (o algún color que usen en MeLi)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la ilustración puede ir con stroke negro también y fondo blanco (o algún color que usen en MeLi)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la ilustración puede ir con stroke negro también y fondo blanco (o algún color que usen en MeLi)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56588dd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e56588dd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dirty="0"/>
              <a:t>la ilustración puede ir con stroke negro también y fondo blanco (o algún color que usen en MeLi)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/spring-boot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11109494" y="607689"/>
            <a:ext cx="198807" cy="171780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9195278" y="3760547"/>
            <a:ext cx="124949" cy="140110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9223119" y="3635430"/>
            <a:ext cx="46631" cy="9359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9182457" y="3515030"/>
            <a:ext cx="60780" cy="91577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11136951" y="90995"/>
            <a:ext cx="151960" cy="153559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637700" y="1660075"/>
            <a:ext cx="80181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6000" b="0" i="0" u="none" strike="noStrike" cap="none">
                <a:solidFill>
                  <a:srgbClr val="FFDB00"/>
                </a:solidFill>
                <a:latin typeface="Arial"/>
                <a:ea typeface="Arial"/>
                <a:cs typeface="Arial"/>
                <a:sym typeface="Arial"/>
              </a:rPr>
              <a:t>Spring Boot</a:t>
            </a:r>
            <a:endParaRPr sz="6000" b="0" i="0" u="none" strike="noStrike" cap="none">
              <a:solidFill>
                <a:srgbClr val="FFDB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704700" y="2675875"/>
            <a:ext cx="6610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0" i="0" u="none" strike="noStrike" cap="none">
                <a:solidFill>
                  <a:srgbClr val="FFDB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es"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Configuraciones y primeros pasos</a:t>
            </a:r>
            <a:endParaRPr sz="3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 rotWithShape="1">
          <a:blip r:embed="rId4">
            <a:alphaModFix/>
          </a:blip>
          <a:srcRect l="39242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/>
          <p:nvPr/>
        </p:nvSpPr>
        <p:spPr>
          <a:xfrm>
            <a:off x="11109494" y="607689"/>
            <a:ext cx="198807" cy="171780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9"/>
          <p:cNvSpPr/>
          <p:nvPr/>
        </p:nvSpPr>
        <p:spPr>
          <a:xfrm>
            <a:off x="9195278" y="3760547"/>
            <a:ext cx="124949" cy="140110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9223119" y="3635430"/>
            <a:ext cx="46631" cy="9359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9"/>
          <p:cNvSpPr/>
          <p:nvPr/>
        </p:nvSpPr>
        <p:spPr>
          <a:xfrm>
            <a:off x="9182457" y="3515030"/>
            <a:ext cx="60780" cy="91577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9"/>
          <p:cNvSpPr/>
          <p:nvPr/>
        </p:nvSpPr>
        <p:spPr>
          <a:xfrm>
            <a:off x="11136951" y="90995"/>
            <a:ext cx="151960" cy="153559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9"/>
          <p:cNvPicPr preferRelativeResize="0"/>
          <p:nvPr/>
        </p:nvPicPr>
        <p:blipFill rotWithShape="1">
          <a:blip r:embed="rId3">
            <a:alphaModFix/>
          </a:blip>
          <a:srcRect l="39242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9"/>
          <p:cNvSpPr/>
          <p:nvPr/>
        </p:nvSpPr>
        <p:spPr>
          <a:xfrm>
            <a:off x="6405550" y="779473"/>
            <a:ext cx="3647660" cy="4198733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9"/>
          <p:cNvSpPr/>
          <p:nvPr/>
        </p:nvSpPr>
        <p:spPr>
          <a:xfrm>
            <a:off x="5068256" y="2001200"/>
            <a:ext cx="450933" cy="449309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9"/>
          <p:cNvSpPr/>
          <p:nvPr/>
        </p:nvSpPr>
        <p:spPr>
          <a:xfrm>
            <a:off x="5548228" y="1952730"/>
            <a:ext cx="318411" cy="315163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9"/>
          <p:cNvSpPr/>
          <p:nvPr/>
        </p:nvSpPr>
        <p:spPr>
          <a:xfrm>
            <a:off x="5056938" y="3075900"/>
            <a:ext cx="777389" cy="1574141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9"/>
          <p:cNvSpPr/>
          <p:nvPr/>
        </p:nvSpPr>
        <p:spPr>
          <a:xfrm>
            <a:off x="5406018" y="4186152"/>
            <a:ext cx="80827" cy="404061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9"/>
          <p:cNvSpPr/>
          <p:nvPr/>
        </p:nvSpPr>
        <p:spPr>
          <a:xfrm>
            <a:off x="5900531" y="2319575"/>
            <a:ext cx="247304" cy="211572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9"/>
          <p:cNvSpPr/>
          <p:nvPr/>
        </p:nvSpPr>
        <p:spPr>
          <a:xfrm>
            <a:off x="5937708" y="2570067"/>
            <a:ext cx="206877" cy="1482021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9"/>
          <p:cNvSpPr/>
          <p:nvPr/>
        </p:nvSpPr>
        <p:spPr>
          <a:xfrm>
            <a:off x="5257328" y="805912"/>
            <a:ext cx="824261" cy="758001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9"/>
          <p:cNvSpPr/>
          <p:nvPr/>
        </p:nvSpPr>
        <p:spPr>
          <a:xfrm>
            <a:off x="4661012" y="2017288"/>
            <a:ext cx="227890" cy="439691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9"/>
          <p:cNvSpPr/>
          <p:nvPr/>
        </p:nvSpPr>
        <p:spPr>
          <a:xfrm>
            <a:off x="4842963" y="2644573"/>
            <a:ext cx="92806" cy="10975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9"/>
          <p:cNvSpPr/>
          <p:nvPr/>
        </p:nvSpPr>
        <p:spPr>
          <a:xfrm>
            <a:off x="4943809" y="1521226"/>
            <a:ext cx="226291" cy="226291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9"/>
          <p:cNvSpPr/>
          <p:nvPr/>
        </p:nvSpPr>
        <p:spPr>
          <a:xfrm>
            <a:off x="4877551" y="1732182"/>
            <a:ext cx="92146" cy="105824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9"/>
          <p:cNvSpPr/>
          <p:nvPr/>
        </p:nvSpPr>
        <p:spPr>
          <a:xfrm>
            <a:off x="4931425" y="2777141"/>
            <a:ext cx="235452" cy="23900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9"/>
          <p:cNvSpPr/>
          <p:nvPr/>
        </p:nvSpPr>
        <p:spPr>
          <a:xfrm>
            <a:off x="5638346" y="4408604"/>
            <a:ext cx="56719" cy="118564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9"/>
          <p:cNvSpPr/>
          <p:nvPr/>
        </p:nvSpPr>
        <p:spPr>
          <a:xfrm>
            <a:off x="5575463" y="4187776"/>
            <a:ext cx="160005" cy="181018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9"/>
          <p:cNvSpPr/>
          <p:nvPr/>
        </p:nvSpPr>
        <p:spPr>
          <a:xfrm>
            <a:off x="6163966" y="4216858"/>
            <a:ext cx="480015" cy="617384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9"/>
          <p:cNvSpPr/>
          <p:nvPr/>
        </p:nvSpPr>
        <p:spPr>
          <a:xfrm>
            <a:off x="5530439" y="2486045"/>
            <a:ext cx="174572" cy="176171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/>
          <p:nvPr/>
        </p:nvSpPr>
        <p:spPr>
          <a:xfrm>
            <a:off x="6168813" y="1445274"/>
            <a:ext cx="153559" cy="153559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9"/>
          <p:cNvSpPr/>
          <p:nvPr/>
        </p:nvSpPr>
        <p:spPr>
          <a:xfrm>
            <a:off x="5530439" y="2770466"/>
            <a:ext cx="174572" cy="176171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9"/>
          <p:cNvSpPr/>
          <p:nvPr/>
        </p:nvSpPr>
        <p:spPr>
          <a:xfrm>
            <a:off x="5357523" y="425514"/>
            <a:ext cx="137394" cy="319630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9"/>
          <p:cNvSpPr/>
          <p:nvPr/>
        </p:nvSpPr>
        <p:spPr>
          <a:xfrm>
            <a:off x="5549852" y="425514"/>
            <a:ext cx="135770" cy="319630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9"/>
          <p:cNvSpPr/>
          <p:nvPr/>
        </p:nvSpPr>
        <p:spPr>
          <a:xfrm>
            <a:off x="5250866" y="2628256"/>
            <a:ext cx="200431" cy="170562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5292889" y="1624661"/>
            <a:ext cx="628702" cy="137394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9"/>
          <p:cNvSpPr txBox="1"/>
          <p:nvPr/>
        </p:nvSpPr>
        <p:spPr>
          <a:xfrm>
            <a:off x="183350" y="1350000"/>
            <a:ext cx="43887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0" i="0" u="none" strike="noStrike" cap="none">
                <a:solidFill>
                  <a:srgbClr val="FFDB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¿Cómo crear un proyecto en Spring Boot?</a:t>
            </a:r>
            <a:endParaRPr sz="6000" b="0" i="0" u="none" strike="noStrike" cap="none">
              <a:solidFill>
                <a:srgbClr val="FFDB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6761783" y="242410"/>
            <a:ext cx="1299404" cy="450907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8151632" y="63803"/>
            <a:ext cx="533334" cy="456846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8305161" y="147292"/>
            <a:ext cx="103439" cy="239208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5866652" y="0"/>
            <a:ext cx="2105593" cy="617346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9"/>
          <p:cNvSpPr/>
          <p:nvPr/>
        </p:nvSpPr>
        <p:spPr>
          <a:xfrm>
            <a:off x="7687992" y="4506014"/>
            <a:ext cx="200431" cy="172136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9"/>
          <p:cNvSpPr/>
          <p:nvPr/>
        </p:nvSpPr>
        <p:spPr>
          <a:xfrm>
            <a:off x="7888436" y="4284924"/>
            <a:ext cx="292095" cy="211014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9"/>
          <p:cNvSpPr/>
          <p:nvPr/>
        </p:nvSpPr>
        <p:spPr>
          <a:xfrm>
            <a:off x="6902819" y="4650047"/>
            <a:ext cx="1248801" cy="39979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9"/>
          <p:cNvSpPr/>
          <p:nvPr/>
        </p:nvSpPr>
        <p:spPr>
          <a:xfrm>
            <a:off x="7177571" y="4312884"/>
            <a:ext cx="210126" cy="386296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9"/>
          <p:cNvSpPr/>
          <p:nvPr/>
        </p:nvSpPr>
        <p:spPr>
          <a:xfrm>
            <a:off x="7029479" y="4360406"/>
            <a:ext cx="164878" cy="214973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9"/>
          <p:cNvSpPr/>
          <p:nvPr/>
        </p:nvSpPr>
        <p:spPr>
          <a:xfrm>
            <a:off x="6311177" y="4485808"/>
            <a:ext cx="224667" cy="40452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9"/>
          <p:cNvSpPr/>
          <p:nvPr/>
        </p:nvSpPr>
        <p:spPr>
          <a:xfrm>
            <a:off x="6311177" y="4370208"/>
            <a:ext cx="224667" cy="40452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9"/>
          <p:cNvSpPr/>
          <p:nvPr/>
        </p:nvSpPr>
        <p:spPr>
          <a:xfrm>
            <a:off x="6206375" y="1866683"/>
            <a:ext cx="137394" cy="169372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9"/>
          <p:cNvSpPr/>
          <p:nvPr/>
        </p:nvSpPr>
        <p:spPr>
          <a:xfrm>
            <a:off x="6206375" y="3635432"/>
            <a:ext cx="137394" cy="320010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9"/>
          <p:cNvPicPr preferRelativeResize="0"/>
          <p:nvPr/>
        </p:nvPicPr>
        <p:blipFill rotWithShape="1">
          <a:blip r:embed="rId4">
            <a:alphaModFix/>
          </a:blip>
          <a:srcRect l="3271" r="3270"/>
          <a:stretch/>
        </p:blipFill>
        <p:spPr>
          <a:xfrm>
            <a:off x="7030950" y="1635718"/>
            <a:ext cx="1697124" cy="1630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0"/>
          <p:cNvSpPr/>
          <p:nvPr/>
        </p:nvSpPr>
        <p:spPr>
          <a:xfrm>
            <a:off x="4835400" y="0"/>
            <a:ext cx="4308600" cy="5143500"/>
          </a:xfrm>
          <a:prstGeom prst="rect">
            <a:avLst/>
          </a:prstGeom>
          <a:solidFill>
            <a:srgbClr val="CBC4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0"/>
          <p:cNvSpPr/>
          <p:nvPr/>
        </p:nvSpPr>
        <p:spPr>
          <a:xfrm>
            <a:off x="0" y="0"/>
            <a:ext cx="4835400" cy="5143500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0"/>
          <p:cNvSpPr txBox="1"/>
          <p:nvPr/>
        </p:nvSpPr>
        <p:spPr>
          <a:xfrm>
            <a:off x="819600" y="496950"/>
            <a:ext cx="3800100" cy="3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" sz="2300" b="0" i="0" u="none" strike="noStrike" cap="none">
                <a:solidFill>
                  <a:srgbClr val="FFDB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es" sz="1600" b="1" i="0" u="none" strike="noStrike" cap="none">
                <a:solidFill>
                  <a:srgbClr val="FFDB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600" b="0" i="0" u="none" strike="noStrike" cap="none">
                <a:solidFill>
                  <a:srgbClr val="FFDB00"/>
                </a:solidFill>
                <a:latin typeface="Arial"/>
                <a:ea typeface="Arial"/>
                <a:cs typeface="Arial"/>
                <a:sym typeface="Arial"/>
              </a:rPr>
              <a:t>Spring Boot Initializr</a:t>
            </a:r>
            <a:endParaRPr sz="1600" b="0" i="0" u="none" strike="noStrike" cap="none">
              <a:solidFill>
                <a:srgbClr val="FFD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rgbClr val="F9F8F8"/>
              </a:solidFill>
              <a:highlight>
                <a:srgbClr val="FFE6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DB00"/>
              </a:buClr>
              <a:buSzPts val="1200"/>
              <a:buFont typeface="Arial"/>
              <a:buChar char="●"/>
            </a:pPr>
            <a:r>
              <a:rPr lang="es" sz="1200" b="1" i="0" u="none" strike="noStrike" cap="none">
                <a:solidFill>
                  <a:srgbClr val="F9F8F8"/>
                </a:solidFill>
                <a:latin typeface="Arial"/>
                <a:ea typeface="Arial"/>
                <a:cs typeface="Arial"/>
                <a:sym typeface="Arial"/>
              </a:rPr>
              <a:t>Spring Initializr</a:t>
            </a:r>
            <a:r>
              <a:rPr lang="es" sz="1200" b="0" i="0" u="none" strike="noStrike" cap="none">
                <a:solidFill>
                  <a:srgbClr val="F9F8F8"/>
                </a:solidFill>
                <a:latin typeface="Arial"/>
                <a:ea typeface="Arial"/>
                <a:cs typeface="Arial"/>
                <a:sym typeface="Arial"/>
              </a:rPr>
              <a:t> es una pequeña utilidad Web que permite crear un esqueleto de un proyecto de </a:t>
            </a:r>
            <a:r>
              <a:rPr lang="es" sz="1200" b="1" i="0" u="none" strike="noStrike" cap="none">
                <a:solidFill>
                  <a:srgbClr val="F9F8F8"/>
                </a:solidFill>
                <a:latin typeface="Arial"/>
                <a:ea typeface="Arial"/>
                <a:cs typeface="Arial"/>
                <a:sym typeface="Arial"/>
              </a:rPr>
              <a:t>Spring Boot</a:t>
            </a:r>
            <a:r>
              <a:rPr lang="es" sz="1200" b="0" i="0" u="none" strike="noStrike" cap="none">
                <a:solidFill>
                  <a:srgbClr val="F9F8F8"/>
                </a:solidFill>
                <a:latin typeface="Arial"/>
                <a:ea typeface="Arial"/>
                <a:cs typeface="Arial"/>
                <a:sym typeface="Arial"/>
              </a:rPr>
              <a:t> con las opciones que queramos configurar.</a:t>
            </a:r>
            <a:endParaRPr sz="1200" b="0" i="0" u="none" strike="noStrike" cap="none">
              <a:solidFill>
                <a:srgbClr val="F9F8F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9F8F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DB00"/>
              </a:buClr>
              <a:buSzPts val="1200"/>
              <a:buFont typeface="Arial"/>
              <a:buChar char="●"/>
            </a:pPr>
            <a:r>
              <a:rPr lang="es" sz="1200" b="0" i="0" u="none" strike="noStrike" cap="none">
                <a:solidFill>
                  <a:srgbClr val="F9F8F8"/>
                </a:solidFill>
                <a:latin typeface="Arial"/>
                <a:ea typeface="Arial"/>
                <a:cs typeface="Arial"/>
                <a:sym typeface="Arial"/>
              </a:rPr>
              <a:t>Permite elegir el </a:t>
            </a:r>
            <a:r>
              <a:rPr lang="es" sz="1200" b="1" i="0" u="none" strike="noStrike" cap="none">
                <a:solidFill>
                  <a:srgbClr val="F9F8F8"/>
                </a:solidFill>
                <a:latin typeface="Arial"/>
                <a:ea typeface="Arial"/>
                <a:cs typeface="Arial"/>
                <a:sym typeface="Arial"/>
              </a:rPr>
              <a:t>proveedor de dependencias</a:t>
            </a:r>
            <a:r>
              <a:rPr lang="es" sz="1200" b="0" i="0" u="none" strike="noStrike" cap="none">
                <a:solidFill>
                  <a:srgbClr val="F9F8F8"/>
                </a:solidFill>
                <a:latin typeface="Arial"/>
                <a:ea typeface="Arial"/>
                <a:cs typeface="Arial"/>
                <a:sym typeface="Arial"/>
              </a:rPr>
              <a:t> (Maven, Gradle, etc), el </a:t>
            </a:r>
            <a:r>
              <a:rPr lang="es" sz="1200" b="1" i="0" u="none" strike="noStrike" cap="none">
                <a:solidFill>
                  <a:srgbClr val="F9F8F8"/>
                </a:solidFill>
                <a:latin typeface="Arial"/>
                <a:ea typeface="Arial"/>
                <a:cs typeface="Arial"/>
                <a:sym typeface="Arial"/>
              </a:rPr>
              <a:t>lenguaje a utilizar</a:t>
            </a:r>
            <a:r>
              <a:rPr lang="es" sz="1200" b="0" i="0" u="none" strike="noStrike" cap="none">
                <a:solidFill>
                  <a:srgbClr val="F9F8F8"/>
                </a:solidFill>
                <a:latin typeface="Arial"/>
                <a:ea typeface="Arial"/>
                <a:cs typeface="Arial"/>
                <a:sym typeface="Arial"/>
              </a:rPr>
              <a:t> (Java, Kotlin, etc), el </a:t>
            </a:r>
            <a:r>
              <a:rPr lang="es" sz="1200" b="1" i="0" u="none" strike="noStrike" cap="none">
                <a:solidFill>
                  <a:srgbClr val="F9F8F8"/>
                </a:solidFill>
                <a:latin typeface="Arial"/>
                <a:ea typeface="Arial"/>
                <a:cs typeface="Arial"/>
                <a:sym typeface="Arial"/>
              </a:rPr>
              <a:t>tipo de empaquetado</a:t>
            </a:r>
            <a:r>
              <a:rPr lang="es" sz="1200" b="0" i="0" u="none" strike="noStrike" cap="none">
                <a:solidFill>
                  <a:srgbClr val="F9F8F8"/>
                </a:solidFill>
                <a:latin typeface="Arial"/>
                <a:ea typeface="Arial"/>
                <a:cs typeface="Arial"/>
                <a:sym typeface="Arial"/>
              </a:rPr>
              <a:t> (Jar, War), las </a:t>
            </a:r>
            <a:r>
              <a:rPr lang="es" sz="1200" b="1" i="0" u="none" strike="noStrike" cap="none">
                <a:solidFill>
                  <a:srgbClr val="F9F8F8"/>
                </a:solidFill>
                <a:latin typeface="Arial"/>
                <a:ea typeface="Arial"/>
                <a:cs typeface="Arial"/>
                <a:sym typeface="Arial"/>
              </a:rPr>
              <a:t>dependencias/librerías</a:t>
            </a:r>
            <a:r>
              <a:rPr lang="es" sz="1200" b="0" i="0" u="none" strike="noStrike" cap="none">
                <a:solidFill>
                  <a:srgbClr val="F9F8F8"/>
                </a:solidFill>
                <a:latin typeface="Arial"/>
                <a:ea typeface="Arial"/>
                <a:cs typeface="Arial"/>
                <a:sym typeface="Arial"/>
              </a:rPr>
              <a:t> que necesitamos, entre otras configuraciones iniciales.</a:t>
            </a:r>
            <a:endParaRPr sz="1200" b="0" i="0" u="none" strike="noStrike" cap="none">
              <a:solidFill>
                <a:srgbClr val="F9F8F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9F8F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DB00"/>
              </a:buClr>
              <a:buSzPts val="1200"/>
              <a:buFont typeface="Arial"/>
              <a:buChar char="●"/>
            </a:pPr>
            <a:r>
              <a:rPr lang="es" sz="1200" b="0" i="0" u="none" strike="noStrike" cap="none">
                <a:solidFill>
                  <a:srgbClr val="F9F8F8"/>
                </a:solidFill>
                <a:latin typeface="Arial"/>
                <a:ea typeface="Arial"/>
                <a:cs typeface="Arial"/>
                <a:sym typeface="Arial"/>
              </a:rPr>
              <a:t>Se puede utilizar desde su web oficial, o descargando un complemento para Intellij Idea o el IDE que estemos utilizando.</a:t>
            </a:r>
            <a:endParaRPr sz="11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7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endParaRPr sz="1300" b="1" i="1" u="none" strike="noStrike" cap="none">
              <a:solidFill>
                <a:srgbClr val="003677"/>
              </a:solidFill>
              <a:highlight>
                <a:srgbClr val="FFDB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0"/>
          <p:cNvSpPr txBox="1"/>
          <p:nvPr/>
        </p:nvSpPr>
        <p:spPr>
          <a:xfrm>
            <a:off x="901250" y="4506025"/>
            <a:ext cx="32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7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1" i="1" u="none" strike="noStrike" cap="none">
                <a:solidFill>
                  <a:srgbClr val="003677"/>
                </a:solidFill>
                <a:highlight>
                  <a:srgbClr val="FFDB00"/>
                </a:highlight>
                <a:latin typeface="Arial"/>
                <a:ea typeface="Arial"/>
                <a:cs typeface="Arial"/>
                <a:sym typeface="Arial"/>
              </a:rPr>
              <a:t>https://start.spring.io/</a:t>
            </a:r>
            <a:endParaRPr sz="1400" b="0" i="1" u="none" strike="noStrike" cap="none">
              <a:solidFill>
                <a:srgbClr val="0036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248" y="4379409"/>
            <a:ext cx="717005" cy="7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755477">
            <a:off x="5553000" y="2381250"/>
            <a:ext cx="3152775" cy="723900"/>
          </a:xfrm>
          <a:prstGeom prst="rect">
            <a:avLst/>
          </a:prstGeom>
          <a:noFill/>
          <a:ln>
            <a:noFill/>
          </a:ln>
          <a:effectLst>
            <a:outerShdw blurRad="142875" dist="171450" dir="5460000" algn="bl" rotWithShape="0">
              <a:srgbClr val="000000">
                <a:alpha val="36862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1"/>
          <p:cNvSpPr txBox="1"/>
          <p:nvPr/>
        </p:nvSpPr>
        <p:spPr>
          <a:xfrm>
            <a:off x="608175" y="1164525"/>
            <a:ext cx="3800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" sz="2200" b="0" i="0" u="none" strike="noStrike" cap="none" dirty="0">
                <a:solidFill>
                  <a:srgbClr val="FFDB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es" sz="1500" b="1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5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Estructura del Proyecto</a:t>
            </a:r>
            <a:endParaRPr sz="12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Se crean los siguientes archivos y directorios. Entre los más importantes se enc</a:t>
            </a:r>
            <a:r>
              <a:rPr lang="es" sz="12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uentran:</a:t>
            </a:r>
            <a:endParaRPr sz="12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●"/>
            </a:pPr>
            <a:r>
              <a:rPr lang="es" sz="12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pom.xml </a:t>
            </a:r>
            <a:r>
              <a:rPr lang="es-AR" sz="12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 Archivo de </a:t>
            </a:r>
            <a:r>
              <a:rPr lang="es-AR" sz="1200" dirty="0" err="1">
                <a:solidFill>
                  <a:srgbClr val="3F3F3F"/>
                </a:solidFill>
              </a:rPr>
              <a:t>Gr</a:t>
            </a:r>
            <a:r>
              <a:rPr lang="es-AR" sz="12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adle</a:t>
            </a:r>
            <a:endParaRPr sz="12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●"/>
            </a:pPr>
            <a:r>
              <a:rPr lang="es" sz="12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application.properties</a:t>
            </a:r>
            <a:endParaRPr sz="12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●"/>
            </a:pPr>
            <a:r>
              <a:rPr lang="es" sz="12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carpeta target (luego de buildear el proyecto)</a:t>
            </a:r>
            <a:endParaRPr sz="12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●"/>
            </a:pPr>
            <a:r>
              <a:rPr lang="es" sz="12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profile (definir entorno de trabajo)</a:t>
            </a:r>
            <a:endParaRPr sz="12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2744" y="4272244"/>
            <a:ext cx="871250" cy="87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14650" y="152400"/>
            <a:ext cx="3659679" cy="48386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2"/>
          <p:cNvSpPr/>
          <p:nvPr/>
        </p:nvSpPr>
        <p:spPr>
          <a:xfrm>
            <a:off x="4490100" y="0"/>
            <a:ext cx="4653900" cy="5143500"/>
          </a:xfrm>
          <a:prstGeom prst="rect">
            <a:avLst/>
          </a:prstGeom>
          <a:solidFill>
            <a:srgbClr val="CBC4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2"/>
          <p:cNvSpPr/>
          <p:nvPr/>
        </p:nvSpPr>
        <p:spPr>
          <a:xfrm>
            <a:off x="0" y="0"/>
            <a:ext cx="4490100" cy="5143500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2"/>
          <p:cNvSpPr txBox="1"/>
          <p:nvPr/>
        </p:nvSpPr>
        <p:spPr>
          <a:xfrm>
            <a:off x="342650" y="1071738"/>
            <a:ext cx="3800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72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" sz="2300" b="0" i="0" u="none" strike="noStrike" cap="none">
                <a:solidFill>
                  <a:srgbClr val="FFDB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es" sz="1600" b="1" i="0" u="none" strike="noStrike" cap="none">
                <a:solidFill>
                  <a:srgbClr val="FFDB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Application.java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rgbClr val="F9F8F8"/>
              </a:solidFill>
              <a:highlight>
                <a:srgbClr val="FFE6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60800" marR="0" lvl="0" indent="-283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DB00"/>
              </a:buClr>
              <a:buSzPts val="1400"/>
              <a:buFont typeface="Arial"/>
              <a:buChar char="●"/>
            </a:pPr>
            <a:r>
              <a:rPr lang="es" sz="1400" b="1" i="0" u="none" strike="noStrike" cap="none">
                <a:solidFill>
                  <a:srgbClr val="F9F8F8"/>
                </a:solidFill>
                <a:latin typeface="Arial"/>
                <a:ea typeface="Arial"/>
                <a:cs typeface="Arial"/>
                <a:sym typeface="Arial"/>
              </a:rPr>
              <a:t>Spring Boot</a:t>
            </a:r>
            <a:r>
              <a:rPr lang="es" sz="1400" b="0" i="0" u="none" strike="noStrike" cap="none">
                <a:solidFill>
                  <a:srgbClr val="F9F8F8"/>
                </a:solidFill>
                <a:latin typeface="Arial"/>
                <a:ea typeface="Arial"/>
                <a:cs typeface="Arial"/>
                <a:sym typeface="Arial"/>
              </a:rPr>
              <a:t> viene con un servidor web embebido que nos permite ejecutar una aplicación directamente desde el archivo main que contiene la anotación </a:t>
            </a:r>
            <a:r>
              <a:rPr lang="es" sz="1400" b="1" i="0" u="none" strike="noStrike" cap="none">
                <a:solidFill>
                  <a:srgbClr val="080808"/>
                </a:solidFill>
                <a:highlight>
                  <a:srgbClr val="FFDB00"/>
                </a:highlight>
                <a:latin typeface="Arial"/>
                <a:ea typeface="Arial"/>
                <a:cs typeface="Arial"/>
                <a:sym typeface="Arial"/>
              </a:rPr>
              <a:t>@SpringBootApplication</a:t>
            </a:r>
            <a:r>
              <a:rPr lang="es" sz="1400" b="1" i="0" u="none" strike="noStrike" cap="none">
                <a:solidFill>
                  <a:srgbClr val="F9F8F8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400" b="0" i="0" u="none" strike="noStrike" cap="none">
                <a:solidFill>
                  <a:srgbClr val="F9F8F8"/>
                </a:solidFill>
                <a:latin typeface="Arial"/>
                <a:ea typeface="Arial"/>
                <a:cs typeface="Arial"/>
                <a:sym typeface="Arial"/>
              </a:rPr>
              <a:t>desde cualquier IDE.</a:t>
            </a:r>
            <a:endParaRPr sz="1400" b="0" i="0" u="none" strike="noStrike" cap="none">
              <a:solidFill>
                <a:srgbClr val="F9F8F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7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endParaRPr sz="1300" b="1" i="1" u="none" strike="noStrike" cap="none">
              <a:solidFill>
                <a:srgbClr val="003677"/>
              </a:solidFill>
              <a:highlight>
                <a:srgbClr val="FFDB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248" y="4379409"/>
            <a:ext cx="717005" cy="7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67300" y="1515200"/>
            <a:ext cx="4299475" cy="1938950"/>
          </a:xfrm>
          <a:prstGeom prst="rect">
            <a:avLst/>
          </a:prstGeom>
          <a:noFill/>
          <a:ln>
            <a:noFill/>
          </a:ln>
          <a:effectLst>
            <a:outerShdw blurRad="85725" dist="209550" dir="1680000" algn="bl" rotWithShape="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3"/>
          <p:cNvSpPr txBox="1"/>
          <p:nvPr/>
        </p:nvSpPr>
        <p:spPr>
          <a:xfrm>
            <a:off x="600075" y="685800"/>
            <a:ext cx="37149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p13"/>
          <p:cNvPicPr preferRelativeResize="0"/>
          <p:nvPr/>
        </p:nvPicPr>
        <p:blipFill rotWithShape="1">
          <a:blip r:embed="rId3">
            <a:alphaModFix/>
          </a:blip>
          <a:srcRect l="39242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3"/>
          <p:cNvSpPr txBox="1"/>
          <p:nvPr/>
        </p:nvSpPr>
        <p:spPr>
          <a:xfrm>
            <a:off x="637700" y="1583875"/>
            <a:ext cx="80181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" sz="5400" b="0" i="0" u="none" strike="noStrike" cap="none">
                <a:solidFill>
                  <a:srgbClr val="FFDB00"/>
                </a:solidFill>
                <a:latin typeface="Arial"/>
                <a:ea typeface="Arial"/>
                <a:cs typeface="Arial"/>
                <a:sym typeface="Arial"/>
              </a:rPr>
              <a:t>Gracias</a:t>
            </a:r>
            <a:endParaRPr sz="5400" b="0" i="0" u="none" strike="noStrike" cap="none">
              <a:solidFill>
                <a:srgbClr val="FFDB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1057427"/>
            <a:ext cx="2117975" cy="2117950"/>
          </a:xfrm>
          <a:prstGeom prst="rect">
            <a:avLst/>
          </a:prstGeom>
          <a:noFill/>
          <a:ln>
            <a:noFill/>
          </a:ln>
          <a:effectLst>
            <a:outerShdw blurRad="57150" dist="85725" dir="5880000" algn="bl" rotWithShape="0">
              <a:srgbClr val="000000">
                <a:alpha val="49803"/>
              </a:srgbClr>
            </a:outerShdw>
          </a:effectLst>
        </p:spPr>
      </p:pic>
      <p:pic>
        <p:nvPicPr>
          <p:cNvPr id="344" name="Google Shape;344;p13"/>
          <p:cNvPicPr preferRelativeResize="0"/>
          <p:nvPr/>
        </p:nvPicPr>
        <p:blipFill rotWithShape="1">
          <a:blip r:embed="rId5">
            <a:alphaModFix/>
          </a:blip>
          <a:srcRect l="3271" r="3270"/>
          <a:stretch/>
        </p:blipFill>
        <p:spPr>
          <a:xfrm>
            <a:off x="6961725" y="2730975"/>
            <a:ext cx="1893700" cy="1819724"/>
          </a:xfrm>
          <a:prstGeom prst="rect">
            <a:avLst/>
          </a:prstGeom>
          <a:noFill/>
          <a:ln>
            <a:noFill/>
          </a:ln>
          <a:effectLst>
            <a:outerShdw blurRad="57150" dist="85725" dir="5880000" algn="bl" rotWithShape="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/>
          <p:nvPr/>
        </p:nvSpPr>
        <p:spPr>
          <a:xfrm>
            <a:off x="0" y="2132400"/>
            <a:ext cx="9144000" cy="3011100"/>
          </a:xfrm>
          <a:prstGeom prst="rect">
            <a:avLst/>
          </a:prstGeom>
          <a:solidFill>
            <a:srgbClr val="F9F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1159075" y="1234950"/>
            <a:ext cx="5164800" cy="1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" sz="3200" b="1" i="0" u="none" strike="noStrike" cap="none">
                <a:solidFill>
                  <a:srgbClr val="333333"/>
                </a:solidFill>
                <a:highlight>
                  <a:srgbClr val="FFE600"/>
                </a:highlight>
                <a:latin typeface="Arial"/>
                <a:ea typeface="Arial"/>
                <a:cs typeface="Arial"/>
                <a:sym typeface="Arial"/>
              </a:rPr>
              <a:t>Índice</a:t>
            </a:r>
            <a:endParaRPr sz="3200" b="1" i="0" u="none" strike="noStrike" cap="none">
              <a:solidFill>
                <a:srgbClr val="333333"/>
              </a:solidFill>
              <a:highlight>
                <a:srgbClr val="FFE6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673675" y="2438075"/>
            <a:ext cx="8010600" cy="7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" sz="3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01                         </a:t>
            </a:r>
            <a:r>
              <a:rPr lang="es" sz="3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                        </a:t>
            </a:r>
            <a:endParaRPr sz="3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" sz="3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</a:t>
            </a:r>
            <a:endParaRPr sz="3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" sz="3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02                          </a:t>
            </a:r>
            <a:endParaRPr sz="3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4557500" y="3507425"/>
            <a:ext cx="51648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"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                                  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1775075" y="2646500"/>
            <a:ext cx="14286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 Platform + Spring Framework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1775075" y="3691200"/>
            <a:ext cx="13863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 Boot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5266500" y="2646500"/>
            <a:ext cx="15384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Spring vs Spring Boot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5266500" y="3691200"/>
            <a:ext cx="15384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Creación de un proyecto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2744" y="-6"/>
            <a:ext cx="871250" cy="87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8">
            <a:off x="2244475" y="905824"/>
            <a:ext cx="839258" cy="7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/>
          <p:nvPr/>
        </p:nvSpPr>
        <p:spPr>
          <a:xfrm>
            <a:off x="11109494" y="607689"/>
            <a:ext cx="198807" cy="171780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9195278" y="3760547"/>
            <a:ext cx="124949" cy="140110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9223119" y="3635430"/>
            <a:ext cx="46631" cy="9359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/>
          <p:nvPr/>
        </p:nvSpPr>
        <p:spPr>
          <a:xfrm>
            <a:off x="9182457" y="3515030"/>
            <a:ext cx="60780" cy="91577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11136951" y="90995"/>
            <a:ext cx="151960" cy="153559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3"/>
          <p:cNvPicPr preferRelativeResize="0"/>
          <p:nvPr/>
        </p:nvPicPr>
        <p:blipFill rotWithShape="1">
          <a:blip r:embed="rId3">
            <a:alphaModFix/>
          </a:blip>
          <a:srcRect t="-8547" b="-8534"/>
          <a:stretch/>
        </p:blipFill>
        <p:spPr>
          <a:xfrm>
            <a:off x="1509825" y="4743876"/>
            <a:ext cx="386400" cy="32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"/>
          <p:cNvPicPr preferRelativeResize="0"/>
          <p:nvPr/>
        </p:nvPicPr>
        <p:blipFill rotWithShape="1">
          <a:blip r:embed="rId4">
            <a:alphaModFix/>
          </a:blip>
          <a:srcRect l="39242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35400" y="1349988"/>
            <a:ext cx="2105599" cy="21056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3"/>
          <p:cNvSpPr/>
          <p:nvPr/>
        </p:nvSpPr>
        <p:spPr>
          <a:xfrm>
            <a:off x="6405550" y="779473"/>
            <a:ext cx="3647660" cy="4198733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5068256" y="2001200"/>
            <a:ext cx="450933" cy="449309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5548228" y="1952730"/>
            <a:ext cx="318411" cy="315163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5056938" y="3075900"/>
            <a:ext cx="777389" cy="1574141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5406018" y="4186152"/>
            <a:ext cx="80827" cy="404061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5900531" y="2319575"/>
            <a:ext cx="247304" cy="211572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5937708" y="2570067"/>
            <a:ext cx="206877" cy="1482021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5257328" y="805912"/>
            <a:ext cx="824261" cy="758001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4661012" y="2017288"/>
            <a:ext cx="227890" cy="439691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4842963" y="2644573"/>
            <a:ext cx="92806" cy="10975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4943809" y="1521226"/>
            <a:ext cx="226291" cy="226291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4877551" y="1732182"/>
            <a:ext cx="92146" cy="105824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4931425" y="2777141"/>
            <a:ext cx="235452" cy="23900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5638346" y="4408604"/>
            <a:ext cx="56719" cy="118564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5575463" y="4187776"/>
            <a:ext cx="160005" cy="181018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6163966" y="4216858"/>
            <a:ext cx="480015" cy="617384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5530439" y="2486045"/>
            <a:ext cx="174572" cy="176171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6168813" y="1445274"/>
            <a:ext cx="153559" cy="153559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5530439" y="2770466"/>
            <a:ext cx="174572" cy="176171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5357523" y="425514"/>
            <a:ext cx="137394" cy="319630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5549852" y="425514"/>
            <a:ext cx="135770" cy="319630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5250866" y="2628256"/>
            <a:ext cx="200431" cy="170562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5292889" y="1624661"/>
            <a:ext cx="628702" cy="137394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143450" y="1304350"/>
            <a:ext cx="3708600" cy="13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0" i="0" u="none" strike="noStrike" cap="none">
                <a:solidFill>
                  <a:srgbClr val="FFDB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Spring &amp; Spring Boot</a:t>
            </a:r>
            <a:endParaRPr sz="6000" b="0" i="0" u="none" strike="noStrike" cap="none">
              <a:solidFill>
                <a:srgbClr val="FFDB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6761783" y="242410"/>
            <a:ext cx="1299404" cy="450907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8151632" y="63803"/>
            <a:ext cx="533334" cy="456846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8305161" y="147292"/>
            <a:ext cx="103439" cy="239208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5866652" y="0"/>
            <a:ext cx="2105593" cy="617346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7687992" y="4506014"/>
            <a:ext cx="200431" cy="172136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7888436" y="4284924"/>
            <a:ext cx="292095" cy="211014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6902819" y="4650047"/>
            <a:ext cx="1248801" cy="39979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7177571" y="4312884"/>
            <a:ext cx="210126" cy="386296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7029479" y="4360406"/>
            <a:ext cx="164878" cy="214973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6311177" y="4485808"/>
            <a:ext cx="224667" cy="40452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6311177" y="4370208"/>
            <a:ext cx="224667" cy="40452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6206375" y="1866683"/>
            <a:ext cx="137394" cy="169372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6206375" y="3635432"/>
            <a:ext cx="137394" cy="320010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3F3F3F"/>
                </a:solidFill>
                <a:highlight>
                  <a:srgbClr val="FFDB00"/>
                </a:highlight>
                <a:latin typeface="Arial"/>
                <a:ea typeface="Arial"/>
                <a:cs typeface="Arial"/>
                <a:sym typeface="Arial"/>
              </a:rPr>
              <a:t>¿Qué es Spring Platform?</a:t>
            </a:r>
            <a:endParaRPr sz="1400" b="1" i="0" u="none" strike="noStrike" cap="none">
              <a:solidFill>
                <a:srgbClr val="3F3F3F"/>
              </a:solidFill>
              <a:highlight>
                <a:srgbClr val="FFDB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644900" y="1468575"/>
            <a:ext cx="3621600" cy="3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marL="269999" marR="0" lvl="0" indent="-16619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A06"/>
              </a:buClr>
              <a:buSzPts val="1200"/>
              <a:buFont typeface="Arial"/>
              <a:buChar char="●"/>
            </a:pPr>
            <a:r>
              <a:rPr lang="es" sz="1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Es un conjunto de </a:t>
            </a:r>
            <a:r>
              <a:rPr lang="es" sz="12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proyectos open source</a:t>
            </a:r>
            <a:r>
              <a:rPr lang="es" sz="1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desarrollados en </a:t>
            </a:r>
            <a:r>
              <a:rPr lang="es" sz="12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Java </a:t>
            </a:r>
            <a:r>
              <a:rPr lang="es" sz="1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 el objetivo de </a:t>
            </a:r>
            <a:r>
              <a:rPr lang="es" sz="12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agilizar el desarrollo de aplicaciones</a:t>
            </a:r>
            <a:r>
              <a:rPr lang="es" sz="1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9999" marR="0" lvl="0" indent="-16619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A06"/>
              </a:buClr>
              <a:buSzPts val="1200"/>
              <a:buFont typeface="Arial"/>
              <a:buChar char="●"/>
            </a:pPr>
            <a:r>
              <a:rPr lang="es" sz="1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Cuenta con gran variedad de </a:t>
            </a:r>
            <a:r>
              <a:rPr lang="es" sz="12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herramientas</a:t>
            </a:r>
            <a:r>
              <a:rPr lang="es" sz="1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 que nos facilitan el trabajo desde el acceso a datos, infraestructura, creación de aplicaciones web, microservicios, etc.</a:t>
            </a:r>
            <a:endParaRPr sz="1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9999" marR="0" lvl="0" indent="-16619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A06"/>
              </a:buClr>
              <a:buSzPts val="1200"/>
              <a:buFont typeface="Arial"/>
              <a:buChar char="●"/>
            </a:pPr>
            <a:r>
              <a:rPr lang="es" sz="1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La lista de todos ellos se encuentra en la web oficial de Spring: </a:t>
            </a:r>
            <a:r>
              <a:rPr lang="es" sz="1200" b="1" i="1" u="none" strike="noStrike" cap="none">
                <a:solidFill>
                  <a:srgbClr val="003677"/>
                </a:solidFill>
                <a:highlight>
                  <a:srgbClr val="FFDB00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https://spring.io/projects</a:t>
            </a:r>
            <a:endParaRPr sz="1200" b="0" i="0" u="none" strike="noStrike" cap="none">
              <a:solidFill>
                <a:srgbClr val="00367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70325" y="1468575"/>
            <a:ext cx="4430924" cy="2783151"/>
          </a:xfrm>
          <a:prstGeom prst="rect">
            <a:avLst/>
          </a:prstGeom>
          <a:noFill/>
          <a:ln>
            <a:noFill/>
          </a:ln>
          <a:effectLst>
            <a:outerShdw blurRad="114300" dist="238125" dir="1740000" algn="bl" rotWithShape="0">
              <a:srgbClr val="000000">
                <a:alpha val="30980"/>
              </a:srgbClr>
            </a:outerShdw>
          </a:effectLst>
        </p:spPr>
      </p:pic>
      <p:pic>
        <p:nvPicPr>
          <p:cNvPr id="141" name="Google Shape;141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 flipH="1">
            <a:off x="139900" y="4476203"/>
            <a:ext cx="540851" cy="54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56588dd23_0_0"/>
          <p:cNvSpPr/>
          <p:nvPr/>
        </p:nvSpPr>
        <p:spPr>
          <a:xfrm>
            <a:off x="11109494" y="607689"/>
            <a:ext cx="198807" cy="171780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e56588dd23_0_0"/>
          <p:cNvSpPr/>
          <p:nvPr/>
        </p:nvSpPr>
        <p:spPr>
          <a:xfrm>
            <a:off x="9195278" y="3760547"/>
            <a:ext cx="124949" cy="140110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e56588dd23_0_0"/>
          <p:cNvSpPr/>
          <p:nvPr/>
        </p:nvSpPr>
        <p:spPr>
          <a:xfrm>
            <a:off x="9223119" y="3635430"/>
            <a:ext cx="46631" cy="9359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e56588dd23_0_0"/>
          <p:cNvSpPr/>
          <p:nvPr/>
        </p:nvSpPr>
        <p:spPr>
          <a:xfrm>
            <a:off x="9182457" y="3515030"/>
            <a:ext cx="60780" cy="91577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e56588dd23_0_0"/>
          <p:cNvSpPr/>
          <p:nvPr/>
        </p:nvSpPr>
        <p:spPr>
          <a:xfrm>
            <a:off x="11136951" y="90995"/>
            <a:ext cx="151960" cy="153559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ge56588dd23_0_0"/>
          <p:cNvPicPr preferRelativeResize="0"/>
          <p:nvPr/>
        </p:nvPicPr>
        <p:blipFill rotWithShape="1">
          <a:blip r:embed="rId3">
            <a:alphaModFix/>
          </a:blip>
          <a:srcRect l="39242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e56588dd23_0_0"/>
          <p:cNvSpPr/>
          <p:nvPr/>
        </p:nvSpPr>
        <p:spPr>
          <a:xfrm>
            <a:off x="5068256" y="2001200"/>
            <a:ext cx="450933" cy="449309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e56588dd23_0_0"/>
          <p:cNvSpPr/>
          <p:nvPr/>
        </p:nvSpPr>
        <p:spPr>
          <a:xfrm>
            <a:off x="5548228" y="1952730"/>
            <a:ext cx="318411" cy="315163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e56588dd23_0_0"/>
          <p:cNvSpPr/>
          <p:nvPr/>
        </p:nvSpPr>
        <p:spPr>
          <a:xfrm>
            <a:off x="5056938" y="3075900"/>
            <a:ext cx="777389" cy="1574141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e56588dd23_0_0"/>
          <p:cNvSpPr/>
          <p:nvPr/>
        </p:nvSpPr>
        <p:spPr>
          <a:xfrm>
            <a:off x="5406018" y="4186152"/>
            <a:ext cx="80827" cy="404061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e56588dd23_0_0"/>
          <p:cNvSpPr/>
          <p:nvPr/>
        </p:nvSpPr>
        <p:spPr>
          <a:xfrm>
            <a:off x="5900531" y="2319575"/>
            <a:ext cx="247304" cy="211572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e56588dd23_0_0"/>
          <p:cNvSpPr/>
          <p:nvPr/>
        </p:nvSpPr>
        <p:spPr>
          <a:xfrm>
            <a:off x="5937708" y="2570067"/>
            <a:ext cx="206877" cy="1482021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e56588dd23_0_0"/>
          <p:cNvSpPr/>
          <p:nvPr/>
        </p:nvSpPr>
        <p:spPr>
          <a:xfrm>
            <a:off x="5257328" y="805912"/>
            <a:ext cx="824261" cy="758001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e56588dd23_0_0"/>
          <p:cNvSpPr/>
          <p:nvPr/>
        </p:nvSpPr>
        <p:spPr>
          <a:xfrm>
            <a:off x="4661012" y="2017288"/>
            <a:ext cx="227890" cy="439691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e56588dd23_0_0"/>
          <p:cNvSpPr/>
          <p:nvPr/>
        </p:nvSpPr>
        <p:spPr>
          <a:xfrm>
            <a:off x="4842963" y="2644573"/>
            <a:ext cx="92806" cy="10975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e56588dd23_0_0"/>
          <p:cNvSpPr/>
          <p:nvPr/>
        </p:nvSpPr>
        <p:spPr>
          <a:xfrm>
            <a:off x="4943809" y="1521226"/>
            <a:ext cx="226291" cy="226291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e56588dd23_0_0"/>
          <p:cNvSpPr/>
          <p:nvPr/>
        </p:nvSpPr>
        <p:spPr>
          <a:xfrm>
            <a:off x="4877551" y="1732182"/>
            <a:ext cx="92146" cy="105824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e56588dd23_0_0"/>
          <p:cNvSpPr/>
          <p:nvPr/>
        </p:nvSpPr>
        <p:spPr>
          <a:xfrm>
            <a:off x="4931425" y="2777141"/>
            <a:ext cx="235452" cy="23900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e56588dd23_0_0"/>
          <p:cNvSpPr/>
          <p:nvPr/>
        </p:nvSpPr>
        <p:spPr>
          <a:xfrm>
            <a:off x="5638346" y="4408604"/>
            <a:ext cx="56719" cy="118564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e56588dd23_0_0"/>
          <p:cNvSpPr/>
          <p:nvPr/>
        </p:nvSpPr>
        <p:spPr>
          <a:xfrm>
            <a:off x="5575463" y="4187776"/>
            <a:ext cx="160005" cy="181018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e56588dd23_0_0"/>
          <p:cNvSpPr/>
          <p:nvPr/>
        </p:nvSpPr>
        <p:spPr>
          <a:xfrm>
            <a:off x="6163966" y="4216858"/>
            <a:ext cx="480015" cy="617384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e56588dd23_0_0"/>
          <p:cNvSpPr/>
          <p:nvPr/>
        </p:nvSpPr>
        <p:spPr>
          <a:xfrm>
            <a:off x="5530439" y="2486045"/>
            <a:ext cx="174572" cy="176171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e56588dd23_0_0"/>
          <p:cNvSpPr/>
          <p:nvPr/>
        </p:nvSpPr>
        <p:spPr>
          <a:xfrm>
            <a:off x="6168813" y="1445274"/>
            <a:ext cx="153559" cy="153559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56588dd23_0_0"/>
          <p:cNvSpPr/>
          <p:nvPr/>
        </p:nvSpPr>
        <p:spPr>
          <a:xfrm>
            <a:off x="5530439" y="2770466"/>
            <a:ext cx="174572" cy="176171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e56588dd23_0_0"/>
          <p:cNvSpPr/>
          <p:nvPr/>
        </p:nvSpPr>
        <p:spPr>
          <a:xfrm>
            <a:off x="5549852" y="425514"/>
            <a:ext cx="135770" cy="319630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e56588dd23_0_0"/>
          <p:cNvSpPr/>
          <p:nvPr/>
        </p:nvSpPr>
        <p:spPr>
          <a:xfrm>
            <a:off x="5250866" y="2628256"/>
            <a:ext cx="200431" cy="170562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e56588dd23_0_0"/>
          <p:cNvSpPr/>
          <p:nvPr/>
        </p:nvSpPr>
        <p:spPr>
          <a:xfrm>
            <a:off x="5292889" y="1624661"/>
            <a:ext cx="628702" cy="137394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e56588dd23_0_0"/>
          <p:cNvSpPr txBox="1"/>
          <p:nvPr/>
        </p:nvSpPr>
        <p:spPr>
          <a:xfrm>
            <a:off x="143450" y="1304350"/>
            <a:ext cx="3708600" cy="13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0" i="0" u="none" strike="noStrike" cap="none">
                <a:solidFill>
                  <a:srgbClr val="FFDB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Spring &amp; Spring Boot</a:t>
            </a:r>
            <a:endParaRPr sz="6000" b="0" i="0" u="none" strike="noStrike" cap="none">
              <a:solidFill>
                <a:srgbClr val="FFDB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e56588dd23_0_0"/>
          <p:cNvSpPr/>
          <p:nvPr/>
        </p:nvSpPr>
        <p:spPr>
          <a:xfrm>
            <a:off x="6761783" y="242410"/>
            <a:ext cx="1299404" cy="450907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56588dd23_0_0"/>
          <p:cNvSpPr/>
          <p:nvPr/>
        </p:nvSpPr>
        <p:spPr>
          <a:xfrm>
            <a:off x="8151632" y="63803"/>
            <a:ext cx="533334" cy="456846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56588dd23_0_0"/>
          <p:cNvSpPr/>
          <p:nvPr/>
        </p:nvSpPr>
        <p:spPr>
          <a:xfrm>
            <a:off x="8305161" y="147292"/>
            <a:ext cx="103439" cy="239208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e56588dd23_0_0"/>
          <p:cNvSpPr/>
          <p:nvPr/>
        </p:nvSpPr>
        <p:spPr>
          <a:xfrm>
            <a:off x="5866652" y="0"/>
            <a:ext cx="2105593" cy="617346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e56588dd23_0_0"/>
          <p:cNvSpPr/>
          <p:nvPr/>
        </p:nvSpPr>
        <p:spPr>
          <a:xfrm>
            <a:off x="7687992" y="4506014"/>
            <a:ext cx="200431" cy="172136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e56588dd23_0_0"/>
          <p:cNvSpPr/>
          <p:nvPr/>
        </p:nvSpPr>
        <p:spPr>
          <a:xfrm>
            <a:off x="7888436" y="4284924"/>
            <a:ext cx="292095" cy="211014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e56588dd23_0_0"/>
          <p:cNvSpPr/>
          <p:nvPr/>
        </p:nvSpPr>
        <p:spPr>
          <a:xfrm>
            <a:off x="6902819" y="4650047"/>
            <a:ext cx="1248801" cy="39979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e56588dd23_0_0"/>
          <p:cNvSpPr/>
          <p:nvPr/>
        </p:nvSpPr>
        <p:spPr>
          <a:xfrm>
            <a:off x="7177571" y="4312884"/>
            <a:ext cx="210126" cy="386296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e56588dd23_0_0"/>
          <p:cNvSpPr/>
          <p:nvPr/>
        </p:nvSpPr>
        <p:spPr>
          <a:xfrm>
            <a:off x="7029479" y="4360406"/>
            <a:ext cx="164878" cy="214973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e56588dd23_0_0"/>
          <p:cNvSpPr/>
          <p:nvPr/>
        </p:nvSpPr>
        <p:spPr>
          <a:xfrm>
            <a:off x="6311177" y="4485808"/>
            <a:ext cx="224667" cy="40452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e56588dd23_0_0"/>
          <p:cNvSpPr/>
          <p:nvPr/>
        </p:nvSpPr>
        <p:spPr>
          <a:xfrm>
            <a:off x="6206375" y="1866683"/>
            <a:ext cx="137394" cy="169372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e56588dd23_0_0"/>
          <p:cNvSpPr/>
          <p:nvPr/>
        </p:nvSpPr>
        <p:spPr>
          <a:xfrm>
            <a:off x="6206375" y="3635432"/>
            <a:ext cx="137394" cy="320010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"/>
          <p:cNvSpPr/>
          <p:nvPr/>
        </p:nvSpPr>
        <p:spPr>
          <a:xfrm rot="5400000">
            <a:off x="28975" y="-28950"/>
            <a:ext cx="5145600" cy="5203500"/>
          </a:xfrm>
          <a:prstGeom prst="rect">
            <a:avLst/>
          </a:prstGeom>
          <a:solidFill>
            <a:srgbClr val="F9F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5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3F3F3F"/>
                </a:solidFill>
                <a:highlight>
                  <a:srgbClr val="FFDB00"/>
                </a:highlight>
                <a:latin typeface="Arial"/>
                <a:ea typeface="Arial"/>
                <a:cs typeface="Arial"/>
                <a:sym typeface="Arial"/>
              </a:rPr>
              <a:t>¿Qué es Spring Framework?</a:t>
            </a:r>
            <a:endParaRPr sz="1400" b="1" i="0" u="none" strike="noStrike" cap="none">
              <a:solidFill>
                <a:srgbClr val="3F3F3F"/>
              </a:solidFill>
              <a:highlight>
                <a:srgbClr val="FFDB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5"/>
          <p:cNvSpPr txBox="1"/>
          <p:nvPr/>
        </p:nvSpPr>
        <p:spPr>
          <a:xfrm>
            <a:off x="644899" y="1468575"/>
            <a:ext cx="5043519" cy="3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marL="269999" lvl="0" indent="-166199" algn="just">
              <a:lnSpc>
                <a:spcPct val="150000"/>
              </a:lnSpc>
              <a:buClr>
                <a:srgbClr val="FFDA06"/>
              </a:buClr>
              <a:buSzPts val="1200"/>
              <a:buFont typeface="Arial"/>
              <a:buChar char="●"/>
            </a:pPr>
            <a:r>
              <a:rPr lang="es-MX" sz="1200" dirty="0">
                <a:solidFill>
                  <a:srgbClr val="333333"/>
                </a:solidFill>
              </a:rPr>
              <a:t>Spring es una alternativa liviana a Java EE, normalmente corre en Java SE. Los problemas de performance de los </a:t>
            </a:r>
            <a:r>
              <a:rPr lang="es-MX" sz="1200" dirty="0" err="1">
                <a:solidFill>
                  <a:srgbClr val="333333"/>
                </a:solidFill>
              </a:rPr>
              <a:t>EJBs</a:t>
            </a:r>
            <a:r>
              <a:rPr lang="es-MX" sz="1200" dirty="0">
                <a:solidFill>
                  <a:srgbClr val="333333"/>
                </a:solidFill>
              </a:rPr>
              <a:t> en JEE impulsaron la búsqueda de una solución para mejorar y agilizar las aplicaciones Java. A modo anecdótico, hace unos años Oracle le soltó la mano a Java EE y ese proyecto ahora se llama </a:t>
            </a:r>
            <a:r>
              <a:rPr lang="es-MX" sz="1200" dirty="0" err="1">
                <a:solidFill>
                  <a:srgbClr val="333333"/>
                </a:solidFill>
              </a:rPr>
              <a:t>Jakarta</a:t>
            </a:r>
            <a:r>
              <a:rPr lang="es-MX" sz="1200" dirty="0">
                <a:solidFill>
                  <a:srgbClr val="333333"/>
                </a:solidFill>
              </a:rPr>
              <a:t> EE.</a:t>
            </a:r>
            <a:endParaRPr sz="12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9999" marR="0" lvl="0" indent="-16619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A06"/>
              </a:buClr>
              <a:buSzPts val="1200"/>
              <a:buFont typeface="Arial"/>
              <a:buChar char="●"/>
            </a:pPr>
            <a:r>
              <a:rPr lang="es" sz="1200" b="1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Spring Framework</a:t>
            </a:r>
            <a:r>
              <a:rPr lang="es" sz="12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puede se usado en cualquier aplicación desarrollada en </a:t>
            </a:r>
            <a:r>
              <a:rPr lang="es" sz="1200" b="1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r>
              <a:rPr lang="es" sz="12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 sin embargo en los últimos tiempos se lo utiliza primordialmente para la construcción de aplicaciones web sobre la plataforma Java EE.</a:t>
            </a:r>
            <a:endParaRPr sz="12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54050" y="1621442"/>
            <a:ext cx="2871299" cy="2871265"/>
          </a:xfrm>
          <a:prstGeom prst="rect">
            <a:avLst/>
          </a:prstGeom>
          <a:noFill/>
          <a:ln>
            <a:noFill/>
          </a:ln>
          <a:effectLst>
            <a:outerShdw blurRad="57150" dist="85725" dir="5880000" algn="bl" rotWithShape="0">
              <a:srgbClr val="000000">
                <a:alpha val="49803"/>
              </a:srgbClr>
            </a:outerShdw>
          </a:effectLst>
        </p:spPr>
      </p:pic>
      <p:pic>
        <p:nvPicPr>
          <p:cNvPr id="199" name="Google Shape;19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5400000" flipH="1">
            <a:off x="139900" y="4476203"/>
            <a:ext cx="540851" cy="54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3F3F3F"/>
                </a:solidFill>
                <a:highlight>
                  <a:srgbClr val="FFDB00"/>
                </a:highlight>
                <a:latin typeface="Arial"/>
                <a:ea typeface="Arial"/>
                <a:cs typeface="Arial"/>
                <a:sym typeface="Arial"/>
              </a:rPr>
              <a:t>Core de Spring</a:t>
            </a:r>
            <a:endParaRPr sz="1400" b="1" i="0" u="none" strike="noStrike" cap="none">
              <a:solidFill>
                <a:srgbClr val="3F3F3F"/>
              </a:solidFill>
              <a:highlight>
                <a:srgbClr val="FFDB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02925" y="1527375"/>
            <a:ext cx="4347425" cy="3260575"/>
          </a:xfrm>
          <a:prstGeom prst="rect">
            <a:avLst/>
          </a:prstGeom>
          <a:noFill/>
          <a:ln w="19050" cap="flat" cmpd="sng">
            <a:solidFill>
              <a:srgbClr val="FFDB00"/>
            </a:solidFill>
            <a:prstDash val="solid"/>
            <a:round/>
            <a:headEnd type="none" w="sm" len="sm"/>
            <a:tailEnd type="none" w="sm" len="sm"/>
          </a:ln>
          <a:effectLst>
            <a:outerShdw blurRad="171450" dist="142875" dir="9360000" algn="bl" rotWithShape="0">
              <a:srgbClr val="000000">
                <a:alpha val="23921"/>
              </a:srgbClr>
            </a:outerShdw>
          </a:effectLst>
        </p:spPr>
      </p:pic>
      <p:pic>
        <p:nvPicPr>
          <p:cNvPr id="210" name="Google Shape;210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5400000" flipH="1">
            <a:off x="139900" y="4476203"/>
            <a:ext cx="540851" cy="54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"/>
          <p:cNvSpPr/>
          <p:nvPr/>
        </p:nvSpPr>
        <p:spPr>
          <a:xfrm rot="5400000">
            <a:off x="28975" y="-28950"/>
            <a:ext cx="5145600" cy="5203500"/>
          </a:xfrm>
          <a:prstGeom prst="rect">
            <a:avLst/>
          </a:prstGeom>
          <a:solidFill>
            <a:srgbClr val="F9F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7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3F3F3F"/>
                </a:solidFill>
                <a:highlight>
                  <a:srgbClr val="FFDB00"/>
                </a:highlight>
                <a:latin typeface="Arial"/>
                <a:ea typeface="Arial"/>
                <a:cs typeface="Arial"/>
                <a:sym typeface="Arial"/>
              </a:rPr>
              <a:t>¿Qué es Spring Boot?</a:t>
            </a:r>
            <a:endParaRPr sz="1400" b="1" i="0" u="none" strike="noStrike" cap="none">
              <a:solidFill>
                <a:srgbClr val="3F3F3F"/>
              </a:solidFill>
              <a:highlight>
                <a:srgbClr val="FFDB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7"/>
          <p:cNvSpPr txBox="1"/>
          <p:nvPr/>
        </p:nvSpPr>
        <p:spPr>
          <a:xfrm>
            <a:off x="644900" y="1468575"/>
            <a:ext cx="4296000" cy="3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marL="269999" marR="0" lvl="0" indent="-16619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A06"/>
              </a:buClr>
              <a:buSzPts val="1200"/>
              <a:buFont typeface="Arial"/>
              <a:buChar char="●"/>
            </a:pPr>
            <a:r>
              <a:rPr lang="es" sz="1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Es una </a:t>
            </a:r>
            <a:r>
              <a:rPr lang="es" sz="12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extensión </a:t>
            </a:r>
            <a:r>
              <a:rPr lang="es" sz="1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 </a:t>
            </a:r>
            <a:r>
              <a:rPr lang="es" sz="12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Spring framework</a:t>
            </a:r>
            <a:r>
              <a:rPr lang="es" sz="1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que permite la creación fácil y rápida de </a:t>
            </a:r>
            <a:r>
              <a:rPr lang="es" sz="12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aplicaciones web listas para producción</a:t>
            </a:r>
            <a:r>
              <a:rPr lang="es" sz="1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con el concepto de “just run” (solo ejecutar).</a:t>
            </a:r>
            <a:endParaRPr sz="1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9999" marR="0" lvl="0" indent="-16619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A06"/>
              </a:buClr>
              <a:buSzPts val="1200"/>
              <a:buFont typeface="Arial"/>
              <a:buChar char="●"/>
            </a:pPr>
            <a:r>
              <a:rPr lang="es" sz="1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Requiere una </a:t>
            </a:r>
            <a:r>
              <a:rPr lang="es" sz="12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mínima configuración</a:t>
            </a:r>
            <a:r>
              <a:rPr lang="es" sz="1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y se complementa con muchos proyectos de Spring Platform y librerías de terceros.</a:t>
            </a:r>
            <a:endParaRPr sz="1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9999" marR="0" lvl="0" indent="-16619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A06"/>
              </a:buClr>
              <a:buSzPts val="1200"/>
              <a:buFont typeface="Arial"/>
              <a:buChar char="●"/>
            </a:pPr>
            <a:r>
              <a:rPr lang="es" sz="1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Su documentación puede encontrarse en su web oficial: </a:t>
            </a:r>
            <a:r>
              <a:rPr lang="es" sz="1200" b="1" i="1" u="none" strike="noStrike" cap="none">
                <a:solidFill>
                  <a:srgbClr val="003677"/>
                </a:solidFill>
                <a:highlight>
                  <a:srgbClr val="FFDB00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https://spring.io/projects/spring-boot</a:t>
            </a:r>
            <a:endParaRPr sz="1200" b="0" i="0" u="none" strike="noStrike" cap="none">
              <a:solidFill>
                <a:srgbClr val="00367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5400000" flipH="1">
            <a:off x="139900" y="4476203"/>
            <a:ext cx="540851" cy="54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7"/>
          <p:cNvPicPr preferRelativeResize="0"/>
          <p:nvPr/>
        </p:nvPicPr>
        <p:blipFill rotWithShape="1">
          <a:blip r:embed="rId7">
            <a:alphaModFix/>
          </a:blip>
          <a:srcRect l="3271" r="3270"/>
          <a:stretch/>
        </p:blipFill>
        <p:spPr>
          <a:xfrm>
            <a:off x="5732575" y="1349999"/>
            <a:ext cx="2970350" cy="2854325"/>
          </a:xfrm>
          <a:prstGeom prst="rect">
            <a:avLst/>
          </a:prstGeom>
          <a:noFill/>
          <a:ln>
            <a:noFill/>
          </a:ln>
          <a:effectLst>
            <a:outerShdw blurRad="57150" dist="85725" dir="5880000" algn="bl" rotWithShape="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DB00"/>
          </a:solidFill>
          <a:ln w="28575" cap="flat" cmpd="sng">
            <a:solidFill>
              <a:srgbClr val="0036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1737575" y="1426188"/>
            <a:ext cx="1942800" cy="1569600"/>
          </a:xfrm>
          <a:prstGeom prst="round1Rect">
            <a:avLst>
              <a:gd name="adj" fmla="val 17446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1" name="Google Shape;231;p8"/>
          <p:cNvGrpSpPr/>
          <p:nvPr/>
        </p:nvGrpSpPr>
        <p:grpSpPr>
          <a:xfrm>
            <a:off x="1981258" y="1426188"/>
            <a:ext cx="3638917" cy="1569600"/>
            <a:chOff x="1904483" y="1170963"/>
            <a:chExt cx="3638917" cy="1569600"/>
          </a:xfrm>
        </p:grpSpPr>
        <p:sp>
          <p:nvSpPr>
            <p:cNvPr id="232" name="Google Shape;232;p8"/>
            <p:cNvSpPr/>
            <p:nvPr/>
          </p:nvSpPr>
          <p:spPr>
            <a:xfrm>
              <a:off x="3600600" y="1170963"/>
              <a:ext cx="1942800" cy="1569600"/>
            </a:xfrm>
            <a:prstGeom prst="round2SameRect">
              <a:avLst>
                <a:gd name="adj1" fmla="val 18098"/>
                <a:gd name="adj2" fmla="val 0"/>
              </a:avLst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8"/>
            <p:cNvSpPr txBox="1"/>
            <p:nvPr/>
          </p:nvSpPr>
          <p:spPr>
            <a:xfrm>
              <a:off x="1904483" y="1356423"/>
              <a:ext cx="1451700" cy="4599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Spring Framework</a:t>
              </a:r>
              <a:endPara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8"/>
            <p:cNvSpPr txBox="1"/>
            <p:nvPr/>
          </p:nvSpPr>
          <p:spPr>
            <a:xfrm>
              <a:off x="3819008" y="1873539"/>
              <a:ext cx="1451700" cy="5124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8"/>
          <p:cNvGrpSpPr/>
          <p:nvPr/>
        </p:nvGrpSpPr>
        <p:grpSpPr>
          <a:xfrm>
            <a:off x="3788389" y="1443139"/>
            <a:ext cx="3771021" cy="1552648"/>
            <a:chOff x="3711595" y="1171213"/>
            <a:chExt cx="3771021" cy="1569600"/>
          </a:xfrm>
        </p:grpSpPr>
        <p:sp>
          <p:nvSpPr>
            <p:cNvPr id="236" name="Google Shape;236;p8"/>
            <p:cNvSpPr/>
            <p:nvPr/>
          </p:nvSpPr>
          <p:spPr>
            <a:xfrm flipH="1">
              <a:off x="5539816" y="1171213"/>
              <a:ext cx="1942800" cy="1569600"/>
            </a:xfrm>
            <a:prstGeom prst="round1Rect">
              <a:avLst>
                <a:gd name="adj" fmla="val 17446"/>
              </a:avLst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8"/>
            <p:cNvSpPr txBox="1"/>
            <p:nvPr/>
          </p:nvSpPr>
          <p:spPr>
            <a:xfrm>
              <a:off x="3711595" y="1303350"/>
              <a:ext cx="1720200" cy="4599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Servidor Web Embebido</a:t>
              </a:r>
              <a:endPara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8"/>
          <p:cNvSpPr/>
          <p:nvPr/>
        </p:nvSpPr>
        <p:spPr>
          <a:xfrm>
            <a:off x="3550668" y="2182546"/>
            <a:ext cx="260400" cy="260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8"/>
          <p:cNvSpPr/>
          <p:nvPr/>
        </p:nvSpPr>
        <p:spPr>
          <a:xfrm>
            <a:off x="5489827" y="2182546"/>
            <a:ext cx="260400" cy="260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8"/>
          <p:cNvSpPr txBox="1"/>
          <p:nvPr/>
        </p:nvSpPr>
        <p:spPr>
          <a:xfrm>
            <a:off x="3536400" y="2107888"/>
            <a:ext cx="240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15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8"/>
          <p:cNvPicPr preferRelativeResize="0"/>
          <p:nvPr/>
        </p:nvPicPr>
        <p:blipFill rotWithShape="1">
          <a:blip r:embed="rId3">
            <a:alphaModFix/>
          </a:blip>
          <a:srcRect l="3271" r="3270"/>
          <a:stretch/>
        </p:blipFill>
        <p:spPr>
          <a:xfrm>
            <a:off x="4222076" y="3762150"/>
            <a:ext cx="853398" cy="8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76475" y="1993376"/>
            <a:ext cx="903575" cy="9035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3" name="Google Shape;243;p8"/>
          <p:cNvGrpSpPr/>
          <p:nvPr/>
        </p:nvGrpSpPr>
        <p:grpSpPr>
          <a:xfrm>
            <a:off x="1737575" y="2995800"/>
            <a:ext cx="5822400" cy="1755032"/>
            <a:chOff x="1660800" y="2723938"/>
            <a:chExt cx="5822400" cy="1248600"/>
          </a:xfrm>
        </p:grpSpPr>
        <p:sp>
          <p:nvSpPr>
            <p:cNvPr id="244" name="Google Shape;244;p8"/>
            <p:cNvSpPr/>
            <p:nvPr/>
          </p:nvSpPr>
          <p:spPr>
            <a:xfrm rot="10800000">
              <a:off x="1660800" y="2723938"/>
              <a:ext cx="5822400" cy="1248600"/>
            </a:xfrm>
            <a:prstGeom prst="round2SameRect">
              <a:avLst>
                <a:gd name="adj1" fmla="val 18098"/>
                <a:gd name="adj2" fmla="val 0"/>
              </a:avLst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8"/>
            <p:cNvSpPr txBox="1"/>
            <p:nvPr/>
          </p:nvSpPr>
          <p:spPr>
            <a:xfrm>
              <a:off x="2565825" y="2939407"/>
              <a:ext cx="3977400" cy="3495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Spring Boot</a:t>
              </a:r>
              <a:endPara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8"/>
          <p:cNvSpPr txBox="1"/>
          <p:nvPr/>
        </p:nvSpPr>
        <p:spPr>
          <a:xfrm>
            <a:off x="5494588" y="2104975"/>
            <a:ext cx="279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5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22075" y="2128925"/>
            <a:ext cx="948675" cy="6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8"/>
          <p:cNvSpPr/>
          <p:nvPr/>
        </p:nvSpPr>
        <p:spPr>
          <a:xfrm>
            <a:off x="4525418" y="2896921"/>
            <a:ext cx="260400" cy="260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8"/>
          <p:cNvSpPr txBox="1"/>
          <p:nvPr/>
        </p:nvSpPr>
        <p:spPr>
          <a:xfrm>
            <a:off x="4511150" y="2822263"/>
            <a:ext cx="240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sz="15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8"/>
          <p:cNvSpPr txBox="1"/>
          <p:nvPr/>
        </p:nvSpPr>
        <p:spPr>
          <a:xfrm>
            <a:off x="5734414" y="1538575"/>
            <a:ext cx="1720200" cy="4548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 b="1" i="0" u="none" strike="noStrike" cap="none">
                <a:solidFill>
                  <a:srgbClr val="F9F8F8"/>
                </a:solidFill>
                <a:latin typeface="Arial"/>
                <a:ea typeface="Arial"/>
                <a:cs typeface="Arial"/>
                <a:sym typeface="Arial"/>
              </a:rPr>
              <a:t>Configuración XML</a:t>
            </a:r>
            <a:endParaRPr sz="1100" b="0" i="0" u="none" strike="noStrike" cap="none">
              <a:solidFill>
                <a:srgbClr val="F9F8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48949" y="2041324"/>
            <a:ext cx="691149" cy="72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8"/>
          <p:cNvPicPr preferRelativeResize="0"/>
          <p:nvPr/>
        </p:nvPicPr>
        <p:blipFill rotWithShape="1">
          <a:blip r:embed="rId3">
            <a:alphaModFix/>
          </a:blip>
          <a:srcRect l="3271" r="3270"/>
          <a:stretch/>
        </p:blipFill>
        <p:spPr>
          <a:xfrm>
            <a:off x="4156975" y="3670393"/>
            <a:ext cx="948675" cy="9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8"/>
          <p:cNvSpPr txBox="1"/>
          <p:nvPr/>
        </p:nvSpPr>
        <p:spPr>
          <a:xfrm>
            <a:off x="139713" y="420400"/>
            <a:ext cx="8830800" cy="723300"/>
          </a:xfrm>
          <a:prstGeom prst="rect">
            <a:avLst/>
          </a:prstGeom>
          <a:noFill/>
          <a:ln>
            <a:noFill/>
          </a:ln>
          <a:effectLst>
            <a:outerShdw blurRad="57150" dist="38100" dir="7140000" algn="bl" rotWithShape="0">
              <a:srgbClr val="000000">
                <a:alpha val="22745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" sz="3500" b="0" i="0" u="none" strike="noStrike" cap="none">
                <a:solidFill>
                  <a:srgbClr val="003677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Spring Framework vs Spring Boot</a:t>
            </a:r>
            <a:endParaRPr sz="100" b="0" i="0" u="none" strike="noStrike" cap="none">
              <a:solidFill>
                <a:srgbClr val="0036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>
            <a:off x="173685" y="4218809"/>
            <a:ext cx="717005" cy="71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584</Words>
  <Application>Microsoft Office PowerPoint</Application>
  <PresentationFormat>Presentación en pantalla (16:9)</PresentationFormat>
  <Paragraphs>64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Facu Cortez</cp:lastModifiedBy>
  <cp:revision>3</cp:revision>
  <dcterms:modified xsi:type="dcterms:W3CDTF">2023-08-26T13:08:22Z</dcterms:modified>
</cp:coreProperties>
</file>