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0" r:id="rId5"/>
    <p:sldId id="261" r:id="rId6"/>
    <p:sldId id="270" r:id="rId7"/>
    <p:sldId id="263" r:id="rId8"/>
    <p:sldId id="264" r:id="rId9"/>
    <p:sldId id="265" r:id="rId10"/>
    <p:sldId id="266" r:id="rId11"/>
    <p:sldId id="267" r:id="rId12"/>
    <p:sldId id="268" r:id="rId13"/>
    <p:sldId id="269"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F0BD7-9EA6-4E65-8491-42FAD48DA1EB}" type="datetimeFigureOut">
              <a:rPr lang="es-AR" smtClean="0"/>
              <a:t>17/7/2023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E57AA-4ACC-4633-BE52-94D1613C6DC8}" type="slidenum">
              <a:rPr lang="es-AR" smtClean="0"/>
              <a:t>‹Nº›</a:t>
            </a:fld>
            <a:endParaRPr lang="es-AR"/>
          </a:p>
        </p:txBody>
      </p:sp>
    </p:spTree>
    <p:extLst>
      <p:ext uri="{BB962C8B-B14F-4D97-AF65-F5344CB8AC3E}">
        <p14:creationId xmlns:p14="http://schemas.microsoft.com/office/powerpoint/2010/main" val="491434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10a6b09738c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10a6b09738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a6b09738c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a6b09738c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a6b09738c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a6b09738c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10a6b09738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10a6b09738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0a6b09738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10a6b09738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0a6b09738c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0a6b09738c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a6b09738c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a6b09738c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a6b09738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a6b09738c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a6b09738c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a6b09738c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a6b09738c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a6b09738c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a6b09738c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a6b09738c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9B1BC-33AC-4CBA-9903-017D67BE56E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97CF13D3-63B3-4720-AB86-BC7B8700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03D1B4CD-BFBB-4D42-86CF-E2D2D218CDE9}"/>
              </a:ext>
            </a:extLst>
          </p:cNvPr>
          <p:cNvSpPr>
            <a:spLocks noGrp="1"/>
          </p:cNvSpPr>
          <p:nvPr>
            <p:ph type="dt" sz="half" idx="10"/>
          </p:nvPr>
        </p:nvSpPr>
        <p:spPr/>
        <p:txBody>
          <a:bodyPr/>
          <a:lstStyle/>
          <a:p>
            <a:fld id="{491ACF6A-23AE-497E-9754-E6BC5B705651}" type="datetimeFigureOut">
              <a:rPr lang="es-AR" smtClean="0"/>
              <a:t>17/7/2023</a:t>
            </a:fld>
            <a:endParaRPr lang="es-AR"/>
          </a:p>
        </p:txBody>
      </p:sp>
      <p:sp>
        <p:nvSpPr>
          <p:cNvPr id="5" name="Marcador de pie de página 4">
            <a:extLst>
              <a:ext uri="{FF2B5EF4-FFF2-40B4-BE49-F238E27FC236}">
                <a16:creationId xmlns:a16="http://schemas.microsoft.com/office/drawing/2014/main" id="{351AD8D2-F34C-40CC-BFF2-E9B1BA1CC54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F6E37BF-B516-42A2-900F-80A1B34B3B5F}"/>
              </a:ext>
            </a:extLst>
          </p:cNvPr>
          <p:cNvSpPr>
            <a:spLocks noGrp="1"/>
          </p:cNvSpPr>
          <p:nvPr>
            <p:ph type="sldNum" sz="quarter" idx="12"/>
          </p:nvPr>
        </p:nvSpPr>
        <p:spPr/>
        <p:txBody>
          <a:bodyPr/>
          <a:lstStyle/>
          <a:p>
            <a:fld id="{1627EE7A-247A-4814-948A-D5DEDC7554DE}" type="slidenum">
              <a:rPr lang="es-AR" smtClean="0"/>
              <a:t>‹Nº›</a:t>
            </a:fld>
            <a:endParaRPr lang="es-AR"/>
          </a:p>
        </p:txBody>
      </p:sp>
    </p:spTree>
    <p:extLst>
      <p:ext uri="{BB962C8B-B14F-4D97-AF65-F5344CB8AC3E}">
        <p14:creationId xmlns:p14="http://schemas.microsoft.com/office/powerpoint/2010/main" val="2684127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B0D27-20B5-4774-9927-6E66983893E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EA2D1DB-10AA-490D-9F8C-1724755CDC5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ADD83AA-B367-47D1-9239-C082DF391F9B}"/>
              </a:ext>
            </a:extLst>
          </p:cNvPr>
          <p:cNvSpPr>
            <a:spLocks noGrp="1"/>
          </p:cNvSpPr>
          <p:nvPr>
            <p:ph type="dt" sz="half" idx="10"/>
          </p:nvPr>
        </p:nvSpPr>
        <p:spPr/>
        <p:txBody>
          <a:bodyPr/>
          <a:lstStyle/>
          <a:p>
            <a:fld id="{491ACF6A-23AE-497E-9754-E6BC5B705651}" type="datetimeFigureOut">
              <a:rPr lang="es-AR" smtClean="0"/>
              <a:t>17/7/2023</a:t>
            </a:fld>
            <a:endParaRPr lang="es-AR"/>
          </a:p>
        </p:txBody>
      </p:sp>
      <p:sp>
        <p:nvSpPr>
          <p:cNvPr id="5" name="Marcador de pie de página 4">
            <a:extLst>
              <a:ext uri="{FF2B5EF4-FFF2-40B4-BE49-F238E27FC236}">
                <a16:creationId xmlns:a16="http://schemas.microsoft.com/office/drawing/2014/main" id="{32DD169F-B8D4-481F-B439-D6F14FFDCCB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6475094-3B14-46AE-9FC1-FF2526D6245D}"/>
              </a:ext>
            </a:extLst>
          </p:cNvPr>
          <p:cNvSpPr>
            <a:spLocks noGrp="1"/>
          </p:cNvSpPr>
          <p:nvPr>
            <p:ph type="sldNum" sz="quarter" idx="12"/>
          </p:nvPr>
        </p:nvSpPr>
        <p:spPr/>
        <p:txBody>
          <a:bodyPr/>
          <a:lstStyle/>
          <a:p>
            <a:fld id="{1627EE7A-247A-4814-948A-D5DEDC7554DE}" type="slidenum">
              <a:rPr lang="es-AR" smtClean="0"/>
              <a:t>‹Nº›</a:t>
            </a:fld>
            <a:endParaRPr lang="es-AR"/>
          </a:p>
        </p:txBody>
      </p:sp>
    </p:spTree>
    <p:extLst>
      <p:ext uri="{BB962C8B-B14F-4D97-AF65-F5344CB8AC3E}">
        <p14:creationId xmlns:p14="http://schemas.microsoft.com/office/powerpoint/2010/main" val="4190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3723768-CFC9-4CFA-BE30-5AAD7EA75A0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C13CB04-15F0-47F2-8409-50B55126260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CA829FB-4AE0-4EFF-9CAE-D45731C1D378}"/>
              </a:ext>
            </a:extLst>
          </p:cNvPr>
          <p:cNvSpPr>
            <a:spLocks noGrp="1"/>
          </p:cNvSpPr>
          <p:nvPr>
            <p:ph type="dt" sz="half" idx="10"/>
          </p:nvPr>
        </p:nvSpPr>
        <p:spPr/>
        <p:txBody>
          <a:bodyPr/>
          <a:lstStyle/>
          <a:p>
            <a:fld id="{491ACF6A-23AE-497E-9754-E6BC5B705651}" type="datetimeFigureOut">
              <a:rPr lang="es-AR" smtClean="0"/>
              <a:t>17/7/2023</a:t>
            </a:fld>
            <a:endParaRPr lang="es-AR"/>
          </a:p>
        </p:txBody>
      </p:sp>
      <p:sp>
        <p:nvSpPr>
          <p:cNvPr id="5" name="Marcador de pie de página 4">
            <a:extLst>
              <a:ext uri="{FF2B5EF4-FFF2-40B4-BE49-F238E27FC236}">
                <a16:creationId xmlns:a16="http://schemas.microsoft.com/office/drawing/2014/main" id="{3233885C-7F04-46B7-B48B-C9D85AAB2BF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9FBE62E-1C24-4B54-BDAC-3E056DC9EA19}"/>
              </a:ext>
            </a:extLst>
          </p:cNvPr>
          <p:cNvSpPr>
            <a:spLocks noGrp="1"/>
          </p:cNvSpPr>
          <p:nvPr>
            <p:ph type="sldNum" sz="quarter" idx="12"/>
          </p:nvPr>
        </p:nvSpPr>
        <p:spPr/>
        <p:txBody>
          <a:bodyPr/>
          <a:lstStyle/>
          <a:p>
            <a:fld id="{1627EE7A-247A-4814-948A-D5DEDC7554DE}" type="slidenum">
              <a:rPr lang="es-AR" smtClean="0"/>
              <a:t>‹Nº›</a:t>
            </a:fld>
            <a:endParaRPr lang="es-AR"/>
          </a:p>
        </p:txBody>
      </p:sp>
    </p:spTree>
    <p:extLst>
      <p:ext uri="{BB962C8B-B14F-4D97-AF65-F5344CB8AC3E}">
        <p14:creationId xmlns:p14="http://schemas.microsoft.com/office/powerpoint/2010/main" val="3785397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type="title">
  <p:cSld name="Interior">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828767" y="796567"/>
            <a:ext cx="103724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EC183F"/>
              </a:buClr>
              <a:buSzPts val="2500"/>
              <a:buFont typeface="Rubik"/>
              <a:buChar char="●"/>
              <a:defRPr sz="3333" b="1">
                <a:solidFill>
                  <a:srgbClr val="EC183F"/>
                </a:solidFill>
                <a:latin typeface="Rubik"/>
                <a:ea typeface="Rubik"/>
                <a:cs typeface="Rubik"/>
                <a:sym typeface="Rubik"/>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1" name="Google Shape;11;p2"/>
          <p:cNvSpPr txBox="1">
            <a:spLocks noGrp="1"/>
          </p:cNvSpPr>
          <p:nvPr>
            <p:ph type="subTitle" idx="1"/>
          </p:nvPr>
        </p:nvSpPr>
        <p:spPr>
          <a:xfrm>
            <a:off x="828767" y="1343800"/>
            <a:ext cx="10372400" cy="1044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ubik"/>
              <a:buNone/>
              <a:defRPr sz="2667" b="1">
                <a:solidFill>
                  <a:schemeClr val="dk1"/>
                </a:solidFill>
                <a:latin typeface="Rubik"/>
                <a:ea typeface="Rubik"/>
                <a:cs typeface="Rubik"/>
                <a:sym typeface="Rubik"/>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body" idx="2"/>
          </p:nvPr>
        </p:nvSpPr>
        <p:spPr>
          <a:xfrm>
            <a:off x="828767" y="2286000"/>
            <a:ext cx="10372400" cy="3107600"/>
          </a:xfrm>
          <a:prstGeom prst="rect">
            <a:avLst/>
          </a:prstGeom>
          <a:noFill/>
          <a:ln>
            <a:noFill/>
          </a:ln>
        </p:spPr>
        <p:txBody>
          <a:bodyPr spcFirstLastPara="1" wrap="square" lIns="91425" tIns="91425" rIns="91425" bIns="91425" anchor="t" anchorCtr="0">
            <a:noAutofit/>
          </a:bodyPr>
          <a:lstStyle>
            <a:lvl1pPr marL="609585" lvl="0" indent="-440256" rtl="0">
              <a:lnSpc>
                <a:spcPct val="115000"/>
              </a:lnSpc>
              <a:spcBef>
                <a:spcPts val="0"/>
              </a:spcBef>
              <a:spcAft>
                <a:spcPts val="0"/>
              </a:spcAft>
              <a:buSzPts val="1600"/>
              <a:buFont typeface="Rubik Light"/>
              <a:buChar char="●"/>
              <a:defRPr sz="2133">
                <a:latin typeface="Rubik Light"/>
                <a:ea typeface="Rubik Light"/>
                <a:cs typeface="Rubik Light"/>
                <a:sym typeface="Rubik Light"/>
              </a:defRPr>
            </a:lvl1pPr>
            <a:lvl2pPr marL="1219170" lvl="1" indent="-423323" rtl="0">
              <a:lnSpc>
                <a:spcPct val="115000"/>
              </a:lnSpc>
              <a:spcBef>
                <a:spcPts val="1333"/>
              </a:spcBef>
              <a:spcAft>
                <a:spcPts val="0"/>
              </a:spcAft>
              <a:buSzPts val="1400"/>
              <a:buFont typeface="Rubik Light"/>
              <a:buChar char="○"/>
              <a:defRPr>
                <a:latin typeface="Rubik Light"/>
                <a:ea typeface="Rubik Light"/>
                <a:cs typeface="Rubik Light"/>
                <a:sym typeface="Rubik Light"/>
              </a:defRPr>
            </a:lvl2pPr>
            <a:lvl3pPr marL="1828754" lvl="2" indent="-423323" rtl="0">
              <a:lnSpc>
                <a:spcPct val="115000"/>
              </a:lnSpc>
              <a:spcBef>
                <a:spcPts val="0"/>
              </a:spcBef>
              <a:spcAft>
                <a:spcPts val="0"/>
              </a:spcAft>
              <a:buSzPts val="1400"/>
              <a:buFont typeface="Rubik Light"/>
              <a:buChar char="■"/>
              <a:defRPr>
                <a:latin typeface="Rubik Light"/>
                <a:ea typeface="Rubik Light"/>
                <a:cs typeface="Rubik Light"/>
                <a:sym typeface="Rubik Light"/>
              </a:defRPr>
            </a:lvl3pPr>
            <a:lvl4pPr marL="2438339" lvl="3" indent="-423323" rtl="0">
              <a:lnSpc>
                <a:spcPct val="115000"/>
              </a:lnSpc>
              <a:spcBef>
                <a:spcPts val="0"/>
              </a:spcBef>
              <a:spcAft>
                <a:spcPts val="0"/>
              </a:spcAft>
              <a:buSzPts val="1400"/>
              <a:buFont typeface="Rubik Light"/>
              <a:buChar char="●"/>
              <a:defRPr>
                <a:latin typeface="Rubik Light"/>
                <a:ea typeface="Rubik Light"/>
                <a:cs typeface="Rubik Light"/>
                <a:sym typeface="Rubik Light"/>
              </a:defRPr>
            </a:lvl4pPr>
            <a:lvl5pPr marL="3047924" lvl="4" indent="-423323" rtl="0">
              <a:lnSpc>
                <a:spcPct val="115000"/>
              </a:lnSpc>
              <a:spcBef>
                <a:spcPts val="0"/>
              </a:spcBef>
              <a:spcAft>
                <a:spcPts val="0"/>
              </a:spcAft>
              <a:buSzPts val="1400"/>
              <a:buFont typeface="Rubik Light"/>
              <a:buChar char="○"/>
              <a:defRPr>
                <a:latin typeface="Rubik Light"/>
                <a:ea typeface="Rubik Light"/>
                <a:cs typeface="Rubik Light"/>
                <a:sym typeface="Rubik Light"/>
              </a:defRPr>
            </a:lvl5pPr>
            <a:lvl6pPr marL="3657509" lvl="5" indent="-423323" rtl="0">
              <a:lnSpc>
                <a:spcPct val="115000"/>
              </a:lnSpc>
              <a:spcBef>
                <a:spcPts val="0"/>
              </a:spcBef>
              <a:spcAft>
                <a:spcPts val="0"/>
              </a:spcAft>
              <a:buSzPts val="1400"/>
              <a:buFont typeface="Rubik Light"/>
              <a:buChar char="■"/>
              <a:defRPr>
                <a:latin typeface="Rubik Light"/>
                <a:ea typeface="Rubik Light"/>
                <a:cs typeface="Rubik Light"/>
                <a:sym typeface="Rubik Light"/>
              </a:defRPr>
            </a:lvl6pPr>
            <a:lvl7pPr marL="4267093" lvl="6" indent="-423323" rtl="0">
              <a:lnSpc>
                <a:spcPct val="115000"/>
              </a:lnSpc>
              <a:spcBef>
                <a:spcPts val="0"/>
              </a:spcBef>
              <a:spcAft>
                <a:spcPts val="0"/>
              </a:spcAft>
              <a:buSzPts val="1400"/>
              <a:buFont typeface="Rubik Light"/>
              <a:buChar char="●"/>
              <a:defRPr>
                <a:latin typeface="Rubik Light"/>
                <a:ea typeface="Rubik Light"/>
                <a:cs typeface="Rubik Light"/>
                <a:sym typeface="Rubik Light"/>
              </a:defRPr>
            </a:lvl7pPr>
            <a:lvl8pPr marL="4876678" lvl="7" indent="-423323" rtl="0">
              <a:lnSpc>
                <a:spcPct val="115000"/>
              </a:lnSpc>
              <a:spcBef>
                <a:spcPts val="0"/>
              </a:spcBef>
              <a:spcAft>
                <a:spcPts val="0"/>
              </a:spcAft>
              <a:buSzPts val="1400"/>
              <a:buFont typeface="Rubik Light"/>
              <a:buChar char="○"/>
              <a:defRPr>
                <a:latin typeface="Rubik Light"/>
                <a:ea typeface="Rubik Light"/>
                <a:cs typeface="Rubik Light"/>
                <a:sym typeface="Rubik Light"/>
              </a:defRPr>
            </a:lvl8pPr>
            <a:lvl9pPr marL="5486263" lvl="8" indent="-423323" rtl="0">
              <a:lnSpc>
                <a:spcPct val="115000"/>
              </a:lnSpc>
              <a:spcBef>
                <a:spcPts val="0"/>
              </a:spcBef>
              <a:spcAft>
                <a:spcPts val="0"/>
              </a:spcAft>
              <a:buSzPts val="1400"/>
              <a:buFont typeface="Rubik Light"/>
              <a:buChar char="■"/>
              <a:defRPr>
                <a:latin typeface="Rubik Light"/>
                <a:ea typeface="Rubik Light"/>
                <a:cs typeface="Rubik Light"/>
                <a:sym typeface="Rubik Light"/>
              </a:defRPr>
            </a:lvl9pPr>
          </a:lstStyle>
          <a:p>
            <a:endParaRPr/>
          </a:p>
        </p:txBody>
      </p:sp>
    </p:spTree>
    <p:extLst>
      <p:ext uri="{BB962C8B-B14F-4D97-AF65-F5344CB8AC3E}">
        <p14:creationId xmlns:p14="http://schemas.microsoft.com/office/powerpoint/2010/main" val="1985458772"/>
      </p:ext>
    </p:extLst>
  </p:cSld>
  <p:clrMapOvr>
    <a:masterClrMapping/>
  </p:clrMapOvr>
  <p:extLst mod="1">
    <p:ext uri="{DCECCB84-F9BA-43D5-87BE-67443E8EF086}">
      <p15:sldGuideLst xmlns:p15="http://schemas.microsoft.com/office/powerpoint/2012/main">
        <p15:guide id="1" pos="454">
          <p15:clr>
            <a:srgbClr val="FA7B17"/>
          </p15:clr>
        </p15:guide>
        <p15:guide id="2" pos="5315">
          <p15:clr>
            <a:srgbClr val="FA7B17"/>
          </p15:clr>
        </p15:guide>
        <p15:guide id="3" orient="horz" pos="41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C9BD0-A997-40B8-A3E8-42A91B0F654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27BE525-AC24-4C86-A36C-4180A95B546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64192DA-81B8-47DF-9488-80082CDBCF61}"/>
              </a:ext>
            </a:extLst>
          </p:cNvPr>
          <p:cNvSpPr>
            <a:spLocks noGrp="1"/>
          </p:cNvSpPr>
          <p:nvPr>
            <p:ph type="dt" sz="half" idx="10"/>
          </p:nvPr>
        </p:nvSpPr>
        <p:spPr/>
        <p:txBody>
          <a:bodyPr/>
          <a:lstStyle/>
          <a:p>
            <a:fld id="{491ACF6A-23AE-497E-9754-E6BC5B705651}" type="datetimeFigureOut">
              <a:rPr lang="es-AR" smtClean="0"/>
              <a:t>17/7/2023</a:t>
            </a:fld>
            <a:endParaRPr lang="es-AR"/>
          </a:p>
        </p:txBody>
      </p:sp>
      <p:sp>
        <p:nvSpPr>
          <p:cNvPr id="5" name="Marcador de pie de página 4">
            <a:extLst>
              <a:ext uri="{FF2B5EF4-FFF2-40B4-BE49-F238E27FC236}">
                <a16:creationId xmlns:a16="http://schemas.microsoft.com/office/drawing/2014/main" id="{661FFEC1-B810-4C11-AFD0-1F16747BAF7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4B7970D-0DD6-4687-BC7F-5B3A52D50874}"/>
              </a:ext>
            </a:extLst>
          </p:cNvPr>
          <p:cNvSpPr>
            <a:spLocks noGrp="1"/>
          </p:cNvSpPr>
          <p:nvPr>
            <p:ph type="sldNum" sz="quarter" idx="12"/>
          </p:nvPr>
        </p:nvSpPr>
        <p:spPr/>
        <p:txBody>
          <a:bodyPr/>
          <a:lstStyle/>
          <a:p>
            <a:fld id="{1627EE7A-247A-4814-948A-D5DEDC7554DE}" type="slidenum">
              <a:rPr lang="es-AR" smtClean="0"/>
              <a:t>‹Nº›</a:t>
            </a:fld>
            <a:endParaRPr lang="es-AR"/>
          </a:p>
        </p:txBody>
      </p:sp>
    </p:spTree>
    <p:extLst>
      <p:ext uri="{BB962C8B-B14F-4D97-AF65-F5344CB8AC3E}">
        <p14:creationId xmlns:p14="http://schemas.microsoft.com/office/powerpoint/2010/main" val="396143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1D843-1F87-4E53-904F-0A041F80C6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A5FFF89-253D-4B58-93DE-725A0F0B2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EBBA9EF4-F1E7-469C-9390-5F046F77D537}"/>
              </a:ext>
            </a:extLst>
          </p:cNvPr>
          <p:cNvSpPr>
            <a:spLocks noGrp="1"/>
          </p:cNvSpPr>
          <p:nvPr>
            <p:ph type="dt" sz="half" idx="10"/>
          </p:nvPr>
        </p:nvSpPr>
        <p:spPr/>
        <p:txBody>
          <a:bodyPr/>
          <a:lstStyle/>
          <a:p>
            <a:fld id="{491ACF6A-23AE-497E-9754-E6BC5B705651}" type="datetimeFigureOut">
              <a:rPr lang="es-AR" smtClean="0"/>
              <a:t>17/7/2023</a:t>
            </a:fld>
            <a:endParaRPr lang="es-AR"/>
          </a:p>
        </p:txBody>
      </p:sp>
      <p:sp>
        <p:nvSpPr>
          <p:cNvPr id="5" name="Marcador de pie de página 4">
            <a:extLst>
              <a:ext uri="{FF2B5EF4-FFF2-40B4-BE49-F238E27FC236}">
                <a16:creationId xmlns:a16="http://schemas.microsoft.com/office/drawing/2014/main" id="{5642840F-FD36-4E2A-800D-E817567811B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31200D3-0650-40CA-8CEE-3BB489647EE4}"/>
              </a:ext>
            </a:extLst>
          </p:cNvPr>
          <p:cNvSpPr>
            <a:spLocks noGrp="1"/>
          </p:cNvSpPr>
          <p:nvPr>
            <p:ph type="sldNum" sz="quarter" idx="12"/>
          </p:nvPr>
        </p:nvSpPr>
        <p:spPr/>
        <p:txBody>
          <a:bodyPr/>
          <a:lstStyle/>
          <a:p>
            <a:fld id="{1627EE7A-247A-4814-948A-D5DEDC7554DE}" type="slidenum">
              <a:rPr lang="es-AR" smtClean="0"/>
              <a:t>‹Nº›</a:t>
            </a:fld>
            <a:endParaRPr lang="es-AR"/>
          </a:p>
        </p:txBody>
      </p:sp>
    </p:spTree>
    <p:extLst>
      <p:ext uri="{BB962C8B-B14F-4D97-AF65-F5344CB8AC3E}">
        <p14:creationId xmlns:p14="http://schemas.microsoft.com/office/powerpoint/2010/main" val="174638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4E579-2FD4-4C9C-A514-17418808172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686EEC7-7220-48F6-ABFA-1BB7543590AC}"/>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1EB96A71-368B-40ED-BA3E-DC02CE3D963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C346CA8A-24DC-4A19-92E4-055F713DD4AB}"/>
              </a:ext>
            </a:extLst>
          </p:cNvPr>
          <p:cNvSpPr>
            <a:spLocks noGrp="1"/>
          </p:cNvSpPr>
          <p:nvPr>
            <p:ph type="dt" sz="half" idx="10"/>
          </p:nvPr>
        </p:nvSpPr>
        <p:spPr/>
        <p:txBody>
          <a:bodyPr/>
          <a:lstStyle/>
          <a:p>
            <a:fld id="{491ACF6A-23AE-497E-9754-E6BC5B705651}" type="datetimeFigureOut">
              <a:rPr lang="es-AR" smtClean="0"/>
              <a:t>17/7/2023</a:t>
            </a:fld>
            <a:endParaRPr lang="es-AR"/>
          </a:p>
        </p:txBody>
      </p:sp>
      <p:sp>
        <p:nvSpPr>
          <p:cNvPr id="6" name="Marcador de pie de página 5">
            <a:extLst>
              <a:ext uri="{FF2B5EF4-FFF2-40B4-BE49-F238E27FC236}">
                <a16:creationId xmlns:a16="http://schemas.microsoft.com/office/drawing/2014/main" id="{AA620BF2-2FE3-4DE1-B922-C21553F6D9F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CB6F968-6CA0-49AF-B051-6A186831B548}"/>
              </a:ext>
            </a:extLst>
          </p:cNvPr>
          <p:cNvSpPr>
            <a:spLocks noGrp="1"/>
          </p:cNvSpPr>
          <p:nvPr>
            <p:ph type="sldNum" sz="quarter" idx="12"/>
          </p:nvPr>
        </p:nvSpPr>
        <p:spPr/>
        <p:txBody>
          <a:bodyPr/>
          <a:lstStyle/>
          <a:p>
            <a:fld id="{1627EE7A-247A-4814-948A-D5DEDC7554DE}" type="slidenum">
              <a:rPr lang="es-AR" smtClean="0"/>
              <a:t>‹Nº›</a:t>
            </a:fld>
            <a:endParaRPr lang="es-AR"/>
          </a:p>
        </p:txBody>
      </p:sp>
    </p:spTree>
    <p:extLst>
      <p:ext uri="{BB962C8B-B14F-4D97-AF65-F5344CB8AC3E}">
        <p14:creationId xmlns:p14="http://schemas.microsoft.com/office/powerpoint/2010/main" val="239273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12BC8-AC82-4805-A80D-7A44D3CD8D2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DBB67660-A5B0-4BA0-8B7F-C15D38715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47A3822C-6A85-4F7F-83B4-C7E8C2C7A10A}"/>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E9B73690-7504-450B-876F-0DF8FCA784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7A3AD389-6589-42D8-B5E8-3A64ADD05E2F}"/>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221527B7-3316-4B4C-8CDA-77ADDDF9CE80}"/>
              </a:ext>
            </a:extLst>
          </p:cNvPr>
          <p:cNvSpPr>
            <a:spLocks noGrp="1"/>
          </p:cNvSpPr>
          <p:nvPr>
            <p:ph type="dt" sz="half" idx="10"/>
          </p:nvPr>
        </p:nvSpPr>
        <p:spPr/>
        <p:txBody>
          <a:bodyPr/>
          <a:lstStyle/>
          <a:p>
            <a:fld id="{491ACF6A-23AE-497E-9754-E6BC5B705651}" type="datetimeFigureOut">
              <a:rPr lang="es-AR" smtClean="0"/>
              <a:t>17/7/2023</a:t>
            </a:fld>
            <a:endParaRPr lang="es-AR"/>
          </a:p>
        </p:txBody>
      </p:sp>
      <p:sp>
        <p:nvSpPr>
          <p:cNvPr id="8" name="Marcador de pie de página 7">
            <a:extLst>
              <a:ext uri="{FF2B5EF4-FFF2-40B4-BE49-F238E27FC236}">
                <a16:creationId xmlns:a16="http://schemas.microsoft.com/office/drawing/2014/main" id="{F84640A0-E01A-4177-9669-D832544B89B1}"/>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97B33E33-8529-4337-855C-8CF3465916B5}"/>
              </a:ext>
            </a:extLst>
          </p:cNvPr>
          <p:cNvSpPr>
            <a:spLocks noGrp="1"/>
          </p:cNvSpPr>
          <p:nvPr>
            <p:ph type="sldNum" sz="quarter" idx="12"/>
          </p:nvPr>
        </p:nvSpPr>
        <p:spPr/>
        <p:txBody>
          <a:bodyPr/>
          <a:lstStyle/>
          <a:p>
            <a:fld id="{1627EE7A-247A-4814-948A-D5DEDC7554DE}" type="slidenum">
              <a:rPr lang="es-AR" smtClean="0"/>
              <a:t>‹Nº›</a:t>
            </a:fld>
            <a:endParaRPr lang="es-AR"/>
          </a:p>
        </p:txBody>
      </p:sp>
    </p:spTree>
    <p:extLst>
      <p:ext uri="{BB962C8B-B14F-4D97-AF65-F5344CB8AC3E}">
        <p14:creationId xmlns:p14="http://schemas.microsoft.com/office/powerpoint/2010/main" val="323261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351C86-148C-4FF1-AEC8-03D0D1A7A35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713603AE-AE81-4BA8-8A84-5C6067503C69}"/>
              </a:ext>
            </a:extLst>
          </p:cNvPr>
          <p:cNvSpPr>
            <a:spLocks noGrp="1"/>
          </p:cNvSpPr>
          <p:nvPr>
            <p:ph type="dt" sz="half" idx="10"/>
          </p:nvPr>
        </p:nvSpPr>
        <p:spPr/>
        <p:txBody>
          <a:bodyPr/>
          <a:lstStyle/>
          <a:p>
            <a:fld id="{491ACF6A-23AE-497E-9754-E6BC5B705651}" type="datetimeFigureOut">
              <a:rPr lang="es-AR" smtClean="0"/>
              <a:t>17/7/2023</a:t>
            </a:fld>
            <a:endParaRPr lang="es-AR"/>
          </a:p>
        </p:txBody>
      </p:sp>
      <p:sp>
        <p:nvSpPr>
          <p:cNvPr id="4" name="Marcador de pie de página 3">
            <a:extLst>
              <a:ext uri="{FF2B5EF4-FFF2-40B4-BE49-F238E27FC236}">
                <a16:creationId xmlns:a16="http://schemas.microsoft.com/office/drawing/2014/main" id="{8E29C262-8CDC-4446-95C7-2F1B15F48373}"/>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E0952CA2-8E3A-45A5-B0B6-5CCC641CE72C}"/>
              </a:ext>
            </a:extLst>
          </p:cNvPr>
          <p:cNvSpPr>
            <a:spLocks noGrp="1"/>
          </p:cNvSpPr>
          <p:nvPr>
            <p:ph type="sldNum" sz="quarter" idx="12"/>
          </p:nvPr>
        </p:nvSpPr>
        <p:spPr/>
        <p:txBody>
          <a:bodyPr/>
          <a:lstStyle/>
          <a:p>
            <a:fld id="{1627EE7A-247A-4814-948A-D5DEDC7554DE}" type="slidenum">
              <a:rPr lang="es-AR" smtClean="0"/>
              <a:t>‹Nº›</a:t>
            </a:fld>
            <a:endParaRPr lang="es-AR"/>
          </a:p>
        </p:txBody>
      </p:sp>
    </p:spTree>
    <p:extLst>
      <p:ext uri="{BB962C8B-B14F-4D97-AF65-F5344CB8AC3E}">
        <p14:creationId xmlns:p14="http://schemas.microsoft.com/office/powerpoint/2010/main" val="248759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0180FD0-9FE0-4F45-BC3F-8B4550159C11}"/>
              </a:ext>
            </a:extLst>
          </p:cNvPr>
          <p:cNvSpPr>
            <a:spLocks noGrp="1"/>
          </p:cNvSpPr>
          <p:nvPr>
            <p:ph type="dt" sz="half" idx="10"/>
          </p:nvPr>
        </p:nvSpPr>
        <p:spPr/>
        <p:txBody>
          <a:bodyPr/>
          <a:lstStyle/>
          <a:p>
            <a:fld id="{491ACF6A-23AE-497E-9754-E6BC5B705651}" type="datetimeFigureOut">
              <a:rPr lang="es-AR" smtClean="0"/>
              <a:t>17/7/2023</a:t>
            </a:fld>
            <a:endParaRPr lang="es-AR"/>
          </a:p>
        </p:txBody>
      </p:sp>
      <p:sp>
        <p:nvSpPr>
          <p:cNvPr id="3" name="Marcador de pie de página 2">
            <a:extLst>
              <a:ext uri="{FF2B5EF4-FFF2-40B4-BE49-F238E27FC236}">
                <a16:creationId xmlns:a16="http://schemas.microsoft.com/office/drawing/2014/main" id="{8FC3904A-2E62-4787-8347-09B7942D58C4}"/>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B582802-29A9-4968-98A8-18C2B3F3E263}"/>
              </a:ext>
            </a:extLst>
          </p:cNvPr>
          <p:cNvSpPr>
            <a:spLocks noGrp="1"/>
          </p:cNvSpPr>
          <p:nvPr>
            <p:ph type="sldNum" sz="quarter" idx="12"/>
          </p:nvPr>
        </p:nvSpPr>
        <p:spPr/>
        <p:txBody>
          <a:bodyPr/>
          <a:lstStyle/>
          <a:p>
            <a:fld id="{1627EE7A-247A-4814-948A-D5DEDC7554DE}" type="slidenum">
              <a:rPr lang="es-AR" smtClean="0"/>
              <a:t>‹Nº›</a:t>
            </a:fld>
            <a:endParaRPr lang="es-AR"/>
          </a:p>
        </p:txBody>
      </p:sp>
    </p:spTree>
    <p:extLst>
      <p:ext uri="{BB962C8B-B14F-4D97-AF65-F5344CB8AC3E}">
        <p14:creationId xmlns:p14="http://schemas.microsoft.com/office/powerpoint/2010/main" val="647194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A5D7F-0A25-4596-BB59-7027076DF6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01C944C-9888-4796-8B60-EDFF0D0FE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A5D31535-B2B3-4E8C-8122-B0374C29D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5D6A1C2-1417-47B5-B8A6-4452C6C385BE}"/>
              </a:ext>
            </a:extLst>
          </p:cNvPr>
          <p:cNvSpPr>
            <a:spLocks noGrp="1"/>
          </p:cNvSpPr>
          <p:nvPr>
            <p:ph type="dt" sz="half" idx="10"/>
          </p:nvPr>
        </p:nvSpPr>
        <p:spPr/>
        <p:txBody>
          <a:bodyPr/>
          <a:lstStyle/>
          <a:p>
            <a:fld id="{491ACF6A-23AE-497E-9754-E6BC5B705651}" type="datetimeFigureOut">
              <a:rPr lang="es-AR" smtClean="0"/>
              <a:t>17/7/2023</a:t>
            </a:fld>
            <a:endParaRPr lang="es-AR"/>
          </a:p>
        </p:txBody>
      </p:sp>
      <p:sp>
        <p:nvSpPr>
          <p:cNvPr id="6" name="Marcador de pie de página 5">
            <a:extLst>
              <a:ext uri="{FF2B5EF4-FFF2-40B4-BE49-F238E27FC236}">
                <a16:creationId xmlns:a16="http://schemas.microsoft.com/office/drawing/2014/main" id="{7D96B1BD-DFFA-41A8-AF6D-B2FAE1D1AC0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BB5B473-6A0F-4EA4-8185-4CE42394EE7B}"/>
              </a:ext>
            </a:extLst>
          </p:cNvPr>
          <p:cNvSpPr>
            <a:spLocks noGrp="1"/>
          </p:cNvSpPr>
          <p:nvPr>
            <p:ph type="sldNum" sz="quarter" idx="12"/>
          </p:nvPr>
        </p:nvSpPr>
        <p:spPr/>
        <p:txBody>
          <a:bodyPr/>
          <a:lstStyle/>
          <a:p>
            <a:fld id="{1627EE7A-247A-4814-948A-D5DEDC7554DE}" type="slidenum">
              <a:rPr lang="es-AR" smtClean="0"/>
              <a:t>‹Nº›</a:t>
            </a:fld>
            <a:endParaRPr lang="es-AR"/>
          </a:p>
        </p:txBody>
      </p:sp>
    </p:spTree>
    <p:extLst>
      <p:ext uri="{BB962C8B-B14F-4D97-AF65-F5344CB8AC3E}">
        <p14:creationId xmlns:p14="http://schemas.microsoft.com/office/powerpoint/2010/main" val="114690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57CABC-33B4-4BAE-BE9C-EC5B4530174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7AB271FE-2AF5-4765-B690-26BAF81C4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68BFB707-075E-47EB-997C-643640368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C54E344-3D6A-4EDB-925B-C67ABF5ECF06}"/>
              </a:ext>
            </a:extLst>
          </p:cNvPr>
          <p:cNvSpPr>
            <a:spLocks noGrp="1"/>
          </p:cNvSpPr>
          <p:nvPr>
            <p:ph type="dt" sz="half" idx="10"/>
          </p:nvPr>
        </p:nvSpPr>
        <p:spPr/>
        <p:txBody>
          <a:bodyPr/>
          <a:lstStyle/>
          <a:p>
            <a:fld id="{491ACF6A-23AE-497E-9754-E6BC5B705651}" type="datetimeFigureOut">
              <a:rPr lang="es-AR" smtClean="0"/>
              <a:t>17/7/2023</a:t>
            </a:fld>
            <a:endParaRPr lang="es-AR"/>
          </a:p>
        </p:txBody>
      </p:sp>
      <p:sp>
        <p:nvSpPr>
          <p:cNvPr id="6" name="Marcador de pie de página 5">
            <a:extLst>
              <a:ext uri="{FF2B5EF4-FFF2-40B4-BE49-F238E27FC236}">
                <a16:creationId xmlns:a16="http://schemas.microsoft.com/office/drawing/2014/main" id="{6A570451-04E9-473C-9E52-62B814A4E2E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F351E89-71FA-40DF-8729-24AA39214291}"/>
              </a:ext>
            </a:extLst>
          </p:cNvPr>
          <p:cNvSpPr>
            <a:spLocks noGrp="1"/>
          </p:cNvSpPr>
          <p:nvPr>
            <p:ph type="sldNum" sz="quarter" idx="12"/>
          </p:nvPr>
        </p:nvSpPr>
        <p:spPr/>
        <p:txBody>
          <a:bodyPr/>
          <a:lstStyle/>
          <a:p>
            <a:fld id="{1627EE7A-247A-4814-948A-D5DEDC7554DE}" type="slidenum">
              <a:rPr lang="es-AR" smtClean="0"/>
              <a:t>‹Nº›</a:t>
            </a:fld>
            <a:endParaRPr lang="es-AR"/>
          </a:p>
        </p:txBody>
      </p:sp>
    </p:spTree>
    <p:extLst>
      <p:ext uri="{BB962C8B-B14F-4D97-AF65-F5344CB8AC3E}">
        <p14:creationId xmlns:p14="http://schemas.microsoft.com/office/powerpoint/2010/main" val="33235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B6BB219-FB10-47AF-A53A-6A0DD5259E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B6765BA-9DBC-4FCC-ABEA-702701D8E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DFD7569-846A-4207-B101-FEF0DBB89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ACF6A-23AE-497E-9754-E6BC5B705651}" type="datetimeFigureOut">
              <a:rPr lang="es-AR" smtClean="0"/>
              <a:t>17/7/2023</a:t>
            </a:fld>
            <a:endParaRPr lang="es-AR"/>
          </a:p>
        </p:txBody>
      </p:sp>
      <p:sp>
        <p:nvSpPr>
          <p:cNvPr id="5" name="Marcador de pie de página 4">
            <a:extLst>
              <a:ext uri="{FF2B5EF4-FFF2-40B4-BE49-F238E27FC236}">
                <a16:creationId xmlns:a16="http://schemas.microsoft.com/office/drawing/2014/main" id="{6447D23A-7BA0-47DD-8BF1-5BB079774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FB3FF2C8-A7D6-4B0F-9858-531FE7359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7EE7A-247A-4814-948A-D5DEDC7554DE}" type="slidenum">
              <a:rPr lang="es-AR" smtClean="0"/>
              <a:t>‹Nº›</a:t>
            </a:fld>
            <a:endParaRPr lang="es-AR"/>
          </a:p>
        </p:txBody>
      </p:sp>
    </p:spTree>
    <p:extLst>
      <p:ext uri="{BB962C8B-B14F-4D97-AF65-F5344CB8AC3E}">
        <p14:creationId xmlns:p14="http://schemas.microsoft.com/office/powerpoint/2010/main" val="2386374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58F72-42DF-49C5-8EDA-020106470B43}"/>
              </a:ext>
            </a:extLst>
          </p:cNvPr>
          <p:cNvSpPr>
            <a:spLocks noGrp="1"/>
          </p:cNvSpPr>
          <p:nvPr>
            <p:ph type="ctrTitle"/>
          </p:nvPr>
        </p:nvSpPr>
        <p:spPr>
          <a:xfrm>
            <a:off x="1285461" y="2460833"/>
            <a:ext cx="9144000" cy="2387600"/>
          </a:xfrm>
        </p:spPr>
        <p:txBody>
          <a:bodyPr/>
          <a:lstStyle/>
          <a:p>
            <a:r>
              <a:rPr lang="es-MX" dirty="0"/>
              <a:t>Inversión de Control</a:t>
            </a:r>
            <a:br>
              <a:rPr lang="es-MX" dirty="0"/>
            </a:br>
            <a:endParaRPr lang="es-AR" dirty="0"/>
          </a:p>
        </p:txBody>
      </p:sp>
    </p:spTree>
    <p:extLst>
      <p:ext uri="{BB962C8B-B14F-4D97-AF65-F5344CB8AC3E}">
        <p14:creationId xmlns:p14="http://schemas.microsoft.com/office/powerpoint/2010/main" val="2223720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828767" y="796567"/>
            <a:ext cx="10372400" cy="763600"/>
          </a:xfrm>
          <a:prstGeom prst="rect">
            <a:avLst/>
          </a:prstGeom>
        </p:spPr>
        <p:txBody>
          <a:bodyPr spcFirstLastPara="1" vert="horz" wrap="square" lIns="121900" tIns="121900" rIns="121900" bIns="121900" rtlCol="0" anchor="ctr" anchorCtr="0">
            <a:noAutofit/>
          </a:bodyPr>
          <a:lstStyle/>
          <a:p>
            <a:pPr>
              <a:buNone/>
            </a:pPr>
            <a:r>
              <a:rPr lang="es" dirty="0">
                <a:latin typeface="Arial" panose="020B0604020202020204" pitchFamily="34" charset="0"/>
                <a:cs typeface="Arial" panose="020B0604020202020204" pitchFamily="34" charset="0"/>
              </a:rPr>
              <a:t>¿Cuáles son los tres métodos?</a:t>
            </a:r>
            <a:endParaRPr dirty="0">
              <a:latin typeface="Arial" panose="020B0604020202020204" pitchFamily="34" charset="0"/>
              <a:cs typeface="Arial" panose="020B0604020202020204" pitchFamily="34" charset="0"/>
            </a:endParaRPr>
          </a:p>
        </p:txBody>
      </p:sp>
      <p:sp>
        <p:nvSpPr>
          <p:cNvPr id="94" name="Google Shape;94;p15"/>
          <p:cNvSpPr txBox="1">
            <a:spLocks noGrp="1"/>
          </p:cNvSpPr>
          <p:nvPr>
            <p:ph type="body" idx="2"/>
          </p:nvPr>
        </p:nvSpPr>
        <p:spPr>
          <a:xfrm>
            <a:off x="828767" y="1641700"/>
            <a:ext cx="10372400" cy="1202000"/>
          </a:xfrm>
          <a:prstGeom prst="rect">
            <a:avLst/>
          </a:prstGeom>
        </p:spPr>
        <p:txBody>
          <a:bodyPr spcFirstLastPara="1" vert="horz" wrap="square" lIns="121900" tIns="121900" rIns="121900" bIns="121900" rtlCol="0" anchor="t" anchorCtr="0">
            <a:noAutofit/>
          </a:bodyPr>
          <a:lstStyle/>
          <a:p>
            <a:pPr marL="0" indent="0" algn="just">
              <a:spcAft>
                <a:spcPts val="1333"/>
              </a:spcAft>
              <a:buNone/>
            </a:pPr>
            <a:r>
              <a:rPr lang="es" dirty="0">
                <a:latin typeface="Arial" panose="020B0604020202020204" pitchFamily="34" charset="0"/>
                <a:cs typeface="Arial" panose="020B0604020202020204" pitchFamily="34" charset="0"/>
              </a:rPr>
              <a:t>Ahora avancemos para conocer los tres métodos posibles para inyectar las dependencias. </a:t>
            </a:r>
            <a:endParaRPr dirty="0">
              <a:latin typeface="Arial" panose="020B0604020202020204" pitchFamily="34" charset="0"/>
              <a:cs typeface="Arial" panose="020B0604020202020204" pitchFamily="34" charset="0"/>
            </a:endParaRPr>
          </a:p>
        </p:txBody>
      </p:sp>
      <p:sp>
        <p:nvSpPr>
          <p:cNvPr id="95" name="Google Shape;95;p15"/>
          <p:cNvSpPr/>
          <p:nvPr/>
        </p:nvSpPr>
        <p:spPr>
          <a:xfrm>
            <a:off x="1138467" y="3416267"/>
            <a:ext cx="3049600" cy="1374400"/>
          </a:xfrm>
          <a:prstGeom prst="roundRect">
            <a:avLst>
              <a:gd name="adj" fmla="val 16667"/>
            </a:avLst>
          </a:prstGeom>
          <a:solidFill>
            <a:schemeClr val="accent5"/>
          </a:solidFill>
          <a:ln>
            <a:noFill/>
          </a:ln>
        </p:spPr>
        <p:txBody>
          <a:bodyPr spcFirstLastPara="1" wrap="square" lIns="121900" tIns="121900" rIns="121900" bIns="121900" anchor="ctr" anchorCtr="0">
            <a:noAutofit/>
          </a:bodyPr>
          <a:lstStyle/>
          <a:p>
            <a:pPr algn="ctr"/>
            <a:r>
              <a:rPr lang="es" sz="2133" dirty="0">
                <a:latin typeface="Arial" panose="020B0604020202020204" pitchFamily="34" charset="0"/>
                <a:ea typeface="Rubik Light"/>
                <a:cs typeface="Arial" panose="020B0604020202020204" pitchFamily="34" charset="0"/>
                <a:sym typeface="Rubik Light"/>
              </a:rPr>
              <a:t>Por constructor</a:t>
            </a:r>
            <a:endParaRPr sz="2133" dirty="0">
              <a:latin typeface="Arial" panose="020B0604020202020204" pitchFamily="34" charset="0"/>
              <a:ea typeface="Rubik Light"/>
              <a:cs typeface="Arial" panose="020B0604020202020204" pitchFamily="34" charset="0"/>
              <a:sym typeface="Rubik Light"/>
            </a:endParaRPr>
          </a:p>
        </p:txBody>
      </p:sp>
      <p:sp>
        <p:nvSpPr>
          <p:cNvPr id="96" name="Google Shape;96;p15"/>
          <p:cNvSpPr/>
          <p:nvPr/>
        </p:nvSpPr>
        <p:spPr>
          <a:xfrm>
            <a:off x="4651733" y="3416267"/>
            <a:ext cx="3049600" cy="1374400"/>
          </a:xfrm>
          <a:prstGeom prst="roundRect">
            <a:avLst>
              <a:gd name="adj" fmla="val 16667"/>
            </a:avLst>
          </a:prstGeom>
          <a:solidFill>
            <a:schemeClr val="accent5"/>
          </a:solidFill>
          <a:ln>
            <a:noFill/>
          </a:ln>
        </p:spPr>
        <p:txBody>
          <a:bodyPr spcFirstLastPara="1" wrap="square" lIns="121900" tIns="121900" rIns="121900" bIns="121900" anchor="ctr" anchorCtr="0">
            <a:noAutofit/>
          </a:bodyPr>
          <a:lstStyle/>
          <a:p>
            <a:pPr algn="ctr"/>
            <a:r>
              <a:rPr lang="es" sz="2133" dirty="0">
                <a:latin typeface="Arial" panose="020B0604020202020204" pitchFamily="34" charset="0"/>
                <a:ea typeface="Rubik Light"/>
                <a:cs typeface="Arial" panose="020B0604020202020204" pitchFamily="34" charset="0"/>
                <a:sym typeface="Rubik Light"/>
              </a:rPr>
              <a:t>Por método setters</a:t>
            </a:r>
            <a:endParaRPr sz="2133" dirty="0">
              <a:latin typeface="Arial" panose="020B0604020202020204" pitchFamily="34" charset="0"/>
              <a:ea typeface="Rubik Light"/>
              <a:cs typeface="Arial" panose="020B0604020202020204" pitchFamily="34" charset="0"/>
              <a:sym typeface="Rubik Light"/>
            </a:endParaRPr>
          </a:p>
        </p:txBody>
      </p:sp>
      <p:sp>
        <p:nvSpPr>
          <p:cNvPr id="97" name="Google Shape;97;p15"/>
          <p:cNvSpPr/>
          <p:nvPr/>
        </p:nvSpPr>
        <p:spPr>
          <a:xfrm>
            <a:off x="8142400" y="3416267"/>
            <a:ext cx="3049600" cy="1374400"/>
          </a:xfrm>
          <a:prstGeom prst="roundRect">
            <a:avLst>
              <a:gd name="adj" fmla="val 16667"/>
            </a:avLst>
          </a:prstGeom>
          <a:solidFill>
            <a:schemeClr val="accent5"/>
          </a:solidFill>
          <a:ln>
            <a:noFill/>
          </a:ln>
        </p:spPr>
        <p:txBody>
          <a:bodyPr spcFirstLastPara="1" wrap="square" lIns="121900" tIns="121900" rIns="121900" bIns="121900" anchor="ctr" anchorCtr="0">
            <a:noAutofit/>
          </a:bodyPr>
          <a:lstStyle/>
          <a:p>
            <a:pPr algn="ctr"/>
            <a:r>
              <a:rPr lang="es" sz="2133" dirty="0">
                <a:latin typeface="Arial" panose="020B0604020202020204" pitchFamily="34" charset="0"/>
                <a:ea typeface="Rubik Light"/>
                <a:cs typeface="Arial" panose="020B0604020202020204" pitchFamily="34" charset="0"/>
                <a:sym typeface="Rubik Light"/>
              </a:rPr>
              <a:t>Directo en propiedad</a:t>
            </a:r>
            <a:endParaRPr sz="2133" dirty="0">
              <a:latin typeface="Arial" panose="020B0604020202020204" pitchFamily="34" charset="0"/>
              <a:ea typeface="Rubik Light"/>
              <a:cs typeface="Arial" panose="020B0604020202020204" pitchFamily="34" charset="0"/>
              <a:sym typeface="Rubik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28767" y="796567"/>
            <a:ext cx="10372400" cy="763600"/>
          </a:xfrm>
          <a:prstGeom prst="rect">
            <a:avLst/>
          </a:prstGeom>
        </p:spPr>
        <p:txBody>
          <a:bodyPr spcFirstLastPara="1" vert="horz" wrap="square" lIns="121900" tIns="121900" rIns="121900" bIns="121900" rtlCol="0" anchor="ctr" anchorCtr="0">
            <a:noAutofit/>
          </a:bodyPr>
          <a:lstStyle/>
          <a:p>
            <a:pPr>
              <a:buNone/>
            </a:pPr>
            <a:r>
              <a:rPr lang="es" dirty="0">
                <a:latin typeface="Arial" panose="020B0604020202020204" pitchFamily="34" charset="0"/>
                <a:cs typeface="Arial" panose="020B0604020202020204" pitchFamily="34" charset="0"/>
              </a:rPr>
              <a:t>Por constructor</a:t>
            </a:r>
            <a:endParaRPr dirty="0">
              <a:latin typeface="Arial" panose="020B0604020202020204" pitchFamily="34" charset="0"/>
              <a:cs typeface="Arial" panose="020B0604020202020204" pitchFamily="34" charset="0"/>
            </a:endParaRPr>
          </a:p>
        </p:txBody>
      </p:sp>
      <p:sp>
        <p:nvSpPr>
          <p:cNvPr id="103" name="Google Shape;103;p16"/>
          <p:cNvSpPr txBox="1">
            <a:spLocks noGrp="1"/>
          </p:cNvSpPr>
          <p:nvPr>
            <p:ph type="body" idx="2"/>
          </p:nvPr>
        </p:nvSpPr>
        <p:spPr>
          <a:xfrm>
            <a:off x="828767" y="1454767"/>
            <a:ext cx="10372400" cy="979600"/>
          </a:xfrm>
          <a:prstGeom prst="rect">
            <a:avLst/>
          </a:prstGeom>
        </p:spPr>
        <p:txBody>
          <a:bodyPr spcFirstLastPara="1" vert="horz" wrap="square" lIns="121900" tIns="121900" rIns="121900" bIns="121900" rtlCol="0" anchor="t" anchorCtr="0">
            <a:noAutofit/>
          </a:bodyPr>
          <a:lstStyle/>
          <a:p>
            <a:pPr marL="0" indent="0" algn="just">
              <a:lnSpc>
                <a:spcPct val="100000"/>
              </a:lnSpc>
              <a:buClr>
                <a:srgbClr val="000000"/>
              </a:buClr>
              <a:buNone/>
            </a:pPr>
            <a:r>
              <a:rPr lang="es"/>
              <a:t>Este método es el más recomendado, pues te daría la visibilidad necesaria de cuantas inyecciones tiene tu clase y es más fácil de hacer debug.</a:t>
            </a:r>
            <a:endParaRPr/>
          </a:p>
        </p:txBody>
      </p:sp>
      <p:sp>
        <p:nvSpPr>
          <p:cNvPr id="104" name="Google Shape;104;p16"/>
          <p:cNvSpPr/>
          <p:nvPr/>
        </p:nvSpPr>
        <p:spPr>
          <a:xfrm>
            <a:off x="828767" y="2307267"/>
            <a:ext cx="6705200" cy="40852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a:buClr>
                <a:srgbClr val="000000"/>
              </a:buClr>
              <a:buSzPts val="1400"/>
            </a:pPr>
            <a:r>
              <a:rPr lang="es" sz="1333" dirty="0">
                <a:solidFill>
                  <a:schemeClr val="lt1"/>
                </a:solidFill>
                <a:latin typeface="Arial" panose="020B0604020202020204" pitchFamily="34" charset="0"/>
                <a:ea typeface="Consolas"/>
                <a:cs typeface="Arial" panose="020B0604020202020204" pitchFamily="34" charset="0"/>
                <a:sym typeface="Consolas"/>
              </a:rPr>
              <a:t>@Controller</a:t>
            </a:r>
            <a:endParaRPr sz="1333" dirty="0">
              <a:solidFill>
                <a:schemeClr val="lt1"/>
              </a:solidFill>
              <a:latin typeface="Arial" panose="020B0604020202020204" pitchFamily="34" charset="0"/>
              <a:ea typeface="Consolas"/>
              <a:cs typeface="Arial" panose="020B0604020202020204" pitchFamily="34" charset="0"/>
              <a:sym typeface="Consolas"/>
            </a:endParaRPr>
          </a:p>
          <a:p>
            <a:pPr>
              <a:buClr>
                <a:srgbClr val="000000"/>
              </a:buClr>
              <a:buSzPts val="1400"/>
            </a:pPr>
            <a:r>
              <a:rPr lang="es" sz="1333" dirty="0">
                <a:solidFill>
                  <a:schemeClr val="lt1"/>
                </a:solidFill>
                <a:latin typeface="Arial" panose="020B0604020202020204" pitchFamily="34" charset="0"/>
                <a:ea typeface="Consolas"/>
                <a:cs typeface="Arial" panose="020B0604020202020204" pitchFamily="34" charset="0"/>
                <a:sym typeface="Consolas"/>
              </a:rPr>
              <a:t>public class </a:t>
            </a:r>
            <a:r>
              <a:rPr lang="es" sz="1333" b="1" dirty="0">
                <a:solidFill>
                  <a:schemeClr val="lt1"/>
                </a:solidFill>
                <a:latin typeface="Arial" panose="020B0604020202020204" pitchFamily="34" charset="0"/>
                <a:ea typeface="Consolas"/>
                <a:cs typeface="Arial" panose="020B0604020202020204" pitchFamily="34" charset="0"/>
                <a:sym typeface="Consolas"/>
              </a:rPr>
              <a:t>CocinaController </a:t>
            </a:r>
            <a:r>
              <a:rPr lang="es" sz="1333" dirty="0">
                <a:solidFill>
                  <a:schemeClr val="lt1"/>
                </a:solidFill>
                <a:latin typeface="Arial" panose="020B0604020202020204" pitchFamily="34" charset="0"/>
                <a:ea typeface="Consolas"/>
                <a:cs typeface="Arial" panose="020B0604020202020204" pitchFamily="34" charset="0"/>
                <a:sym typeface="Consolas"/>
              </a:rPr>
              <a:t>{</a:t>
            </a:r>
            <a:endParaRPr sz="1333" dirty="0">
              <a:solidFill>
                <a:schemeClr val="lt1"/>
              </a:solidFill>
              <a:latin typeface="Arial" panose="020B0604020202020204" pitchFamily="34" charset="0"/>
              <a:ea typeface="Consolas"/>
              <a:cs typeface="Arial" panose="020B0604020202020204" pitchFamily="34" charset="0"/>
              <a:sym typeface="Consolas"/>
            </a:endParaRPr>
          </a:p>
          <a:p>
            <a:pPr>
              <a:buClr>
                <a:srgbClr val="000000"/>
              </a:buClr>
              <a:buSzPts val="1400"/>
            </a:pPr>
            <a:r>
              <a:rPr lang="es" sz="1333" dirty="0">
                <a:latin typeface="Arial" panose="020B0604020202020204" pitchFamily="34" charset="0"/>
                <a:ea typeface="Consolas"/>
                <a:cs typeface="Arial" panose="020B0604020202020204" pitchFamily="34" charset="0"/>
                <a:sym typeface="Consolas"/>
              </a:rPr>
              <a:t> </a:t>
            </a:r>
            <a:r>
              <a:rPr lang="es" sz="1333" dirty="0">
                <a:solidFill>
                  <a:schemeClr val="accent1"/>
                </a:solidFill>
                <a:latin typeface="Arial" panose="020B0604020202020204" pitchFamily="34" charset="0"/>
                <a:ea typeface="Consolas"/>
                <a:cs typeface="Arial" panose="020B0604020202020204" pitchFamily="34" charset="0"/>
                <a:sym typeface="Consolas"/>
              </a:rPr>
              <a:t>  </a:t>
            </a:r>
            <a:r>
              <a:rPr lang="es" sz="1333" b="1" dirty="0">
                <a:solidFill>
                  <a:schemeClr val="accent1"/>
                </a:solidFill>
                <a:latin typeface="Arial" panose="020B0604020202020204" pitchFamily="34" charset="0"/>
                <a:ea typeface="Consolas"/>
                <a:cs typeface="Arial" panose="020B0604020202020204" pitchFamily="34" charset="0"/>
                <a:sym typeface="Consolas"/>
              </a:rPr>
              <a:t> private CocineroService unCocineroService;</a:t>
            </a:r>
            <a:endParaRPr sz="1333" dirty="0">
              <a:solidFill>
                <a:schemeClr val="accent1"/>
              </a:solidFill>
              <a:latin typeface="Arial" panose="020B0604020202020204" pitchFamily="34" charset="0"/>
              <a:ea typeface="Consolas"/>
              <a:cs typeface="Arial" panose="020B0604020202020204" pitchFamily="34" charset="0"/>
              <a:sym typeface="Consolas"/>
            </a:endParaRPr>
          </a:p>
          <a:p>
            <a:pPr>
              <a:buClr>
                <a:srgbClr val="000000"/>
              </a:buClr>
              <a:buSzPts val="1400"/>
            </a:pPr>
            <a:endParaRPr sz="1333" dirty="0">
              <a:latin typeface="Arial" panose="020B0604020202020204" pitchFamily="34" charset="0"/>
              <a:ea typeface="Consolas"/>
              <a:cs typeface="Arial" panose="020B0604020202020204" pitchFamily="34" charset="0"/>
              <a:sym typeface="Consolas"/>
            </a:endParaRPr>
          </a:p>
          <a:p>
            <a:pPr>
              <a:buClr>
                <a:srgbClr val="000000"/>
              </a:buClr>
              <a:buSzPts val="1400"/>
            </a:pPr>
            <a:r>
              <a:rPr lang="es" sz="1333" dirty="0">
                <a:solidFill>
                  <a:srgbClr val="38761D"/>
                </a:solidFill>
                <a:latin typeface="Arial" panose="020B0604020202020204" pitchFamily="34" charset="0"/>
                <a:ea typeface="Consolas"/>
                <a:cs typeface="Arial" panose="020B0604020202020204" pitchFamily="34" charset="0"/>
                <a:sym typeface="Consolas"/>
              </a:rPr>
              <a:t>  </a:t>
            </a:r>
            <a:r>
              <a:rPr lang="es" sz="1333" dirty="0">
                <a:solidFill>
                  <a:schemeClr val="lt2"/>
                </a:solidFill>
                <a:latin typeface="Arial" panose="020B0604020202020204" pitchFamily="34" charset="0"/>
                <a:ea typeface="Consolas"/>
                <a:cs typeface="Arial" panose="020B0604020202020204" pitchFamily="34" charset="0"/>
                <a:sym typeface="Consolas"/>
              </a:rPr>
              <a:t>  /**</a:t>
            </a:r>
            <a:endParaRPr sz="1333" dirty="0">
              <a:solidFill>
                <a:schemeClr val="lt2"/>
              </a:solidFill>
              <a:latin typeface="Arial" panose="020B0604020202020204" pitchFamily="34" charset="0"/>
              <a:ea typeface="Consolas"/>
              <a:cs typeface="Arial" panose="020B0604020202020204" pitchFamily="34" charset="0"/>
              <a:sym typeface="Consolas"/>
            </a:endParaRPr>
          </a:p>
          <a:p>
            <a:pPr>
              <a:buClr>
                <a:srgbClr val="000000"/>
              </a:buClr>
              <a:buSzPts val="1400"/>
            </a:pPr>
            <a:r>
              <a:rPr lang="es" sz="1333" dirty="0">
                <a:solidFill>
                  <a:schemeClr val="lt2"/>
                </a:solidFill>
                <a:latin typeface="Arial" panose="020B0604020202020204" pitchFamily="34" charset="0"/>
                <a:ea typeface="Consolas"/>
                <a:cs typeface="Arial" panose="020B0604020202020204" pitchFamily="34" charset="0"/>
                <a:sym typeface="Consolas"/>
              </a:rPr>
              <a:t>     * Constructor de la clase CocinaController</a:t>
            </a:r>
            <a:endParaRPr sz="1333" dirty="0">
              <a:solidFill>
                <a:schemeClr val="lt2"/>
              </a:solidFill>
              <a:latin typeface="Arial" panose="020B0604020202020204" pitchFamily="34" charset="0"/>
              <a:ea typeface="Consolas"/>
              <a:cs typeface="Arial" panose="020B0604020202020204" pitchFamily="34" charset="0"/>
              <a:sym typeface="Consolas"/>
            </a:endParaRPr>
          </a:p>
          <a:p>
            <a:pPr>
              <a:buClr>
                <a:srgbClr val="000000"/>
              </a:buClr>
              <a:buSzPts val="1400"/>
            </a:pPr>
            <a:r>
              <a:rPr lang="es" sz="1333" dirty="0">
                <a:solidFill>
                  <a:schemeClr val="lt2"/>
                </a:solidFill>
                <a:latin typeface="Arial" panose="020B0604020202020204" pitchFamily="34" charset="0"/>
                <a:ea typeface="Consolas"/>
                <a:cs typeface="Arial" panose="020B0604020202020204" pitchFamily="34" charset="0"/>
                <a:sym typeface="Consolas"/>
              </a:rPr>
              <a:t>     */	</a:t>
            </a:r>
            <a:endParaRPr sz="1333" dirty="0">
              <a:solidFill>
                <a:schemeClr val="lt2"/>
              </a:solidFill>
              <a:latin typeface="Arial" panose="020B0604020202020204" pitchFamily="34" charset="0"/>
              <a:ea typeface="Consolas"/>
              <a:cs typeface="Arial" panose="020B0604020202020204" pitchFamily="34" charset="0"/>
              <a:sym typeface="Consolas"/>
            </a:endParaRPr>
          </a:p>
          <a:p>
            <a:pPr>
              <a:buClr>
                <a:srgbClr val="000000"/>
              </a:buClr>
              <a:buSzPts val="1400"/>
            </a:pPr>
            <a:r>
              <a:rPr lang="es" sz="1333" dirty="0">
                <a:latin typeface="Arial" panose="020B0604020202020204" pitchFamily="34" charset="0"/>
                <a:ea typeface="Consolas"/>
                <a:cs typeface="Arial" panose="020B0604020202020204" pitchFamily="34" charset="0"/>
                <a:sym typeface="Consolas"/>
              </a:rPr>
              <a:t>    </a:t>
            </a:r>
            <a:r>
              <a:rPr lang="es" sz="1333" dirty="0">
                <a:solidFill>
                  <a:schemeClr val="lt1"/>
                </a:solidFill>
                <a:latin typeface="Arial" panose="020B0604020202020204" pitchFamily="34" charset="0"/>
                <a:ea typeface="Consolas"/>
                <a:cs typeface="Arial" panose="020B0604020202020204" pitchFamily="34" charset="0"/>
                <a:sym typeface="Consolas"/>
              </a:rPr>
              <a:t>@Autowired // Anotacion opcional desde version 4.3</a:t>
            </a:r>
            <a:endParaRPr sz="1333" dirty="0">
              <a:solidFill>
                <a:schemeClr val="lt1"/>
              </a:solidFill>
              <a:latin typeface="Arial" panose="020B0604020202020204" pitchFamily="34" charset="0"/>
              <a:ea typeface="Consolas"/>
              <a:cs typeface="Arial" panose="020B0604020202020204" pitchFamily="34" charset="0"/>
              <a:sym typeface="Consolas"/>
            </a:endParaRPr>
          </a:p>
          <a:p>
            <a:pPr>
              <a:buClr>
                <a:srgbClr val="000000"/>
              </a:buClr>
              <a:buSzPts val="1400"/>
            </a:pPr>
            <a:r>
              <a:rPr lang="es" sz="1333" dirty="0">
                <a:solidFill>
                  <a:schemeClr val="lt1"/>
                </a:solidFill>
                <a:latin typeface="Arial" panose="020B0604020202020204" pitchFamily="34" charset="0"/>
                <a:ea typeface="Consolas"/>
                <a:cs typeface="Arial" panose="020B0604020202020204" pitchFamily="34" charset="0"/>
                <a:sym typeface="Consolas"/>
              </a:rPr>
              <a:t>    public </a:t>
            </a:r>
            <a:r>
              <a:rPr lang="es" sz="1333" b="1" dirty="0">
                <a:solidFill>
                  <a:schemeClr val="lt1"/>
                </a:solidFill>
                <a:latin typeface="Arial" panose="020B0604020202020204" pitchFamily="34" charset="0"/>
                <a:ea typeface="Consolas"/>
                <a:cs typeface="Arial" panose="020B0604020202020204" pitchFamily="34" charset="0"/>
                <a:sym typeface="Consolas"/>
              </a:rPr>
              <a:t>CocinaController</a:t>
            </a:r>
            <a:r>
              <a:rPr lang="es" sz="1333" dirty="0">
                <a:solidFill>
                  <a:schemeClr val="lt1"/>
                </a:solidFill>
                <a:latin typeface="Arial" panose="020B0604020202020204" pitchFamily="34" charset="0"/>
                <a:ea typeface="Consolas"/>
                <a:cs typeface="Arial" panose="020B0604020202020204" pitchFamily="34" charset="0"/>
                <a:sym typeface="Consolas"/>
              </a:rPr>
              <a:t>(</a:t>
            </a:r>
            <a:r>
              <a:rPr lang="es" sz="1333" b="1" dirty="0">
                <a:solidFill>
                  <a:schemeClr val="accent4"/>
                </a:solidFill>
                <a:latin typeface="Arial" panose="020B0604020202020204" pitchFamily="34" charset="0"/>
                <a:ea typeface="Consolas"/>
                <a:cs typeface="Arial" panose="020B0604020202020204" pitchFamily="34" charset="0"/>
                <a:sym typeface="Consolas"/>
              </a:rPr>
              <a:t>CocineroService</a:t>
            </a:r>
            <a:r>
              <a:rPr lang="es" sz="1333" dirty="0">
                <a:solidFill>
                  <a:schemeClr val="accent4"/>
                </a:solidFill>
                <a:latin typeface="Arial" panose="020B0604020202020204" pitchFamily="34" charset="0"/>
                <a:ea typeface="Consolas"/>
                <a:cs typeface="Arial" panose="020B0604020202020204" pitchFamily="34" charset="0"/>
                <a:sym typeface="Consolas"/>
              </a:rPr>
              <a:t> cocineroService</a:t>
            </a:r>
            <a:r>
              <a:rPr lang="es" sz="1333" dirty="0">
                <a:solidFill>
                  <a:schemeClr val="lt1"/>
                </a:solidFill>
                <a:latin typeface="Arial" panose="020B0604020202020204" pitchFamily="34" charset="0"/>
                <a:ea typeface="Consolas"/>
                <a:cs typeface="Arial" panose="020B0604020202020204" pitchFamily="34" charset="0"/>
                <a:sym typeface="Consolas"/>
              </a:rPr>
              <a:t>) {</a:t>
            </a:r>
            <a:endParaRPr sz="1333" dirty="0">
              <a:solidFill>
                <a:schemeClr val="lt1"/>
              </a:solidFill>
              <a:latin typeface="Arial" panose="020B0604020202020204" pitchFamily="34" charset="0"/>
              <a:ea typeface="Consolas"/>
              <a:cs typeface="Arial" panose="020B0604020202020204" pitchFamily="34" charset="0"/>
              <a:sym typeface="Consolas"/>
            </a:endParaRPr>
          </a:p>
          <a:p>
            <a:pPr>
              <a:buClr>
                <a:srgbClr val="000000"/>
              </a:buClr>
              <a:buSzPts val="1400"/>
            </a:pPr>
            <a:r>
              <a:rPr lang="es" sz="1333" dirty="0">
                <a:solidFill>
                  <a:schemeClr val="lt1"/>
                </a:solidFill>
                <a:latin typeface="Arial" panose="020B0604020202020204" pitchFamily="34" charset="0"/>
                <a:ea typeface="Consolas"/>
                <a:cs typeface="Arial" panose="020B0604020202020204" pitchFamily="34" charset="0"/>
                <a:sym typeface="Consolas"/>
              </a:rPr>
              <a:t>        </a:t>
            </a:r>
            <a:r>
              <a:rPr lang="es" sz="1333" b="1" dirty="0">
                <a:solidFill>
                  <a:schemeClr val="accent1"/>
                </a:solidFill>
                <a:latin typeface="Arial" panose="020B0604020202020204" pitchFamily="34" charset="0"/>
                <a:ea typeface="Consolas"/>
                <a:cs typeface="Arial" panose="020B0604020202020204" pitchFamily="34" charset="0"/>
                <a:sym typeface="Consolas"/>
              </a:rPr>
              <a:t>this.unCocineroService </a:t>
            </a:r>
            <a:r>
              <a:rPr lang="es" sz="1333" dirty="0">
                <a:solidFill>
                  <a:schemeClr val="lt1"/>
                </a:solidFill>
                <a:latin typeface="Arial" panose="020B0604020202020204" pitchFamily="34" charset="0"/>
                <a:ea typeface="Consolas"/>
                <a:cs typeface="Arial" panose="020B0604020202020204" pitchFamily="34" charset="0"/>
                <a:sym typeface="Consolas"/>
              </a:rPr>
              <a:t>=</a:t>
            </a:r>
            <a:r>
              <a:rPr lang="es" sz="1333" dirty="0">
                <a:latin typeface="Arial" panose="020B0604020202020204" pitchFamily="34" charset="0"/>
                <a:ea typeface="Consolas"/>
                <a:cs typeface="Arial" panose="020B0604020202020204" pitchFamily="34" charset="0"/>
                <a:sym typeface="Consolas"/>
              </a:rPr>
              <a:t> </a:t>
            </a:r>
            <a:r>
              <a:rPr lang="es" sz="1333" dirty="0">
                <a:solidFill>
                  <a:schemeClr val="accent4"/>
                </a:solidFill>
                <a:latin typeface="Arial" panose="020B0604020202020204" pitchFamily="34" charset="0"/>
                <a:ea typeface="Consolas"/>
                <a:cs typeface="Arial" panose="020B0604020202020204" pitchFamily="34" charset="0"/>
                <a:sym typeface="Consolas"/>
              </a:rPr>
              <a:t>cocineroService</a:t>
            </a:r>
            <a:r>
              <a:rPr lang="es" sz="1333" dirty="0">
                <a:solidFill>
                  <a:schemeClr val="lt1"/>
                </a:solidFill>
                <a:latin typeface="Arial" panose="020B0604020202020204" pitchFamily="34" charset="0"/>
                <a:ea typeface="Consolas"/>
                <a:cs typeface="Arial" panose="020B0604020202020204" pitchFamily="34" charset="0"/>
                <a:sym typeface="Consolas"/>
              </a:rPr>
              <a:t>;</a:t>
            </a:r>
            <a:endParaRPr sz="1333" dirty="0">
              <a:solidFill>
                <a:schemeClr val="lt1"/>
              </a:solidFill>
              <a:latin typeface="Arial" panose="020B0604020202020204" pitchFamily="34" charset="0"/>
              <a:ea typeface="Consolas"/>
              <a:cs typeface="Arial" panose="020B0604020202020204" pitchFamily="34" charset="0"/>
              <a:sym typeface="Consolas"/>
            </a:endParaRPr>
          </a:p>
          <a:p>
            <a:pPr>
              <a:buClr>
                <a:srgbClr val="000000"/>
              </a:buClr>
              <a:buSzPts val="1400"/>
            </a:pPr>
            <a:r>
              <a:rPr lang="es" sz="1333" dirty="0">
                <a:solidFill>
                  <a:schemeClr val="lt1"/>
                </a:solidFill>
                <a:latin typeface="Arial" panose="020B0604020202020204" pitchFamily="34" charset="0"/>
                <a:ea typeface="Consolas"/>
                <a:cs typeface="Arial" panose="020B0604020202020204" pitchFamily="34" charset="0"/>
                <a:sym typeface="Consolas"/>
              </a:rPr>
              <a:t>    }</a:t>
            </a:r>
            <a:endParaRPr sz="1333" dirty="0">
              <a:solidFill>
                <a:schemeClr val="lt1"/>
              </a:solidFill>
              <a:latin typeface="Arial" panose="020B0604020202020204" pitchFamily="34" charset="0"/>
              <a:ea typeface="Consolas"/>
              <a:cs typeface="Arial" panose="020B0604020202020204" pitchFamily="34" charset="0"/>
              <a:sym typeface="Consolas"/>
            </a:endParaRPr>
          </a:p>
          <a:p>
            <a:pPr marL="0" lvl="1">
              <a:buClr>
                <a:srgbClr val="000000"/>
              </a:buClr>
              <a:buSzPts val="1400"/>
            </a:pPr>
            <a:endParaRPr sz="1333" dirty="0">
              <a:solidFill>
                <a:schemeClr val="accent3"/>
              </a:solidFill>
              <a:latin typeface="Arial" panose="020B0604020202020204" pitchFamily="34" charset="0"/>
              <a:ea typeface="Consolas"/>
              <a:cs typeface="Arial" panose="020B0604020202020204" pitchFamily="34" charset="0"/>
              <a:sym typeface="Consolas"/>
            </a:endParaRPr>
          </a:p>
          <a:p>
            <a:pPr marL="0" lvl="1">
              <a:buClr>
                <a:srgbClr val="000000"/>
              </a:buClr>
              <a:buSzPts val="1400"/>
            </a:pPr>
            <a:r>
              <a:rPr lang="es" sz="1333" dirty="0">
                <a:solidFill>
                  <a:schemeClr val="accent3"/>
                </a:solidFill>
                <a:latin typeface="Arial" panose="020B0604020202020204" pitchFamily="34" charset="0"/>
                <a:ea typeface="Consolas"/>
                <a:cs typeface="Arial" panose="020B0604020202020204" pitchFamily="34" charset="0"/>
                <a:sym typeface="Consolas"/>
              </a:rPr>
              <a:t>    public String </a:t>
            </a:r>
            <a:r>
              <a:rPr lang="es" sz="1333" b="1" dirty="0">
                <a:solidFill>
                  <a:schemeClr val="accent3"/>
                </a:solidFill>
                <a:latin typeface="Arial" panose="020B0604020202020204" pitchFamily="34" charset="0"/>
                <a:ea typeface="Consolas"/>
                <a:cs typeface="Arial" panose="020B0604020202020204" pitchFamily="34" charset="0"/>
                <a:sym typeface="Consolas"/>
              </a:rPr>
              <a:t>prepararPlato</a:t>
            </a:r>
            <a:r>
              <a:rPr lang="es" sz="1333" dirty="0">
                <a:solidFill>
                  <a:schemeClr val="accent3"/>
                </a:solidFill>
                <a:latin typeface="Arial" panose="020B0604020202020204" pitchFamily="34" charset="0"/>
                <a:ea typeface="Consolas"/>
                <a:cs typeface="Arial" panose="020B0604020202020204" pitchFamily="34" charset="0"/>
                <a:sym typeface="Consolas"/>
              </a:rPr>
              <a:t>(String ingredientes,String menu) {</a:t>
            </a:r>
            <a:endParaRPr sz="1333" dirty="0">
              <a:solidFill>
                <a:schemeClr val="accent3"/>
              </a:solidFill>
              <a:latin typeface="Arial" panose="020B0604020202020204" pitchFamily="34" charset="0"/>
              <a:ea typeface="Consolas"/>
              <a:cs typeface="Arial" panose="020B0604020202020204" pitchFamily="34" charset="0"/>
              <a:sym typeface="Consolas"/>
            </a:endParaRPr>
          </a:p>
          <a:p>
            <a:pPr marL="0" lvl="1">
              <a:buClr>
                <a:srgbClr val="000000"/>
              </a:buClr>
              <a:buSzPts val="1400"/>
            </a:pPr>
            <a:r>
              <a:rPr lang="es" sz="1333" dirty="0">
                <a:solidFill>
                  <a:schemeClr val="accent3"/>
                </a:solidFill>
                <a:latin typeface="Arial" panose="020B0604020202020204" pitchFamily="34" charset="0"/>
                <a:ea typeface="Consolas"/>
                <a:cs typeface="Arial" panose="020B0604020202020204" pitchFamily="34" charset="0"/>
                <a:sym typeface="Consolas"/>
              </a:rPr>
              <a:t>        </a:t>
            </a:r>
            <a:r>
              <a:rPr lang="es" sz="1333" b="1" dirty="0">
                <a:solidFill>
                  <a:schemeClr val="accent3"/>
                </a:solidFill>
                <a:latin typeface="Arial" panose="020B0604020202020204" pitchFamily="34" charset="0"/>
                <a:ea typeface="Consolas"/>
                <a:cs typeface="Arial" panose="020B0604020202020204" pitchFamily="34" charset="0"/>
                <a:sym typeface="Consolas"/>
              </a:rPr>
              <a:t>this.unCocineroService</a:t>
            </a:r>
            <a:r>
              <a:rPr lang="es" sz="1333" dirty="0">
                <a:solidFill>
                  <a:schemeClr val="accent3"/>
                </a:solidFill>
                <a:latin typeface="Arial" panose="020B0604020202020204" pitchFamily="34" charset="0"/>
                <a:ea typeface="Consolas"/>
                <a:cs typeface="Arial" panose="020B0604020202020204" pitchFamily="34" charset="0"/>
                <a:sym typeface="Consolas"/>
              </a:rPr>
              <a:t>.setIngredientes(ingredientes);</a:t>
            </a:r>
            <a:endParaRPr sz="1333" dirty="0">
              <a:solidFill>
                <a:schemeClr val="accent3"/>
              </a:solidFill>
              <a:latin typeface="Arial" panose="020B0604020202020204" pitchFamily="34" charset="0"/>
              <a:ea typeface="Consolas"/>
              <a:cs typeface="Arial" panose="020B0604020202020204" pitchFamily="34" charset="0"/>
              <a:sym typeface="Consolas"/>
            </a:endParaRPr>
          </a:p>
          <a:p>
            <a:pPr marL="0" lvl="1">
              <a:buClr>
                <a:srgbClr val="000000"/>
              </a:buClr>
              <a:buSzPts val="1400"/>
            </a:pPr>
            <a:r>
              <a:rPr lang="es" sz="1333" b="1" dirty="0">
                <a:solidFill>
                  <a:schemeClr val="accent3"/>
                </a:solidFill>
                <a:latin typeface="Arial" panose="020B0604020202020204" pitchFamily="34" charset="0"/>
                <a:ea typeface="Consolas"/>
                <a:cs typeface="Arial" panose="020B0604020202020204" pitchFamily="34" charset="0"/>
                <a:sym typeface="Consolas"/>
              </a:rPr>
              <a:t>        this.unCocineroService</a:t>
            </a:r>
            <a:r>
              <a:rPr lang="es" sz="1333" dirty="0">
                <a:solidFill>
                  <a:schemeClr val="accent3"/>
                </a:solidFill>
                <a:latin typeface="Arial" panose="020B0604020202020204" pitchFamily="34" charset="0"/>
                <a:ea typeface="Consolas"/>
                <a:cs typeface="Arial" panose="020B0604020202020204" pitchFamily="34" charset="0"/>
                <a:sym typeface="Consolas"/>
              </a:rPr>
              <a:t>.setMenu(menu);</a:t>
            </a:r>
            <a:endParaRPr sz="1333" dirty="0">
              <a:solidFill>
                <a:schemeClr val="accent3"/>
              </a:solidFill>
              <a:latin typeface="Arial" panose="020B0604020202020204" pitchFamily="34" charset="0"/>
              <a:ea typeface="Consolas"/>
              <a:cs typeface="Arial" panose="020B0604020202020204" pitchFamily="34" charset="0"/>
              <a:sym typeface="Consolas"/>
            </a:endParaRPr>
          </a:p>
          <a:p>
            <a:pPr marL="0" lvl="1">
              <a:buClr>
                <a:srgbClr val="000000"/>
              </a:buClr>
              <a:buSzPts val="1400"/>
            </a:pPr>
            <a:r>
              <a:rPr lang="es" sz="1333" dirty="0">
                <a:solidFill>
                  <a:schemeClr val="accent3"/>
                </a:solidFill>
                <a:latin typeface="Arial" panose="020B0604020202020204" pitchFamily="34" charset="0"/>
                <a:ea typeface="Consolas"/>
                <a:cs typeface="Arial" panose="020B0604020202020204" pitchFamily="34" charset="0"/>
                <a:sym typeface="Consolas"/>
              </a:rPr>
              <a:t>        String platoListo = </a:t>
            </a:r>
            <a:r>
              <a:rPr lang="es" sz="1333" b="1" dirty="0">
                <a:solidFill>
                  <a:schemeClr val="accent3"/>
                </a:solidFill>
                <a:latin typeface="Arial" panose="020B0604020202020204" pitchFamily="34" charset="0"/>
                <a:ea typeface="Consolas"/>
                <a:cs typeface="Arial" panose="020B0604020202020204" pitchFamily="34" charset="0"/>
                <a:sym typeface="Consolas"/>
              </a:rPr>
              <a:t>this.unCocineroService</a:t>
            </a:r>
            <a:r>
              <a:rPr lang="es" sz="1333" dirty="0">
                <a:solidFill>
                  <a:schemeClr val="accent3"/>
                </a:solidFill>
                <a:latin typeface="Arial" panose="020B0604020202020204" pitchFamily="34" charset="0"/>
                <a:ea typeface="Consolas"/>
                <a:cs typeface="Arial" panose="020B0604020202020204" pitchFamily="34" charset="0"/>
                <a:sym typeface="Consolas"/>
              </a:rPr>
              <a:t>.getPlatoListo();</a:t>
            </a:r>
            <a:endParaRPr sz="1333" dirty="0">
              <a:solidFill>
                <a:schemeClr val="accent3"/>
              </a:solidFill>
              <a:latin typeface="Arial" panose="020B0604020202020204" pitchFamily="34" charset="0"/>
              <a:ea typeface="Consolas"/>
              <a:cs typeface="Arial" panose="020B0604020202020204" pitchFamily="34" charset="0"/>
              <a:sym typeface="Consolas"/>
            </a:endParaRPr>
          </a:p>
          <a:p>
            <a:pPr marL="0" lvl="1">
              <a:buClr>
                <a:srgbClr val="000000"/>
              </a:buClr>
              <a:buSzPts val="1400"/>
            </a:pPr>
            <a:r>
              <a:rPr lang="es" sz="1333" dirty="0">
                <a:solidFill>
                  <a:schemeClr val="accent3"/>
                </a:solidFill>
                <a:latin typeface="Arial" panose="020B0604020202020204" pitchFamily="34" charset="0"/>
                <a:ea typeface="Consolas"/>
                <a:cs typeface="Arial" panose="020B0604020202020204" pitchFamily="34" charset="0"/>
                <a:sym typeface="Consolas"/>
              </a:rPr>
              <a:t>        </a:t>
            </a:r>
            <a:r>
              <a:rPr lang="es" sz="1333" b="1" dirty="0">
                <a:solidFill>
                  <a:schemeClr val="accent3"/>
                </a:solidFill>
                <a:latin typeface="Arial" panose="020B0604020202020204" pitchFamily="34" charset="0"/>
                <a:ea typeface="Consolas"/>
                <a:cs typeface="Arial" panose="020B0604020202020204" pitchFamily="34" charset="0"/>
                <a:sym typeface="Consolas"/>
              </a:rPr>
              <a:t>return </a:t>
            </a:r>
            <a:r>
              <a:rPr lang="es" sz="1333" dirty="0">
                <a:solidFill>
                  <a:schemeClr val="accent3"/>
                </a:solidFill>
                <a:latin typeface="Arial" panose="020B0604020202020204" pitchFamily="34" charset="0"/>
                <a:ea typeface="Consolas"/>
                <a:cs typeface="Arial" panose="020B0604020202020204" pitchFamily="34" charset="0"/>
                <a:sym typeface="Consolas"/>
              </a:rPr>
              <a:t>platoListo;</a:t>
            </a:r>
            <a:endParaRPr sz="1333" dirty="0">
              <a:solidFill>
                <a:schemeClr val="accent3"/>
              </a:solidFill>
              <a:latin typeface="Arial" panose="020B0604020202020204" pitchFamily="34" charset="0"/>
              <a:ea typeface="Consolas"/>
              <a:cs typeface="Arial" panose="020B0604020202020204" pitchFamily="34" charset="0"/>
              <a:sym typeface="Consolas"/>
            </a:endParaRPr>
          </a:p>
          <a:p>
            <a:pPr marL="0" lvl="1">
              <a:buClr>
                <a:srgbClr val="000000"/>
              </a:buClr>
              <a:buSzPts val="1400"/>
            </a:pPr>
            <a:r>
              <a:rPr lang="es" sz="1333" dirty="0">
                <a:solidFill>
                  <a:schemeClr val="accent3"/>
                </a:solidFill>
                <a:latin typeface="Arial" panose="020B0604020202020204" pitchFamily="34" charset="0"/>
                <a:ea typeface="Consolas"/>
                <a:cs typeface="Arial" panose="020B0604020202020204" pitchFamily="34" charset="0"/>
                <a:sym typeface="Consolas"/>
              </a:rPr>
              <a:t>    }</a:t>
            </a:r>
            <a:endParaRPr sz="1333" dirty="0">
              <a:solidFill>
                <a:schemeClr val="accent3"/>
              </a:solidFill>
              <a:latin typeface="Arial" panose="020B0604020202020204" pitchFamily="34" charset="0"/>
              <a:ea typeface="Consolas"/>
              <a:cs typeface="Arial" panose="020B0604020202020204" pitchFamily="34" charset="0"/>
              <a:sym typeface="Consolas"/>
            </a:endParaRPr>
          </a:p>
          <a:p>
            <a:pPr>
              <a:buClr>
                <a:srgbClr val="000000"/>
              </a:buClr>
              <a:buSzPts val="1400"/>
            </a:pPr>
            <a:r>
              <a:rPr lang="es" sz="2400" dirty="0">
                <a:solidFill>
                  <a:schemeClr val="lt1"/>
                </a:solidFill>
                <a:latin typeface="Arial" panose="020B0604020202020204" pitchFamily="34" charset="0"/>
                <a:ea typeface="Consolas"/>
                <a:cs typeface="Arial" panose="020B0604020202020204" pitchFamily="34" charset="0"/>
                <a:sym typeface="Consolas"/>
              </a:rPr>
              <a:t>}</a:t>
            </a:r>
            <a:endParaRPr sz="2400" dirty="0">
              <a:solidFill>
                <a:schemeClr val="lt1"/>
              </a:solidFill>
              <a:latin typeface="Arial" panose="020B0604020202020204" pitchFamily="34" charset="0"/>
              <a:ea typeface="Consolas"/>
              <a:cs typeface="Arial" panose="020B0604020202020204" pitchFamily="34" charset="0"/>
              <a:sym typeface="Consolas"/>
            </a:endParaRPr>
          </a:p>
        </p:txBody>
      </p:sp>
      <p:sp>
        <p:nvSpPr>
          <p:cNvPr id="105" name="Google Shape;105;p16"/>
          <p:cNvSpPr/>
          <p:nvPr/>
        </p:nvSpPr>
        <p:spPr>
          <a:xfrm>
            <a:off x="8166400" y="2653467"/>
            <a:ext cx="3083200" cy="3394000"/>
          </a:xfrm>
          <a:prstGeom prst="wedgeRoundRectCallout">
            <a:avLst>
              <a:gd name="adj1" fmla="val -119015"/>
              <a:gd name="adj2" fmla="val -34191"/>
              <a:gd name="adj3" fmla="val 0"/>
            </a:avLst>
          </a:prstGeom>
          <a:solidFill>
            <a:schemeClr val="accent4"/>
          </a:solidFill>
          <a:ln>
            <a:noFill/>
          </a:ln>
        </p:spPr>
        <p:txBody>
          <a:bodyPr spcFirstLastPara="1" wrap="square" lIns="121900" tIns="121900" rIns="121900" bIns="121900" anchor="ctr" anchorCtr="0">
            <a:noAutofit/>
          </a:bodyPr>
          <a:lstStyle/>
          <a:p>
            <a:pPr algn="ctr"/>
            <a:r>
              <a:rPr lang="es" sz="2133" dirty="0">
                <a:latin typeface="Arial" panose="020B0604020202020204" pitchFamily="34" charset="0"/>
                <a:ea typeface="Rubik Light"/>
                <a:cs typeface="Arial" panose="020B0604020202020204" pitchFamily="34" charset="0"/>
                <a:sym typeface="Rubik Light"/>
              </a:rPr>
              <a:t>Creamos la propiedad con la dependencia de CocineroService que luego la asignaremos por medio del constructor de la clase CocinaController</a:t>
            </a:r>
            <a:endParaRPr sz="2267" dirty="0">
              <a:solidFill>
                <a:srgbClr val="FFFFFF"/>
              </a:solidFill>
              <a:latin typeface="Arial" panose="020B0604020202020204" pitchFamily="34" charset="0"/>
              <a:ea typeface="Rubik Light"/>
              <a:cs typeface="Arial" panose="020B0604020202020204" pitchFamily="34" charset="0"/>
              <a:sym typeface="Rubik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828767" y="796567"/>
            <a:ext cx="10372400" cy="763600"/>
          </a:xfrm>
          <a:prstGeom prst="rect">
            <a:avLst/>
          </a:prstGeom>
        </p:spPr>
        <p:txBody>
          <a:bodyPr spcFirstLastPara="1" vert="horz" wrap="square" lIns="121900" tIns="121900" rIns="121900" bIns="121900" rtlCol="0" anchor="ctr" anchorCtr="0">
            <a:noAutofit/>
          </a:bodyPr>
          <a:lstStyle/>
          <a:p>
            <a:pPr>
              <a:buNone/>
            </a:pPr>
            <a:r>
              <a:rPr lang="es" dirty="0">
                <a:latin typeface="Arial" panose="020B0604020202020204" pitchFamily="34" charset="0"/>
                <a:cs typeface="Arial" panose="020B0604020202020204" pitchFamily="34" charset="0"/>
              </a:rPr>
              <a:t>Por método setters</a:t>
            </a:r>
            <a:endParaRPr dirty="0">
              <a:latin typeface="Arial" panose="020B0604020202020204" pitchFamily="34" charset="0"/>
              <a:cs typeface="Arial" panose="020B0604020202020204" pitchFamily="34" charset="0"/>
            </a:endParaRPr>
          </a:p>
        </p:txBody>
      </p:sp>
      <p:sp>
        <p:nvSpPr>
          <p:cNvPr id="111" name="Google Shape;111;p17"/>
          <p:cNvSpPr txBox="1">
            <a:spLocks noGrp="1"/>
          </p:cNvSpPr>
          <p:nvPr>
            <p:ph type="body" idx="2"/>
          </p:nvPr>
        </p:nvSpPr>
        <p:spPr>
          <a:xfrm>
            <a:off x="828767" y="1673067"/>
            <a:ext cx="10372400" cy="569200"/>
          </a:xfrm>
          <a:prstGeom prst="rect">
            <a:avLst/>
          </a:prstGeom>
        </p:spPr>
        <p:txBody>
          <a:bodyPr spcFirstLastPara="1" vert="horz" wrap="square" lIns="121900" tIns="121900" rIns="121900" bIns="121900" rtlCol="0" anchor="t" anchorCtr="0">
            <a:noAutofit/>
          </a:bodyPr>
          <a:lstStyle/>
          <a:p>
            <a:pPr marL="0" indent="0" algn="just">
              <a:lnSpc>
                <a:spcPct val="100000"/>
              </a:lnSpc>
              <a:buClr>
                <a:srgbClr val="000000"/>
              </a:buClr>
              <a:buNone/>
            </a:pPr>
            <a:r>
              <a:rPr lang="es" dirty="0">
                <a:latin typeface="Arial" panose="020B0604020202020204" pitchFamily="34" charset="0"/>
                <a:cs typeface="Arial" panose="020B0604020202020204" pitchFamily="34" charset="0"/>
              </a:rPr>
              <a:t>Las dependencias de la clase se inyectarán a través de métodos setter.</a:t>
            </a:r>
            <a:endParaRPr sz="1867" dirty="0">
              <a:latin typeface="Arial" panose="020B0604020202020204" pitchFamily="34" charset="0"/>
              <a:cs typeface="Arial" panose="020B0604020202020204" pitchFamily="34" charset="0"/>
            </a:endParaRPr>
          </a:p>
          <a:p>
            <a:pPr marL="0" indent="0">
              <a:spcAft>
                <a:spcPts val="1333"/>
              </a:spcAft>
              <a:buNone/>
            </a:pPr>
            <a:endParaRPr dirty="0"/>
          </a:p>
        </p:txBody>
      </p:sp>
      <p:sp>
        <p:nvSpPr>
          <p:cNvPr id="112" name="Google Shape;112;p17"/>
          <p:cNvSpPr/>
          <p:nvPr/>
        </p:nvSpPr>
        <p:spPr>
          <a:xfrm>
            <a:off x="828767" y="2307267"/>
            <a:ext cx="6874000" cy="37436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es" sz="1333" dirty="0">
                <a:solidFill>
                  <a:schemeClr val="lt1"/>
                </a:solidFill>
                <a:latin typeface="Arial" panose="020B0604020202020204" pitchFamily="34" charset="0"/>
                <a:ea typeface="Consolas"/>
                <a:cs typeface="Arial" panose="020B0604020202020204" pitchFamily="34" charset="0"/>
                <a:sym typeface="Consolas"/>
              </a:rPr>
              <a:t>@Controller</a:t>
            </a:r>
            <a:endParaRPr sz="1333" dirty="0">
              <a:solidFill>
                <a:schemeClr val="lt1"/>
              </a:solidFill>
              <a:latin typeface="Arial" panose="020B0604020202020204" pitchFamily="34" charset="0"/>
              <a:ea typeface="Consolas"/>
              <a:cs typeface="Arial" panose="020B0604020202020204" pitchFamily="34" charset="0"/>
              <a:sym typeface="Consolas"/>
            </a:endParaRPr>
          </a:p>
          <a:p>
            <a:r>
              <a:rPr lang="es" sz="1333" dirty="0">
                <a:solidFill>
                  <a:schemeClr val="lt1"/>
                </a:solidFill>
                <a:latin typeface="Arial" panose="020B0604020202020204" pitchFamily="34" charset="0"/>
                <a:ea typeface="Consolas"/>
                <a:cs typeface="Arial" panose="020B0604020202020204" pitchFamily="34" charset="0"/>
                <a:sym typeface="Consolas"/>
              </a:rPr>
              <a:t>public class </a:t>
            </a:r>
            <a:r>
              <a:rPr lang="es" sz="1333" b="1" dirty="0">
                <a:solidFill>
                  <a:schemeClr val="lt1"/>
                </a:solidFill>
                <a:latin typeface="Arial" panose="020B0604020202020204" pitchFamily="34" charset="0"/>
                <a:ea typeface="Consolas"/>
                <a:cs typeface="Arial" panose="020B0604020202020204" pitchFamily="34" charset="0"/>
                <a:sym typeface="Consolas"/>
              </a:rPr>
              <a:t>CocinaController </a:t>
            </a:r>
            <a:r>
              <a:rPr lang="es" sz="1333" dirty="0">
                <a:solidFill>
                  <a:schemeClr val="lt1"/>
                </a:solidFill>
                <a:latin typeface="Arial" panose="020B0604020202020204" pitchFamily="34" charset="0"/>
                <a:ea typeface="Consolas"/>
                <a:cs typeface="Arial" panose="020B0604020202020204" pitchFamily="34" charset="0"/>
                <a:sym typeface="Consolas"/>
              </a:rPr>
              <a:t>{</a:t>
            </a:r>
            <a:endParaRPr sz="1333" dirty="0">
              <a:solidFill>
                <a:schemeClr val="lt1"/>
              </a:solidFill>
              <a:latin typeface="Arial" panose="020B0604020202020204" pitchFamily="34" charset="0"/>
              <a:ea typeface="Consolas"/>
              <a:cs typeface="Arial" panose="020B0604020202020204" pitchFamily="34" charset="0"/>
              <a:sym typeface="Consolas"/>
            </a:endParaRPr>
          </a:p>
          <a:p>
            <a:r>
              <a:rPr lang="es" sz="1333" dirty="0">
                <a:latin typeface="Arial" panose="020B0604020202020204" pitchFamily="34" charset="0"/>
                <a:ea typeface="Consolas"/>
                <a:cs typeface="Arial" panose="020B0604020202020204" pitchFamily="34" charset="0"/>
                <a:sym typeface="Consolas"/>
              </a:rPr>
              <a:t> </a:t>
            </a:r>
            <a:r>
              <a:rPr lang="es" sz="1333" dirty="0">
                <a:solidFill>
                  <a:schemeClr val="accent1"/>
                </a:solidFill>
                <a:latin typeface="Arial" panose="020B0604020202020204" pitchFamily="34" charset="0"/>
                <a:ea typeface="Consolas"/>
                <a:cs typeface="Arial" panose="020B0604020202020204" pitchFamily="34" charset="0"/>
                <a:sym typeface="Consolas"/>
              </a:rPr>
              <a:t>  </a:t>
            </a:r>
            <a:r>
              <a:rPr lang="es" sz="1333" b="1" dirty="0">
                <a:solidFill>
                  <a:schemeClr val="accent1"/>
                </a:solidFill>
                <a:latin typeface="Arial" panose="020B0604020202020204" pitchFamily="34" charset="0"/>
                <a:ea typeface="Consolas"/>
                <a:cs typeface="Arial" panose="020B0604020202020204" pitchFamily="34" charset="0"/>
                <a:sym typeface="Consolas"/>
              </a:rPr>
              <a:t> private CocineroService unCocineroService;</a:t>
            </a:r>
            <a:endParaRPr sz="1333" dirty="0">
              <a:solidFill>
                <a:schemeClr val="accent1"/>
              </a:solidFill>
              <a:latin typeface="Arial" panose="020B0604020202020204" pitchFamily="34" charset="0"/>
              <a:ea typeface="Consolas"/>
              <a:cs typeface="Arial" panose="020B0604020202020204" pitchFamily="34" charset="0"/>
              <a:sym typeface="Consolas"/>
            </a:endParaRPr>
          </a:p>
          <a:p>
            <a:endParaRPr sz="1333" dirty="0">
              <a:solidFill>
                <a:schemeClr val="lt2"/>
              </a:solidFill>
              <a:latin typeface="Arial" panose="020B0604020202020204" pitchFamily="34" charset="0"/>
              <a:ea typeface="Consolas"/>
              <a:cs typeface="Arial" panose="020B0604020202020204" pitchFamily="34" charset="0"/>
              <a:sym typeface="Consolas"/>
            </a:endParaRPr>
          </a:p>
          <a:p>
            <a:r>
              <a:rPr lang="es" sz="1333" dirty="0">
                <a:latin typeface="Arial" panose="020B0604020202020204" pitchFamily="34" charset="0"/>
                <a:ea typeface="Consolas"/>
                <a:cs typeface="Arial" panose="020B0604020202020204" pitchFamily="34" charset="0"/>
                <a:sym typeface="Consolas"/>
              </a:rPr>
              <a:t>    </a:t>
            </a:r>
            <a:r>
              <a:rPr lang="es" sz="1333" dirty="0">
                <a:solidFill>
                  <a:schemeClr val="lt1"/>
                </a:solidFill>
                <a:latin typeface="Arial" panose="020B0604020202020204" pitchFamily="34" charset="0"/>
                <a:ea typeface="Consolas"/>
                <a:cs typeface="Arial" panose="020B0604020202020204" pitchFamily="34" charset="0"/>
                <a:sym typeface="Consolas"/>
              </a:rPr>
              <a:t>@Autowired </a:t>
            </a:r>
            <a:endParaRPr sz="1333" dirty="0">
              <a:solidFill>
                <a:schemeClr val="lt1"/>
              </a:solidFill>
              <a:latin typeface="Arial" panose="020B0604020202020204" pitchFamily="34" charset="0"/>
              <a:ea typeface="Consolas"/>
              <a:cs typeface="Arial" panose="020B0604020202020204" pitchFamily="34" charset="0"/>
              <a:sym typeface="Consolas"/>
            </a:endParaRPr>
          </a:p>
          <a:p>
            <a:r>
              <a:rPr lang="es" sz="1333" dirty="0">
                <a:solidFill>
                  <a:schemeClr val="lt1"/>
                </a:solidFill>
                <a:latin typeface="Arial" panose="020B0604020202020204" pitchFamily="34" charset="0"/>
                <a:ea typeface="Consolas"/>
                <a:cs typeface="Arial" panose="020B0604020202020204" pitchFamily="34" charset="0"/>
                <a:sym typeface="Consolas"/>
              </a:rPr>
              <a:t>    public void </a:t>
            </a:r>
            <a:r>
              <a:rPr lang="es" sz="1333" dirty="0">
                <a:solidFill>
                  <a:schemeClr val="accent4"/>
                </a:solidFill>
                <a:latin typeface="Arial" panose="020B0604020202020204" pitchFamily="34" charset="0"/>
                <a:ea typeface="Consolas"/>
                <a:cs typeface="Arial" panose="020B0604020202020204" pitchFamily="34" charset="0"/>
                <a:sym typeface="Consolas"/>
              </a:rPr>
              <a:t>setCocineroService </a:t>
            </a:r>
            <a:r>
              <a:rPr lang="es" sz="1333" dirty="0">
                <a:solidFill>
                  <a:schemeClr val="lt1"/>
                </a:solidFill>
                <a:latin typeface="Arial" panose="020B0604020202020204" pitchFamily="34" charset="0"/>
                <a:ea typeface="Consolas"/>
                <a:cs typeface="Arial" panose="020B0604020202020204" pitchFamily="34" charset="0"/>
                <a:sym typeface="Consolas"/>
              </a:rPr>
              <a:t>(</a:t>
            </a:r>
            <a:r>
              <a:rPr lang="es" sz="1333" b="1" dirty="0">
                <a:solidFill>
                  <a:schemeClr val="accent4"/>
                </a:solidFill>
                <a:latin typeface="Arial" panose="020B0604020202020204" pitchFamily="34" charset="0"/>
                <a:ea typeface="Consolas"/>
                <a:cs typeface="Arial" panose="020B0604020202020204" pitchFamily="34" charset="0"/>
                <a:sym typeface="Consolas"/>
              </a:rPr>
              <a:t>CocineroService</a:t>
            </a:r>
            <a:r>
              <a:rPr lang="es" sz="1333" dirty="0">
                <a:solidFill>
                  <a:schemeClr val="accent4"/>
                </a:solidFill>
                <a:latin typeface="Arial" panose="020B0604020202020204" pitchFamily="34" charset="0"/>
                <a:ea typeface="Consolas"/>
                <a:cs typeface="Arial" panose="020B0604020202020204" pitchFamily="34" charset="0"/>
                <a:sym typeface="Consolas"/>
              </a:rPr>
              <a:t> cocineroService</a:t>
            </a:r>
            <a:r>
              <a:rPr lang="es" sz="1333" dirty="0">
                <a:solidFill>
                  <a:schemeClr val="lt1"/>
                </a:solidFill>
                <a:latin typeface="Arial" panose="020B0604020202020204" pitchFamily="34" charset="0"/>
                <a:ea typeface="Consolas"/>
                <a:cs typeface="Arial" panose="020B0604020202020204" pitchFamily="34" charset="0"/>
                <a:sym typeface="Consolas"/>
              </a:rPr>
              <a:t>) {</a:t>
            </a:r>
            <a:endParaRPr sz="1333" dirty="0">
              <a:solidFill>
                <a:schemeClr val="lt1"/>
              </a:solidFill>
              <a:latin typeface="Arial" panose="020B0604020202020204" pitchFamily="34" charset="0"/>
              <a:ea typeface="Consolas"/>
              <a:cs typeface="Arial" panose="020B0604020202020204" pitchFamily="34" charset="0"/>
              <a:sym typeface="Consolas"/>
            </a:endParaRPr>
          </a:p>
          <a:p>
            <a:r>
              <a:rPr lang="es" sz="1333" dirty="0">
                <a:solidFill>
                  <a:schemeClr val="lt1"/>
                </a:solidFill>
                <a:latin typeface="Arial" panose="020B0604020202020204" pitchFamily="34" charset="0"/>
                <a:ea typeface="Consolas"/>
                <a:cs typeface="Arial" panose="020B0604020202020204" pitchFamily="34" charset="0"/>
                <a:sym typeface="Consolas"/>
              </a:rPr>
              <a:t>        </a:t>
            </a:r>
            <a:r>
              <a:rPr lang="es" sz="1333" b="1" dirty="0">
                <a:solidFill>
                  <a:schemeClr val="accent1"/>
                </a:solidFill>
                <a:latin typeface="Arial" panose="020B0604020202020204" pitchFamily="34" charset="0"/>
                <a:ea typeface="Consolas"/>
                <a:cs typeface="Arial" panose="020B0604020202020204" pitchFamily="34" charset="0"/>
                <a:sym typeface="Consolas"/>
              </a:rPr>
              <a:t>this.unCocineroService </a:t>
            </a:r>
            <a:r>
              <a:rPr lang="es" sz="1333" dirty="0">
                <a:solidFill>
                  <a:schemeClr val="lt1"/>
                </a:solidFill>
                <a:latin typeface="Arial" panose="020B0604020202020204" pitchFamily="34" charset="0"/>
                <a:ea typeface="Consolas"/>
                <a:cs typeface="Arial" panose="020B0604020202020204" pitchFamily="34" charset="0"/>
                <a:sym typeface="Consolas"/>
              </a:rPr>
              <a:t>=</a:t>
            </a:r>
            <a:r>
              <a:rPr lang="es" sz="1333" dirty="0">
                <a:latin typeface="Arial" panose="020B0604020202020204" pitchFamily="34" charset="0"/>
                <a:ea typeface="Consolas"/>
                <a:cs typeface="Arial" panose="020B0604020202020204" pitchFamily="34" charset="0"/>
                <a:sym typeface="Consolas"/>
              </a:rPr>
              <a:t> </a:t>
            </a:r>
            <a:r>
              <a:rPr lang="es" sz="1333" dirty="0">
                <a:solidFill>
                  <a:schemeClr val="accent4"/>
                </a:solidFill>
                <a:latin typeface="Arial" panose="020B0604020202020204" pitchFamily="34" charset="0"/>
                <a:ea typeface="Consolas"/>
                <a:cs typeface="Arial" panose="020B0604020202020204" pitchFamily="34" charset="0"/>
                <a:sym typeface="Consolas"/>
              </a:rPr>
              <a:t>cocineroService</a:t>
            </a:r>
            <a:r>
              <a:rPr lang="es" sz="1333" dirty="0">
                <a:solidFill>
                  <a:schemeClr val="lt1"/>
                </a:solidFill>
                <a:latin typeface="Arial" panose="020B0604020202020204" pitchFamily="34" charset="0"/>
                <a:ea typeface="Consolas"/>
                <a:cs typeface="Arial" panose="020B0604020202020204" pitchFamily="34" charset="0"/>
                <a:sym typeface="Consolas"/>
              </a:rPr>
              <a:t>;</a:t>
            </a:r>
            <a:endParaRPr sz="1333" dirty="0">
              <a:solidFill>
                <a:schemeClr val="lt1"/>
              </a:solidFill>
              <a:latin typeface="Arial" panose="020B0604020202020204" pitchFamily="34" charset="0"/>
              <a:ea typeface="Consolas"/>
              <a:cs typeface="Arial" panose="020B0604020202020204" pitchFamily="34" charset="0"/>
              <a:sym typeface="Consolas"/>
            </a:endParaRPr>
          </a:p>
          <a:p>
            <a:r>
              <a:rPr lang="es" sz="1333" dirty="0">
                <a:solidFill>
                  <a:schemeClr val="lt1"/>
                </a:solidFill>
                <a:latin typeface="Arial" panose="020B0604020202020204" pitchFamily="34" charset="0"/>
                <a:ea typeface="Consolas"/>
                <a:cs typeface="Arial" panose="020B0604020202020204" pitchFamily="34" charset="0"/>
                <a:sym typeface="Consolas"/>
              </a:rPr>
              <a:t>    }</a:t>
            </a:r>
            <a:endParaRPr sz="1333" dirty="0">
              <a:solidFill>
                <a:schemeClr val="lt1"/>
              </a:solidFill>
              <a:latin typeface="Arial" panose="020B0604020202020204" pitchFamily="34" charset="0"/>
              <a:ea typeface="Consolas"/>
              <a:cs typeface="Arial" panose="020B0604020202020204" pitchFamily="34" charset="0"/>
              <a:sym typeface="Consolas"/>
            </a:endParaRPr>
          </a:p>
          <a:p>
            <a:pPr marL="0" lvl="1"/>
            <a:endParaRPr sz="1333" dirty="0">
              <a:solidFill>
                <a:schemeClr val="accent3"/>
              </a:solidFill>
              <a:latin typeface="Arial" panose="020B0604020202020204" pitchFamily="34" charset="0"/>
              <a:ea typeface="Consolas"/>
              <a:cs typeface="Arial" panose="020B0604020202020204" pitchFamily="34" charset="0"/>
              <a:sym typeface="Consolas"/>
            </a:endParaRPr>
          </a:p>
          <a:p>
            <a:pPr marL="0" lvl="1"/>
            <a:r>
              <a:rPr lang="es" sz="1333" dirty="0">
                <a:solidFill>
                  <a:schemeClr val="accent3"/>
                </a:solidFill>
                <a:latin typeface="Arial" panose="020B0604020202020204" pitchFamily="34" charset="0"/>
                <a:ea typeface="Consolas"/>
                <a:cs typeface="Arial" panose="020B0604020202020204" pitchFamily="34" charset="0"/>
                <a:sym typeface="Consolas"/>
              </a:rPr>
              <a:t>    public String </a:t>
            </a:r>
            <a:r>
              <a:rPr lang="es" sz="1333" b="1" dirty="0">
                <a:solidFill>
                  <a:schemeClr val="accent3"/>
                </a:solidFill>
                <a:latin typeface="Arial" panose="020B0604020202020204" pitchFamily="34" charset="0"/>
                <a:ea typeface="Consolas"/>
                <a:cs typeface="Arial" panose="020B0604020202020204" pitchFamily="34" charset="0"/>
                <a:sym typeface="Consolas"/>
              </a:rPr>
              <a:t>prepararPlato</a:t>
            </a:r>
            <a:r>
              <a:rPr lang="es" sz="1333" dirty="0">
                <a:solidFill>
                  <a:schemeClr val="accent3"/>
                </a:solidFill>
                <a:latin typeface="Arial" panose="020B0604020202020204" pitchFamily="34" charset="0"/>
                <a:ea typeface="Consolas"/>
                <a:cs typeface="Arial" panose="020B0604020202020204" pitchFamily="34" charset="0"/>
                <a:sym typeface="Consolas"/>
              </a:rPr>
              <a:t>(String ingredientes,String menu) {</a:t>
            </a:r>
            <a:endParaRPr sz="1333" dirty="0">
              <a:solidFill>
                <a:schemeClr val="accent3"/>
              </a:solidFill>
              <a:latin typeface="Arial" panose="020B0604020202020204" pitchFamily="34" charset="0"/>
              <a:ea typeface="Consolas"/>
              <a:cs typeface="Arial" panose="020B0604020202020204" pitchFamily="34" charset="0"/>
              <a:sym typeface="Consolas"/>
            </a:endParaRPr>
          </a:p>
          <a:p>
            <a:pPr marL="0" lvl="1"/>
            <a:r>
              <a:rPr lang="es" sz="1333" dirty="0">
                <a:solidFill>
                  <a:schemeClr val="accent3"/>
                </a:solidFill>
                <a:latin typeface="Arial" panose="020B0604020202020204" pitchFamily="34" charset="0"/>
                <a:ea typeface="Consolas"/>
                <a:cs typeface="Arial" panose="020B0604020202020204" pitchFamily="34" charset="0"/>
                <a:sym typeface="Consolas"/>
              </a:rPr>
              <a:t>        </a:t>
            </a:r>
            <a:r>
              <a:rPr lang="es" sz="1333" b="1" dirty="0">
                <a:solidFill>
                  <a:schemeClr val="accent3"/>
                </a:solidFill>
                <a:latin typeface="Arial" panose="020B0604020202020204" pitchFamily="34" charset="0"/>
                <a:ea typeface="Consolas"/>
                <a:cs typeface="Arial" panose="020B0604020202020204" pitchFamily="34" charset="0"/>
                <a:sym typeface="Consolas"/>
              </a:rPr>
              <a:t>this.unCocineroService</a:t>
            </a:r>
            <a:r>
              <a:rPr lang="es" sz="1333" dirty="0">
                <a:solidFill>
                  <a:schemeClr val="accent3"/>
                </a:solidFill>
                <a:latin typeface="Arial" panose="020B0604020202020204" pitchFamily="34" charset="0"/>
                <a:ea typeface="Consolas"/>
                <a:cs typeface="Arial" panose="020B0604020202020204" pitchFamily="34" charset="0"/>
                <a:sym typeface="Consolas"/>
              </a:rPr>
              <a:t>.setIngredientes(ingredientes);</a:t>
            </a:r>
            <a:endParaRPr sz="1333" dirty="0">
              <a:solidFill>
                <a:schemeClr val="accent3"/>
              </a:solidFill>
              <a:latin typeface="Arial" panose="020B0604020202020204" pitchFamily="34" charset="0"/>
              <a:ea typeface="Consolas"/>
              <a:cs typeface="Arial" panose="020B0604020202020204" pitchFamily="34" charset="0"/>
              <a:sym typeface="Consolas"/>
            </a:endParaRPr>
          </a:p>
          <a:p>
            <a:pPr marL="0" lvl="1"/>
            <a:r>
              <a:rPr lang="es" sz="1333" b="1" dirty="0">
                <a:solidFill>
                  <a:schemeClr val="accent3"/>
                </a:solidFill>
                <a:latin typeface="Arial" panose="020B0604020202020204" pitchFamily="34" charset="0"/>
                <a:ea typeface="Consolas"/>
                <a:cs typeface="Arial" panose="020B0604020202020204" pitchFamily="34" charset="0"/>
                <a:sym typeface="Consolas"/>
              </a:rPr>
              <a:t>        this.unCocineroService</a:t>
            </a:r>
            <a:r>
              <a:rPr lang="es" sz="1333" dirty="0">
                <a:solidFill>
                  <a:schemeClr val="accent3"/>
                </a:solidFill>
                <a:latin typeface="Arial" panose="020B0604020202020204" pitchFamily="34" charset="0"/>
                <a:ea typeface="Consolas"/>
                <a:cs typeface="Arial" panose="020B0604020202020204" pitchFamily="34" charset="0"/>
                <a:sym typeface="Consolas"/>
              </a:rPr>
              <a:t>.setMenu(menu);</a:t>
            </a:r>
            <a:endParaRPr sz="1333" dirty="0">
              <a:solidFill>
                <a:schemeClr val="accent3"/>
              </a:solidFill>
              <a:latin typeface="Arial" panose="020B0604020202020204" pitchFamily="34" charset="0"/>
              <a:ea typeface="Consolas"/>
              <a:cs typeface="Arial" panose="020B0604020202020204" pitchFamily="34" charset="0"/>
              <a:sym typeface="Consolas"/>
            </a:endParaRPr>
          </a:p>
          <a:p>
            <a:pPr marL="0" lvl="1"/>
            <a:r>
              <a:rPr lang="es" sz="1333" dirty="0">
                <a:solidFill>
                  <a:schemeClr val="accent3"/>
                </a:solidFill>
                <a:latin typeface="Arial" panose="020B0604020202020204" pitchFamily="34" charset="0"/>
                <a:ea typeface="Consolas"/>
                <a:cs typeface="Arial" panose="020B0604020202020204" pitchFamily="34" charset="0"/>
                <a:sym typeface="Consolas"/>
              </a:rPr>
              <a:t>        String platoListo = </a:t>
            </a:r>
            <a:r>
              <a:rPr lang="es" sz="1333" b="1" dirty="0">
                <a:solidFill>
                  <a:schemeClr val="accent3"/>
                </a:solidFill>
                <a:latin typeface="Arial" panose="020B0604020202020204" pitchFamily="34" charset="0"/>
                <a:ea typeface="Consolas"/>
                <a:cs typeface="Arial" panose="020B0604020202020204" pitchFamily="34" charset="0"/>
                <a:sym typeface="Consolas"/>
              </a:rPr>
              <a:t>this.unCocineroService</a:t>
            </a:r>
            <a:r>
              <a:rPr lang="es" sz="1333" dirty="0">
                <a:solidFill>
                  <a:schemeClr val="accent3"/>
                </a:solidFill>
                <a:latin typeface="Arial" panose="020B0604020202020204" pitchFamily="34" charset="0"/>
                <a:ea typeface="Consolas"/>
                <a:cs typeface="Arial" panose="020B0604020202020204" pitchFamily="34" charset="0"/>
                <a:sym typeface="Consolas"/>
              </a:rPr>
              <a:t>.getPlatoListo();</a:t>
            </a:r>
            <a:endParaRPr sz="1333" dirty="0">
              <a:solidFill>
                <a:schemeClr val="accent3"/>
              </a:solidFill>
              <a:latin typeface="Arial" panose="020B0604020202020204" pitchFamily="34" charset="0"/>
              <a:ea typeface="Consolas"/>
              <a:cs typeface="Arial" panose="020B0604020202020204" pitchFamily="34" charset="0"/>
              <a:sym typeface="Consolas"/>
            </a:endParaRPr>
          </a:p>
          <a:p>
            <a:pPr marL="0" lvl="1"/>
            <a:r>
              <a:rPr lang="es" sz="1333" dirty="0">
                <a:solidFill>
                  <a:schemeClr val="accent3"/>
                </a:solidFill>
                <a:latin typeface="Arial" panose="020B0604020202020204" pitchFamily="34" charset="0"/>
                <a:ea typeface="Consolas"/>
                <a:cs typeface="Arial" panose="020B0604020202020204" pitchFamily="34" charset="0"/>
                <a:sym typeface="Consolas"/>
              </a:rPr>
              <a:t>        </a:t>
            </a:r>
            <a:r>
              <a:rPr lang="es" sz="1333" b="1" dirty="0">
                <a:solidFill>
                  <a:schemeClr val="accent3"/>
                </a:solidFill>
                <a:latin typeface="Arial" panose="020B0604020202020204" pitchFamily="34" charset="0"/>
                <a:ea typeface="Consolas"/>
                <a:cs typeface="Arial" panose="020B0604020202020204" pitchFamily="34" charset="0"/>
                <a:sym typeface="Consolas"/>
              </a:rPr>
              <a:t>return </a:t>
            </a:r>
            <a:r>
              <a:rPr lang="es" sz="1333" dirty="0">
                <a:solidFill>
                  <a:schemeClr val="accent3"/>
                </a:solidFill>
                <a:latin typeface="Arial" panose="020B0604020202020204" pitchFamily="34" charset="0"/>
                <a:ea typeface="Consolas"/>
                <a:cs typeface="Arial" panose="020B0604020202020204" pitchFamily="34" charset="0"/>
                <a:sym typeface="Consolas"/>
              </a:rPr>
              <a:t>platoListo;</a:t>
            </a:r>
            <a:endParaRPr sz="1333" dirty="0">
              <a:solidFill>
                <a:schemeClr val="accent3"/>
              </a:solidFill>
              <a:latin typeface="Arial" panose="020B0604020202020204" pitchFamily="34" charset="0"/>
              <a:ea typeface="Consolas"/>
              <a:cs typeface="Arial" panose="020B0604020202020204" pitchFamily="34" charset="0"/>
              <a:sym typeface="Consolas"/>
            </a:endParaRPr>
          </a:p>
          <a:p>
            <a:pPr marL="0" lvl="1"/>
            <a:r>
              <a:rPr lang="es" sz="1333" dirty="0">
                <a:solidFill>
                  <a:schemeClr val="accent3"/>
                </a:solidFill>
                <a:latin typeface="Arial" panose="020B0604020202020204" pitchFamily="34" charset="0"/>
                <a:ea typeface="Consolas"/>
                <a:cs typeface="Arial" panose="020B0604020202020204" pitchFamily="34" charset="0"/>
                <a:sym typeface="Consolas"/>
              </a:rPr>
              <a:t>    }</a:t>
            </a:r>
            <a:endParaRPr sz="1333" dirty="0">
              <a:solidFill>
                <a:schemeClr val="accent3"/>
              </a:solidFill>
              <a:latin typeface="Arial" panose="020B0604020202020204" pitchFamily="34" charset="0"/>
              <a:ea typeface="Consolas"/>
              <a:cs typeface="Arial" panose="020B0604020202020204" pitchFamily="34" charset="0"/>
              <a:sym typeface="Consolas"/>
            </a:endParaRPr>
          </a:p>
          <a:p>
            <a:r>
              <a:rPr lang="es" sz="1333" dirty="0">
                <a:solidFill>
                  <a:schemeClr val="lt1"/>
                </a:solidFill>
                <a:latin typeface="Arial" panose="020B0604020202020204" pitchFamily="34" charset="0"/>
                <a:ea typeface="Consolas"/>
                <a:cs typeface="Arial" panose="020B0604020202020204" pitchFamily="34" charset="0"/>
                <a:sym typeface="Consolas"/>
              </a:rPr>
              <a:t>}</a:t>
            </a:r>
            <a:endParaRPr sz="1333" dirty="0">
              <a:solidFill>
                <a:schemeClr val="lt1"/>
              </a:solidFill>
              <a:latin typeface="Arial" panose="020B0604020202020204" pitchFamily="34" charset="0"/>
              <a:ea typeface="Consolas"/>
              <a:cs typeface="Arial" panose="020B0604020202020204" pitchFamily="34" charset="0"/>
              <a:sym typeface="Consolas"/>
            </a:endParaRPr>
          </a:p>
        </p:txBody>
      </p:sp>
      <p:sp>
        <p:nvSpPr>
          <p:cNvPr id="113" name="Google Shape;113;p17"/>
          <p:cNvSpPr/>
          <p:nvPr/>
        </p:nvSpPr>
        <p:spPr>
          <a:xfrm>
            <a:off x="8166400" y="2653467"/>
            <a:ext cx="3083200" cy="3394000"/>
          </a:xfrm>
          <a:prstGeom prst="wedgeRoundRectCallout">
            <a:avLst>
              <a:gd name="adj1" fmla="val -68754"/>
              <a:gd name="adj2" fmla="val -30056"/>
              <a:gd name="adj3" fmla="val 0"/>
            </a:avLst>
          </a:prstGeom>
          <a:solidFill>
            <a:schemeClr val="accent4"/>
          </a:solidFill>
          <a:ln>
            <a:noFill/>
          </a:ln>
        </p:spPr>
        <p:txBody>
          <a:bodyPr spcFirstLastPara="1" wrap="square" lIns="121900" tIns="121900" rIns="121900" bIns="121900" anchor="ctr" anchorCtr="0">
            <a:noAutofit/>
          </a:bodyPr>
          <a:lstStyle/>
          <a:p>
            <a:pPr algn="ctr"/>
            <a:r>
              <a:rPr lang="es" sz="2133" dirty="0">
                <a:latin typeface="Arial" panose="020B0604020202020204" pitchFamily="34" charset="0"/>
                <a:ea typeface="Rubik Light"/>
                <a:cs typeface="Arial" panose="020B0604020202020204" pitchFamily="34" charset="0"/>
                <a:sym typeface="Rubik Light"/>
              </a:rPr>
              <a:t>Creamos la propiedad con la dependencia de CocineroService que luego la asignaremos por medio del método set</a:t>
            </a:r>
            <a:endParaRPr sz="2267" dirty="0">
              <a:solidFill>
                <a:srgbClr val="FFFFFF"/>
              </a:solidFill>
              <a:latin typeface="Arial" panose="020B0604020202020204" pitchFamily="34" charset="0"/>
              <a:ea typeface="Rubik Light"/>
              <a:cs typeface="Arial" panose="020B0604020202020204" pitchFamily="34" charset="0"/>
              <a:sym typeface="Rubik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28767" y="796567"/>
            <a:ext cx="10372400" cy="763600"/>
          </a:xfrm>
          <a:prstGeom prst="rect">
            <a:avLst/>
          </a:prstGeom>
        </p:spPr>
        <p:txBody>
          <a:bodyPr spcFirstLastPara="1" vert="horz" wrap="square" lIns="121900" tIns="121900" rIns="121900" bIns="121900" rtlCol="0" anchor="ctr" anchorCtr="0">
            <a:noAutofit/>
          </a:bodyPr>
          <a:lstStyle/>
          <a:p>
            <a:pPr>
              <a:buNone/>
            </a:pPr>
            <a:r>
              <a:rPr lang="es" dirty="0">
                <a:latin typeface="Arial" panose="020B0604020202020204" pitchFamily="34" charset="0"/>
                <a:cs typeface="Arial" panose="020B0604020202020204" pitchFamily="34" charset="0"/>
              </a:rPr>
              <a:t>Directo en propiedad</a:t>
            </a:r>
            <a:endParaRPr dirty="0">
              <a:latin typeface="Arial" panose="020B0604020202020204" pitchFamily="34" charset="0"/>
              <a:cs typeface="Arial" panose="020B0604020202020204" pitchFamily="34" charset="0"/>
            </a:endParaRPr>
          </a:p>
        </p:txBody>
      </p:sp>
      <p:sp>
        <p:nvSpPr>
          <p:cNvPr id="119" name="Google Shape;119;p18"/>
          <p:cNvSpPr txBox="1">
            <a:spLocks noGrp="1"/>
          </p:cNvSpPr>
          <p:nvPr>
            <p:ph type="body" idx="2"/>
          </p:nvPr>
        </p:nvSpPr>
        <p:spPr>
          <a:xfrm>
            <a:off x="828767" y="1560167"/>
            <a:ext cx="10372400" cy="3833600"/>
          </a:xfrm>
          <a:prstGeom prst="rect">
            <a:avLst/>
          </a:prstGeom>
        </p:spPr>
        <p:txBody>
          <a:bodyPr spcFirstLastPara="1" vert="horz" wrap="square" lIns="121900" tIns="121900" rIns="121900" bIns="121900" rtlCol="0" anchor="t" anchorCtr="0">
            <a:noAutofit/>
          </a:bodyPr>
          <a:lstStyle/>
          <a:p>
            <a:pPr marL="0" indent="0" algn="just">
              <a:lnSpc>
                <a:spcPct val="100000"/>
              </a:lnSpc>
              <a:buClr>
                <a:srgbClr val="000000"/>
              </a:buClr>
              <a:buNone/>
            </a:pPr>
            <a:r>
              <a:rPr lang="es" dirty="0">
                <a:latin typeface="Arial" panose="020B0604020202020204" pitchFamily="34" charset="0"/>
                <a:cs typeface="Arial" panose="020B0604020202020204" pitchFamily="34" charset="0"/>
              </a:rPr>
              <a:t>Muy rápido y efectivo con clases muy pequeñas.</a:t>
            </a:r>
            <a:endParaRPr sz="1867" dirty="0">
              <a:latin typeface="Arial" panose="020B0604020202020204" pitchFamily="34" charset="0"/>
              <a:cs typeface="Arial" panose="020B0604020202020204" pitchFamily="34" charset="0"/>
            </a:endParaRPr>
          </a:p>
          <a:p>
            <a:pPr marL="0" indent="0">
              <a:spcAft>
                <a:spcPts val="1333"/>
              </a:spcAft>
              <a:buNone/>
            </a:pPr>
            <a:endParaRPr dirty="0"/>
          </a:p>
        </p:txBody>
      </p:sp>
      <p:sp>
        <p:nvSpPr>
          <p:cNvPr id="120" name="Google Shape;120;p18"/>
          <p:cNvSpPr/>
          <p:nvPr/>
        </p:nvSpPr>
        <p:spPr>
          <a:xfrm>
            <a:off x="828767" y="2307267"/>
            <a:ext cx="6874000" cy="37436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es" sz="1467" dirty="0">
                <a:solidFill>
                  <a:schemeClr val="lt1"/>
                </a:solidFill>
                <a:latin typeface="Arial" panose="020B0604020202020204" pitchFamily="34" charset="0"/>
                <a:ea typeface="Consolas"/>
                <a:cs typeface="Arial" panose="020B0604020202020204" pitchFamily="34" charset="0"/>
                <a:sym typeface="Consolas"/>
              </a:rPr>
              <a:t>@Controller</a:t>
            </a:r>
            <a:endParaRPr sz="1467" dirty="0">
              <a:solidFill>
                <a:schemeClr val="lt1"/>
              </a:solidFill>
              <a:latin typeface="Arial" panose="020B0604020202020204" pitchFamily="34" charset="0"/>
              <a:ea typeface="Consolas"/>
              <a:cs typeface="Arial" panose="020B0604020202020204" pitchFamily="34" charset="0"/>
              <a:sym typeface="Consolas"/>
            </a:endParaRPr>
          </a:p>
          <a:p>
            <a:r>
              <a:rPr lang="es" sz="1467" dirty="0">
                <a:solidFill>
                  <a:schemeClr val="accent1"/>
                </a:solidFill>
                <a:latin typeface="Arial" panose="020B0604020202020204" pitchFamily="34" charset="0"/>
                <a:ea typeface="Consolas"/>
                <a:cs typeface="Arial" panose="020B0604020202020204" pitchFamily="34" charset="0"/>
                <a:sym typeface="Consolas"/>
              </a:rPr>
              <a:t>public class </a:t>
            </a:r>
            <a:r>
              <a:rPr lang="es" sz="1467" b="1" dirty="0">
                <a:solidFill>
                  <a:schemeClr val="accent4"/>
                </a:solidFill>
                <a:latin typeface="Arial" panose="020B0604020202020204" pitchFamily="34" charset="0"/>
                <a:ea typeface="Consolas"/>
                <a:cs typeface="Arial" panose="020B0604020202020204" pitchFamily="34" charset="0"/>
                <a:sym typeface="Consolas"/>
              </a:rPr>
              <a:t>CocinaController</a:t>
            </a:r>
            <a:r>
              <a:rPr lang="es" sz="1467" b="1" dirty="0">
                <a:solidFill>
                  <a:schemeClr val="lt1"/>
                </a:solidFill>
                <a:latin typeface="Arial" panose="020B0604020202020204" pitchFamily="34" charset="0"/>
                <a:ea typeface="Consolas"/>
                <a:cs typeface="Arial" panose="020B0604020202020204" pitchFamily="34" charset="0"/>
                <a:sym typeface="Consolas"/>
              </a:rPr>
              <a:t> </a:t>
            </a:r>
            <a:r>
              <a:rPr lang="es" sz="1467" dirty="0">
                <a:solidFill>
                  <a:schemeClr val="lt1"/>
                </a:solidFill>
                <a:latin typeface="Arial" panose="020B0604020202020204" pitchFamily="34" charset="0"/>
                <a:ea typeface="Consolas"/>
                <a:cs typeface="Arial" panose="020B0604020202020204" pitchFamily="34" charset="0"/>
                <a:sym typeface="Consolas"/>
              </a:rPr>
              <a:t>{</a:t>
            </a:r>
            <a:endParaRPr sz="1467" dirty="0">
              <a:solidFill>
                <a:schemeClr val="accent1"/>
              </a:solidFill>
              <a:latin typeface="Arial" panose="020B0604020202020204" pitchFamily="34" charset="0"/>
              <a:ea typeface="Consolas"/>
              <a:cs typeface="Arial" panose="020B0604020202020204" pitchFamily="34" charset="0"/>
              <a:sym typeface="Consolas"/>
            </a:endParaRPr>
          </a:p>
          <a:p>
            <a:endParaRPr sz="1467" dirty="0">
              <a:solidFill>
                <a:schemeClr val="lt2"/>
              </a:solidFill>
              <a:latin typeface="Arial" panose="020B0604020202020204" pitchFamily="34" charset="0"/>
              <a:ea typeface="Consolas"/>
              <a:cs typeface="Arial" panose="020B0604020202020204" pitchFamily="34" charset="0"/>
              <a:sym typeface="Consolas"/>
            </a:endParaRPr>
          </a:p>
          <a:p>
            <a:r>
              <a:rPr lang="es" sz="1467" dirty="0">
                <a:latin typeface="Arial" panose="020B0604020202020204" pitchFamily="34" charset="0"/>
                <a:ea typeface="Consolas"/>
                <a:cs typeface="Arial" panose="020B0604020202020204" pitchFamily="34" charset="0"/>
                <a:sym typeface="Consolas"/>
              </a:rPr>
              <a:t>    </a:t>
            </a:r>
            <a:r>
              <a:rPr lang="es" sz="1467" dirty="0">
                <a:solidFill>
                  <a:schemeClr val="lt1"/>
                </a:solidFill>
                <a:latin typeface="Arial" panose="020B0604020202020204" pitchFamily="34" charset="0"/>
                <a:ea typeface="Consolas"/>
                <a:cs typeface="Arial" panose="020B0604020202020204" pitchFamily="34" charset="0"/>
                <a:sym typeface="Consolas"/>
              </a:rPr>
              <a:t>@Autowired </a:t>
            </a:r>
            <a:endParaRPr sz="1467" dirty="0">
              <a:solidFill>
                <a:schemeClr val="lt1"/>
              </a:solidFill>
              <a:latin typeface="Arial" panose="020B0604020202020204" pitchFamily="34" charset="0"/>
              <a:ea typeface="Consolas"/>
              <a:cs typeface="Arial" panose="020B0604020202020204" pitchFamily="34" charset="0"/>
              <a:sym typeface="Consolas"/>
            </a:endParaRPr>
          </a:p>
          <a:p>
            <a:r>
              <a:rPr lang="es" sz="1467" dirty="0">
                <a:solidFill>
                  <a:schemeClr val="accent1"/>
                </a:solidFill>
                <a:latin typeface="Arial" panose="020B0604020202020204" pitchFamily="34" charset="0"/>
                <a:ea typeface="Consolas"/>
                <a:cs typeface="Arial" panose="020B0604020202020204" pitchFamily="34" charset="0"/>
                <a:sym typeface="Consolas"/>
              </a:rPr>
              <a:t>    private</a:t>
            </a:r>
            <a:r>
              <a:rPr lang="es" sz="1467" dirty="0">
                <a:solidFill>
                  <a:schemeClr val="lt1"/>
                </a:solidFill>
                <a:latin typeface="Arial" panose="020B0604020202020204" pitchFamily="34" charset="0"/>
                <a:ea typeface="Consolas"/>
                <a:cs typeface="Arial" panose="020B0604020202020204" pitchFamily="34" charset="0"/>
                <a:sym typeface="Consolas"/>
              </a:rPr>
              <a:t> </a:t>
            </a:r>
            <a:r>
              <a:rPr lang="es" sz="1467" b="1" dirty="0">
                <a:solidFill>
                  <a:schemeClr val="accent4"/>
                </a:solidFill>
                <a:latin typeface="Arial" panose="020B0604020202020204" pitchFamily="34" charset="0"/>
                <a:ea typeface="Consolas"/>
                <a:cs typeface="Arial" panose="020B0604020202020204" pitchFamily="34" charset="0"/>
                <a:sym typeface="Consolas"/>
              </a:rPr>
              <a:t>CocineroService</a:t>
            </a:r>
            <a:r>
              <a:rPr lang="es" sz="1467" dirty="0">
                <a:solidFill>
                  <a:schemeClr val="accent4"/>
                </a:solidFill>
                <a:latin typeface="Arial" panose="020B0604020202020204" pitchFamily="34" charset="0"/>
                <a:ea typeface="Consolas"/>
                <a:cs typeface="Arial" panose="020B0604020202020204" pitchFamily="34" charset="0"/>
                <a:sym typeface="Consolas"/>
              </a:rPr>
              <a:t> uncocineroService</a:t>
            </a:r>
            <a:r>
              <a:rPr lang="es" sz="1467" dirty="0">
                <a:solidFill>
                  <a:schemeClr val="lt1"/>
                </a:solidFill>
                <a:latin typeface="Arial" panose="020B0604020202020204" pitchFamily="34" charset="0"/>
                <a:ea typeface="Consolas"/>
                <a:cs typeface="Arial" panose="020B0604020202020204" pitchFamily="34" charset="0"/>
                <a:sym typeface="Consolas"/>
              </a:rPr>
              <a:t>;</a:t>
            </a:r>
            <a:endParaRPr sz="1467" dirty="0">
              <a:solidFill>
                <a:schemeClr val="lt1"/>
              </a:solidFill>
              <a:latin typeface="Arial" panose="020B0604020202020204" pitchFamily="34" charset="0"/>
              <a:ea typeface="Consolas"/>
              <a:cs typeface="Arial" panose="020B0604020202020204" pitchFamily="34" charset="0"/>
              <a:sym typeface="Consolas"/>
            </a:endParaRPr>
          </a:p>
          <a:p>
            <a:endParaRPr sz="1467" dirty="0">
              <a:solidFill>
                <a:schemeClr val="lt1"/>
              </a:solidFill>
              <a:latin typeface="Arial" panose="020B0604020202020204" pitchFamily="34" charset="0"/>
              <a:ea typeface="Consolas"/>
              <a:cs typeface="Arial" panose="020B0604020202020204" pitchFamily="34" charset="0"/>
              <a:sym typeface="Consolas"/>
            </a:endParaRPr>
          </a:p>
          <a:p>
            <a:r>
              <a:rPr lang="es" sz="1467" dirty="0">
                <a:solidFill>
                  <a:schemeClr val="lt1"/>
                </a:solidFill>
                <a:latin typeface="Arial" panose="020B0604020202020204" pitchFamily="34" charset="0"/>
                <a:ea typeface="Consolas"/>
                <a:cs typeface="Arial" panose="020B0604020202020204" pitchFamily="34" charset="0"/>
                <a:sym typeface="Consolas"/>
              </a:rPr>
              <a:t>   public</a:t>
            </a:r>
            <a:r>
              <a:rPr lang="es" sz="1467" dirty="0">
                <a:latin typeface="Arial" panose="020B0604020202020204" pitchFamily="34" charset="0"/>
                <a:ea typeface="Consolas"/>
                <a:cs typeface="Arial" panose="020B0604020202020204" pitchFamily="34" charset="0"/>
                <a:sym typeface="Consolas"/>
              </a:rPr>
              <a:t> </a:t>
            </a:r>
            <a:r>
              <a:rPr lang="es" sz="1467" dirty="0">
                <a:solidFill>
                  <a:srgbClr val="FF5722"/>
                </a:solidFill>
                <a:latin typeface="Arial" panose="020B0604020202020204" pitchFamily="34" charset="0"/>
                <a:ea typeface="Consolas"/>
                <a:cs typeface="Arial" panose="020B0604020202020204" pitchFamily="34" charset="0"/>
                <a:sym typeface="Consolas"/>
              </a:rPr>
              <a:t>String </a:t>
            </a:r>
            <a:r>
              <a:rPr lang="es" sz="1467" dirty="0">
                <a:solidFill>
                  <a:srgbClr val="8BC34A"/>
                </a:solidFill>
                <a:latin typeface="Arial" panose="020B0604020202020204" pitchFamily="34" charset="0"/>
                <a:ea typeface="Consolas"/>
                <a:cs typeface="Arial" panose="020B0604020202020204" pitchFamily="34" charset="0"/>
                <a:sym typeface="Consolas"/>
              </a:rPr>
              <a:t>prepararPlato </a:t>
            </a:r>
            <a:r>
              <a:rPr lang="es" sz="1467" dirty="0">
                <a:solidFill>
                  <a:schemeClr val="lt1"/>
                </a:solidFill>
                <a:latin typeface="Arial" panose="020B0604020202020204" pitchFamily="34" charset="0"/>
                <a:ea typeface="Consolas"/>
                <a:cs typeface="Arial" panose="020B0604020202020204" pitchFamily="34" charset="0"/>
                <a:sym typeface="Consolas"/>
              </a:rPr>
              <a:t>(</a:t>
            </a:r>
            <a:r>
              <a:rPr lang="es" sz="1467" dirty="0">
                <a:solidFill>
                  <a:srgbClr val="FF5722"/>
                </a:solidFill>
                <a:latin typeface="Arial" panose="020B0604020202020204" pitchFamily="34" charset="0"/>
                <a:ea typeface="Consolas"/>
                <a:cs typeface="Arial" panose="020B0604020202020204" pitchFamily="34" charset="0"/>
                <a:sym typeface="Consolas"/>
              </a:rPr>
              <a:t>String</a:t>
            </a:r>
            <a:r>
              <a:rPr lang="es" sz="1467" dirty="0">
                <a:solidFill>
                  <a:schemeClr val="lt1"/>
                </a:solidFill>
                <a:latin typeface="Arial" panose="020B0604020202020204" pitchFamily="34" charset="0"/>
                <a:ea typeface="Consolas"/>
                <a:cs typeface="Arial" panose="020B0604020202020204" pitchFamily="34" charset="0"/>
                <a:sym typeface="Consolas"/>
              </a:rPr>
              <a:t> ingredientes, </a:t>
            </a:r>
            <a:r>
              <a:rPr lang="es" sz="1467" dirty="0">
                <a:solidFill>
                  <a:srgbClr val="FF5722"/>
                </a:solidFill>
                <a:latin typeface="Arial" panose="020B0604020202020204" pitchFamily="34" charset="0"/>
                <a:ea typeface="Consolas"/>
                <a:cs typeface="Arial" panose="020B0604020202020204" pitchFamily="34" charset="0"/>
                <a:sym typeface="Consolas"/>
              </a:rPr>
              <a:t>String </a:t>
            </a:r>
            <a:r>
              <a:rPr lang="es" sz="1467" dirty="0">
                <a:solidFill>
                  <a:schemeClr val="lt1"/>
                </a:solidFill>
                <a:latin typeface="Arial" panose="020B0604020202020204" pitchFamily="34" charset="0"/>
                <a:ea typeface="Consolas"/>
                <a:cs typeface="Arial" panose="020B0604020202020204" pitchFamily="34" charset="0"/>
                <a:sym typeface="Consolas"/>
              </a:rPr>
              <a:t>menu) {</a:t>
            </a:r>
            <a:endParaRPr sz="1467" dirty="0">
              <a:solidFill>
                <a:schemeClr val="lt1"/>
              </a:solidFill>
              <a:latin typeface="Arial" panose="020B0604020202020204" pitchFamily="34" charset="0"/>
              <a:ea typeface="Consolas"/>
              <a:cs typeface="Arial" panose="020B0604020202020204" pitchFamily="34" charset="0"/>
              <a:sym typeface="Consolas"/>
            </a:endParaRPr>
          </a:p>
          <a:p>
            <a:r>
              <a:rPr lang="es" sz="1467" dirty="0">
                <a:solidFill>
                  <a:schemeClr val="lt1"/>
                </a:solidFill>
                <a:latin typeface="Arial" panose="020B0604020202020204" pitchFamily="34" charset="0"/>
                <a:ea typeface="Consolas"/>
                <a:cs typeface="Arial" panose="020B0604020202020204" pitchFamily="34" charset="0"/>
                <a:sym typeface="Consolas"/>
              </a:rPr>
              <a:t>    }</a:t>
            </a:r>
            <a:endParaRPr sz="1467" dirty="0">
              <a:solidFill>
                <a:schemeClr val="lt1"/>
              </a:solidFill>
              <a:latin typeface="Arial" panose="020B0604020202020204" pitchFamily="34" charset="0"/>
              <a:ea typeface="Consolas"/>
              <a:cs typeface="Arial" panose="020B0604020202020204" pitchFamily="34" charset="0"/>
              <a:sym typeface="Consolas"/>
            </a:endParaRPr>
          </a:p>
          <a:p>
            <a:pPr marL="0" lvl="1"/>
            <a:endParaRPr sz="1467" dirty="0">
              <a:solidFill>
                <a:schemeClr val="accent3"/>
              </a:solidFill>
              <a:latin typeface="Arial" panose="020B0604020202020204" pitchFamily="34" charset="0"/>
              <a:ea typeface="Consolas"/>
              <a:cs typeface="Arial" panose="020B0604020202020204" pitchFamily="34" charset="0"/>
              <a:sym typeface="Consolas"/>
            </a:endParaRPr>
          </a:p>
          <a:p>
            <a:pPr marL="0" lvl="1"/>
            <a:r>
              <a:rPr lang="es" sz="1467" dirty="0">
                <a:solidFill>
                  <a:schemeClr val="accent3"/>
                </a:solidFill>
                <a:latin typeface="Arial" panose="020B0604020202020204" pitchFamily="34" charset="0"/>
                <a:ea typeface="Consolas"/>
                <a:cs typeface="Arial" panose="020B0604020202020204" pitchFamily="34" charset="0"/>
                <a:sym typeface="Consolas"/>
              </a:rPr>
              <a:t>       </a:t>
            </a:r>
            <a:r>
              <a:rPr lang="es" sz="1467" b="1" dirty="0">
                <a:solidFill>
                  <a:schemeClr val="accent3"/>
                </a:solidFill>
                <a:latin typeface="Arial" panose="020B0604020202020204" pitchFamily="34" charset="0"/>
                <a:ea typeface="Consolas"/>
                <a:cs typeface="Arial" panose="020B0604020202020204" pitchFamily="34" charset="0"/>
                <a:sym typeface="Consolas"/>
              </a:rPr>
              <a:t>unCocineroService</a:t>
            </a:r>
            <a:r>
              <a:rPr lang="es" sz="1467" dirty="0">
                <a:solidFill>
                  <a:schemeClr val="accent3"/>
                </a:solidFill>
                <a:latin typeface="Arial" panose="020B0604020202020204" pitchFamily="34" charset="0"/>
                <a:ea typeface="Consolas"/>
                <a:cs typeface="Arial" panose="020B0604020202020204" pitchFamily="34" charset="0"/>
                <a:sym typeface="Consolas"/>
              </a:rPr>
              <a:t>.setIngredientes(</a:t>
            </a:r>
            <a:r>
              <a:rPr lang="es" sz="1467" dirty="0">
                <a:solidFill>
                  <a:srgbClr val="FF9800"/>
                </a:solidFill>
                <a:latin typeface="Arial" panose="020B0604020202020204" pitchFamily="34" charset="0"/>
                <a:ea typeface="Consolas"/>
                <a:cs typeface="Arial" panose="020B0604020202020204" pitchFamily="34" charset="0"/>
                <a:sym typeface="Consolas"/>
              </a:rPr>
              <a:t>ingredientes</a:t>
            </a:r>
            <a:r>
              <a:rPr lang="es" sz="1467" dirty="0">
                <a:solidFill>
                  <a:schemeClr val="accent3"/>
                </a:solidFill>
                <a:latin typeface="Arial" panose="020B0604020202020204" pitchFamily="34" charset="0"/>
                <a:ea typeface="Consolas"/>
                <a:cs typeface="Arial" panose="020B0604020202020204" pitchFamily="34" charset="0"/>
                <a:sym typeface="Consolas"/>
              </a:rPr>
              <a:t>);</a:t>
            </a:r>
            <a:endParaRPr sz="1467" dirty="0">
              <a:solidFill>
                <a:schemeClr val="accent3"/>
              </a:solidFill>
              <a:latin typeface="Arial" panose="020B0604020202020204" pitchFamily="34" charset="0"/>
              <a:ea typeface="Consolas"/>
              <a:cs typeface="Arial" panose="020B0604020202020204" pitchFamily="34" charset="0"/>
              <a:sym typeface="Consolas"/>
            </a:endParaRPr>
          </a:p>
          <a:p>
            <a:pPr marL="0" lvl="1"/>
            <a:r>
              <a:rPr lang="es" sz="1467" b="1" dirty="0">
                <a:solidFill>
                  <a:schemeClr val="accent3"/>
                </a:solidFill>
                <a:latin typeface="Arial" panose="020B0604020202020204" pitchFamily="34" charset="0"/>
                <a:ea typeface="Consolas"/>
                <a:cs typeface="Arial" panose="020B0604020202020204" pitchFamily="34" charset="0"/>
                <a:sym typeface="Consolas"/>
              </a:rPr>
              <a:t>       unCocineroService</a:t>
            </a:r>
            <a:r>
              <a:rPr lang="es" sz="1467" dirty="0">
                <a:solidFill>
                  <a:schemeClr val="accent3"/>
                </a:solidFill>
                <a:latin typeface="Arial" panose="020B0604020202020204" pitchFamily="34" charset="0"/>
                <a:ea typeface="Consolas"/>
                <a:cs typeface="Arial" panose="020B0604020202020204" pitchFamily="34" charset="0"/>
                <a:sym typeface="Consolas"/>
              </a:rPr>
              <a:t>.setMenu(</a:t>
            </a:r>
            <a:r>
              <a:rPr lang="es" sz="1467" dirty="0">
                <a:solidFill>
                  <a:srgbClr val="FF9800"/>
                </a:solidFill>
                <a:latin typeface="Arial" panose="020B0604020202020204" pitchFamily="34" charset="0"/>
                <a:ea typeface="Consolas"/>
                <a:cs typeface="Arial" panose="020B0604020202020204" pitchFamily="34" charset="0"/>
                <a:sym typeface="Consolas"/>
              </a:rPr>
              <a:t>menu</a:t>
            </a:r>
            <a:r>
              <a:rPr lang="es" sz="1467" dirty="0">
                <a:solidFill>
                  <a:schemeClr val="accent3"/>
                </a:solidFill>
                <a:latin typeface="Arial" panose="020B0604020202020204" pitchFamily="34" charset="0"/>
                <a:ea typeface="Consolas"/>
                <a:cs typeface="Arial" panose="020B0604020202020204" pitchFamily="34" charset="0"/>
                <a:sym typeface="Consolas"/>
              </a:rPr>
              <a:t>);</a:t>
            </a:r>
            <a:endParaRPr sz="1467" dirty="0">
              <a:solidFill>
                <a:schemeClr val="accent3"/>
              </a:solidFill>
              <a:latin typeface="Arial" panose="020B0604020202020204" pitchFamily="34" charset="0"/>
              <a:ea typeface="Consolas"/>
              <a:cs typeface="Arial" panose="020B0604020202020204" pitchFamily="34" charset="0"/>
              <a:sym typeface="Consolas"/>
            </a:endParaRPr>
          </a:p>
          <a:p>
            <a:pPr marL="0" lvl="1"/>
            <a:r>
              <a:rPr lang="es" sz="1467" dirty="0">
                <a:solidFill>
                  <a:schemeClr val="accent3"/>
                </a:solidFill>
                <a:latin typeface="Arial" panose="020B0604020202020204" pitchFamily="34" charset="0"/>
                <a:ea typeface="Consolas"/>
                <a:cs typeface="Arial" panose="020B0604020202020204" pitchFamily="34" charset="0"/>
                <a:sym typeface="Consolas"/>
              </a:rPr>
              <a:t>      </a:t>
            </a:r>
            <a:r>
              <a:rPr lang="es" sz="1467" dirty="0">
                <a:solidFill>
                  <a:srgbClr val="F44336"/>
                </a:solidFill>
                <a:latin typeface="Arial" panose="020B0604020202020204" pitchFamily="34" charset="0"/>
                <a:ea typeface="Consolas"/>
                <a:cs typeface="Arial" panose="020B0604020202020204" pitchFamily="34" charset="0"/>
                <a:sym typeface="Consolas"/>
              </a:rPr>
              <a:t> String</a:t>
            </a:r>
            <a:r>
              <a:rPr lang="es" sz="1467" dirty="0">
                <a:solidFill>
                  <a:schemeClr val="accent3"/>
                </a:solidFill>
                <a:latin typeface="Arial" panose="020B0604020202020204" pitchFamily="34" charset="0"/>
                <a:ea typeface="Consolas"/>
                <a:cs typeface="Arial" panose="020B0604020202020204" pitchFamily="34" charset="0"/>
                <a:sym typeface="Consolas"/>
              </a:rPr>
              <a:t> platoListo = </a:t>
            </a:r>
            <a:r>
              <a:rPr lang="es" sz="1467" b="1" dirty="0">
                <a:solidFill>
                  <a:schemeClr val="accent3"/>
                </a:solidFill>
                <a:latin typeface="Arial" panose="020B0604020202020204" pitchFamily="34" charset="0"/>
                <a:ea typeface="Consolas"/>
                <a:cs typeface="Arial" panose="020B0604020202020204" pitchFamily="34" charset="0"/>
                <a:sym typeface="Consolas"/>
              </a:rPr>
              <a:t>unCocineroService</a:t>
            </a:r>
            <a:r>
              <a:rPr lang="es" sz="1467" dirty="0">
                <a:solidFill>
                  <a:schemeClr val="accent3"/>
                </a:solidFill>
                <a:latin typeface="Arial" panose="020B0604020202020204" pitchFamily="34" charset="0"/>
                <a:ea typeface="Consolas"/>
                <a:cs typeface="Arial" panose="020B0604020202020204" pitchFamily="34" charset="0"/>
                <a:sym typeface="Consolas"/>
              </a:rPr>
              <a:t>.getPlatoListo();</a:t>
            </a:r>
            <a:endParaRPr sz="1467" dirty="0">
              <a:solidFill>
                <a:schemeClr val="accent3"/>
              </a:solidFill>
              <a:latin typeface="Arial" panose="020B0604020202020204" pitchFamily="34" charset="0"/>
              <a:ea typeface="Consolas"/>
              <a:cs typeface="Arial" panose="020B0604020202020204" pitchFamily="34" charset="0"/>
              <a:sym typeface="Consolas"/>
            </a:endParaRPr>
          </a:p>
          <a:p>
            <a:pPr marL="0" lvl="1"/>
            <a:r>
              <a:rPr lang="es" sz="1467" dirty="0">
                <a:solidFill>
                  <a:schemeClr val="accent3"/>
                </a:solidFill>
                <a:latin typeface="Arial" panose="020B0604020202020204" pitchFamily="34" charset="0"/>
                <a:ea typeface="Consolas"/>
                <a:cs typeface="Arial" panose="020B0604020202020204" pitchFamily="34" charset="0"/>
                <a:sym typeface="Consolas"/>
              </a:rPr>
              <a:t>        </a:t>
            </a:r>
            <a:r>
              <a:rPr lang="es" sz="1467" b="1" dirty="0">
                <a:solidFill>
                  <a:schemeClr val="accent3"/>
                </a:solidFill>
                <a:latin typeface="Arial" panose="020B0604020202020204" pitchFamily="34" charset="0"/>
                <a:ea typeface="Consolas"/>
                <a:cs typeface="Arial" panose="020B0604020202020204" pitchFamily="34" charset="0"/>
                <a:sym typeface="Consolas"/>
              </a:rPr>
              <a:t>return </a:t>
            </a:r>
            <a:r>
              <a:rPr lang="es" sz="1467" dirty="0">
                <a:solidFill>
                  <a:schemeClr val="accent3"/>
                </a:solidFill>
                <a:latin typeface="Arial" panose="020B0604020202020204" pitchFamily="34" charset="0"/>
                <a:ea typeface="Consolas"/>
                <a:cs typeface="Arial" panose="020B0604020202020204" pitchFamily="34" charset="0"/>
                <a:sym typeface="Consolas"/>
              </a:rPr>
              <a:t>platoListo;</a:t>
            </a:r>
            <a:endParaRPr sz="1467" dirty="0">
              <a:solidFill>
                <a:schemeClr val="accent3"/>
              </a:solidFill>
              <a:latin typeface="Arial" panose="020B0604020202020204" pitchFamily="34" charset="0"/>
              <a:ea typeface="Consolas"/>
              <a:cs typeface="Arial" panose="020B0604020202020204" pitchFamily="34" charset="0"/>
              <a:sym typeface="Consolas"/>
            </a:endParaRPr>
          </a:p>
          <a:p>
            <a:pPr marL="0" lvl="1"/>
            <a:r>
              <a:rPr lang="es" sz="1467" dirty="0">
                <a:solidFill>
                  <a:schemeClr val="accent3"/>
                </a:solidFill>
                <a:latin typeface="Arial" panose="020B0604020202020204" pitchFamily="34" charset="0"/>
                <a:ea typeface="Consolas"/>
                <a:cs typeface="Arial" panose="020B0604020202020204" pitchFamily="34" charset="0"/>
                <a:sym typeface="Consolas"/>
              </a:rPr>
              <a:t>    }</a:t>
            </a:r>
            <a:endParaRPr sz="1467" dirty="0">
              <a:solidFill>
                <a:schemeClr val="accent3"/>
              </a:solidFill>
              <a:latin typeface="Arial" panose="020B0604020202020204" pitchFamily="34" charset="0"/>
              <a:ea typeface="Consolas"/>
              <a:cs typeface="Arial" panose="020B0604020202020204" pitchFamily="34" charset="0"/>
              <a:sym typeface="Consolas"/>
            </a:endParaRPr>
          </a:p>
          <a:p>
            <a:r>
              <a:rPr lang="es" sz="1467" dirty="0">
                <a:solidFill>
                  <a:schemeClr val="lt1"/>
                </a:solidFill>
                <a:latin typeface="Arial" panose="020B0604020202020204" pitchFamily="34" charset="0"/>
                <a:ea typeface="Consolas"/>
                <a:cs typeface="Arial" panose="020B0604020202020204" pitchFamily="34" charset="0"/>
                <a:sym typeface="Consolas"/>
              </a:rPr>
              <a:t>}</a:t>
            </a:r>
            <a:endParaRPr sz="1467" dirty="0">
              <a:solidFill>
                <a:schemeClr val="lt1"/>
              </a:solidFill>
              <a:latin typeface="Arial" panose="020B0604020202020204" pitchFamily="34" charset="0"/>
              <a:ea typeface="Consolas"/>
              <a:cs typeface="Arial" panose="020B0604020202020204" pitchFamily="34" charset="0"/>
              <a:sym typeface="Consolas"/>
            </a:endParaRPr>
          </a:p>
        </p:txBody>
      </p:sp>
      <p:sp>
        <p:nvSpPr>
          <p:cNvPr id="121" name="Google Shape;121;p18"/>
          <p:cNvSpPr/>
          <p:nvPr/>
        </p:nvSpPr>
        <p:spPr>
          <a:xfrm>
            <a:off x="8166400" y="2653467"/>
            <a:ext cx="3083200" cy="3394000"/>
          </a:xfrm>
          <a:prstGeom prst="wedgeRoundRectCallout">
            <a:avLst>
              <a:gd name="adj1" fmla="val -107297"/>
              <a:gd name="adj2" fmla="val -24994"/>
              <a:gd name="adj3" fmla="val 0"/>
            </a:avLst>
          </a:prstGeom>
          <a:solidFill>
            <a:schemeClr val="accent4"/>
          </a:solidFill>
          <a:ln>
            <a:noFill/>
          </a:ln>
        </p:spPr>
        <p:txBody>
          <a:bodyPr spcFirstLastPara="1" wrap="square" lIns="121900" tIns="121900" rIns="121900" bIns="121900" anchor="ctr" anchorCtr="0">
            <a:noAutofit/>
          </a:bodyPr>
          <a:lstStyle/>
          <a:p>
            <a:pPr algn="ctr"/>
            <a:r>
              <a:rPr lang="es" sz="2133" dirty="0">
                <a:latin typeface="Arial" panose="020B0604020202020204" pitchFamily="34" charset="0"/>
                <a:ea typeface="Rubik Light"/>
                <a:cs typeface="Arial" panose="020B0604020202020204" pitchFamily="34" charset="0"/>
                <a:sym typeface="Rubik Light"/>
              </a:rPr>
              <a:t>Directamente declaramos la propiedad con la dependencia de CocineroService con la @Autowired</a:t>
            </a:r>
            <a:endParaRPr sz="2267" dirty="0">
              <a:solidFill>
                <a:srgbClr val="FFFFFF"/>
              </a:solidFill>
              <a:latin typeface="Arial" panose="020B0604020202020204" pitchFamily="34" charset="0"/>
              <a:ea typeface="Rubik Light"/>
              <a:cs typeface="Arial" panose="020B0604020202020204" pitchFamily="34" charset="0"/>
              <a:sym typeface="Rubik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7"/>
          <p:cNvSpPr/>
          <p:nvPr/>
        </p:nvSpPr>
        <p:spPr>
          <a:xfrm>
            <a:off x="1121333" y="1703833"/>
            <a:ext cx="9348400" cy="4712400"/>
          </a:xfrm>
          <a:prstGeom prst="rect">
            <a:avLst/>
          </a:prstGeom>
          <a:noFill/>
          <a:ln>
            <a:noFill/>
          </a:ln>
        </p:spPr>
        <p:txBody>
          <a:bodyPr spcFirstLastPara="1" wrap="square" lIns="121900" tIns="60933" rIns="121900" bIns="60933" anchor="ctr" anchorCtr="0">
            <a:noAutofit/>
          </a:bodyPr>
          <a:lstStyle/>
          <a:p>
            <a:r>
              <a:rPr lang="es" sz="2133" dirty="0">
                <a:latin typeface="Arial" panose="020B0604020202020204" pitchFamily="34" charset="0"/>
                <a:ea typeface="Rubik Light"/>
                <a:cs typeface="Arial" panose="020B0604020202020204" pitchFamily="34" charset="0"/>
                <a:sym typeface="Rubik Light"/>
              </a:rPr>
              <a:t>Spring se basa en el principio de </a:t>
            </a:r>
            <a:r>
              <a:rPr lang="es" sz="2133" b="1" dirty="0">
                <a:latin typeface="Arial" panose="020B0604020202020204" pitchFamily="34" charset="0"/>
                <a:ea typeface="Rubik"/>
                <a:cs typeface="Arial" panose="020B0604020202020204" pitchFamily="34" charset="0"/>
                <a:sym typeface="Rubik"/>
              </a:rPr>
              <a:t>Inversión de Control (IoC)</a:t>
            </a:r>
            <a:r>
              <a:rPr lang="es" sz="2133" dirty="0">
                <a:latin typeface="Arial" panose="020B0604020202020204" pitchFamily="34" charset="0"/>
                <a:ea typeface="Rubik Light"/>
                <a:cs typeface="Arial" panose="020B0604020202020204" pitchFamily="34" charset="0"/>
                <a:sym typeface="Rubik Light"/>
              </a:rPr>
              <a:t> o Patrón Hollywood («No nos llames, nosotros le llamaremos») consiste en:</a:t>
            </a:r>
            <a:endParaRPr sz="2133" dirty="0">
              <a:latin typeface="Arial" panose="020B0604020202020204" pitchFamily="34" charset="0"/>
              <a:ea typeface="Rubik Light"/>
              <a:cs typeface="Arial" panose="020B0604020202020204" pitchFamily="34" charset="0"/>
              <a:sym typeface="Rubik Light"/>
            </a:endParaRPr>
          </a:p>
          <a:p>
            <a:r>
              <a:rPr lang="es" sz="2133" dirty="0">
                <a:latin typeface="Arial" panose="020B0604020202020204" pitchFamily="34" charset="0"/>
                <a:ea typeface="Rubik Light"/>
                <a:cs typeface="Arial" panose="020B0604020202020204" pitchFamily="34" charset="0"/>
                <a:sym typeface="Rubik Light"/>
              </a:rPr>
              <a:t>Un Contenedor que maneja objetos por tí.</a:t>
            </a:r>
            <a:endParaRPr sz="2133" dirty="0">
              <a:latin typeface="Arial" panose="020B0604020202020204" pitchFamily="34" charset="0"/>
              <a:ea typeface="Rubik Light"/>
              <a:cs typeface="Arial" panose="020B0604020202020204" pitchFamily="34" charset="0"/>
              <a:sym typeface="Rubik Light"/>
            </a:endParaRPr>
          </a:p>
          <a:p>
            <a:endParaRPr sz="2133" dirty="0">
              <a:latin typeface="Arial" panose="020B0604020202020204" pitchFamily="34" charset="0"/>
              <a:ea typeface="Rubik Light"/>
              <a:cs typeface="Arial" panose="020B0604020202020204" pitchFamily="34" charset="0"/>
              <a:sym typeface="Rubik Light"/>
            </a:endParaRPr>
          </a:p>
          <a:p>
            <a:r>
              <a:rPr lang="es" sz="2133" dirty="0">
                <a:latin typeface="Arial" panose="020B0604020202020204" pitchFamily="34" charset="0"/>
                <a:ea typeface="Rubik Light"/>
                <a:cs typeface="Arial" panose="020B0604020202020204" pitchFamily="34" charset="0"/>
                <a:sym typeface="Rubik Light"/>
              </a:rPr>
              <a:t>El contenedor generalmente controla la creación de estos objetos. Por decirlo de alguna manera, </a:t>
            </a:r>
            <a:r>
              <a:rPr lang="es" sz="2133" b="1" dirty="0">
                <a:latin typeface="Arial" panose="020B0604020202020204" pitchFamily="34" charset="0"/>
                <a:ea typeface="Rubik"/>
                <a:cs typeface="Arial" panose="020B0604020202020204" pitchFamily="34" charset="0"/>
                <a:sym typeface="Rubik"/>
              </a:rPr>
              <a:t>el contenedor hace los “new” de las clases java</a:t>
            </a:r>
            <a:r>
              <a:rPr lang="es" sz="2133" dirty="0">
                <a:latin typeface="Arial" panose="020B0604020202020204" pitchFamily="34" charset="0"/>
                <a:ea typeface="Rubik Light"/>
                <a:cs typeface="Arial" panose="020B0604020202020204" pitchFamily="34" charset="0"/>
                <a:sym typeface="Rubik Light"/>
              </a:rPr>
              <a:t> para que no los realicemos nosotros, de ahí proviene el nombre de qué se invierte el control.</a:t>
            </a:r>
            <a:endParaRPr sz="2133" dirty="0">
              <a:latin typeface="Arial" panose="020B0604020202020204" pitchFamily="34" charset="0"/>
              <a:ea typeface="Rubik Light"/>
              <a:cs typeface="Arial" panose="020B0604020202020204" pitchFamily="34" charset="0"/>
              <a:sym typeface="Rubik Light"/>
            </a:endParaRPr>
          </a:p>
          <a:p>
            <a:endParaRPr sz="2133" dirty="0">
              <a:latin typeface="Arial" panose="020B0604020202020204" pitchFamily="34" charset="0"/>
              <a:ea typeface="Rubik Light"/>
              <a:cs typeface="Arial" panose="020B0604020202020204" pitchFamily="34" charset="0"/>
              <a:sym typeface="Rubik Light"/>
            </a:endParaRPr>
          </a:p>
          <a:p>
            <a:r>
              <a:rPr lang="es" sz="2133" dirty="0">
                <a:latin typeface="Arial" panose="020B0604020202020204" pitchFamily="34" charset="0"/>
                <a:ea typeface="Rubik Light"/>
                <a:cs typeface="Arial" panose="020B0604020202020204" pitchFamily="34" charset="0"/>
                <a:sym typeface="Rubik Light"/>
              </a:rPr>
              <a:t>Debido a la naturaleza del IoC, el contenedor define el ciclo de vida de los objetos y resuelve las dependencias entre los objetos (</a:t>
            </a:r>
            <a:r>
              <a:rPr lang="es" sz="2133" b="1" dirty="0">
                <a:latin typeface="Arial" panose="020B0604020202020204" pitchFamily="34" charset="0"/>
                <a:ea typeface="Rubik"/>
                <a:cs typeface="Arial" panose="020B0604020202020204" pitchFamily="34" charset="0"/>
                <a:sym typeface="Rubik"/>
              </a:rPr>
              <a:t>inyección de dependencia</a:t>
            </a:r>
            <a:r>
              <a:rPr lang="es" sz="2133" dirty="0">
                <a:latin typeface="Arial" panose="020B0604020202020204" pitchFamily="34" charset="0"/>
                <a:ea typeface="Rubik Light"/>
                <a:cs typeface="Arial" panose="020B0604020202020204" pitchFamily="34" charset="0"/>
                <a:sym typeface="Rubik Light"/>
              </a:rPr>
              <a:t>).</a:t>
            </a:r>
            <a:endParaRPr dirty="0">
              <a:solidFill>
                <a:srgbClr val="333333"/>
              </a:solidFill>
              <a:latin typeface="Arial" panose="020B0604020202020204" pitchFamily="34" charset="0"/>
              <a:ea typeface="Georgia"/>
              <a:cs typeface="Arial" panose="020B0604020202020204" pitchFamily="34" charset="0"/>
              <a:sym typeface="Georgia"/>
            </a:endParaRPr>
          </a:p>
          <a:p>
            <a:endParaRPr sz="1733" dirty="0">
              <a:latin typeface="Arial" panose="020B0604020202020204" pitchFamily="34" charset="0"/>
              <a:ea typeface="Rubik Light"/>
              <a:cs typeface="Arial" panose="020B0604020202020204" pitchFamily="34" charset="0"/>
              <a:sym typeface="Rubik Light"/>
            </a:endParaRPr>
          </a:p>
          <a:p>
            <a:pPr>
              <a:lnSpc>
                <a:spcPct val="150000"/>
              </a:lnSpc>
              <a:buClr>
                <a:srgbClr val="000000"/>
              </a:buClr>
              <a:buSzPts val="1600"/>
            </a:pPr>
            <a:endParaRPr sz="1467" dirty="0">
              <a:latin typeface="Rubik Light"/>
              <a:ea typeface="Rubik Light"/>
              <a:cs typeface="Rubik Light"/>
              <a:sym typeface="Rubik Light"/>
            </a:endParaRPr>
          </a:p>
        </p:txBody>
      </p:sp>
      <p:sp>
        <p:nvSpPr>
          <p:cNvPr id="33" name="Google Shape;33;p7"/>
          <p:cNvSpPr/>
          <p:nvPr/>
        </p:nvSpPr>
        <p:spPr>
          <a:xfrm>
            <a:off x="1181200" y="533067"/>
            <a:ext cx="7716800" cy="1132000"/>
          </a:xfrm>
          <a:prstGeom prst="rect">
            <a:avLst/>
          </a:prstGeom>
          <a:noFill/>
          <a:ln>
            <a:noFill/>
          </a:ln>
        </p:spPr>
        <p:txBody>
          <a:bodyPr spcFirstLastPara="1" wrap="square" lIns="121900" tIns="60933" rIns="121900" bIns="60933" anchor="ctr" anchorCtr="0">
            <a:noAutofit/>
          </a:bodyPr>
          <a:lstStyle/>
          <a:p>
            <a:pPr>
              <a:lnSpc>
                <a:spcPct val="150000"/>
              </a:lnSpc>
            </a:pPr>
            <a:r>
              <a:rPr lang="es" sz="3333" b="1">
                <a:solidFill>
                  <a:srgbClr val="EC183F"/>
                </a:solidFill>
                <a:latin typeface="Rubik"/>
                <a:ea typeface="Rubik"/>
                <a:cs typeface="Rubik"/>
                <a:sym typeface="Rubik"/>
              </a:rPr>
              <a:t>Contenedor de Inversión de Control </a:t>
            </a:r>
            <a:endParaRPr sz="3333" b="1">
              <a:solidFill>
                <a:srgbClr val="EC183F"/>
              </a:solidFill>
              <a:latin typeface="Rubik"/>
              <a:ea typeface="Rubik"/>
              <a:cs typeface="Rubik"/>
              <a:sym typeface="Rubik"/>
            </a:endParaRPr>
          </a:p>
          <a:p>
            <a:endParaRPr sz="3333" b="1">
              <a:solidFill>
                <a:srgbClr val="EC183F"/>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8"/>
          <p:cNvSpPr/>
          <p:nvPr/>
        </p:nvSpPr>
        <p:spPr>
          <a:xfrm>
            <a:off x="1181200" y="533067"/>
            <a:ext cx="7716800" cy="1132000"/>
          </a:xfrm>
          <a:prstGeom prst="rect">
            <a:avLst/>
          </a:prstGeom>
          <a:noFill/>
          <a:ln>
            <a:noFill/>
          </a:ln>
        </p:spPr>
        <p:txBody>
          <a:bodyPr spcFirstLastPara="1" wrap="square" lIns="121900" tIns="60933" rIns="121900" bIns="60933" anchor="ctr" anchorCtr="0">
            <a:noAutofit/>
          </a:bodyPr>
          <a:lstStyle/>
          <a:p>
            <a:pPr>
              <a:lnSpc>
                <a:spcPct val="150000"/>
              </a:lnSpc>
            </a:pPr>
            <a:r>
              <a:rPr lang="es" sz="3333" b="1" dirty="0">
                <a:solidFill>
                  <a:srgbClr val="EC183F"/>
                </a:solidFill>
                <a:latin typeface="Rubik"/>
                <a:ea typeface="Rubik"/>
                <a:cs typeface="Rubik"/>
                <a:sym typeface="Rubik"/>
              </a:rPr>
              <a:t>Contenedor de Inversión de Control </a:t>
            </a:r>
            <a:endParaRPr sz="3333" b="1" dirty="0">
              <a:solidFill>
                <a:srgbClr val="EC183F"/>
              </a:solidFill>
              <a:latin typeface="Rubik"/>
              <a:ea typeface="Rubik"/>
              <a:cs typeface="Rubik"/>
              <a:sym typeface="Rubik"/>
            </a:endParaRPr>
          </a:p>
          <a:p>
            <a:endParaRPr sz="3333" b="1" dirty="0">
              <a:solidFill>
                <a:srgbClr val="EC183F"/>
              </a:solidFill>
              <a:latin typeface="Rubik"/>
              <a:ea typeface="Rubik"/>
              <a:cs typeface="Rubik"/>
              <a:sym typeface="Rubik"/>
            </a:endParaRPr>
          </a:p>
        </p:txBody>
      </p:sp>
      <p:pic>
        <p:nvPicPr>
          <p:cNvPr id="39" name="Google Shape;39;p8"/>
          <p:cNvPicPr preferRelativeResize="0"/>
          <p:nvPr/>
        </p:nvPicPr>
        <p:blipFill>
          <a:blip r:embed="rId3">
            <a:alphaModFix/>
          </a:blip>
          <a:stretch>
            <a:fillRect/>
          </a:stretch>
        </p:blipFill>
        <p:spPr>
          <a:xfrm>
            <a:off x="717567" y="1879718"/>
            <a:ext cx="10756867" cy="30985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9"/>
          <p:cNvSpPr/>
          <p:nvPr/>
        </p:nvSpPr>
        <p:spPr>
          <a:xfrm>
            <a:off x="1121333" y="1819700"/>
            <a:ext cx="8988800" cy="4190000"/>
          </a:xfrm>
          <a:prstGeom prst="rect">
            <a:avLst/>
          </a:prstGeom>
          <a:noFill/>
          <a:ln>
            <a:noFill/>
          </a:ln>
        </p:spPr>
        <p:txBody>
          <a:bodyPr spcFirstLastPara="1" wrap="square" lIns="121900" tIns="60933" rIns="121900" bIns="60933" anchor="ctr" anchorCtr="0">
            <a:noAutofit/>
          </a:bodyPr>
          <a:lstStyle/>
          <a:p>
            <a:r>
              <a:rPr lang="es" sz="2133" dirty="0">
                <a:latin typeface="Arial" panose="020B0604020202020204" pitchFamily="34" charset="0"/>
                <a:ea typeface="Rubik Light"/>
                <a:cs typeface="Arial" panose="020B0604020202020204" pitchFamily="34" charset="0"/>
                <a:sym typeface="Rubik Light"/>
              </a:rPr>
              <a:t>El contenedor de Inversión de control es responsable de crear instancias, configurar y ensamblar los objetos(beans). </a:t>
            </a:r>
            <a:endParaRPr sz="2133" dirty="0">
              <a:latin typeface="Arial" panose="020B0604020202020204" pitchFamily="34" charset="0"/>
              <a:ea typeface="Rubik Light"/>
              <a:cs typeface="Arial" panose="020B0604020202020204" pitchFamily="34" charset="0"/>
              <a:sym typeface="Rubik Light"/>
            </a:endParaRPr>
          </a:p>
          <a:p>
            <a:endParaRPr sz="2133" dirty="0">
              <a:latin typeface="Arial" panose="020B0604020202020204" pitchFamily="34" charset="0"/>
              <a:ea typeface="Rubik Light"/>
              <a:cs typeface="Arial" panose="020B0604020202020204" pitchFamily="34" charset="0"/>
              <a:sym typeface="Rubik Light"/>
            </a:endParaRPr>
          </a:p>
          <a:p>
            <a:r>
              <a:rPr lang="es" sz="2133" dirty="0">
                <a:latin typeface="Arial" panose="020B0604020202020204" pitchFamily="34" charset="0"/>
                <a:ea typeface="Rubik Light"/>
                <a:cs typeface="Arial" panose="020B0604020202020204" pitchFamily="34" charset="0"/>
                <a:sym typeface="Rubik Light"/>
              </a:rPr>
              <a:t>El contenedor obtiene sus instrucciones sobre qué objetos debe instanciar, configurar e inyectar leyendo los metadatos de configuración. Los metadatos de configuración se representan a través de las </a:t>
            </a:r>
            <a:r>
              <a:rPr lang="es" sz="2133" b="1" dirty="0">
                <a:latin typeface="Arial" panose="020B0604020202020204" pitchFamily="34" charset="0"/>
                <a:ea typeface="Rubik"/>
                <a:cs typeface="Arial" panose="020B0604020202020204" pitchFamily="34" charset="0"/>
                <a:sym typeface="Rubik"/>
              </a:rPr>
              <a:t>anotaciones</a:t>
            </a:r>
            <a:r>
              <a:rPr lang="es" sz="2133" dirty="0">
                <a:latin typeface="Arial" panose="020B0604020202020204" pitchFamily="34" charset="0"/>
                <a:ea typeface="Rubik Light"/>
                <a:cs typeface="Arial" panose="020B0604020202020204" pitchFamily="34" charset="0"/>
                <a:sym typeface="Rubik Light"/>
              </a:rPr>
              <a:t>.</a:t>
            </a:r>
            <a:endParaRPr sz="2133" dirty="0">
              <a:latin typeface="Arial" panose="020B0604020202020204" pitchFamily="34" charset="0"/>
              <a:ea typeface="Rubik Light"/>
              <a:cs typeface="Arial" panose="020B0604020202020204" pitchFamily="34" charset="0"/>
              <a:sym typeface="Rubik Light"/>
            </a:endParaRPr>
          </a:p>
          <a:p>
            <a:pPr algn="just">
              <a:lnSpc>
                <a:spcPct val="115000"/>
              </a:lnSpc>
              <a:spcBef>
                <a:spcPts val="1600"/>
              </a:spcBef>
            </a:pPr>
            <a:endParaRPr sz="1467" dirty="0">
              <a:solidFill>
                <a:srgbClr val="434343"/>
              </a:solidFill>
              <a:latin typeface="Proxima Nova"/>
              <a:ea typeface="Proxima Nova"/>
              <a:cs typeface="Proxima Nova"/>
              <a:sym typeface="Proxima Nova"/>
            </a:endParaRPr>
          </a:p>
          <a:p>
            <a:pPr marR="166620" algn="just">
              <a:lnSpc>
                <a:spcPct val="115000"/>
              </a:lnSpc>
              <a:spcBef>
                <a:spcPts val="1824"/>
              </a:spcBef>
            </a:pPr>
            <a:endParaRPr sz="1467" dirty="0">
              <a:solidFill>
                <a:srgbClr val="434343"/>
              </a:solidFill>
              <a:latin typeface="Proxima Nova"/>
              <a:ea typeface="Proxima Nova"/>
              <a:cs typeface="Proxima Nova"/>
              <a:sym typeface="Proxima Nova"/>
            </a:endParaRPr>
          </a:p>
          <a:p>
            <a:pPr>
              <a:lnSpc>
                <a:spcPct val="150000"/>
              </a:lnSpc>
              <a:buClr>
                <a:srgbClr val="000000"/>
              </a:buClr>
              <a:buSzPts val="1600"/>
            </a:pPr>
            <a:endParaRPr sz="2133" dirty="0">
              <a:latin typeface="Rubik Light"/>
              <a:ea typeface="Rubik Light"/>
              <a:cs typeface="Rubik Light"/>
              <a:sym typeface="Rubik Light"/>
            </a:endParaRPr>
          </a:p>
        </p:txBody>
      </p:sp>
      <p:sp>
        <p:nvSpPr>
          <p:cNvPr id="45" name="Google Shape;45;p9"/>
          <p:cNvSpPr/>
          <p:nvPr/>
        </p:nvSpPr>
        <p:spPr>
          <a:xfrm>
            <a:off x="1170667" y="238100"/>
            <a:ext cx="7716800" cy="1581600"/>
          </a:xfrm>
          <a:prstGeom prst="rect">
            <a:avLst/>
          </a:prstGeom>
          <a:noFill/>
          <a:ln>
            <a:noFill/>
          </a:ln>
        </p:spPr>
        <p:txBody>
          <a:bodyPr spcFirstLastPara="1" wrap="square" lIns="121900" tIns="60933" rIns="121900" bIns="60933" anchor="t" anchorCtr="0">
            <a:noAutofit/>
          </a:bodyPr>
          <a:lstStyle/>
          <a:p>
            <a:pPr>
              <a:lnSpc>
                <a:spcPct val="150000"/>
              </a:lnSpc>
            </a:pPr>
            <a:r>
              <a:rPr lang="es" sz="3333" b="1" dirty="0">
                <a:solidFill>
                  <a:srgbClr val="EC183F"/>
                </a:solidFill>
                <a:latin typeface="Arial" panose="020B0604020202020204" pitchFamily="34" charset="0"/>
                <a:ea typeface="Rubik"/>
                <a:cs typeface="Arial" panose="020B0604020202020204" pitchFamily="34" charset="0"/>
                <a:sym typeface="Rubik"/>
              </a:rPr>
              <a:t>Contenedor de Inversión de Control</a:t>
            </a:r>
            <a:endParaRPr sz="3333" b="1" dirty="0">
              <a:solidFill>
                <a:srgbClr val="EC183F"/>
              </a:solidFill>
              <a:latin typeface="Arial" panose="020B0604020202020204" pitchFamily="34" charset="0"/>
              <a:ea typeface="Rubik"/>
              <a:cs typeface="Arial" panose="020B0604020202020204" pitchFamily="34" charset="0"/>
              <a:sym typeface="Rubik"/>
            </a:endParaRPr>
          </a:p>
          <a:p>
            <a:endParaRPr sz="3333" b="1" dirty="0">
              <a:solidFill>
                <a:srgbClr val="EC183F"/>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0"/>
          <p:cNvSpPr/>
          <p:nvPr/>
        </p:nvSpPr>
        <p:spPr>
          <a:xfrm>
            <a:off x="1093033" y="2165233"/>
            <a:ext cx="8022800" cy="3190400"/>
          </a:xfrm>
          <a:prstGeom prst="rect">
            <a:avLst/>
          </a:prstGeom>
          <a:noFill/>
          <a:ln>
            <a:noFill/>
          </a:ln>
        </p:spPr>
        <p:txBody>
          <a:bodyPr spcFirstLastPara="1" wrap="square" lIns="121900" tIns="60933" rIns="121900" bIns="60933" anchor="ctr" anchorCtr="0">
            <a:noAutofit/>
          </a:bodyPr>
          <a:lstStyle/>
          <a:p>
            <a:pPr marL="609585" indent="-440256">
              <a:buSzPts val="1600"/>
              <a:buFont typeface="Rubik Light"/>
              <a:buChar char="●"/>
            </a:pPr>
            <a:r>
              <a:rPr lang="es" sz="2133" dirty="0">
                <a:latin typeface="Arial" panose="020B0604020202020204" pitchFamily="34" charset="0"/>
                <a:ea typeface="Rubik Light"/>
                <a:cs typeface="Arial" panose="020B0604020202020204" pitchFamily="34" charset="0"/>
                <a:sym typeface="Rubik Light"/>
              </a:rPr>
              <a:t>Ampliar/Modificar la funcionalidad del sistema sin necesidad de modificar las clases.</a:t>
            </a:r>
            <a:endParaRPr sz="2133" dirty="0">
              <a:latin typeface="Arial" panose="020B0604020202020204" pitchFamily="34" charset="0"/>
              <a:ea typeface="Rubik Light"/>
              <a:cs typeface="Arial" panose="020B0604020202020204" pitchFamily="34" charset="0"/>
              <a:sym typeface="Rubik Light"/>
            </a:endParaRPr>
          </a:p>
          <a:p>
            <a:pPr marL="609585" indent="-440256">
              <a:buSzPts val="1600"/>
              <a:buFont typeface="Rubik Light"/>
              <a:buChar char="●"/>
            </a:pPr>
            <a:r>
              <a:rPr lang="es" sz="2133" dirty="0">
                <a:latin typeface="Arial" panose="020B0604020202020204" pitchFamily="34" charset="0"/>
                <a:ea typeface="Rubik Light"/>
                <a:cs typeface="Arial" panose="020B0604020202020204" pitchFamily="34" charset="0"/>
                <a:sym typeface="Rubik Light"/>
              </a:rPr>
              <a:t>Proporciona modularidad (aparte de la que nos proporciona nativamente el lenguaje).</a:t>
            </a:r>
            <a:endParaRPr sz="2133" dirty="0">
              <a:latin typeface="Arial" panose="020B0604020202020204" pitchFamily="34" charset="0"/>
              <a:ea typeface="Rubik Light"/>
              <a:cs typeface="Arial" panose="020B0604020202020204" pitchFamily="34" charset="0"/>
              <a:sym typeface="Rubik Light"/>
            </a:endParaRPr>
          </a:p>
          <a:p>
            <a:pPr marL="609585" indent="-440256">
              <a:buSzPts val="1600"/>
              <a:buFont typeface="Rubik Light"/>
              <a:buChar char="●"/>
            </a:pPr>
            <a:r>
              <a:rPr lang="es" sz="2133" dirty="0">
                <a:latin typeface="Arial" panose="020B0604020202020204" pitchFamily="34" charset="0"/>
                <a:ea typeface="Rubik Light"/>
                <a:cs typeface="Arial" panose="020B0604020202020204" pitchFamily="34" charset="0"/>
                <a:sym typeface="Rubik Light"/>
              </a:rPr>
              <a:t>Evita la dependencia entre clases.</a:t>
            </a:r>
            <a:endParaRPr sz="2133" dirty="0">
              <a:latin typeface="Arial" panose="020B0604020202020204" pitchFamily="34" charset="0"/>
              <a:ea typeface="Rubik Light"/>
              <a:cs typeface="Arial" panose="020B0604020202020204" pitchFamily="34" charset="0"/>
              <a:sym typeface="Rubik Light"/>
            </a:endParaRPr>
          </a:p>
          <a:p>
            <a:pPr>
              <a:lnSpc>
                <a:spcPct val="150000"/>
              </a:lnSpc>
            </a:pPr>
            <a:endParaRPr sz="2133" dirty="0">
              <a:latin typeface="Rubik Light"/>
              <a:ea typeface="Rubik Light"/>
              <a:cs typeface="Rubik Light"/>
              <a:sym typeface="Rubik Light"/>
            </a:endParaRPr>
          </a:p>
          <a:p>
            <a:pPr>
              <a:lnSpc>
                <a:spcPct val="150000"/>
              </a:lnSpc>
              <a:buClr>
                <a:srgbClr val="000000"/>
              </a:buClr>
              <a:buSzPts val="1600"/>
            </a:pPr>
            <a:endParaRPr sz="2133" dirty="0">
              <a:latin typeface="Rubik Light"/>
              <a:ea typeface="Rubik Light"/>
              <a:cs typeface="Rubik Light"/>
              <a:sym typeface="Rubik Light"/>
            </a:endParaRPr>
          </a:p>
        </p:txBody>
      </p:sp>
      <p:sp>
        <p:nvSpPr>
          <p:cNvPr id="51" name="Google Shape;51;p10"/>
          <p:cNvSpPr/>
          <p:nvPr/>
        </p:nvSpPr>
        <p:spPr>
          <a:xfrm>
            <a:off x="1093033" y="615667"/>
            <a:ext cx="8215600" cy="697600"/>
          </a:xfrm>
          <a:prstGeom prst="rect">
            <a:avLst/>
          </a:prstGeom>
          <a:noFill/>
          <a:ln>
            <a:noFill/>
          </a:ln>
        </p:spPr>
        <p:txBody>
          <a:bodyPr spcFirstLastPara="1" wrap="square" lIns="121900" tIns="60933" rIns="121900" bIns="60933" anchor="t" anchorCtr="0">
            <a:noAutofit/>
          </a:bodyPr>
          <a:lstStyle/>
          <a:p>
            <a:r>
              <a:rPr lang="es" sz="3333" b="1" dirty="0">
                <a:solidFill>
                  <a:srgbClr val="EC183F"/>
                </a:solidFill>
                <a:latin typeface="Arial" panose="020B0604020202020204" pitchFamily="34" charset="0"/>
                <a:ea typeface="Rubik"/>
                <a:cs typeface="Arial" panose="020B0604020202020204" pitchFamily="34" charset="0"/>
                <a:sym typeface="Rubik"/>
              </a:rPr>
              <a:t>Ventajas</a:t>
            </a:r>
            <a:endParaRPr sz="3333" b="1" dirty="0">
              <a:solidFill>
                <a:srgbClr val="EC183F"/>
              </a:solidFill>
              <a:latin typeface="Arial" panose="020B0604020202020204" pitchFamily="34" charset="0"/>
              <a:ea typeface="Rubik"/>
              <a:cs typeface="Arial" panose="020B0604020202020204" pitchFamily="34" charset="0"/>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B49D2-65EE-432F-AA77-452EFCA816B6}"/>
              </a:ext>
            </a:extLst>
          </p:cNvPr>
          <p:cNvSpPr>
            <a:spLocks noGrp="1"/>
          </p:cNvSpPr>
          <p:nvPr>
            <p:ph type="title"/>
          </p:nvPr>
        </p:nvSpPr>
        <p:spPr/>
        <p:txBody>
          <a:bodyPr/>
          <a:lstStyle/>
          <a:p>
            <a:r>
              <a:rPr lang="es" sz="3200" dirty="0">
                <a:latin typeface="Arial" panose="020B0604020202020204" pitchFamily="34" charset="0"/>
                <a:cs typeface="Arial" panose="020B0604020202020204" pitchFamily="34" charset="0"/>
              </a:rPr>
              <a:t>¿Cómo inyectar las dependencias?</a:t>
            </a:r>
            <a:br>
              <a:rPr lang="es-AR" sz="3200" dirty="0"/>
            </a:br>
            <a:endParaRPr lang="es-AR" dirty="0"/>
          </a:p>
        </p:txBody>
      </p:sp>
      <p:sp>
        <p:nvSpPr>
          <p:cNvPr id="3" name="Subtítulo 2">
            <a:extLst>
              <a:ext uri="{FF2B5EF4-FFF2-40B4-BE49-F238E27FC236}">
                <a16:creationId xmlns:a16="http://schemas.microsoft.com/office/drawing/2014/main" id="{E72CEB6E-0638-44EF-8B50-44249F3202CD}"/>
              </a:ext>
            </a:extLst>
          </p:cNvPr>
          <p:cNvSpPr>
            <a:spLocks noGrp="1"/>
          </p:cNvSpPr>
          <p:nvPr>
            <p:ph type="subTitle" idx="1"/>
          </p:nvPr>
        </p:nvSpPr>
        <p:spPr/>
        <p:txBody>
          <a:bodyPr/>
          <a:lstStyle/>
          <a:p>
            <a:endParaRPr lang="es-AR" dirty="0"/>
          </a:p>
        </p:txBody>
      </p:sp>
      <p:sp>
        <p:nvSpPr>
          <p:cNvPr id="4" name="Marcador de texto 3">
            <a:extLst>
              <a:ext uri="{FF2B5EF4-FFF2-40B4-BE49-F238E27FC236}">
                <a16:creationId xmlns:a16="http://schemas.microsoft.com/office/drawing/2014/main" id="{C1D4CC89-6B57-4779-90C2-89ECB03518D2}"/>
              </a:ext>
            </a:extLst>
          </p:cNvPr>
          <p:cNvSpPr>
            <a:spLocks noGrp="1"/>
          </p:cNvSpPr>
          <p:nvPr>
            <p:ph type="body" idx="2"/>
          </p:nvPr>
        </p:nvSpPr>
        <p:spPr/>
        <p:txBody>
          <a:bodyPr/>
          <a:lstStyle/>
          <a:p>
            <a:r>
              <a:rPr lang="es" sz="3600" dirty="0">
                <a:latin typeface="Arial" panose="020B0604020202020204" pitchFamily="34" charset="0"/>
                <a:cs typeface="Arial" panose="020B0604020202020204" pitchFamily="34" charset="0"/>
              </a:rPr>
              <a:t>¿Cómo inyectar las dependencias?</a:t>
            </a:r>
            <a:endParaRPr lang="es-AR" sz="3600" dirty="0"/>
          </a:p>
        </p:txBody>
      </p:sp>
    </p:spTree>
    <p:extLst>
      <p:ext uri="{BB962C8B-B14F-4D97-AF65-F5344CB8AC3E}">
        <p14:creationId xmlns:p14="http://schemas.microsoft.com/office/powerpoint/2010/main" val="420771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828767" y="796567"/>
            <a:ext cx="10372400" cy="763600"/>
          </a:xfrm>
          <a:prstGeom prst="rect">
            <a:avLst/>
          </a:prstGeom>
        </p:spPr>
        <p:txBody>
          <a:bodyPr spcFirstLastPara="1" vert="horz" wrap="square" lIns="121900" tIns="121900" rIns="121900" bIns="121900" rtlCol="0" anchor="ctr" anchorCtr="0">
            <a:noAutofit/>
          </a:bodyPr>
          <a:lstStyle/>
          <a:p>
            <a:pPr>
              <a:buNone/>
            </a:pPr>
            <a:r>
              <a:rPr lang="es" dirty="0">
                <a:latin typeface="Arial" panose="020B0604020202020204" pitchFamily="34" charset="0"/>
                <a:cs typeface="Arial" panose="020B0604020202020204" pitchFamily="34" charset="0"/>
              </a:rPr>
              <a:t>El rol de las interfaces en la inyección de dependencia</a:t>
            </a:r>
            <a:endParaRPr dirty="0">
              <a:latin typeface="Arial" panose="020B0604020202020204" pitchFamily="34" charset="0"/>
              <a:cs typeface="Arial" panose="020B0604020202020204" pitchFamily="34" charset="0"/>
            </a:endParaRPr>
          </a:p>
        </p:txBody>
      </p:sp>
      <p:sp>
        <p:nvSpPr>
          <p:cNvPr id="62" name="Google Shape;62;p12"/>
          <p:cNvSpPr txBox="1">
            <a:spLocks noGrp="1"/>
          </p:cNvSpPr>
          <p:nvPr>
            <p:ph type="body" idx="2"/>
          </p:nvPr>
        </p:nvSpPr>
        <p:spPr>
          <a:xfrm>
            <a:off x="828767" y="1901800"/>
            <a:ext cx="10372400" cy="3898400"/>
          </a:xfrm>
          <a:prstGeom prst="rect">
            <a:avLst/>
          </a:prstGeom>
        </p:spPr>
        <p:txBody>
          <a:bodyPr spcFirstLastPara="1" vert="horz" wrap="square" lIns="121900" tIns="121900" rIns="121900" bIns="121900" rtlCol="0" anchor="t" anchorCtr="0">
            <a:noAutofit/>
          </a:bodyPr>
          <a:lstStyle/>
          <a:p>
            <a:pPr marL="0" indent="0">
              <a:lnSpc>
                <a:spcPct val="100000"/>
              </a:lnSpc>
              <a:buClr>
                <a:srgbClr val="000000"/>
              </a:buClr>
              <a:buNone/>
            </a:pPr>
            <a:r>
              <a:rPr lang="es" dirty="0">
                <a:solidFill>
                  <a:schemeClr val="accent4"/>
                </a:solidFill>
                <a:latin typeface="Arial" panose="020B0604020202020204" pitchFamily="34" charset="0"/>
                <a:cs typeface="Arial" panose="020B0604020202020204" pitchFamily="34" charset="0"/>
              </a:rPr>
              <a:t>Antes de ver las diferentes formas de realizar una inyección de dependencia es esencial que conozcamos una buena práctica que debemos tener presente sin importar cual de las tres formas apliquemos.</a:t>
            </a:r>
            <a:endParaRPr dirty="0">
              <a:solidFill>
                <a:schemeClr val="accent4"/>
              </a:solidFill>
              <a:latin typeface="Arial" panose="020B0604020202020204" pitchFamily="34" charset="0"/>
              <a:cs typeface="Arial" panose="020B0604020202020204" pitchFamily="34" charset="0"/>
            </a:endParaRPr>
          </a:p>
          <a:p>
            <a:pPr marL="0" indent="0">
              <a:lnSpc>
                <a:spcPct val="100000"/>
              </a:lnSpc>
              <a:buClr>
                <a:srgbClr val="000000"/>
              </a:buClr>
              <a:buNone/>
            </a:pPr>
            <a:endParaRPr dirty="0">
              <a:latin typeface="Arial" panose="020B0604020202020204" pitchFamily="34" charset="0"/>
              <a:cs typeface="Arial" panose="020B0604020202020204" pitchFamily="34" charset="0"/>
            </a:endParaRPr>
          </a:p>
          <a:p>
            <a:pPr marL="0" indent="0">
              <a:lnSpc>
                <a:spcPct val="100000"/>
              </a:lnSpc>
              <a:buNone/>
            </a:pPr>
            <a:r>
              <a:rPr lang="es" dirty="0">
                <a:latin typeface="Arial" panose="020B0604020202020204" pitchFamily="34" charset="0"/>
                <a:cs typeface="Arial" panose="020B0604020202020204" pitchFamily="34" charset="0"/>
              </a:rPr>
              <a:t>La inyección de dependencias puede realizarse referenciando directamente las clases de dichas dependencias. </a:t>
            </a:r>
            <a:endParaRPr dirty="0">
              <a:latin typeface="Arial" panose="020B0604020202020204" pitchFamily="34" charset="0"/>
              <a:cs typeface="Arial" panose="020B0604020202020204" pitchFamily="34" charset="0"/>
            </a:endParaRPr>
          </a:p>
          <a:p>
            <a:pPr marL="0" indent="0">
              <a:lnSpc>
                <a:spcPct val="100000"/>
              </a:lnSpc>
              <a:buClr>
                <a:srgbClr val="000000"/>
              </a:buClr>
              <a:buNone/>
            </a:pPr>
            <a:endParaRPr dirty="0">
              <a:latin typeface="Arial" panose="020B0604020202020204" pitchFamily="34" charset="0"/>
              <a:cs typeface="Arial" panose="020B0604020202020204" pitchFamily="34" charset="0"/>
            </a:endParaRPr>
          </a:p>
          <a:p>
            <a:pPr marL="0" indent="0">
              <a:lnSpc>
                <a:spcPct val="100000"/>
              </a:lnSpc>
              <a:buClr>
                <a:srgbClr val="000000"/>
              </a:buClr>
              <a:buNone/>
            </a:pPr>
            <a:r>
              <a:rPr lang="es" dirty="0">
                <a:latin typeface="Arial" panose="020B0604020202020204" pitchFamily="34" charset="0"/>
                <a:cs typeface="Arial" panose="020B0604020202020204" pitchFamily="34" charset="0"/>
              </a:rPr>
              <a:t>Para nuestro ejemplo de cocinero esto sería tener un servicio llamado CocineroServicio donde tengamos toda la lógica necesaria para que el cocinero pueda preparar los diferentes platos, y cada vez que necesitemos implementar la inyeccion de dependencia deberíamos referenciar/llamar dicha clase (CocineroServicio).</a:t>
            </a:r>
            <a:endParaRPr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p:nvPr/>
        </p:nvSpPr>
        <p:spPr>
          <a:xfrm>
            <a:off x="1163200" y="985900"/>
            <a:ext cx="10104000" cy="4678800"/>
          </a:xfrm>
          <a:prstGeom prst="roundRect">
            <a:avLst>
              <a:gd name="adj" fmla="val 4332"/>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 name="Google Shape;68;p13"/>
          <p:cNvSpPr/>
          <p:nvPr/>
        </p:nvSpPr>
        <p:spPr>
          <a:xfrm>
            <a:off x="2263600" y="1087733"/>
            <a:ext cx="8800800" cy="1858400"/>
          </a:xfrm>
          <a:prstGeom prst="round2SameRect">
            <a:avLst>
              <a:gd name="adj1" fmla="val 16667"/>
              <a:gd name="adj2" fmla="val 0"/>
            </a:avLst>
          </a:prstGeom>
          <a:solidFill>
            <a:schemeClr val="accent1"/>
          </a:solidFill>
          <a:ln>
            <a:noFill/>
          </a:ln>
        </p:spPr>
        <p:txBody>
          <a:bodyPr spcFirstLastPara="1" wrap="square" lIns="121900" tIns="121900" rIns="121900" bIns="121900" anchor="ctr" anchorCtr="0">
            <a:noAutofit/>
          </a:bodyPr>
          <a:lstStyle/>
          <a:p>
            <a:pPr algn="just"/>
            <a:r>
              <a:rPr lang="es" sz="2133" dirty="0">
                <a:solidFill>
                  <a:schemeClr val="lt1"/>
                </a:solidFill>
                <a:latin typeface="Arial" panose="020B0604020202020204" pitchFamily="34" charset="0"/>
                <a:ea typeface="Rubik Light"/>
                <a:cs typeface="Arial" panose="020B0604020202020204" pitchFamily="34" charset="0"/>
                <a:sym typeface="Rubik Light"/>
              </a:rPr>
              <a:t>En desarrollo de software este problema se lo llama acoplamiento, es decir, la clase CocinaController está fuertemente acoplada a la clase CocineroServicio y no es una buena práctica porque, si en un futuro cambiamos de cocinero o agregamos uno nuevo, el mantenimiento de la clase Cocina se vuelve complicado.</a:t>
            </a:r>
            <a:endParaRPr sz="2133" dirty="0">
              <a:solidFill>
                <a:schemeClr val="lt1"/>
              </a:solidFill>
              <a:latin typeface="Arial" panose="020B0604020202020204" pitchFamily="34" charset="0"/>
              <a:ea typeface="Rubik Light"/>
              <a:cs typeface="Arial" panose="020B0604020202020204" pitchFamily="34" charset="0"/>
              <a:sym typeface="Rubik Light"/>
            </a:endParaRPr>
          </a:p>
        </p:txBody>
      </p:sp>
      <p:sp>
        <p:nvSpPr>
          <p:cNvPr id="69" name="Google Shape;69;p13"/>
          <p:cNvSpPr/>
          <p:nvPr/>
        </p:nvSpPr>
        <p:spPr>
          <a:xfrm>
            <a:off x="1261967" y="1494133"/>
            <a:ext cx="931200" cy="929600"/>
          </a:xfrm>
          <a:prstGeom prst="round2SameRect">
            <a:avLst>
              <a:gd name="adj1" fmla="val 16667"/>
              <a:gd name="adj2" fmla="val 0"/>
            </a:avLst>
          </a:prstGeom>
          <a:solidFill>
            <a:schemeClr val="accent6"/>
          </a:solidFill>
          <a:ln>
            <a:noFill/>
          </a:ln>
        </p:spPr>
        <p:txBody>
          <a:bodyPr spcFirstLastPara="1" wrap="square" lIns="121900" tIns="121900" rIns="121900" bIns="121900" anchor="ctr" anchorCtr="0">
            <a:noAutofit/>
          </a:bodyPr>
          <a:lstStyle/>
          <a:p>
            <a:endParaRPr sz="2400"/>
          </a:p>
        </p:txBody>
      </p:sp>
      <p:pic>
        <p:nvPicPr>
          <p:cNvPr id="70" name="Google Shape;70;p13"/>
          <p:cNvPicPr preferRelativeResize="0"/>
          <p:nvPr/>
        </p:nvPicPr>
        <p:blipFill>
          <a:blip r:embed="rId3">
            <a:alphaModFix/>
          </a:blip>
          <a:stretch>
            <a:fillRect/>
          </a:stretch>
        </p:blipFill>
        <p:spPr>
          <a:xfrm>
            <a:off x="1409567" y="1601235"/>
            <a:ext cx="636000" cy="636000"/>
          </a:xfrm>
          <a:prstGeom prst="rect">
            <a:avLst/>
          </a:prstGeom>
          <a:noFill/>
          <a:ln>
            <a:noFill/>
          </a:ln>
        </p:spPr>
      </p:pic>
      <p:sp>
        <p:nvSpPr>
          <p:cNvPr id="71" name="Google Shape;71;p13"/>
          <p:cNvSpPr/>
          <p:nvPr/>
        </p:nvSpPr>
        <p:spPr>
          <a:xfrm>
            <a:off x="2078500" y="3392433"/>
            <a:ext cx="3340800" cy="1942800"/>
          </a:xfrm>
          <a:prstGeom prst="rect">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s" sz="2133" b="1" dirty="0">
                <a:latin typeface="Arial" panose="020B0604020202020204" pitchFamily="34" charset="0"/>
                <a:ea typeface="Rubik"/>
                <a:cs typeface="Arial" panose="020B0604020202020204" pitchFamily="34" charset="0"/>
                <a:sym typeface="Rubik"/>
              </a:rPr>
              <a:t>CocinaController</a:t>
            </a:r>
            <a:endParaRPr sz="2133" b="1" dirty="0">
              <a:latin typeface="Arial" panose="020B0604020202020204" pitchFamily="34" charset="0"/>
              <a:ea typeface="Rubik"/>
              <a:cs typeface="Arial" panose="020B0604020202020204" pitchFamily="34" charset="0"/>
              <a:sym typeface="Rubik"/>
            </a:endParaRPr>
          </a:p>
        </p:txBody>
      </p:sp>
      <p:cxnSp>
        <p:nvCxnSpPr>
          <p:cNvPr id="72" name="Google Shape;72;p13"/>
          <p:cNvCxnSpPr>
            <a:stCxn id="71" idx="3"/>
          </p:cNvCxnSpPr>
          <p:nvPr/>
        </p:nvCxnSpPr>
        <p:spPr>
          <a:xfrm>
            <a:off x="5419300" y="4363833"/>
            <a:ext cx="1839600" cy="0"/>
          </a:xfrm>
          <a:prstGeom prst="straightConnector1">
            <a:avLst/>
          </a:prstGeom>
          <a:noFill/>
          <a:ln w="28575" cap="flat" cmpd="sng">
            <a:solidFill>
              <a:schemeClr val="dk1"/>
            </a:solidFill>
            <a:prstDash val="solid"/>
            <a:round/>
            <a:headEnd type="none" w="med" len="med"/>
            <a:tailEnd type="none" w="med" len="med"/>
          </a:ln>
        </p:spPr>
      </p:cxnSp>
      <p:sp>
        <p:nvSpPr>
          <p:cNvPr id="73" name="Google Shape;73;p13"/>
          <p:cNvSpPr/>
          <p:nvPr/>
        </p:nvSpPr>
        <p:spPr>
          <a:xfrm>
            <a:off x="7260100" y="3392433"/>
            <a:ext cx="3340800" cy="1942800"/>
          </a:xfrm>
          <a:prstGeom prst="rect">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s" sz="2133" b="1" dirty="0">
                <a:latin typeface="Arial" panose="020B0604020202020204" pitchFamily="34" charset="0"/>
                <a:ea typeface="Rubik"/>
                <a:cs typeface="Arial" panose="020B0604020202020204" pitchFamily="34" charset="0"/>
                <a:sym typeface="Rubik"/>
              </a:rPr>
              <a:t>CocineroServicio</a:t>
            </a:r>
            <a:endParaRPr sz="2133" b="1" dirty="0">
              <a:latin typeface="Arial" panose="020B0604020202020204" pitchFamily="34" charset="0"/>
              <a:ea typeface="Rubik"/>
              <a:cs typeface="Arial" panose="020B0604020202020204" pitchFamily="34" charset="0"/>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p:nvPr/>
        </p:nvSpPr>
        <p:spPr>
          <a:xfrm>
            <a:off x="1047267" y="1089600"/>
            <a:ext cx="10104400" cy="4678800"/>
          </a:xfrm>
          <a:prstGeom prst="roundRect">
            <a:avLst>
              <a:gd name="adj" fmla="val 4332"/>
            </a:avLst>
          </a:prstGeom>
          <a:noFill/>
          <a:ln w="2857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9" name="Google Shape;79;p14"/>
          <p:cNvSpPr txBox="1"/>
          <p:nvPr/>
        </p:nvSpPr>
        <p:spPr>
          <a:xfrm>
            <a:off x="1244757" y="1301084"/>
            <a:ext cx="9680800" cy="635968"/>
          </a:xfrm>
          <a:prstGeom prst="rect">
            <a:avLst/>
          </a:prstGeom>
          <a:noFill/>
          <a:ln>
            <a:noFill/>
          </a:ln>
        </p:spPr>
        <p:txBody>
          <a:bodyPr spcFirstLastPara="1" wrap="square" lIns="121900" tIns="121900" rIns="121900" bIns="121900" anchor="t" anchorCtr="0">
            <a:spAutoFit/>
          </a:bodyPr>
          <a:lstStyle/>
          <a:p>
            <a:pPr algn="ctr"/>
            <a:r>
              <a:rPr lang="es" sz="2533" b="1">
                <a:solidFill>
                  <a:schemeClr val="lt1"/>
                </a:solidFill>
                <a:latin typeface="Rubik"/>
                <a:ea typeface="Rubik"/>
                <a:cs typeface="Rubik"/>
                <a:sym typeface="Rubik"/>
              </a:rPr>
              <a:t>Ventajas</a:t>
            </a:r>
            <a:endParaRPr sz="2533" b="1">
              <a:solidFill>
                <a:schemeClr val="lt1"/>
              </a:solidFill>
              <a:latin typeface="Rubik"/>
              <a:ea typeface="Rubik"/>
              <a:cs typeface="Rubik"/>
              <a:sym typeface="Rubik"/>
            </a:endParaRPr>
          </a:p>
        </p:txBody>
      </p:sp>
      <p:pic>
        <p:nvPicPr>
          <p:cNvPr id="80" name="Google Shape;80;p14"/>
          <p:cNvPicPr preferRelativeResize="0"/>
          <p:nvPr/>
        </p:nvPicPr>
        <p:blipFill>
          <a:blip r:embed="rId3">
            <a:alphaModFix/>
          </a:blip>
          <a:stretch>
            <a:fillRect/>
          </a:stretch>
        </p:blipFill>
        <p:spPr>
          <a:xfrm>
            <a:off x="1226400" y="1539550"/>
            <a:ext cx="763597" cy="763597"/>
          </a:xfrm>
          <a:prstGeom prst="rect">
            <a:avLst/>
          </a:prstGeom>
          <a:noFill/>
          <a:ln>
            <a:noFill/>
          </a:ln>
        </p:spPr>
      </p:pic>
      <p:sp>
        <p:nvSpPr>
          <p:cNvPr id="81" name="Google Shape;81;p14"/>
          <p:cNvSpPr/>
          <p:nvPr/>
        </p:nvSpPr>
        <p:spPr>
          <a:xfrm>
            <a:off x="2191400" y="1301100"/>
            <a:ext cx="8623200" cy="1374800"/>
          </a:xfrm>
          <a:prstGeom prst="round2SameRect">
            <a:avLst>
              <a:gd name="adj1" fmla="val 16667"/>
              <a:gd name="adj2" fmla="val 0"/>
            </a:avLst>
          </a:prstGeom>
          <a:solidFill>
            <a:schemeClr val="accent4"/>
          </a:solidFill>
          <a:ln>
            <a:noFill/>
          </a:ln>
        </p:spPr>
        <p:txBody>
          <a:bodyPr spcFirstLastPara="1" wrap="square" lIns="121900" tIns="121900" rIns="121900" bIns="121900" anchor="ctr" anchorCtr="0">
            <a:noAutofit/>
          </a:bodyPr>
          <a:lstStyle/>
          <a:p>
            <a:pPr algn="just"/>
            <a:r>
              <a:rPr lang="es" sz="2133">
                <a:solidFill>
                  <a:schemeClr val="lt1"/>
                </a:solidFill>
                <a:latin typeface="Rubik Light"/>
                <a:ea typeface="Rubik Light"/>
                <a:cs typeface="Rubik Light"/>
                <a:sym typeface="Rubik Light"/>
              </a:rPr>
              <a:t>Para mejorar nuestro diseño podemos crear una Interfaz ‘’CocineroService’’ y en el caso de que agregamos diferentes implementaciones solo será necesario agregar dicha implementación sin modificar CocinaController.</a:t>
            </a:r>
            <a:endParaRPr sz="2133">
              <a:solidFill>
                <a:schemeClr val="lt1"/>
              </a:solidFill>
              <a:latin typeface="Rubik Light"/>
              <a:ea typeface="Rubik Light"/>
              <a:cs typeface="Rubik Light"/>
              <a:sym typeface="Rubik Light"/>
            </a:endParaRPr>
          </a:p>
        </p:txBody>
      </p:sp>
      <p:sp>
        <p:nvSpPr>
          <p:cNvPr id="82" name="Google Shape;82;p14"/>
          <p:cNvSpPr/>
          <p:nvPr/>
        </p:nvSpPr>
        <p:spPr>
          <a:xfrm>
            <a:off x="1367300" y="3392433"/>
            <a:ext cx="2408800" cy="1942800"/>
          </a:xfrm>
          <a:prstGeom prst="rect">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s" sz="2000" b="1" dirty="0">
                <a:latin typeface="Arial" panose="020B0604020202020204" pitchFamily="34" charset="0"/>
                <a:ea typeface="Rubik"/>
                <a:cs typeface="Arial" panose="020B0604020202020204" pitchFamily="34" charset="0"/>
                <a:sym typeface="Rubik"/>
              </a:rPr>
              <a:t>CocinaController</a:t>
            </a:r>
            <a:endParaRPr sz="2000" b="1" dirty="0">
              <a:latin typeface="Arial" panose="020B0604020202020204" pitchFamily="34" charset="0"/>
              <a:ea typeface="Rubik"/>
              <a:cs typeface="Arial" panose="020B0604020202020204" pitchFamily="34" charset="0"/>
              <a:sym typeface="Rubik"/>
            </a:endParaRPr>
          </a:p>
        </p:txBody>
      </p:sp>
      <p:cxnSp>
        <p:nvCxnSpPr>
          <p:cNvPr id="83" name="Google Shape;83;p14"/>
          <p:cNvCxnSpPr>
            <a:stCxn id="82" idx="3"/>
            <a:endCxn id="84" idx="1"/>
          </p:cNvCxnSpPr>
          <p:nvPr/>
        </p:nvCxnSpPr>
        <p:spPr>
          <a:xfrm>
            <a:off x="3776100" y="4363833"/>
            <a:ext cx="717600" cy="0"/>
          </a:xfrm>
          <a:prstGeom prst="straightConnector1">
            <a:avLst/>
          </a:prstGeom>
          <a:noFill/>
          <a:ln w="28575" cap="flat" cmpd="sng">
            <a:solidFill>
              <a:schemeClr val="dk1"/>
            </a:solidFill>
            <a:prstDash val="solid"/>
            <a:round/>
            <a:headEnd type="none" w="med" len="med"/>
            <a:tailEnd type="none" w="med" len="med"/>
          </a:ln>
        </p:spPr>
      </p:cxnSp>
      <p:sp>
        <p:nvSpPr>
          <p:cNvPr id="84" name="Google Shape;84;p14"/>
          <p:cNvSpPr/>
          <p:nvPr/>
        </p:nvSpPr>
        <p:spPr>
          <a:xfrm>
            <a:off x="4493761" y="3392433"/>
            <a:ext cx="2408800" cy="1942800"/>
          </a:xfrm>
          <a:prstGeom prst="rect">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s" sz="2000" b="1" dirty="0">
                <a:solidFill>
                  <a:schemeClr val="accent2"/>
                </a:solidFill>
                <a:latin typeface="Arial" panose="020B0604020202020204" pitchFamily="34" charset="0"/>
                <a:ea typeface="Rubik"/>
                <a:cs typeface="Arial" panose="020B0604020202020204" pitchFamily="34" charset="0"/>
                <a:sym typeface="Rubik"/>
              </a:rPr>
              <a:t>&lt;&lt;Interfaz&gt;&gt;</a:t>
            </a:r>
            <a:endParaRPr sz="2000" b="1" dirty="0">
              <a:solidFill>
                <a:schemeClr val="accent2"/>
              </a:solidFill>
              <a:latin typeface="Arial" panose="020B0604020202020204" pitchFamily="34" charset="0"/>
              <a:ea typeface="Rubik"/>
              <a:cs typeface="Arial" panose="020B0604020202020204" pitchFamily="34" charset="0"/>
              <a:sym typeface="Rubik"/>
            </a:endParaRPr>
          </a:p>
          <a:p>
            <a:pPr algn="ctr"/>
            <a:r>
              <a:rPr lang="es" sz="2000" b="1" dirty="0">
                <a:solidFill>
                  <a:schemeClr val="accent2"/>
                </a:solidFill>
                <a:latin typeface="Arial" panose="020B0604020202020204" pitchFamily="34" charset="0"/>
                <a:ea typeface="Rubik"/>
                <a:cs typeface="Arial" panose="020B0604020202020204" pitchFamily="34" charset="0"/>
                <a:sym typeface="Rubik"/>
              </a:rPr>
              <a:t>CocineroServicio</a:t>
            </a:r>
            <a:endParaRPr sz="2000" b="1" dirty="0">
              <a:solidFill>
                <a:schemeClr val="accent2"/>
              </a:solidFill>
              <a:latin typeface="Arial" panose="020B0604020202020204" pitchFamily="34" charset="0"/>
              <a:ea typeface="Rubik"/>
              <a:cs typeface="Arial" panose="020B0604020202020204" pitchFamily="34" charset="0"/>
              <a:sym typeface="Rubik"/>
            </a:endParaRPr>
          </a:p>
        </p:txBody>
      </p:sp>
      <p:cxnSp>
        <p:nvCxnSpPr>
          <p:cNvPr id="85" name="Google Shape;85;p14"/>
          <p:cNvCxnSpPr/>
          <p:nvPr/>
        </p:nvCxnSpPr>
        <p:spPr>
          <a:xfrm rot="10800000" flipH="1">
            <a:off x="6856400" y="4004633"/>
            <a:ext cx="1135200" cy="359200"/>
          </a:xfrm>
          <a:prstGeom prst="straightConnector1">
            <a:avLst/>
          </a:prstGeom>
          <a:noFill/>
          <a:ln w="28575" cap="flat" cmpd="sng">
            <a:solidFill>
              <a:schemeClr val="dk1"/>
            </a:solidFill>
            <a:prstDash val="solid"/>
            <a:round/>
            <a:headEnd type="none" w="med" len="med"/>
            <a:tailEnd type="none" w="med" len="med"/>
          </a:ln>
        </p:spPr>
      </p:cxnSp>
      <p:cxnSp>
        <p:nvCxnSpPr>
          <p:cNvPr id="86" name="Google Shape;86;p14"/>
          <p:cNvCxnSpPr/>
          <p:nvPr/>
        </p:nvCxnSpPr>
        <p:spPr>
          <a:xfrm>
            <a:off x="6856400" y="4363833"/>
            <a:ext cx="1193200" cy="338000"/>
          </a:xfrm>
          <a:prstGeom prst="straightConnector1">
            <a:avLst/>
          </a:prstGeom>
          <a:noFill/>
          <a:ln w="28575" cap="flat" cmpd="sng">
            <a:solidFill>
              <a:schemeClr val="dk1"/>
            </a:solidFill>
            <a:prstDash val="solid"/>
            <a:round/>
            <a:headEnd type="none" w="med" len="med"/>
            <a:tailEnd type="none" w="med" len="med"/>
          </a:ln>
        </p:spPr>
      </p:cxnSp>
      <p:sp>
        <p:nvSpPr>
          <p:cNvPr id="87" name="Google Shape;87;p14"/>
          <p:cNvSpPr/>
          <p:nvPr/>
        </p:nvSpPr>
        <p:spPr>
          <a:xfrm>
            <a:off x="7991600" y="3278067"/>
            <a:ext cx="2408800" cy="9680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r>
              <a:rPr lang="es" sz="1733" dirty="0">
                <a:latin typeface="Arial" panose="020B0604020202020204" pitchFamily="34" charset="0"/>
                <a:ea typeface="Rubik Light"/>
                <a:cs typeface="Arial" panose="020B0604020202020204" pitchFamily="34" charset="0"/>
                <a:sym typeface="Rubik Light"/>
              </a:rPr>
              <a:t>ChefServiceImpl</a:t>
            </a:r>
            <a:endParaRPr sz="1733" dirty="0">
              <a:latin typeface="Arial" panose="020B0604020202020204" pitchFamily="34" charset="0"/>
              <a:ea typeface="Rubik Light"/>
              <a:cs typeface="Arial" panose="020B0604020202020204" pitchFamily="34" charset="0"/>
              <a:sym typeface="Rubik Light"/>
            </a:endParaRPr>
          </a:p>
        </p:txBody>
      </p:sp>
      <p:sp>
        <p:nvSpPr>
          <p:cNvPr id="88" name="Google Shape;88;p14"/>
          <p:cNvSpPr/>
          <p:nvPr/>
        </p:nvSpPr>
        <p:spPr>
          <a:xfrm>
            <a:off x="7991600" y="4384333"/>
            <a:ext cx="2408800" cy="9680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r>
              <a:rPr lang="es" sz="1733" dirty="0">
                <a:latin typeface="Arial" panose="020B0604020202020204" pitchFamily="34" charset="0"/>
                <a:ea typeface="Rubik Light"/>
                <a:cs typeface="Arial" panose="020B0604020202020204" pitchFamily="34" charset="0"/>
                <a:sym typeface="Rubik Light"/>
              </a:rPr>
              <a:t>PlancheroServiceImpl</a:t>
            </a:r>
            <a:endParaRPr sz="1733" dirty="0">
              <a:latin typeface="Arial" panose="020B0604020202020204" pitchFamily="34" charset="0"/>
              <a:ea typeface="Rubik Light"/>
              <a:cs typeface="Arial" panose="020B0604020202020204" pitchFamily="34" charset="0"/>
              <a:sym typeface="Rubik Light"/>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717</Words>
  <Application>Microsoft Office PowerPoint</Application>
  <PresentationFormat>Panorámica</PresentationFormat>
  <Paragraphs>100</Paragraphs>
  <Slides>13</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13</vt:i4>
      </vt:variant>
    </vt:vector>
  </HeadingPairs>
  <TitlesOfParts>
    <vt:vector size="22" baseType="lpstr">
      <vt:lpstr>Arial</vt:lpstr>
      <vt:lpstr>Calibri</vt:lpstr>
      <vt:lpstr>Calibri Light</vt:lpstr>
      <vt:lpstr>Consolas</vt:lpstr>
      <vt:lpstr>Georgia</vt:lpstr>
      <vt:lpstr>Proxima Nova</vt:lpstr>
      <vt:lpstr>Rubik</vt:lpstr>
      <vt:lpstr>Rubik Light</vt:lpstr>
      <vt:lpstr>Tema de Office</vt:lpstr>
      <vt:lpstr>Inversión de Control </vt:lpstr>
      <vt:lpstr>Presentación de PowerPoint</vt:lpstr>
      <vt:lpstr>Presentación de PowerPoint</vt:lpstr>
      <vt:lpstr>Presentación de PowerPoint</vt:lpstr>
      <vt:lpstr>Presentación de PowerPoint</vt:lpstr>
      <vt:lpstr>¿Cómo inyectar las dependencias? </vt:lpstr>
      <vt:lpstr>El rol de las interfaces en la inyección de dependencia</vt:lpstr>
      <vt:lpstr>Presentación de PowerPoint</vt:lpstr>
      <vt:lpstr>Presentación de PowerPoint</vt:lpstr>
      <vt:lpstr>¿Cuáles son los tres métodos?</vt:lpstr>
      <vt:lpstr>Por constructor</vt:lpstr>
      <vt:lpstr>Por método setters</vt:lpstr>
      <vt:lpstr>Directo en propiedad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Facu Cortez</dc:creator>
  <cp:lastModifiedBy>Facu Cortez</cp:lastModifiedBy>
  <cp:revision>2</cp:revision>
  <dcterms:created xsi:type="dcterms:W3CDTF">2023-07-17T23:46:06Z</dcterms:created>
  <dcterms:modified xsi:type="dcterms:W3CDTF">2023-07-17T23:48:49Z</dcterms:modified>
</cp:coreProperties>
</file>