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BC627-9ADF-4731-B4E8-06E3BEFDDBC8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7BF7-A2CE-4A2F-9DB0-BDDE3FD61B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53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3271a36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5f3271a36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0eea5a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6e0eea5a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3271a36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5f3271a36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3271a3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f3271a3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b0959e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70b0959e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774d9e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9774d9e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172cf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6b172cf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0b0959e9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70b0959e9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172cf2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6b172cf2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68e103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7568e103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172cf2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6b172cf2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b0959e9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70b0959e9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b0959e9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70b0959e9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9774d9e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9774d9e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8ca1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6bfa8ca1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e0eea5a0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6e0eea5a0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e0eea5a0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6e0eea5a0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e0eea5a0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6e0eea5a0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b0959e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70b0959e9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b0959e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70b0959e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3271a3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5f3271a3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56CE1-4254-4FDA-A9A2-E855F88A3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34F64-4869-4726-9A3B-ACB1CBED1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185BB-4DC5-483A-9ADB-11336646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E3DFF-15F9-416D-AE5D-1C90032E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1CD59-85CB-4593-A375-3916183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40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4750F-1D27-493E-8258-9330C19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499247-0329-42B9-8AD9-D73D77B1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72ED1-0E01-4484-8856-F81F8CF3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4DE7E-C4C2-4F2B-8647-3D56A23E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12D966-C38A-4F6A-82EA-8948BEC3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92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50B5A0-A745-41C8-9563-634B76B33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2B709F-AD07-4F4C-9508-514C4154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8ED938-57F0-4313-9089-8552A737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4E724-23EA-4BFE-8909-14A122E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80E15-EDAE-4B25-BA6F-0BD3EDCC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574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882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64400" y="4539400"/>
            <a:ext cx="4707600" cy="1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36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882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864400" y="2111133"/>
            <a:ext cx="46964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966600" y="4659067"/>
            <a:ext cx="2541600" cy="1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38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97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882"/>
            </a:srgbClr>
          </a:solidFill>
          <a:ln>
            <a:noFill/>
          </a:ln>
        </p:spPr>
      </p:sp>
      <p:sp>
        <p:nvSpPr>
          <p:cNvPr id="26" name="Google Shape;26;p6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121333" y="5367067"/>
            <a:ext cx="104612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1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92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BEDB-A571-42AB-B535-5D19D8D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0D2C-BC26-4931-A2BD-AF3BF7DB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D762C-2B97-4D1F-BDEE-0BE60407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05CC0D-50D1-4578-AFF8-5AAA44C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F3804-A401-49E3-8C94-39810276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23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B1B0-4386-4A20-BB24-16846BDC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9E0A8-D2AA-47BE-AC33-6B813AED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32F74-98B5-403D-B9E6-C7EA06FA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36FEE-13CB-4628-BB0B-B467044A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5320E-2A0F-428A-9381-A429A652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374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4E40-18E6-4B8E-9249-AC35E78C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A198F-2C5D-4AEE-AAE7-0640EE25D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36E70-2BCD-4166-8F79-AC2DA3CF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5DB61-CBF8-4625-A605-8EFC5C31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4D3E9-E185-41CD-B83A-68C485BB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A93F2B-3A47-423C-A714-84410075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629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06387-E559-45C3-A055-FCCE5B3F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5E574-78E4-447F-BAF8-C38DC596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15A48-6E66-40A1-86A4-B236D29A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DBEB5E-6138-4A5B-BF8B-2366FABE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6767CC-9D84-49BE-A9B8-04683D37D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38E090-55B0-4405-9E0D-936B55C9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C3935C-697B-40D6-8C54-0BB40CC9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F5B498-73AA-4A4A-B096-65EE4782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9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9A4F-0080-4EB3-81C4-C512785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F96A2D-2119-4CB6-88E7-2839F8B2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DC17C6-E7FC-4AE1-B74A-F778B1FA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96376C-B974-4DA6-8A9A-C922495F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2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206270-B22F-41F7-A947-BA8C0E8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179F8-569E-4363-A052-EAB534AB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22DBDE-954A-44DF-B76F-1D29BC92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4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E49F2-0F54-4F39-95DD-6C36E76F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5225C-8BBE-41C2-AC10-4C6A97AB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8E37F3-21B3-4044-B6A8-968837AA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49943A-A23A-4909-A60C-D68534CF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64437-D109-4DB0-A9BA-B4D0DFD0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70447F-2075-4CBF-98DE-55093AD0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05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27E12-E13F-4424-A7EE-BFDCCD2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431CAE-0687-444D-8E60-D351B9D05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CD886-194D-4E66-81FC-D81C518A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34953-0985-4014-98ED-A180857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F4B6C-5B66-433A-969C-2CAECEEE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413609-5CDC-43C4-A99C-6083CA8D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22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17FF11-E51F-4198-A6AC-EF73840F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93218B-C90F-4B25-8A60-658054A6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9D671-E8BE-405D-A4F6-FEF4D21DC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1830-228C-4740-A965-A6AAA2BAC3B6}" type="datetimeFigureOut">
              <a:rPr lang="es-AR" smtClean="0"/>
              <a:t>26/8/2023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2F833-8E12-463E-BA38-D59FAF94B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CB701-8E8A-4EC9-B02C-EAC28CE4E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DF77-EE6B-49BB-9FB8-C844A0707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05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spring-framework-reference/core.html#beans-stereotype-annota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2.5.x/reference/beans.html#beans-definitio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ctrTitle"/>
          </p:nvPr>
        </p:nvSpPr>
        <p:spPr>
          <a:xfrm>
            <a:off x="864400" y="4065533"/>
            <a:ext cx="5186000" cy="205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AR" sz="2667" dirty="0">
                <a:solidFill>
                  <a:srgbClr val="999999"/>
                </a:solidFill>
              </a:rPr>
              <a:t>Módulo: </a:t>
            </a:r>
            <a:br>
              <a:rPr lang="es-AR" sz="2667" dirty="0">
                <a:solidFill>
                  <a:srgbClr val="999999"/>
                </a:solidFill>
              </a:rPr>
            </a:br>
            <a:r>
              <a:rPr lang="es-AR" dirty="0">
                <a:solidFill>
                  <a:srgbClr val="E50A3B"/>
                </a:solidFill>
                <a:latin typeface="+mj-lt"/>
              </a:rPr>
              <a:t>Inyección de dependencia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10</a:t>
            </a:fld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121333" y="1355636"/>
            <a:ext cx="83776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Es una anotación de nivel de clase</a:t>
            </a:r>
            <a:r>
              <a:rPr lang="es-AR" sz="2133" dirty="0">
                <a:latin typeface="+mj-lt"/>
                <a:ea typeface="Karla"/>
                <a:cs typeface="Karla"/>
                <a:sym typeface="Karla"/>
              </a:rPr>
              <a:t>, e i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ndica que la clase con esta anotación, es un componente o </a:t>
            </a:r>
            <a:r>
              <a:rPr lang="es-AR" sz="2133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de Spring.</a:t>
            </a: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Spring Framework detecta automáticamente las clases anotadas con </a:t>
            </a:r>
            <a:r>
              <a:rPr lang="es-AR" sz="2133" u="sng" dirty="0">
                <a:solidFill>
                  <a:schemeClr val="hlink"/>
                </a:solidFill>
                <a:latin typeface="+mj-lt"/>
                <a:ea typeface="Karla"/>
                <a:cs typeface="Karla"/>
                <a:sym typeface="Karla"/>
                <a:hlinkClick r:id="rId3"/>
              </a:rPr>
              <a:t>@</a:t>
            </a:r>
            <a:r>
              <a:rPr lang="es-AR" sz="2133" u="sng" dirty="0" err="1">
                <a:solidFill>
                  <a:schemeClr val="hlink"/>
                </a:solidFill>
                <a:latin typeface="+mj-lt"/>
                <a:ea typeface="Karla"/>
                <a:cs typeface="Karla"/>
                <a:sym typeface="Karla"/>
                <a:hlinkClick r:id="rId3"/>
              </a:rPr>
              <a:t>Component</a:t>
            </a:r>
            <a:r>
              <a:rPr lang="es-AR" sz="2133" u="sng" dirty="0">
                <a:solidFill>
                  <a:schemeClr val="hlink"/>
                </a:solidFill>
                <a:latin typeface="+mj-lt"/>
                <a:ea typeface="Karla"/>
                <a:cs typeface="Karla"/>
                <a:sym typeface="Karla"/>
                <a:hlinkClick r:id="rId3"/>
              </a:rPr>
              <a:t> 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Por ejemplo: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121333" y="658036"/>
            <a:ext cx="36488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@</a:t>
            </a:r>
            <a:r>
              <a:rPr lang="es-AR" sz="3733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Component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809095" y="4630467"/>
            <a:ext cx="5685600" cy="1436400"/>
          </a:xfrm>
          <a:prstGeom prst="rect">
            <a:avLst/>
          </a:prstGeom>
          <a:solidFill>
            <a:srgbClr val="F7EBD5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AR" sz="2133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endParaRPr sz="2133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AR" sz="2133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133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AR" sz="2133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133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SoyUnComponente</a:t>
            </a:r>
            <a:r>
              <a:rPr lang="es-AR" sz="2133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2133" b="1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…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067" y="3073167"/>
            <a:ext cx="524800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11</a:t>
            </a:fld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000733" y="1134367"/>
            <a:ext cx="85284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600"/>
            </a:pPr>
            <a:r>
              <a:rPr lang="es-AR" sz="2133" dirty="0">
                <a:latin typeface="+mj-lt"/>
                <a:ea typeface="Karla"/>
                <a:cs typeface="Karla"/>
                <a:sym typeface="Karla"/>
              </a:rPr>
              <a:t>Esta </a:t>
            </a:r>
            <a:r>
              <a:rPr lang="es-AR" sz="2133" dirty="0" err="1">
                <a:latin typeface="+mj-lt"/>
                <a:ea typeface="Karla"/>
                <a:cs typeface="Karla"/>
                <a:sym typeface="Karla"/>
              </a:rPr>
              <a:t>annotation</a:t>
            </a:r>
            <a:r>
              <a:rPr lang="es-AR" sz="2133" dirty="0">
                <a:latin typeface="+mj-lt"/>
                <a:ea typeface="Karla"/>
                <a:cs typeface="Karla"/>
                <a:sym typeface="Karla"/>
              </a:rPr>
              <a:t> posee otras</a:t>
            </a:r>
            <a:r>
              <a:rPr lang="es-AR" sz="2133" u="sng" dirty="0">
                <a:latin typeface="+mj-lt"/>
                <a:ea typeface="Karla"/>
                <a:cs typeface="Karla"/>
                <a:sym typeface="Karla"/>
              </a:rPr>
              <a:t> especificaciones más concretas</a:t>
            </a:r>
            <a:r>
              <a:rPr lang="es-AR" sz="2133" dirty="0">
                <a:latin typeface="+mj-lt"/>
                <a:ea typeface="Karla"/>
                <a:cs typeface="Karla"/>
                <a:sym typeface="Karla"/>
              </a:rPr>
              <a:t> que podemos utilizar:</a:t>
            </a:r>
            <a:endParaRPr sz="2133" dirty="0">
              <a:latin typeface="+mj-lt"/>
              <a:ea typeface="Karla"/>
              <a:cs typeface="Karla"/>
              <a:sym typeface="Karla"/>
            </a:endParaRPr>
          </a:p>
          <a:p>
            <a:pPr marL="2438339" lvl="2" indent="-440256">
              <a:lnSpc>
                <a:spcPct val="115000"/>
              </a:lnSpc>
              <a:buClr>
                <a:schemeClr val="dk1"/>
              </a:buClr>
              <a:buSzPts val="1600"/>
              <a:buFont typeface="Karla"/>
              <a:buChar char="■"/>
            </a:pP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Repository</a:t>
            </a:r>
            <a:endParaRPr sz="2133" dirty="0">
              <a:solidFill>
                <a:schemeClr val="dk1"/>
              </a:solidFill>
              <a:highlight>
                <a:srgbClr val="CFE2F3"/>
              </a:highlight>
              <a:latin typeface="+mj-lt"/>
              <a:ea typeface="Karla"/>
              <a:cs typeface="Karla"/>
              <a:sym typeface="Karla"/>
            </a:endParaRPr>
          </a:p>
          <a:p>
            <a:pPr marL="2438339" lvl="2" indent="-440256">
              <a:lnSpc>
                <a:spcPct val="115000"/>
              </a:lnSpc>
              <a:buClr>
                <a:schemeClr val="dk1"/>
              </a:buClr>
              <a:buSzPts val="1600"/>
              <a:buFont typeface="Karla"/>
              <a:buChar char="■"/>
            </a:pP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Service</a:t>
            </a:r>
            <a:endParaRPr sz="2133" dirty="0">
              <a:solidFill>
                <a:schemeClr val="dk1"/>
              </a:solidFill>
              <a:highlight>
                <a:srgbClr val="CFE2F3"/>
              </a:highlight>
              <a:latin typeface="+mj-lt"/>
              <a:ea typeface="Karla"/>
              <a:cs typeface="Karla"/>
              <a:sym typeface="Karla"/>
            </a:endParaRPr>
          </a:p>
          <a:p>
            <a:pPr marL="2438339" lvl="2" indent="-440256">
              <a:lnSpc>
                <a:spcPct val="115000"/>
              </a:lnSpc>
              <a:buClr>
                <a:schemeClr val="dk1"/>
              </a:buClr>
              <a:buSzPts val="1600"/>
              <a:buFont typeface="Karla"/>
              <a:buChar char="■"/>
            </a:pP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Controller</a:t>
            </a:r>
            <a:endParaRPr sz="2133" dirty="0">
              <a:solidFill>
                <a:schemeClr val="dk1"/>
              </a:solidFill>
              <a:highlight>
                <a:srgbClr val="CFE2F3"/>
              </a:highlight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62867" y="296169"/>
            <a:ext cx="36488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@</a:t>
            </a:r>
            <a:r>
              <a:rPr lang="es-AR" sz="3733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Component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68633" y="3153300"/>
            <a:ext cx="9632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Si la clase va a contener todo el código necesario para la persistencia de datos es recomendable usar: 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Repository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, en lugar de 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component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lnSpc>
                <a:spcPct val="115000"/>
              </a:lnSpc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Cuando necesitamos especificar que una clase será la responsable de tener las reglas de negocio de nuestra aplicación es mejor decorar dicha clase con la anotación 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Service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, y no con 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Component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lnSpc>
                <a:spcPct val="115000"/>
              </a:lnSpc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y como ya vimos para la capa de presentación utilizamos la anotación 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Controller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 que es lo recomendable en lugar de anotarla como @</a:t>
            </a:r>
            <a:r>
              <a:rPr lang="es-AR" sz="2133" dirty="0" err="1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Component</a:t>
            </a:r>
            <a:r>
              <a:rPr lang="es-AR" sz="2133" dirty="0">
                <a:solidFill>
                  <a:schemeClr val="dk1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endParaRPr sz="2133" u="sng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endParaRPr sz="2133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711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rgbClr val="2B608B"/>
                </a:solidFill>
              </a:rPr>
              <a:t>3.</a:t>
            </a:r>
            <a:endParaRPr sz="9600" dirty="0">
              <a:solidFill>
                <a:srgbClr val="2B608B"/>
              </a:solidFill>
            </a:endParaRPr>
          </a:p>
          <a:p>
            <a:r>
              <a:rPr lang="es-AR" dirty="0">
                <a:solidFill>
                  <a:srgbClr val="000000"/>
                </a:solidFill>
                <a:latin typeface="+mj-lt"/>
              </a:rPr>
              <a:t>@</a:t>
            </a:r>
            <a:r>
              <a:rPr lang="es-AR" dirty="0" err="1">
                <a:solidFill>
                  <a:srgbClr val="000000"/>
                </a:solidFill>
                <a:latin typeface="+mj-lt"/>
              </a:rPr>
              <a:t>Service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4068" y="-639897"/>
            <a:ext cx="6871200" cy="698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13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121333" y="1819703"/>
            <a:ext cx="8022667" cy="143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Esta 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annotation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sirve para indicar que una clase pertenece a la </a:t>
            </a: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capa de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negocio 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es decir, donde codificamos la lógica de negocios de nuestra aplicación y ocultamos la complejidad de la misma al resto de las capas.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b="1" u="sng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Service</a:t>
            </a: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es una especialización de @</a:t>
            </a:r>
            <a:r>
              <a:rPr lang="es-AR" sz="2133" b="1" u="sng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Component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, añadiendo un valor </a:t>
            </a:r>
            <a:r>
              <a:rPr lang="es-AR" sz="2133" b="1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semántico 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que indica la utilidad de la clase anotada como @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Service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para la capa de negocio.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1121334" y="658036"/>
            <a:ext cx="3717953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2B608B"/>
                </a:solidFill>
                <a:latin typeface="+mj-lt"/>
                <a:ea typeface="Montserrat"/>
                <a:cs typeface="Montserrat"/>
                <a:sym typeface="Montserrat"/>
              </a:rPr>
              <a:t>@</a:t>
            </a:r>
            <a:r>
              <a:rPr lang="es-AR" sz="3733" dirty="0" err="1">
                <a:solidFill>
                  <a:srgbClr val="2B608B"/>
                </a:solidFill>
                <a:latin typeface="+mj-lt"/>
                <a:ea typeface="Montserrat"/>
                <a:cs typeface="Montserrat"/>
                <a:sym typeface="Montserrat"/>
              </a:rPr>
              <a:t>Service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277923" y="4965883"/>
            <a:ext cx="4435600" cy="1436400"/>
          </a:xfrm>
          <a:prstGeom prst="rect">
            <a:avLst/>
          </a:prstGeom>
          <a:solidFill>
            <a:srgbClr val="F7EBD5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 sz="2133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SoyUnServicio {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2133" b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…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8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rgbClr val="A64D79"/>
                </a:solidFill>
              </a:rPr>
              <a:t>4.</a:t>
            </a:r>
            <a:endParaRPr sz="9600" dirty="0">
              <a:solidFill>
                <a:srgbClr val="A64D79"/>
              </a:solidFill>
            </a:endParaRPr>
          </a:p>
          <a:p>
            <a:r>
              <a:rPr lang="es-AR" dirty="0">
                <a:solidFill>
                  <a:srgbClr val="000000"/>
                </a:solidFill>
                <a:latin typeface="+mj-lt"/>
              </a:rPr>
              <a:t>@</a:t>
            </a:r>
            <a:r>
              <a:rPr lang="es-AR" dirty="0" err="1">
                <a:solidFill>
                  <a:srgbClr val="000000"/>
                </a:solidFill>
                <a:latin typeface="+mj-lt"/>
              </a:rPr>
              <a:t>Repository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834" y="3919734"/>
            <a:ext cx="2647633" cy="264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15</a:t>
            </a:fld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21333" y="1819700"/>
            <a:ext cx="83992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latin typeface="+mj-lt"/>
                <a:ea typeface="Karla"/>
                <a:cs typeface="Karla"/>
                <a:sym typeface="Karla"/>
              </a:rPr>
              <a:t>Con esta anotación estaremos definiendo una clase que implementará el patrón repositorio que es el encargado de almacenar datos en una base de datos.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Es recomendable utilizar cada anotación para lo que es, por lo que aunque es posible intercambiarlas, no es recomendable.</a:t>
            </a:r>
            <a:endParaRPr sz="2133" dirty="0">
              <a:solidFill>
                <a:srgbClr val="000000"/>
              </a:solidFill>
              <a:highlight>
                <a:srgbClr val="F4CCCC"/>
              </a:highlight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121333" y="658033"/>
            <a:ext cx="4654627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rgbClr val="A64D79"/>
                </a:solidFill>
                <a:latin typeface="+mj-lt"/>
                <a:ea typeface="Montserrat"/>
                <a:cs typeface="Montserrat"/>
                <a:sym typeface="Montserrat"/>
              </a:rPr>
              <a:t>@</a:t>
            </a:r>
            <a:r>
              <a:rPr lang="es-AR" sz="3733" b="1" dirty="0" err="1">
                <a:solidFill>
                  <a:srgbClr val="A64D79"/>
                </a:solidFill>
                <a:latin typeface="+mj-lt"/>
                <a:ea typeface="Montserrat"/>
                <a:cs typeface="Montserrat"/>
                <a:sym typeface="Montserrat"/>
              </a:rPr>
              <a:t>Repository</a:t>
            </a:r>
            <a:endParaRPr sz="1867" b="1" dirty="0">
              <a:solidFill>
                <a:srgbClr val="A64D7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2200" y="4896733"/>
            <a:ext cx="6662000" cy="1436400"/>
          </a:xfrm>
          <a:prstGeom prst="rect">
            <a:avLst/>
          </a:prstGeom>
          <a:solidFill>
            <a:srgbClr val="F7EBD5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@Repository</a:t>
            </a:r>
            <a:endParaRPr sz="2133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SoyUnaClaseParaGuardarDatos {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2133" b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…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ctrTitle"/>
          </p:nvPr>
        </p:nvSpPr>
        <p:spPr>
          <a:xfrm>
            <a:off x="864400" y="4065533"/>
            <a:ext cx="5186000" cy="205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AR" sz="2667" dirty="0">
                <a:solidFill>
                  <a:srgbClr val="999999"/>
                </a:solidFill>
              </a:rPr>
              <a:t>... ya estamos listos para …..</a:t>
            </a:r>
            <a:br>
              <a:rPr lang="es-AR" sz="2667" dirty="0">
                <a:solidFill>
                  <a:srgbClr val="999999"/>
                </a:solidFill>
              </a:rPr>
            </a:br>
            <a:r>
              <a:rPr lang="es-AR" dirty="0">
                <a:solidFill>
                  <a:srgbClr val="E50A3B"/>
                </a:solidFill>
                <a:latin typeface="+mj-lt"/>
              </a:rPr>
              <a:t>Inyección de dependencia</a:t>
            </a:r>
            <a:endParaRPr dirty="0">
              <a:latin typeface="+mj-lt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990334" y="1848508"/>
            <a:ext cx="670167" cy="595448"/>
            <a:chOff x="5292575" y="3681900"/>
            <a:chExt cx="420150" cy="373275"/>
          </a:xfrm>
        </p:grpSpPr>
        <p:sp>
          <p:nvSpPr>
            <p:cNvPr id="175" name="Google Shape;175;p2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711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chemeClr val="accent5"/>
                </a:solidFill>
              </a:rPr>
              <a:t>5.</a:t>
            </a:r>
            <a:endParaRPr sz="9600" dirty="0">
              <a:solidFill>
                <a:schemeClr val="accent5"/>
              </a:solidFill>
            </a:endParaRPr>
          </a:p>
          <a:p>
            <a:r>
              <a:rPr lang="es-AR" dirty="0">
                <a:solidFill>
                  <a:srgbClr val="000000"/>
                </a:solidFill>
                <a:latin typeface="+mj-lt"/>
              </a:rPr>
              <a:t>Inyección de Dependencia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7157884" y="3598607"/>
            <a:ext cx="1632155" cy="176980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C27B0"/>
          </a:solidFill>
          <a:ln w="25400" cap="flat" cmpd="sng">
            <a:solidFill>
              <a:srgbClr val="9C27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 rot="10800000">
            <a:off x="8960789" y="3403314"/>
            <a:ext cx="1632155" cy="176980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00"/>
          </a:solidFill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ctrTitle"/>
          </p:nvPr>
        </p:nvSpPr>
        <p:spPr>
          <a:xfrm>
            <a:off x="864400" y="2111133"/>
            <a:ext cx="10809600" cy="398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AR" sz="9600" u="sng" dirty="0">
                <a:solidFill>
                  <a:schemeClr val="accent2"/>
                </a:solidFill>
              </a:rPr>
              <a:t>poner la historieta</a:t>
            </a:r>
            <a:endParaRPr sz="9600" u="sng" dirty="0">
              <a:solidFill>
                <a:schemeClr val="accent2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1"/>
          </p:nvPr>
        </p:nvSpPr>
        <p:spPr>
          <a:xfrm>
            <a:off x="8966600" y="4659067"/>
            <a:ext cx="2541600" cy="13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19</a:t>
            </a:fld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1121333" y="1819703"/>
            <a:ext cx="8022667" cy="373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Es un patrón de diseño que sirve para </a:t>
            </a:r>
            <a:r>
              <a:rPr lang="es-AR" sz="2133" b="1" dirty="0">
                <a:solidFill>
                  <a:schemeClr val="accent5"/>
                </a:solidFill>
                <a:latin typeface="+mj-lt"/>
                <a:ea typeface="Karla"/>
                <a:cs typeface="Karla"/>
                <a:sym typeface="Karla"/>
              </a:rPr>
              <a:t>“inyectar” </a:t>
            </a:r>
            <a:r>
              <a:rPr lang="es-AR" sz="2133" dirty="0">
                <a:solidFill>
                  <a:srgbClr val="000000"/>
                </a:solidFill>
                <a:highlight>
                  <a:srgbClr val="D9D2E9"/>
                </a:highlight>
                <a:latin typeface="+mj-lt"/>
                <a:ea typeface="Karla"/>
                <a:cs typeface="Karla"/>
                <a:sym typeface="Karla"/>
              </a:rPr>
              <a:t>componentes 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a las clases que tenemos implementadas.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chemeClr val="accent5"/>
                </a:solidFill>
                <a:latin typeface="+mj-lt"/>
                <a:ea typeface="Karla"/>
                <a:cs typeface="Karla"/>
                <a:sym typeface="Karla"/>
              </a:rPr>
              <a:t>¿Qué es una dependencia entre clases?: 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Una dependencia es otro objeto necesario para que una clase funcione.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Por ejemplo, tenemos una Clase llamada </a:t>
            </a:r>
            <a:r>
              <a:rPr lang="es-AR" sz="2133" b="1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Cocina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, que necesita el objeto  </a:t>
            </a:r>
            <a:r>
              <a:rPr lang="es-AR" sz="2133" b="1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Cocinero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 para, retornar el pedido de los clientes. 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Bajo esta definición, el </a:t>
            </a:r>
            <a:r>
              <a:rPr lang="es-AR" sz="2133" b="1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objeto Cocinero es </a:t>
            </a: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una </a:t>
            </a:r>
            <a:r>
              <a:rPr lang="es-AR" sz="2133" b="1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dependencia</a:t>
            </a: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de la clase  </a:t>
            </a:r>
            <a:r>
              <a:rPr lang="es-AR" sz="2133" b="1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Cocina.</a:t>
            </a:r>
            <a:endParaRPr sz="2133" b="1" u="sng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1121333" y="489224"/>
            <a:ext cx="8022667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DEPENDENCY INJECTION</a:t>
            </a:r>
            <a:endParaRPr sz="3733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377559" y="832892"/>
            <a:ext cx="4621200" cy="38905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s-AR" sz="2667" dirty="0">
                <a:solidFill>
                  <a:srgbClr val="FF0000"/>
                </a:solidFill>
              </a:rPr>
            </a:br>
            <a:r>
              <a:rPr lang="es-AR" sz="2667" dirty="0">
                <a:solidFill>
                  <a:srgbClr val="292823"/>
                </a:solidFill>
              </a:rPr>
              <a:t>Como programadores debemos desarrollar aplicaciones flexibles y que sean fáciles de escalar, por ello es importante que entendamos ciertos conceptos que nos permitirán lograrlo.</a:t>
            </a:r>
            <a:endParaRPr sz="2667" dirty="0">
              <a:solidFill>
                <a:srgbClr val="292823"/>
              </a:solidFill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3858" y="832892"/>
            <a:ext cx="4168877" cy="421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20</a:t>
            </a:fld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980833" y="517500"/>
            <a:ext cx="808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Pensemos por un momento que debemos preparar el plato principal, entonces necesitamos en nuestra </a:t>
            </a:r>
            <a:r>
              <a:rPr lang="es-AR" sz="1867" b="1" u="sng" dirty="0">
                <a:latin typeface="+mj-lt"/>
                <a:ea typeface="Montserrat"/>
                <a:cs typeface="Montserrat"/>
                <a:sym typeface="Montserrat"/>
              </a:rPr>
              <a:t>cocina </a:t>
            </a: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crear una dependencia con el </a:t>
            </a:r>
            <a:r>
              <a:rPr lang="es-AR" sz="1867" b="1" u="sng" dirty="0">
                <a:latin typeface="+mj-lt"/>
                <a:ea typeface="Montserrat"/>
                <a:cs typeface="Montserrat"/>
                <a:sym typeface="Montserrat"/>
              </a:rPr>
              <a:t>cocinero</a:t>
            </a: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, porque es el </a:t>
            </a:r>
            <a:r>
              <a:rPr lang="es-AR" sz="1867" u="sng" dirty="0">
                <a:latin typeface="+mj-lt"/>
                <a:ea typeface="Montserrat"/>
                <a:cs typeface="Montserrat"/>
                <a:sym typeface="Montserrat"/>
              </a:rPr>
              <a:t>cocinero </a:t>
            </a: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el que se encarga de prepararlo.</a:t>
            </a:r>
            <a:endParaRPr sz="1867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rgbClr val="000000"/>
              </a:buClr>
              <a:buSzPts val="2800"/>
            </a:pPr>
            <a:endParaRPr sz="1867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Esto sería, </a:t>
            </a:r>
            <a:r>
              <a:rPr lang="es-AR" sz="1867" u="sng" dirty="0">
                <a:latin typeface="+mj-lt"/>
                <a:ea typeface="Montserrat"/>
                <a:cs typeface="Montserrat"/>
                <a:sym typeface="Montserrat"/>
              </a:rPr>
              <a:t>crear una instancia de cocinero</a:t>
            </a: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 dentro de nuestra clase </a:t>
            </a:r>
            <a:r>
              <a:rPr lang="es-AR" sz="1867" u="sng" dirty="0">
                <a:latin typeface="+mj-lt"/>
                <a:ea typeface="Montserrat"/>
                <a:cs typeface="Montserrat"/>
                <a:sym typeface="Montserrat"/>
              </a:rPr>
              <a:t>cocina </a:t>
            </a:r>
            <a:r>
              <a:rPr lang="es-AR" sz="1867" dirty="0">
                <a:latin typeface="+mj-lt"/>
                <a:ea typeface="Montserrat"/>
                <a:cs typeface="Montserrat"/>
                <a:sym typeface="Montserrat"/>
              </a:rPr>
              <a:t>para pasarle por ejemplo los ingredientes y el menú que necesita para que prepare el plato principal. </a:t>
            </a:r>
            <a:endParaRPr sz="1867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rgbClr val="000000"/>
              </a:buClr>
              <a:buSzPts val="2800"/>
            </a:pPr>
            <a:endParaRPr sz="2400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s-AR" sz="1867" b="1" dirty="0">
                <a:latin typeface="+mj-lt"/>
                <a:ea typeface="Montserrat"/>
                <a:cs typeface="Montserrat"/>
                <a:sym typeface="Montserrat"/>
              </a:rPr>
              <a:t>Una posible implementación de esto podría ser: </a:t>
            </a:r>
            <a:endParaRPr sz="1867" b="1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202700" y="3439700"/>
            <a:ext cx="7384000" cy="3316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FF6188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AR" sz="1467">
                <a:solidFill>
                  <a:srgbClr val="78DCE8"/>
                </a:solidFill>
                <a:latin typeface="Courier New"/>
                <a:ea typeface="Courier New"/>
                <a:cs typeface="Courier New"/>
                <a:sym typeface="Courier New"/>
              </a:rPr>
              <a:t>CocinaController 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467">
                <a:solidFill>
                  <a:srgbClr val="FF6188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CocineroService unCocinero </a:t>
            </a:r>
            <a:r>
              <a:rPr lang="es-AR" sz="1467">
                <a:solidFill>
                  <a:srgbClr val="FF6188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CocineroService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1467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/**</a:t>
            </a:r>
            <a:r>
              <a:rPr lang="es-AR" sz="1467">
                <a:solidFill>
                  <a:srgbClr val="72707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67" b="1">
                <a:solidFill>
                  <a:srgbClr val="AB9DF2"/>
                </a:solidFill>
                <a:latin typeface="Courier New"/>
                <a:ea typeface="Courier New"/>
                <a:cs typeface="Courier New"/>
                <a:sym typeface="Courier New"/>
              </a:rPr>
              <a:t>@return</a:t>
            </a:r>
            <a:r>
              <a:rPr lang="es-AR" sz="1467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67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retorna el plato elaborado*/</a:t>
            </a:r>
            <a:endParaRPr sz="1467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72707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467">
                <a:solidFill>
                  <a:srgbClr val="FF6188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AR" sz="1467">
                <a:solidFill>
                  <a:srgbClr val="78DCE8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AR" sz="1467">
                <a:solidFill>
                  <a:srgbClr val="A9DC76"/>
                </a:solidFill>
                <a:latin typeface="Courier New"/>
                <a:ea typeface="Courier New"/>
                <a:cs typeface="Courier New"/>
                <a:sym typeface="Courier New"/>
              </a:rPr>
              <a:t>prepararPlato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467">
                <a:solidFill>
                  <a:srgbClr val="78DCE8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ingredientes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1467">
                <a:solidFill>
                  <a:srgbClr val="78DCE8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unCocinero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setIngredientes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467">
                <a:solidFill>
                  <a:srgbClr val="F59762"/>
                </a:solidFill>
                <a:latin typeface="Courier New"/>
                <a:ea typeface="Courier New"/>
                <a:cs typeface="Courier New"/>
                <a:sym typeface="Courier New"/>
              </a:rPr>
              <a:t>ingredientes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unCocinero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setMenu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467">
                <a:solidFill>
                  <a:srgbClr val="F59762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AR" sz="1467">
                <a:solidFill>
                  <a:srgbClr val="78DCE8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platoListo </a:t>
            </a:r>
            <a:r>
              <a:rPr lang="es-AR" sz="1467">
                <a:solidFill>
                  <a:srgbClr val="FF618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unCocinero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getPlatoListo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AR" sz="1467">
                <a:solidFill>
                  <a:srgbClr val="FF6188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AR" sz="1467">
                <a:solidFill>
                  <a:srgbClr val="FCFCFA"/>
                </a:solidFill>
                <a:latin typeface="Courier New"/>
                <a:ea typeface="Courier New"/>
                <a:cs typeface="Courier New"/>
                <a:sym typeface="Courier New"/>
              </a:rPr>
              <a:t>platoListo</a:t>
            </a: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67">
              <a:solidFill>
                <a:srgbClr val="9392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sz="1467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67">
              <a:solidFill>
                <a:srgbClr val="939293"/>
              </a:solidFill>
              <a:highlight>
                <a:srgbClr val="2D2A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>
              <a:buClr>
                <a:srgbClr val="000000"/>
              </a:buClr>
              <a:buSzPts val="1400"/>
            </a:pPr>
            <a:endParaRPr sz="14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9064833" y="3541300"/>
            <a:ext cx="2287200" cy="1512400"/>
          </a:xfrm>
          <a:prstGeom prst="wedgeRectCallout">
            <a:avLst>
              <a:gd name="adj1" fmla="val -105338"/>
              <a:gd name="adj2" fmla="val 3489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AR" sz="1467" dirty="0"/>
              <a:t>Creamos la instancia de </a:t>
            </a:r>
            <a:r>
              <a:rPr lang="es-AR" sz="1467" dirty="0" err="1"/>
              <a:t>CocineroService</a:t>
            </a:r>
            <a:r>
              <a:rPr lang="es-AR" sz="1467" dirty="0"/>
              <a:t> en la clase </a:t>
            </a:r>
            <a:r>
              <a:rPr lang="es-AR" sz="1467" dirty="0" err="1"/>
              <a:t>CocinaController</a:t>
            </a:r>
            <a:r>
              <a:rPr lang="es-AR" sz="1467" dirty="0"/>
              <a:t> creando la dependencia del cocinero con la cocina </a:t>
            </a:r>
            <a:endParaRPr sz="1467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21</a:t>
            </a:fld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1121333" y="658036"/>
            <a:ext cx="88572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DEPENDENCY INJECTION</a:t>
            </a:r>
            <a:endParaRPr sz="3733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504233" y="2244577"/>
            <a:ext cx="76224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400" b="1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El problema con este acercamiento es que, al instanciar el objeto dentro de la clase, estamos generando un </a:t>
            </a:r>
            <a:r>
              <a:rPr lang="es-AR" sz="2400" b="1" u="sng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acoplamiento alto,</a:t>
            </a:r>
            <a:r>
              <a:rPr lang="es-AR" sz="2400" b="1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 esto hace que nuestro código </a:t>
            </a:r>
            <a:r>
              <a:rPr lang="es-AR" sz="2400" b="1" u="sng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no sea muy flexible de manera que los cambios en una clase pueden afecten a la otra</a:t>
            </a:r>
            <a:r>
              <a:rPr lang="es-AR" sz="2400" b="1" u="sng" dirty="0">
                <a:solidFill>
                  <a:srgbClr val="3F4145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2400" b="1" u="sng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22</a:t>
            </a:fld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1121333" y="658036"/>
            <a:ext cx="88572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DEPENDENCY INJECTION</a:t>
            </a:r>
            <a:endParaRPr sz="3733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1504233" y="2244577"/>
            <a:ext cx="76224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400" b="1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Para solucionar el problema debemos utilizar </a:t>
            </a:r>
            <a:r>
              <a:rPr lang="es-AR" sz="2400" b="1" dirty="0">
                <a:solidFill>
                  <a:srgbClr val="3F4145"/>
                </a:solidFill>
                <a:highlight>
                  <a:srgbClr val="CFE2F3"/>
                </a:highlight>
                <a:latin typeface="+mj-lt"/>
                <a:ea typeface="Karla"/>
                <a:cs typeface="Karla"/>
                <a:sym typeface="Karla"/>
              </a:rPr>
              <a:t>inyección de dependencia. </a:t>
            </a:r>
            <a:endParaRPr sz="2400" b="1" dirty="0">
              <a:solidFill>
                <a:srgbClr val="3F4145"/>
              </a:solidFill>
              <a:highlight>
                <a:srgbClr val="CFE2F3"/>
              </a:highlight>
              <a:latin typeface="+mj-lt"/>
              <a:ea typeface="Karla"/>
              <a:cs typeface="Karla"/>
              <a:sym typeface="Karla"/>
            </a:endParaRPr>
          </a:p>
          <a:p>
            <a:pPr algn="ctr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400" b="1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Y dejar que el </a:t>
            </a:r>
            <a:r>
              <a:rPr lang="es-AR" sz="2400" b="1" dirty="0" err="1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framework</a:t>
            </a:r>
            <a:r>
              <a:rPr lang="es-AR" sz="2400" b="1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 se encargue de inyectar dicha dependencia a medida que la necesitemos:</a:t>
            </a:r>
            <a:endParaRPr sz="2400" b="1" dirty="0">
              <a:solidFill>
                <a:srgbClr val="3F4145"/>
              </a:solidFill>
              <a:latin typeface="+mj-lt"/>
              <a:ea typeface="Karla"/>
              <a:cs typeface="Karla"/>
              <a:sym typeface="Karl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400" b="1" dirty="0">
                <a:solidFill>
                  <a:srgbClr val="3F4145"/>
                </a:solidFill>
                <a:latin typeface="+mj-lt"/>
                <a:ea typeface="Karla"/>
                <a:cs typeface="Karla"/>
                <a:sym typeface="Karla"/>
              </a:rPr>
              <a:t>….</a:t>
            </a:r>
            <a:endParaRPr sz="2400" b="1" dirty="0">
              <a:solidFill>
                <a:srgbClr val="3F4145"/>
              </a:solidFill>
              <a:latin typeface="+mj-lt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23</a:t>
            </a:fld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1121333" y="658036"/>
            <a:ext cx="7923536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s-AR" sz="2667" dirty="0">
                <a:solidFill>
                  <a:srgbClr val="8B81D2"/>
                </a:solidFill>
                <a:latin typeface="+mj-lt"/>
                <a:ea typeface="Montserrat"/>
                <a:cs typeface="Montserrat"/>
                <a:sym typeface="Montserrat"/>
              </a:rPr>
              <a:t>Existen 3 Formas de INYECTAR LAS DEPENDENCIAS</a:t>
            </a:r>
            <a:endParaRPr sz="2667" dirty="0">
              <a:solidFill>
                <a:srgbClr val="8B81D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1474663" y="2721624"/>
            <a:ext cx="7216877" cy="3008672"/>
          </a:xfrm>
          <a:prstGeom prst="homePlate">
            <a:avLst>
              <a:gd name="adj" fmla="val 50000"/>
            </a:avLst>
          </a:prstGeom>
          <a:solidFill>
            <a:srgbClr val="83B3D9"/>
          </a:solidFill>
          <a:ln w="25400" cap="flat" cmpd="sng">
            <a:solidFill>
              <a:srgbClr val="5142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380990" indent="-38099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3200" b="1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Por constructor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80990" indent="-38099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3200" b="1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Método de fábrica o setter</a:t>
            </a:r>
            <a:endParaRPr sz="3200" b="1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  <a:p>
            <a:pPr marL="380990" indent="-38099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3200" b="1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En una variable de instanc</a:t>
            </a:r>
            <a:r>
              <a:rPr lang="es-AR" sz="3200" b="1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ia</a:t>
            </a:r>
            <a:endParaRPr sz="3200" b="1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24</a:t>
            </a:fld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1121333" y="1369967"/>
            <a:ext cx="8182400" cy="3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s-AR" sz="1867" i="1" dirty="0">
                <a:solidFill>
                  <a:srgbClr val="434343"/>
                </a:solidFill>
                <a:latin typeface="+mj-lt"/>
                <a:ea typeface="Karla"/>
                <a:cs typeface="Karla"/>
                <a:sym typeface="Karla"/>
              </a:rPr>
              <a:t>Antes de ver las diferentes formas de realizar una inyección de dependencia es esencial que vemos una buena práctica que debemos tener presente sin importar cual de las 3 formas apliquemos.</a:t>
            </a:r>
            <a:endParaRPr sz="1867" i="1" dirty="0">
              <a:solidFill>
                <a:srgbClr val="434343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La inyección de dependencias puede realizarse referenciando directamente las clases de dichas dependencias.</a:t>
            </a: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Para nuestro ejemplo de cocinero esto sería tener un servicio llamado: </a:t>
            </a:r>
            <a:r>
              <a:rPr lang="es-AR" sz="1867" b="1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CocineroServicio</a:t>
            </a:r>
            <a:r>
              <a:rPr lang="es-AR" sz="1867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donde tengamos toda la lógica necesaria para que el cocinero pueda preparar los diferentes platos, y cada vez que necesitemos implementar la ID deberíamos referenciar/llamar dicha clase (</a:t>
            </a:r>
            <a:r>
              <a:rPr lang="es-AR" sz="1867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CocineroServicio</a:t>
            </a: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)</a:t>
            </a: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1121333" y="658037"/>
            <a:ext cx="913870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s-AR" sz="2400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EL ROL DE LAS INTERFACES EN DI</a:t>
            </a:r>
            <a:endParaRPr sz="2400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834900" y="4960800"/>
            <a:ext cx="1723200" cy="15036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s-AR" sz="1333" b="1" dirty="0" err="1">
                <a:solidFill>
                  <a:srgbClr val="000000"/>
                </a:solidFill>
              </a:rPr>
              <a:t>CocinaController</a:t>
            </a:r>
            <a:endParaRPr sz="1333" b="1" dirty="0">
              <a:solidFill>
                <a:srgbClr val="000000"/>
              </a:solidFill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691533" y="4960800"/>
            <a:ext cx="1517600" cy="15036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s-AR" sz="1200" b="1" dirty="0" err="1">
                <a:solidFill>
                  <a:srgbClr val="000000"/>
                </a:solidFill>
              </a:rPr>
              <a:t>CocineroServicio</a:t>
            </a:r>
            <a:endParaRPr sz="1200" b="1" dirty="0">
              <a:solidFill>
                <a:srgbClr val="000000"/>
              </a:solidFill>
            </a:endParaRPr>
          </a:p>
        </p:txBody>
      </p:sp>
      <p:cxnSp>
        <p:nvCxnSpPr>
          <p:cNvPr id="242" name="Google Shape;242;p34"/>
          <p:cNvCxnSpPr>
            <a:stCxn id="240" idx="3"/>
            <a:endCxn id="241" idx="1"/>
          </p:cNvCxnSpPr>
          <p:nvPr/>
        </p:nvCxnSpPr>
        <p:spPr>
          <a:xfrm>
            <a:off x="2558101" y="5712600"/>
            <a:ext cx="11334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/>
          <p:nvPr/>
        </p:nvSpPr>
        <p:spPr>
          <a:xfrm>
            <a:off x="6342567" y="4872333"/>
            <a:ext cx="3307600" cy="1380000"/>
          </a:xfrm>
          <a:prstGeom prst="wedgeRectCallout">
            <a:avLst>
              <a:gd name="adj1" fmla="val -84863"/>
              <a:gd name="adj2" fmla="val 4928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AR" sz="1333" i="1" dirty="0">
                <a:solidFill>
                  <a:srgbClr val="434343"/>
                </a:solidFill>
                <a:latin typeface="+mj-lt"/>
                <a:ea typeface="Karla"/>
                <a:cs typeface="Karla"/>
                <a:sym typeface="Karla"/>
              </a:rPr>
              <a:t>En desarrollo de software este problema se lo llama acoplamiento, es decir la clase </a:t>
            </a:r>
            <a:r>
              <a:rPr lang="es-AR" sz="1333" i="1" dirty="0" err="1">
                <a:solidFill>
                  <a:srgbClr val="434343"/>
                </a:solidFill>
                <a:latin typeface="+mj-lt"/>
                <a:ea typeface="Karla"/>
                <a:cs typeface="Karla"/>
                <a:sym typeface="Karla"/>
              </a:rPr>
              <a:t>CocinaController</a:t>
            </a:r>
            <a:r>
              <a:rPr lang="es-AR" sz="1333" i="1" dirty="0">
                <a:solidFill>
                  <a:srgbClr val="434343"/>
                </a:solidFill>
                <a:latin typeface="+mj-lt"/>
                <a:ea typeface="Karla"/>
                <a:cs typeface="Karla"/>
                <a:sym typeface="Karla"/>
              </a:rPr>
              <a:t> esta fuertemente acoplado a la clase </a:t>
            </a:r>
            <a:r>
              <a:rPr lang="es-AR" sz="1333" i="1" dirty="0" err="1">
                <a:solidFill>
                  <a:srgbClr val="434343"/>
                </a:solidFill>
                <a:latin typeface="+mj-lt"/>
                <a:ea typeface="Karla"/>
                <a:cs typeface="Karla"/>
                <a:sym typeface="Karla"/>
              </a:rPr>
              <a:t>CocineroServicio</a:t>
            </a:r>
            <a:r>
              <a:rPr lang="es-AR" sz="1333" i="1" dirty="0">
                <a:solidFill>
                  <a:srgbClr val="434343"/>
                </a:solidFill>
                <a:latin typeface="+mj-lt"/>
                <a:ea typeface="Karla"/>
                <a:cs typeface="Karla"/>
                <a:sym typeface="Karla"/>
              </a:rPr>
              <a:t> y no es una buena práctica.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25</a:t>
            </a:fld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1121333" y="841400"/>
            <a:ext cx="8182400" cy="3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Ahora bien esto </a:t>
            </a:r>
            <a:r>
              <a:rPr lang="es-AR" sz="2400" b="1" dirty="0">
                <a:latin typeface="+mj-lt"/>
                <a:ea typeface="Karla"/>
                <a:cs typeface="Karla"/>
                <a:sym typeface="Karla"/>
              </a:rPr>
              <a:t>n</a:t>
            </a:r>
            <a:r>
              <a:rPr lang="es-AR" sz="1867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o es una buena práctica</a:t>
            </a: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porque hace que </a:t>
            </a:r>
            <a:r>
              <a:rPr lang="es-AR" sz="1867" b="1" dirty="0">
                <a:solidFill>
                  <a:srgbClr val="5142BB"/>
                </a:solidFill>
                <a:latin typeface="+mj-lt"/>
                <a:ea typeface="Karla"/>
                <a:cs typeface="Karla"/>
                <a:sym typeface="Karla"/>
              </a:rPr>
              <a:t>la clase Cocina dependa fuertemente de la clase cocinero</a:t>
            </a: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, y si en un futuro cambiamos de cocinero o agregamos otros cocinero el mantenimiento de la clase cocina se vuelve complicado. </a:t>
            </a: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400" dirty="0"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1867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Por </a:t>
            </a:r>
            <a:r>
              <a:rPr lang="es-AR" sz="2400" dirty="0">
                <a:latin typeface="+mj-lt"/>
                <a:ea typeface="Karla"/>
                <a:cs typeface="Karla"/>
                <a:sym typeface="Karla"/>
              </a:rPr>
              <a:t>ejemplo para mejorar nuestro diseño podemos crear una Interfaz “</a:t>
            </a:r>
            <a:r>
              <a:rPr lang="es-AR" sz="2400" b="1" dirty="0" err="1">
                <a:latin typeface="+mj-lt"/>
                <a:ea typeface="Karla"/>
                <a:cs typeface="Karla"/>
                <a:sym typeface="Karla"/>
              </a:rPr>
              <a:t>CocineroService</a:t>
            </a:r>
            <a:r>
              <a:rPr lang="es-AR" sz="2400" dirty="0">
                <a:latin typeface="+mj-lt"/>
                <a:ea typeface="Karla"/>
                <a:cs typeface="Karla"/>
                <a:sym typeface="Karla"/>
              </a:rPr>
              <a:t>” y en el caso de que agreguemos diferentes implementaciones sólo es necesario agregar dicha implementación sin modificar </a:t>
            </a:r>
            <a:r>
              <a:rPr lang="es-AR" sz="2400" b="1" dirty="0" err="1">
                <a:latin typeface="+mj-lt"/>
                <a:ea typeface="Karla"/>
                <a:cs typeface="Karla"/>
                <a:sym typeface="Karla"/>
              </a:rPr>
              <a:t>CocinaController</a:t>
            </a:r>
            <a:r>
              <a:rPr lang="es-AR" sz="2400" dirty="0">
                <a:latin typeface="+mj-lt"/>
                <a:ea typeface="Karla"/>
                <a:cs typeface="Karla"/>
                <a:sym typeface="Karla"/>
              </a:rPr>
              <a:t>. </a:t>
            </a: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1867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La solución es crear Interfaces entre los componentes:</a:t>
            </a:r>
            <a:endParaRPr sz="1867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164933" y="225803"/>
            <a:ext cx="913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s-AR" sz="2400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EL ROL DE LAS INTERFACES EN DI</a:t>
            </a:r>
            <a:endParaRPr sz="2400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95720" y="4631267"/>
            <a:ext cx="1686400" cy="15036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s-AR" sz="1333" b="1" dirty="0" err="1">
                <a:solidFill>
                  <a:srgbClr val="000000"/>
                </a:solidFill>
              </a:rPr>
              <a:t>CocinaController</a:t>
            </a:r>
            <a:endParaRPr sz="1333" b="1" dirty="0">
              <a:solidFill>
                <a:srgbClr val="000000"/>
              </a:solidFill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7005333" y="4439133"/>
            <a:ext cx="2705600" cy="7520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s-AR" sz="1200" b="1" dirty="0" err="1">
                <a:solidFill>
                  <a:srgbClr val="000000"/>
                </a:solidFill>
              </a:rPr>
              <a:t>ChefServic</a:t>
            </a:r>
            <a:r>
              <a:rPr lang="es-AR" sz="1200" b="1" dirty="0" err="1"/>
              <a:t>e</a:t>
            </a:r>
            <a:r>
              <a:rPr lang="es-AR" sz="1200" b="1" dirty="0" err="1">
                <a:solidFill>
                  <a:srgbClr val="000000"/>
                </a:solidFill>
              </a:rPr>
              <a:t>Impl</a:t>
            </a:r>
            <a:endParaRPr sz="1200" b="1" dirty="0">
              <a:solidFill>
                <a:srgbClr val="000000"/>
              </a:solidFill>
            </a:endParaRPr>
          </a:p>
        </p:txBody>
      </p:sp>
      <p:cxnSp>
        <p:nvCxnSpPr>
          <p:cNvPr id="253" name="Google Shape;253;p35"/>
          <p:cNvCxnSpPr>
            <a:stCxn id="251" idx="3"/>
            <a:endCxn id="254" idx="1"/>
          </p:cNvCxnSpPr>
          <p:nvPr/>
        </p:nvCxnSpPr>
        <p:spPr>
          <a:xfrm>
            <a:off x="2182120" y="5383067"/>
            <a:ext cx="117554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/>
          <p:nvPr/>
        </p:nvSpPr>
        <p:spPr>
          <a:xfrm>
            <a:off x="7005333" y="5382867"/>
            <a:ext cx="2705600" cy="752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s-AR" sz="1200" b="1" dirty="0" err="1">
                <a:solidFill>
                  <a:srgbClr val="000000"/>
                </a:solidFill>
              </a:rPr>
              <a:t>PlancheroServic</a:t>
            </a:r>
            <a:r>
              <a:rPr lang="es-AR" sz="1200" b="1" dirty="0" err="1"/>
              <a:t>e</a:t>
            </a:r>
            <a:r>
              <a:rPr lang="es-AR" sz="1200" b="1" dirty="0" err="1">
                <a:solidFill>
                  <a:srgbClr val="000000"/>
                </a:solidFill>
              </a:rPr>
              <a:t>Impl</a:t>
            </a:r>
            <a:endParaRPr sz="1200" b="1" dirty="0">
              <a:solidFill>
                <a:srgbClr val="000000"/>
              </a:solidFill>
            </a:endParaRPr>
          </a:p>
        </p:txBody>
      </p:sp>
      <p:cxnSp>
        <p:nvCxnSpPr>
          <p:cNvPr id="256" name="Google Shape;256;p35"/>
          <p:cNvCxnSpPr>
            <a:stCxn id="254" idx="3"/>
            <a:endCxn id="255" idx="1"/>
          </p:cNvCxnSpPr>
          <p:nvPr/>
        </p:nvCxnSpPr>
        <p:spPr>
          <a:xfrm>
            <a:off x="5318867" y="5383067"/>
            <a:ext cx="1686466" cy="37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5"/>
          <p:cNvSpPr/>
          <p:nvPr/>
        </p:nvSpPr>
        <p:spPr>
          <a:xfrm>
            <a:off x="3357667" y="4631267"/>
            <a:ext cx="1961200" cy="15036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s-AR" sz="1200" b="1" dirty="0">
                <a:solidFill>
                  <a:srgbClr val="000000"/>
                </a:solidFill>
              </a:rPr>
              <a:t>&lt;&lt;Interfaz&gt;&gt;</a:t>
            </a:r>
            <a:endParaRPr sz="1200" b="1" dirty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es-AR" sz="1200" b="1" dirty="0" err="1">
                <a:solidFill>
                  <a:srgbClr val="000000"/>
                </a:solidFill>
              </a:rPr>
              <a:t>CocineroServic</a:t>
            </a:r>
            <a:r>
              <a:rPr lang="es-AR" sz="1200" b="1" dirty="0" err="1"/>
              <a:t>e</a:t>
            </a:r>
            <a:endParaRPr sz="1200" b="1" dirty="0">
              <a:solidFill>
                <a:srgbClr val="000000"/>
              </a:solidFill>
            </a:endParaRPr>
          </a:p>
        </p:txBody>
      </p:sp>
      <p:cxnSp>
        <p:nvCxnSpPr>
          <p:cNvPr id="257" name="Google Shape;257;p35"/>
          <p:cNvCxnSpPr>
            <a:stCxn id="254" idx="3"/>
            <a:endCxn id="252" idx="1"/>
          </p:cNvCxnSpPr>
          <p:nvPr/>
        </p:nvCxnSpPr>
        <p:spPr>
          <a:xfrm flipV="1">
            <a:off x="5318867" y="4815133"/>
            <a:ext cx="1686466" cy="56793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26</a:t>
            </a:fld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670560" y="2836333"/>
            <a:ext cx="923544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AR" sz="3200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Ahora veamos cómo implementamos la ID ...</a:t>
            </a:r>
            <a:endParaRPr sz="3200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27</a:t>
            </a:fld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611900" y="828267"/>
            <a:ext cx="8821600" cy="6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Este método es el más recomendado, pues te daría la visibilidad necesaria de cuantas inyecciones tiene tu clase y es más fácil de hacer 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debug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.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Controller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class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CocinaController</a:t>
            </a:r>
            <a:r>
              <a:rPr lang="es-AR" sz="1467" b="1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{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</a:t>
            </a:r>
            <a:r>
              <a:rPr lang="es-AR" sz="1467" b="1" dirty="0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private</a:t>
            </a:r>
            <a:r>
              <a:rPr lang="es-AR" sz="1467" b="1" dirty="0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467" b="1" dirty="0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unCocineroService</a:t>
            </a:r>
            <a:r>
              <a:rPr lang="es-AR" sz="1467" b="1" dirty="0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4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38761D"/>
                </a:solidFill>
                <a:latin typeface="+mj-lt"/>
                <a:ea typeface="Consolas"/>
                <a:cs typeface="Consolas"/>
                <a:sym typeface="Consolas"/>
              </a:rPr>
              <a:t>    /**</a:t>
            </a:r>
            <a:endParaRPr sz="1467" dirty="0">
              <a:solidFill>
                <a:srgbClr val="38761D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38761D"/>
                </a:solidFill>
                <a:latin typeface="+mj-lt"/>
                <a:ea typeface="Consolas"/>
                <a:cs typeface="Consolas"/>
                <a:sym typeface="Consolas"/>
              </a:rPr>
              <a:t>     * Constructor de la clase </a:t>
            </a:r>
            <a:r>
              <a:rPr lang="es-AR" sz="1467" dirty="0" err="1">
                <a:solidFill>
                  <a:srgbClr val="38761D"/>
                </a:solidFill>
                <a:latin typeface="+mj-lt"/>
                <a:ea typeface="Consolas"/>
                <a:cs typeface="Consolas"/>
                <a:sym typeface="Consolas"/>
              </a:rPr>
              <a:t>CocinaController</a:t>
            </a:r>
            <a:endParaRPr sz="1467" dirty="0">
              <a:solidFill>
                <a:srgbClr val="38761D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38761D"/>
                </a:solidFill>
                <a:latin typeface="+mj-lt"/>
                <a:ea typeface="Consolas"/>
                <a:cs typeface="Consolas"/>
                <a:sym typeface="Consolas"/>
              </a:rPr>
              <a:t>     */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	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@</a:t>
            </a: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Autowired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// </a:t>
            </a: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Anotacion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opcional desde </a:t>
            </a: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version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4.3</a:t>
            </a:r>
            <a:endParaRPr sz="14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</a:t>
            </a:r>
            <a:r>
              <a:rPr lang="es-AR" sz="1467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CocinaController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b="1" dirty="0" err="1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467" dirty="0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) {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b="1" dirty="0">
                <a:solidFill>
                  <a:srgbClr val="000000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= </a:t>
            </a:r>
            <a:r>
              <a:rPr lang="es-AR" sz="1467" dirty="0" err="1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}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endParaRPr sz="1467" dirty="0">
              <a:solidFill>
                <a:schemeClr val="dk1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  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highlight>
                  <a:srgbClr val="D9D2E9"/>
                </a:highlight>
                <a:latin typeface="+mj-lt"/>
                <a:ea typeface="Consolas"/>
                <a:cs typeface="Consolas"/>
                <a:sym typeface="Consolas"/>
              </a:rPr>
              <a:t>prepararPlato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ingredientes,String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) {</a:t>
            </a:r>
            <a:endParaRPr sz="1467" dirty="0">
              <a:solidFill>
                <a:srgbClr val="999999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.setIngredientes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(ingredientes);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b="1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.setMenu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=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.getPlatoListo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return</a:t>
            </a:r>
            <a:r>
              <a:rPr lang="es-AR" sz="1467" b="1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467" dirty="0">
              <a:solidFill>
                <a:srgbClr val="999999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}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467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}</a:t>
            </a:r>
            <a:endParaRPr sz="1467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676000" y="136369"/>
            <a:ext cx="572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s-AR" sz="3200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POR CONSTRUCTOR</a:t>
            </a:r>
            <a:endParaRPr sz="3200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7125400" y="2333733"/>
            <a:ext cx="3588000" cy="1573600"/>
          </a:xfrm>
          <a:prstGeom prst="wedgeRectCallout">
            <a:avLst>
              <a:gd name="adj1" fmla="val -82624"/>
              <a:gd name="adj2" fmla="val -4722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1467" dirty="0"/>
              <a:t>Creamos la propiedad con la dependencia de </a:t>
            </a:r>
            <a:r>
              <a:rPr lang="es-AR" sz="1467" dirty="0" err="1"/>
              <a:t>CocineroService</a:t>
            </a:r>
            <a:r>
              <a:rPr lang="es-AR" sz="1467" dirty="0"/>
              <a:t> que luego la asignaremos por medio del constructor de la clase </a:t>
            </a:r>
            <a:r>
              <a:rPr lang="es-AR" sz="1467" dirty="0" err="1"/>
              <a:t>CocinaController</a:t>
            </a:r>
            <a:endParaRPr sz="1467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28</a:t>
            </a:fld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295424" y="1531820"/>
            <a:ext cx="10421737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Las dependencias de la clase se inyectarán a través de métodos setter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Controller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class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CocinaController</a:t>
            </a:r>
            <a:r>
              <a:rPr lang="es-AR" sz="1600" b="1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{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private</a:t>
            </a:r>
            <a:r>
              <a:rPr lang="es-AR" sz="1600" b="1" dirty="0">
                <a:solidFill>
                  <a:schemeClr val="dk1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chemeClr val="dk1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600" b="1" dirty="0">
                <a:solidFill>
                  <a:schemeClr val="dk1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chemeClr val="dk1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unCocineroService</a:t>
            </a:r>
            <a:r>
              <a:rPr lang="es-AR" sz="1600" b="1" dirty="0">
                <a:solidFill>
                  <a:schemeClr val="dk1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latin typeface="+mj-lt"/>
                <a:ea typeface="Consolas"/>
                <a:cs typeface="Consolas"/>
                <a:sym typeface="Consolas"/>
              </a:rPr>
              <a:t>    </a:t>
            </a:r>
            <a:endParaRPr sz="1600" dirty="0"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latin typeface="+mj-lt"/>
                <a:ea typeface="Consolas"/>
                <a:cs typeface="Consolas"/>
                <a:sym typeface="Consolas"/>
              </a:rPr>
              <a:t>    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Autowired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void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setCocineroService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600" dirty="0" err="1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600" dirty="0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dirty="0" err="1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600" b="1" dirty="0" err="1">
                <a:solidFill>
                  <a:srgbClr val="1C4587"/>
                </a:solidFill>
                <a:latin typeface="+mj-lt"/>
                <a:ea typeface="Consolas"/>
                <a:cs typeface="Consolas"/>
                <a:sym typeface="Consolas"/>
              </a:rPr>
              <a:t>this.</a:t>
            </a:r>
            <a:r>
              <a:rPr lang="es-AR" sz="1600" b="1" dirty="0" err="1">
                <a:solidFill>
                  <a:schemeClr val="dk1"/>
                </a:solidFill>
                <a:highlight>
                  <a:srgbClr val="6FA8DC"/>
                </a:highlight>
                <a:latin typeface="+mj-lt"/>
                <a:ea typeface="Consolas"/>
                <a:cs typeface="Consolas"/>
                <a:sym typeface="Consolas"/>
              </a:rPr>
              <a:t>unCocineroService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= </a:t>
            </a:r>
            <a:r>
              <a:rPr lang="es-AR" sz="1600" dirty="0" err="1">
                <a:solidFill>
                  <a:srgbClr val="98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   }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endParaRPr sz="1467" dirty="0">
              <a:solidFill>
                <a:schemeClr val="dk1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  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highlight>
                  <a:srgbClr val="D9D2E9"/>
                </a:highlight>
                <a:latin typeface="+mj-lt"/>
                <a:ea typeface="Consolas"/>
                <a:cs typeface="Consolas"/>
                <a:sym typeface="Consolas"/>
              </a:rPr>
              <a:t>prepararPlato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ingredientes,String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) {</a:t>
            </a:r>
            <a:endParaRPr sz="1467" dirty="0">
              <a:solidFill>
                <a:srgbClr val="999999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.setIngredientes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(ingredientes);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b="1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.setMenu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=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this.unCocineroService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.getPlatoListo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return</a:t>
            </a:r>
            <a:r>
              <a:rPr lang="es-AR" sz="1467" b="1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467" dirty="0">
              <a:solidFill>
                <a:srgbClr val="999999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}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endParaRPr sz="1600" dirty="0"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295433" y="212736"/>
            <a:ext cx="658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s-AR" sz="3200" b="1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POR MÉTODOS SETTERS : </a:t>
            </a:r>
            <a:endParaRPr sz="3200" b="1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382700" y="2041633"/>
            <a:ext cx="3588000" cy="1573600"/>
          </a:xfrm>
          <a:prstGeom prst="wedgeRectCallout">
            <a:avLst>
              <a:gd name="adj1" fmla="val -82624"/>
              <a:gd name="adj2" fmla="val -4722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1467" dirty="0"/>
              <a:t>Creamos la propiedad con la dependencia de </a:t>
            </a:r>
            <a:r>
              <a:rPr lang="es-AR" sz="1467" dirty="0" err="1"/>
              <a:t>CocineroService</a:t>
            </a:r>
            <a:r>
              <a:rPr lang="es-AR" sz="1467" dirty="0"/>
              <a:t> que luego la asignaremos por medio del método set</a:t>
            </a:r>
            <a:endParaRPr sz="1467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29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1652267" y="1550637"/>
            <a:ext cx="76688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Muy rápido y efectivo con clases muy pequeñas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1121333" y="658037"/>
            <a:ext cx="6529147" cy="8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8B81D2"/>
                </a:solidFill>
                <a:latin typeface="+mj-lt"/>
                <a:ea typeface="Montserrat"/>
                <a:cs typeface="Montserrat"/>
                <a:sym typeface="Montserrat"/>
              </a:rPr>
              <a:t>DIRECTO EN PROPIEDAD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rgbClr val="8B81D2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sz="3733" b="1" dirty="0">
              <a:solidFill>
                <a:srgbClr val="8B81D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7" name="Google Shape;287;p39"/>
          <p:cNvGraphicFramePr/>
          <p:nvPr/>
        </p:nvGraphicFramePr>
        <p:xfrm>
          <a:off x="1421667" y="2411500"/>
          <a:ext cx="7099300" cy="40250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Controller</a:t>
                      </a:r>
                      <a:endParaRPr sz="1500" dirty="0">
                        <a:solidFill>
                          <a:srgbClr val="FCFCF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 err="1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dirty="0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s-AR" sz="1500" dirty="0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CocinaController</a:t>
                      </a:r>
                      <a:r>
                        <a:rPr lang="es-AR" sz="1500" dirty="0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highlight>
                            <a:srgbClr val="7F60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>
                          <a:solidFill>
                            <a:srgbClr val="FCFCFA"/>
                          </a:solidFill>
                          <a:highlight>
                            <a:srgbClr val="7F60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highlight>
                            <a:srgbClr val="7F60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Autowired</a:t>
                      </a:r>
                      <a:endParaRPr sz="1500" dirty="0">
                        <a:solidFill>
                          <a:srgbClr val="FCFCFA"/>
                        </a:solidFill>
                        <a:highlight>
                          <a:srgbClr val="7F60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dirty="0" err="1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s-AR" sz="1500" dirty="0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CocineroService</a:t>
                      </a:r>
                      <a:r>
                        <a:rPr lang="es-AR" sz="1500" dirty="0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unCocineroService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dirty="0" err="1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dirty="0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dirty="0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A9DC7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prepararPlato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1500" dirty="0" err="1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dirty="0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ingredientes</a:t>
                      </a:r>
                      <a:r>
                        <a:rPr lang="es-AR" sz="1500" dirty="0" err="1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s-AR" sz="1500" dirty="0" err="1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dirty="0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menu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unCocineroService</a:t>
                      </a:r>
                      <a:r>
                        <a:rPr lang="es-AR" sz="1500" dirty="0" err="1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setIngredientes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1500" dirty="0">
                          <a:solidFill>
                            <a:srgbClr val="F5976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ingredientes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unCocineroService</a:t>
                      </a:r>
                      <a:r>
                        <a:rPr lang="es-AR" sz="1500" dirty="0" err="1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setMenu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1500" dirty="0" err="1">
                          <a:solidFill>
                            <a:srgbClr val="F5976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menu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dirty="0" err="1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dirty="0">
                          <a:solidFill>
                            <a:srgbClr val="78DC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platoListo</a:t>
                      </a:r>
                      <a:r>
                        <a:rPr lang="es-AR" sz="1500" dirty="0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unCocineroService</a:t>
                      </a:r>
                      <a:r>
                        <a:rPr lang="es-AR" sz="1500" dirty="0" err="1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getPlatoListo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dirty="0" err="1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s-AR" sz="1500" dirty="0">
                          <a:solidFill>
                            <a:srgbClr val="FF618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dirty="0" err="1">
                          <a:solidFill>
                            <a:srgbClr val="FCFCF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platoListo</a:t>
                      </a: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dirty="0">
                          <a:solidFill>
                            <a:srgbClr val="93929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4667" marR="84667" marT="84667" marB="84667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39"/>
          <p:cNvSpPr/>
          <p:nvPr/>
        </p:nvSpPr>
        <p:spPr>
          <a:xfrm>
            <a:off x="8382700" y="2041633"/>
            <a:ext cx="3588000" cy="1573600"/>
          </a:xfrm>
          <a:prstGeom prst="wedgeRectCallout">
            <a:avLst>
              <a:gd name="adj1" fmla="val -82624"/>
              <a:gd name="adj2" fmla="val -4722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1467" dirty="0"/>
              <a:t>Directamente declaramos la propiedad con la dependencia de </a:t>
            </a:r>
            <a:r>
              <a:rPr lang="es-AR" sz="1467" dirty="0" err="1"/>
              <a:t>CocineroService</a:t>
            </a:r>
            <a:r>
              <a:rPr lang="es-AR" sz="1467" dirty="0"/>
              <a:t>. con la @</a:t>
            </a:r>
            <a:r>
              <a:rPr lang="es-AR" sz="1467" dirty="0" err="1"/>
              <a:t>Autowired</a:t>
            </a:r>
            <a:r>
              <a:rPr lang="es-AR" sz="1467" dirty="0"/>
              <a:t>..</a:t>
            </a:r>
            <a:endParaRPr sz="146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864400" y="2111133"/>
            <a:ext cx="46964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AR" sz="9600" dirty="0">
                <a:solidFill>
                  <a:srgbClr val="E50A3B"/>
                </a:solidFill>
              </a:rPr>
              <a:t>1.</a:t>
            </a:r>
          </a:p>
          <a:p>
            <a:r>
              <a:rPr lang="es-AR" dirty="0" err="1">
                <a:solidFill>
                  <a:srgbClr val="000000"/>
                </a:solidFill>
                <a:latin typeface="+mj-lt"/>
              </a:rPr>
              <a:t>POJOs</a:t>
            </a:r>
            <a:endParaRPr lang="es-AR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6216" y="3202676"/>
            <a:ext cx="2991672" cy="332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8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rgbClr val="660066"/>
                </a:solidFill>
              </a:rPr>
              <a:t>6.</a:t>
            </a:r>
            <a:endParaRPr sz="9600" dirty="0">
              <a:solidFill>
                <a:srgbClr val="660066"/>
              </a:solidFill>
            </a:endParaRPr>
          </a:p>
          <a:p>
            <a:r>
              <a:rPr lang="es-AR" dirty="0" err="1">
                <a:solidFill>
                  <a:srgbClr val="000000"/>
                </a:solidFill>
                <a:latin typeface="+mj-lt"/>
              </a:rPr>
              <a:t>IoC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4068" y="-639897"/>
            <a:ext cx="6871200" cy="698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31</a:t>
            </a:fld>
            <a:endParaRPr/>
          </a:p>
        </p:txBody>
      </p:sp>
      <p:sp>
        <p:nvSpPr>
          <p:cNvPr id="301" name="Google Shape;301;p41"/>
          <p:cNvSpPr/>
          <p:nvPr/>
        </p:nvSpPr>
        <p:spPr>
          <a:xfrm>
            <a:off x="1121333" y="1819703"/>
            <a:ext cx="8022667" cy="307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Los dos conceptos: </a:t>
            </a:r>
            <a:r>
              <a:rPr lang="es-AR" sz="2133" b="1" dirty="0" err="1">
                <a:solidFill>
                  <a:schemeClr val="accent1"/>
                </a:solidFill>
                <a:latin typeface="+mj-lt"/>
                <a:ea typeface="Karla"/>
                <a:cs typeface="Karla"/>
                <a:sym typeface="Karla"/>
              </a:rPr>
              <a:t>IoC</a:t>
            </a:r>
            <a:r>
              <a:rPr lang="es-AR" sz="2133" b="1" dirty="0">
                <a:solidFill>
                  <a:schemeClr val="accent1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y </a:t>
            </a:r>
            <a:r>
              <a:rPr lang="es-AR" sz="2133" b="1" dirty="0">
                <a:solidFill>
                  <a:schemeClr val="accent1"/>
                </a:solidFill>
                <a:latin typeface="+mj-lt"/>
                <a:ea typeface="Karla"/>
                <a:cs typeface="Karla"/>
                <a:sym typeface="Karla"/>
              </a:rPr>
              <a:t>DI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, tienen relación entre sí pero no de forma simétrica.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endParaRPr sz="2133" dirty="0">
              <a:latin typeface="+mj-lt"/>
              <a:ea typeface="Karla"/>
              <a:cs typeface="Karla"/>
              <a:sym typeface="Karl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En programación orientada a objetos hay varias formas de implementar el patrón 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IoC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uno de ellos es la Inyección de dependencias, </a:t>
            </a: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pero no todo patrón </a:t>
            </a:r>
            <a:r>
              <a:rPr lang="es-AR" sz="2133" u="sng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IoC</a:t>
            </a:r>
            <a:r>
              <a:rPr lang="es-AR" sz="2133" u="sng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es Inyección de dependencias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1214833" y="910700"/>
            <a:ext cx="77168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rgbClr val="660066"/>
                </a:solidFill>
                <a:latin typeface="+mj-lt"/>
                <a:ea typeface="Montserrat"/>
                <a:cs typeface="Montserrat"/>
                <a:sym typeface="Montserrat"/>
              </a:rPr>
              <a:t>INVERSION OF CONTROL</a:t>
            </a:r>
            <a:endParaRPr sz="3733" b="1" dirty="0">
              <a:solidFill>
                <a:srgbClr val="660066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32</a:t>
            </a:fld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1121333" y="2979908"/>
            <a:ext cx="8022800" cy="2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Se refiere a todo aquel diseño de software cuyo propósito obedece a la necesidad de querer controlar el flujo de ejecución de este, de forma automática y transparente, es decir, </a:t>
            </a: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ceder el control de ese flujo a un “agente externo”, normalmente un </a:t>
            </a:r>
            <a:r>
              <a:rPr lang="es-AR" sz="2133" b="1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framework</a:t>
            </a: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. </a:t>
            </a:r>
            <a:endParaRPr sz="2133" b="1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996633" y="1331500"/>
            <a:ext cx="82156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rgbClr val="660066"/>
                </a:solidFill>
                <a:latin typeface="+mj-lt"/>
                <a:ea typeface="Montserrat"/>
                <a:cs typeface="Montserrat"/>
                <a:sym typeface="Montserrat"/>
              </a:rPr>
              <a:t>INVERSION OF CONTROL</a:t>
            </a:r>
            <a:endParaRPr sz="3733" b="1" dirty="0">
              <a:solidFill>
                <a:srgbClr val="660066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33</a:t>
            </a:fld>
            <a:endParaRPr/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963" y="934201"/>
            <a:ext cx="6656976" cy="46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s-AR"/>
              <a:pPr>
                <a:buClr>
                  <a:srgbClr val="000000"/>
                </a:buClr>
                <a:buSzPts val="1200"/>
              </a:pPr>
              <a:t>34</a:t>
            </a:fld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2387233" y="1805167"/>
            <a:ext cx="6056800" cy="525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333" dirty="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s-AR" sz="4800" dirty="0">
                <a:solidFill>
                  <a:schemeClr val="dk1"/>
                </a:solidFill>
                <a:highlight>
                  <a:srgbClr val="00FF00"/>
                </a:highlight>
              </a:rPr>
              <a:t>Veamos en detalle las anotaciones que nos ayudan para la inyección de dependencias.</a:t>
            </a:r>
            <a:br>
              <a:rPr lang="es-AR" sz="1600" dirty="0">
                <a:solidFill>
                  <a:schemeClr val="dk1"/>
                </a:solidFill>
              </a:rPr>
            </a:br>
            <a:endParaRPr sz="1533" dirty="0">
              <a:solidFill>
                <a:srgbClr val="D1D2D3"/>
              </a:solidFill>
              <a:highlight>
                <a:srgbClr val="1A1D2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711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rgbClr val="9C27B0"/>
                </a:solidFill>
              </a:rPr>
              <a:t>7.</a:t>
            </a:r>
            <a:endParaRPr sz="9600" dirty="0">
              <a:solidFill>
                <a:srgbClr val="9C27B0"/>
              </a:solidFill>
            </a:endParaRPr>
          </a:p>
          <a:p>
            <a:r>
              <a:rPr lang="es-AR" dirty="0">
                <a:solidFill>
                  <a:srgbClr val="000000"/>
                </a:solidFill>
                <a:latin typeface="+mj-lt"/>
              </a:rPr>
              <a:t>@</a:t>
            </a:r>
            <a:r>
              <a:rPr lang="es-AR" dirty="0" err="1">
                <a:solidFill>
                  <a:srgbClr val="000000"/>
                </a:solidFill>
                <a:latin typeface="+mj-lt"/>
              </a:rPr>
              <a:t>Autowired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7" name="Google Shape;327;p45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9325" y="3701956"/>
            <a:ext cx="2737512" cy="273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36</a:t>
            </a:fld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1121333" y="1547169"/>
            <a:ext cx="8022800" cy="2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Spring introdujo la @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Autowired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anotación para la inyección de dependencia.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u="sng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Sirve para inyectar un componente, configuración, servicios y 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beans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, usando la autodetección de Spring.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Por ejemplo: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1121333" y="658036"/>
            <a:ext cx="4299417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9C27B0"/>
                </a:solidFill>
                <a:latin typeface="+mj-lt"/>
                <a:ea typeface="Montserrat"/>
                <a:cs typeface="Montserrat"/>
                <a:sym typeface="Montserrat"/>
              </a:rPr>
              <a:t>@</a:t>
            </a:r>
            <a:r>
              <a:rPr lang="es-AR" sz="3733" dirty="0" err="1">
                <a:solidFill>
                  <a:srgbClr val="9C27B0"/>
                </a:solidFill>
                <a:latin typeface="+mj-lt"/>
                <a:ea typeface="Montserrat"/>
                <a:cs typeface="Montserrat"/>
                <a:sym typeface="Montserrat"/>
              </a:rPr>
              <a:t>Autowired</a:t>
            </a:r>
            <a:endParaRPr sz="3733" dirty="0">
              <a:solidFill>
                <a:srgbClr val="9C27B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2977733" y="3640041"/>
            <a:ext cx="7397600" cy="3134400"/>
          </a:xfrm>
          <a:prstGeom prst="rect">
            <a:avLst/>
          </a:prstGeom>
          <a:solidFill>
            <a:srgbClr val="F7EBD5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s-AR" sz="1467" dirty="0">
                <a:solidFill>
                  <a:srgbClr val="1C4587"/>
                </a:solidFill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1467" dirty="0" err="1">
                <a:solidFill>
                  <a:srgbClr val="1C4587"/>
                </a:solidFill>
                <a:latin typeface="+mj-lt"/>
                <a:ea typeface="Karla"/>
                <a:cs typeface="Karla"/>
                <a:sym typeface="Karla"/>
              </a:rPr>
              <a:t>Controller</a:t>
            </a:r>
            <a:endParaRPr sz="1467" dirty="0">
              <a:solidFill>
                <a:srgbClr val="1C4587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s-AR" sz="1467" dirty="0" err="1">
                <a:solidFill>
                  <a:srgbClr val="1C4587"/>
                </a:solidFill>
                <a:latin typeface="+mj-lt"/>
                <a:ea typeface="Karla"/>
                <a:cs typeface="Karla"/>
                <a:sym typeface="Karla"/>
              </a:rPr>
              <a:t>public</a:t>
            </a:r>
            <a:r>
              <a:rPr lang="es-AR" sz="1467" dirty="0">
                <a:solidFill>
                  <a:srgbClr val="1C4587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467" dirty="0" err="1">
                <a:solidFill>
                  <a:srgbClr val="1C4587"/>
                </a:solidFill>
                <a:latin typeface="+mj-lt"/>
                <a:ea typeface="Karla"/>
                <a:cs typeface="Karla"/>
                <a:sym typeface="Karla"/>
              </a:rPr>
              <a:t>class</a:t>
            </a:r>
            <a:r>
              <a:rPr lang="es-AR" sz="1467" dirty="0">
                <a:solidFill>
                  <a:srgbClr val="1C4587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467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CocinaController</a:t>
            </a:r>
            <a:r>
              <a:rPr lang="es-AR" sz="1467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{</a:t>
            </a:r>
            <a:endParaRPr sz="1467" b="1" dirty="0">
              <a:solidFill>
                <a:schemeClr val="dk1"/>
              </a:solidFill>
              <a:latin typeface="+mj-lt"/>
            </a:endParaRPr>
          </a:p>
          <a:p>
            <a:pPr>
              <a:buClr>
                <a:schemeClr val="dk1"/>
              </a:buClr>
              <a:buSzPts val="1600"/>
            </a:pPr>
            <a:endParaRPr sz="1467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s-AR" sz="1467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   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1467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Autowired</a:t>
            </a: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    </a:t>
            </a:r>
            <a:r>
              <a:rPr lang="es-AR" sz="1467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private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467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CocineroService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467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unCocineroService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Karla"/>
                <a:cs typeface="Karla"/>
                <a:sym typeface="Karla"/>
              </a:rPr>
              <a:t>;</a:t>
            </a: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chemeClr val="dk1"/>
              </a:buClr>
              <a:buSzPts val="1600"/>
            </a:pP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Karla"/>
              <a:cs typeface="Karla"/>
              <a:sym typeface="Karla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highlight>
                  <a:srgbClr val="D9D2E9"/>
                </a:highlight>
                <a:latin typeface="+mj-lt"/>
                <a:ea typeface="Consolas"/>
                <a:cs typeface="Consolas"/>
                <a:sym typeface="Consolas"/>
              </a:rPr>
              <a:t>prepararPlato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ingredientes,String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) {</a:t>
            </a:r>
            <a:endParaRPr sz="1467" dirty="0">
              <a:solidFill>
                <a:srgbClr val="999999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.setIngredientes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(ingredientes);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b="1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.setMenu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menu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String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=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unCocineroService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.getPlatoListo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();</a:t>
            </a:r>
            <a:endParaRPr sz="1467" dirty="0">
              <a:solidFill>
                <a:srgbClr val="999999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    </a:t>
            </a:r>
            <a:r>
              <a:rPr lang="es-AR" sz="1467" b="1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return</a:t>
            </a:r>
            <a:r>
              <a:rPr lang="es-AR" sz="1467" b="1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dirty="0" err="1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platoListo</a:t>
            </a: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467" dirty="0">
              <a:solidFill>
                <a:srgbClr val="999999"/>
              </a:solidFill>
              <a:latin typeface="+mj-lt"/>
            </a:endParaRPr>
          </a:p>
          <a:p>
            <a:pPr marL="0" lvl="1">
              <a:buClr>
                <a:schemeClr val="dk1"/>
              </a:buClr>
              <a:buSzPts val="1400"/>
            </a:pPr>
            <a:r>
              <a:rPr lang="es-AR" sz="1467" dirty="0">
                <a:solidFill>
                  <a:srgbClr val="999999"/>
                </a:solidFill>
                <a:latin typeface="+mj-lt"/>
                <a:ea typeface="Consolas"/>
                <a:cs typeface="Consolas"/>
                <a:sym typeface="Consolas"/>
              </a:rPr>
              <a:t>    }</a:t>
            </a:r>
            <a:endParaRPr sz="1467" dirty="0">
              <a:solidFill>
                <a:schemeClr val="dk1"/>
              </a:solidFill>
              <a:latin typeface="+mj-lt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s-AR" sz="1467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467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endParaRPr sz="1467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711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rgbClr val="2B608B"/>
                </a:solidFill>
              </a:rPr>
              <a:t>8.</a:t>
            </a:r>
            <a:endParaRPr sz="9600" dirty="0">
              <a:solidFill>
                <a:srgbClr val="2B608B"/>
              </a:solidFill>
            </a:endParaRPr>
          </a:p>
          <a:p>
            <a:r>
              <a:rPr lang="es-AR" dirty="0">
                <a:solidFill>
                  <a:srgbClr val="000000"/>
                </a:solidFill>
                <a:latin typeface="+mj-lt"/>
              </a:rPr>
              <a:t>@</a:t>
            </a:r>
            <a:r>
              <a:rPr lang="es-AR" dirty="0" err="1">
                <a:solidFill>
                  <a:srgbClr val="000000"/>
                </a:solidFill>
                <a:latin typeface="+mj-lt"/>
              </a:rPr>
              <a:t>Qualifier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42" name="Google Shape;342;p47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4068" y="-639897"/>
            <a:ext cx="6871200" cy="698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38</a:t>
            </a:fld>
            <a:endParaRPr/>
          </a:p>
        </p:txBody>
      </p:sp>
      <p:sp>
        <p:nvSpPr>
          <p:cNvPr id="349" name="Google Shape;349;p48"/>
          <p:cNvSpPr/>
          <p:nvPr/>
        </p:nvSpPr>
        <p:spPr>
          <a:xfrm>
            <a:off x="1294532" y="2520347"/>
            <a:ext cx="8396400" cy="2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440256">
              <a:buClr>
                <a:srgbClr val="000000"/>
              </a:buClr>
              <a:buSzPts val="1600"/>
              <a:buFont typeface="Karla"/>
              <a:buChar char="●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Con ella indicamos </a:t>
            </a: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el id de la clase que se quiere inyectar.</a:t>
            </a:r>
            <a:endParaRPr sz="2133" b="1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b="1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 marL="609585" indent="-440256">
              <a:buClr>
                <a:srgbClr val="000000"/>
              </a:buClr>
              <a:buSzPts val="1600"/>
              <a:buFont typeface="Karla"/>
              <a:buChar char="●"/>
            </a:pP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Se usa cuando el atributo que vamos a inyectar es una interfaz de la que hay varias implementaciones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y entonces será mediante esta anotación con la que le diremos cual es la clase que queremos inyectar. 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0" name="Google Shape;350;p48"/>
          <p:cNvSpPr/>
          <p:nvPr/>
        </p:nvSpPr>
        <p:spPr>
          <a:xfrm>
            <a:off x="968565" y="1088803"/>
            <a:ext cx="44308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rgbClr val="2B608B"/>
                </a:solidFill>
                <a:latin typeface="+mj-lt"/>
                <a:ea typeface="Montserrat"/>
                <a:cs typeface="Montserrat"/>
                <a:sym typeface="Montserrat"/>
              </a:rPr>
              <a:t>@QUALIFIER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39</a:t>
            </a:fld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861300" y="291343"/>
            <a:ext cx="83964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440256">
              <a:buClr>
                <a:srgbClr val="000000"/>
              </a:buClr>
              <a:buSzPts val="1600"/>
              <a:buFont typeface="Karla"/>
              <a:buChar char="●"/>
            </a:pP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Por ejemplo para nuestro caso si tenemos más de un Cocinero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1038833" y="1101733"/>
            <a:ext cx="8307200" cy="2615200"/>
          </a:xfrm>
          <a:prstGeom prst="rect">
            <a:avLst/>
          </a:prstGeom>
          <a:solidFill>
            <a:srgbClr val="F7EBD5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AR" sz="1600" b="1" dirty="0" err="1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600" b="1" dirty="0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class</a:t>
            </a:r>
            <a:r>
              <a:rPr lang="es-AR" sz="1600" b="1" dirty="0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CocinaController</a:t>
            </a:r>
            <a:r>
              <a:rPr lang="es-AR" sz="1600" b="1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b="1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	</a:t>
            </a:r>
            <a:r>
              <a:rPr lang="es-AR" sz="16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600" dirty="0" err="1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Autowired</a:t>
            </a:r>
            <a:endParaRPr sz="160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b="1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	</a:t>
            </a:r>
            <a:r>
              <a:rPr lang="es-AR" sz="16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600" dirty="0" err="1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Qualifier</a:t>
            </a:r>
            <a:r>
              <a:rPr lang="es-AR" sz="16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(“</a:t>
            </a:r>
            <a:r>
              <a:rPr lang="es-AR" sz="1600" b="1" dirty="0" err="1"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ChefServiceImpl</a:t>
            </a:r>
            <a:r>
              <a:rPr lang="es-AR" sz="16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”)</a:t>
            </a:r>
            <a:endParaRPr sz="160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	</a:t>
            </a:r>
            <a:r>
              <a:rPr lang="es-AR" sz="1600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private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600" b="1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chefService</a:t>
            </a:r>
            <a:r>
              <a:rPr lang="es-AR" sz="1600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 indent="609585">
              <a:buClr>
                <a:schemeClr val="dk1"/>
              </a:buClr>
              <a:buSzPts val="1400"/>
            </a:pP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600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Autowired</a:t>
            </a:r>
            <a:endParaRPr sz="16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s-AR" sz="1600" b="1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	</a:t>
            </a: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600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Qualifier</a:t>
            </a: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(“</a:t>
            </a:r>
            <a:r>
              <a:rPr lang="es-AR" sz="1600" b="1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PlancheroServiceImpl</a:t>
            </a: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”)</a:t>
            </a:r>
            <a:endParaRPr sz="16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s-AR" sz="1600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	</a:t>
            </a:r>
            <a:r>
              <a:rPr lang="es-AR" sz="1600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private</a:t>
            </a:r>
            <a:r>
              <a:rPr lang="es-AR" sz="1600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b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600" b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600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plancheroService</a:t>
            </a:r>
            <a:r>
              <a:rPr lang="es-AR" sz="1600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b="1" dirty="0">
                <a:solidFill>
                  <a:srgbClr val="92D050"/>
                </a:solidFill>
                <a:latin typeface="+mj-lt"/>
                <a:ea typeface="Consolas"/>
                <a:cs typeface="Consolas"/>
                <a:sym typeface="Consolas"/>
              </a:rPr>
              <a:t>	// …</a:t>
            </a:r>
            <a:endParaRPr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600" b="1" dirty="0">
                <a:solidFill>
                  <a:srgbClr val="000000"/>
                </a:solidFill>
                <a:latin typeface="+mj-lt"/>
                <a:ea typeface="Consolas"/>
                <a:cs typeface="Consolas"/>
                <a:sym typeface="Consolas"/>
              </a:rPr>
              <a:t>}</a:t>
            </a:r>
            <a:endParaRPr sz="1600" b="1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1038833" y="5156713"/>
            <a:ext cx="8307200" cy="1260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67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467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Service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(“</a:t>
            </a:r>
            <a:r>
              <a:rPr lang="es-AR" sz="1467" b="1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PlancheroServiceImpl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”)</a:t>
            </a: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s-AR" sz="1467" b="1" dirty="0" err="1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b="1" dirty="0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class</a:t>
            </a:r>
            <a:r>
              <a:rPr lang="es-AR" sz="1467" b="1" dirty="0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PlancheroServiceImpl</a:t>
            </a:r>
            <a:r>
              <a:rPr lang="es-AR" sz="1467" b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FF"/>
                </a:solidFill>
                <a:latin typeface="+mj-lt"/>
                <a:ea typeface="Consolas"/>
                <a:cs typeface="Consolas"/>
                <a:sym typeface="Consolas"/>
              </a:rPr>
              <a:t>implements</a:t>
            </a:r>
            <a:r>
              <a:rPr lang="es-AR" sz="1467" b="1" dirty="0">
                <a:solidFill>
                  <a:srgbClr val="0000FF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467" b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{</a:t>
            </a: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s-AR" sz="1467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	// …</a:t>
            </a:r>
            <a:endParaRPr sz="1467" dirty="0">
              <a:solidFill>
                <a:schemeClr val="dk1"/>
              </a:solidFill>
              <a:latin typeface="+mj-lt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s-AR" sz="1467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}</a:t>
            </a:r>
            <a:endParaRPr sz="1467" b="1" dirty="0">
              <a:solidFill>
                <a:srgbClr val="000000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1206473" y="3778332"/>
            <a:ext cx="8307200" cy="1074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@</a:t>
            </a:r>
            <a:r>
              <a:rPr lang="es-AR" sz="1467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Service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(“</a:t>
            </a:r>
            <a:r>
              <a:rPr lang="es-AR" sz="1467" b="1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ChefServiceImpl</a:t>
            </a:r>
            <a:r>
              <a:rPr lang="es-AR" sz="1467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nsolas"/>
                <a:cs typeface="Consolas"/>
                <a:sym typeface="Consolas"/>
              </a:rPr>
              <a:t>”)</a:t>
            </a: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r>
              <a:rPr lang="es-AR" sz="1467" b="1" dirty="0" err="1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public</a:t>
            </a:r>
            <a:r>
              <a:rPr lang="es-AR" sz="1467" b="1" dirty="0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class</a:t>
            </a:r>
            <a:r>
              <a:rPr lang="es-AR" sz="1467" b="1" dirty="0">
                <a:solidFill>
                  <a:schemeClr val="accent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ChefServiceImpl</a:t>
            </a:r>
            <a:r>
              <a:rPr lang="es-AR" sz="1467" b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rgbClr val="0000FF"/>
                </a:solidFill>
                <a:latin typeface="+mj-lt"/>
                <a:ea typeface="Consolas"/>
                <a:cs typeface="Consolas"/>
                <a:sym typeface="Consolas"/>
              </a:rPr>
              <a:t>implements</a:t>
            </a:r>
            <a:r>
              <a:rPr lang="es-AR" sz="1467" b="1" dirty="0">
                <a:solidFill>
                  <a:srgbClr val="0000FF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s-AR" sz="1467" b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CocineroService</a:t>
            </a:r>
            <a:r>
              <a:rPr lang="es-AR" sz="1467" b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{</a:t>
            </a:r>
            <a:endParaRPr sz="1467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nsolas"/>
              <a:cs typeface="Consolas"/>
              <a:sym typeface="Consolas"/>
            </a:endParaRPr>
          </a:p>
          <a:p>
            <a:r>
              <a:rPr lang="es-AR" sz="1467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	// …</a:t>
            </a:r>
            <a:endParaRPr sz="1467" dirty="0">
              <a:solidFill>
                <a:schemeClr val="dk1"/>
              </a:solidFill>
              <a:latin typeface="+mj-lt"/>
              <a:ea typeface="Consolas"/>
              <a:cs typeface="Consolas"/>
              <a:sym typeface="Consolas"/>
            </a:endParaRPr>
          </a:p>
          <a:p>
            <a:r>
              <a:rPr lang="es-AR" sz="1467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+mj-lt"/>
            </a:endParaRPr>
          </a:p>
        </p:txBody>
      </p:sp>
      <p:sp>
        <p:nvSpPr>
          <p:cNvPr id="360" name="Google Shape;360;p49"/>
          <p:cNvSpPr/>
          <p:nvPr/>
        </p:nvSpPr>
        <p:spPr>
          <a:xfrm>
            <a:off x="8306200" y="1303867"/>
            <a:ext cx="3606800" cy="4132800"/>
          </a:xfrm>
          <a:prstGeom prst="wedgeRectCallout">
            <a:avLst>
              <a:gd name="adj1" fmla="val -91197"/>
              <a:gd name="adj2" fmla="val -2418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1600" dirty="0"/>
              <a:t>En la clase </a:t>
            </a:r>
            <a:r>
              <a:rPr lang="es-AR" sz="1600" dirty="0" err="1"/>
              <a:t>CocinaController</a:t>
            </a:r>
            <a:r>
              <a:rPr lang="es-AR" sz="1600" dirty="0"/>
              <a:t> inyecto las dependencias de las clases </a:t>
            </a:r>
            <a:r>
              <a:rPr lang="es-AR" sz="1600" dirty="0" err="1"/>
              <a:t>ChefServiceImpl</a:t>
            </a:r>
            <a:r>
              <a:rPr lang="es-AR" sz="1600" dirty="0"/>
              <a:t> y </a:t>
            </a:r>
            <a:r>
              <a:rPr lang="es-AR" sz="1600" dirty="0" err="1"/>
              <a:t>PlancheroServiceImpl</a:t>
            </a:r>
            <a:r>
              <a:rPr lang="es-AR" sz="1600" dirty="0"/>
              <a:t> pero como ambas clases implementan la misma interfaz necesito indicarle a Spring cual corresponde a la implementación del chef y cual a la de </a:t>
            </a:r>
            <a:r>
              <a:rPr lang="es-AR" sz="1600" dirty="0" err="1"/>
              <a:t>planchero</a:t>
            </a:r>
            <a:r>
              <a:rPr lang="es-AR" sz="1600" dirty="0"/>
              <a:t>, por eso usamos la </a:t>
            </a:r>
            <a:r>
              <a:rPr lang="es-AR" sz="1600" dirty="0" err="1"/>
              <a:t>annotation</a:t>
            </a:r>
            <a:r>
              <a:rPr lang="es-AR" sz="1600" dirty="0"/>
              <a:t> @</a:t>
            </a:r>
            <a:r>
              <a:rPr lang="es-AR" sz="1600" dirty="0" err="1"/>
              <a:t>Qualifier</a:t>
            </a:r>
            <a:r>
              <a:rPr lang="es-AR" sz="1600" dirty="0"/>
              <a:t>.</a:t>
            </a:r>
            <a:endParaRPr sz="1600" dirty="0"/>
          </a:p>
        </p:txBody>
      </p:sp>
      <p:sp>
        <p:nvSpPr>
          <p:cNvPr id="361" name="Google Shape;361;p49"/>
          <p:cNvSpPr/>
          <p:nvPr/>
        </p:nvSpPr>
        <p:spPr>
          <a:xfrm rot="471957">
            <a:off x="183179" y="1528885"/>
            <a:ext cx="1300637" cy="2615363"/>
          </a:xfrm>
          <a:prstGeom prst="curvedRightArrow">
            <a:avLst>
              <a:gd name="adj1" fmla="val 14025"/>
              <a:gd name="adj2" fmla="val 29134"/>
              <a:gd name="adj3" fmla="val 272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2" name="Google Shape;362;p49"/>
          <p:cNvSpPr/>
          <p:nvPr/>
        </p:nvSpPr>
        <p:spPr>
          <a:xfrm>
            <a:off x="5550300" y="2611967"/>
            <a:ext cx="1549200" cy="3073600"/>
          </a:xfrm>
          <a:prstGeom prst="curvedLeftArrow">
            <a:avLst>
              <a:gd name="adj1" fmla="val 15262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s-AR"/>
              <a:pPr>
                <a:buSzPts val="1200"/>
              </a:pPr>
              <a:t>4</a:t>
            </a:fld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142111" y="3726580"/>
            <a:ext cx="7888400" cy="2995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>
              <a:lnSpc>
                <a:spcPct val="200000"/>
              </a:lnSpc>
              <a:buClr>
                <a:schemeClr val="lt1"/>
              </a:buClr>
              <a:buSzPts val="1526"/>
              <a:buFont typeface="Noto Sans Symbols"/>
              <a:buChar char="✔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Un POJO </a:t>
            </a:r>
            <a:r>
              <a:rPr lang="es-AR" sz="1867" u="sng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no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debe Extender clases preespecificadas.</a:t>
            </a:r>
            <a:endParaRPr sz="1867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  <a:p>
            <a:pPr marL="380990" indent="-380990">
              <a:lnSpc>
                <a:spcPct val="200000"/>
              </a:lnSpc>
              <a:buClr>
                <a:schemeClr val="lt1"/>
              </a:buClr>
              <a:buSzPts val="1526"/>
              <a:buFont typeface="Noto Sans Symbols"/>
              <a:buChar char="✔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Un POJO </a:t>
            </a:r>
            <a:r>
              <a:rPr lang="es-AR" sz="1867" u="sng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no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debe implementar interfaces preespecificadas.</a:t>
            </a:r>
            <a:endParaRPr sz="1867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  <a:p>
            <a:pPr marL="380990" indent="-380990">
              <a:lnSpc>
                <a:spcPct val="200000"/>
              </a:lnSpc>
              <a:buClr>
                <a:schemeClr val="lt1"/>
              </a:buClr>
              <a:buSzPts val="1526"/>
              <a:buFont typeface="Noto Sans Symbols"/>
              <a:buChar char="✔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Un POJO </a:t>
            </a:r>
            <a:r>
              <a:rPr lang="es-AR" sz="1867" u="sng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no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debe tener anotaciones preespecificadas.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80990" indent="-380990">
              <a:lnSpc>
                <a:spcPct val="200000"/>
              </a:lnSpc>
              <a:buClr>
                <a:schemeClr val="lt1"/>
              </a:buClr>
              <a:buSzPts val="1526"/>
              <a:buFont typeface="Noto Sans Symbols"/>
              <a:buChar char="✔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No hay restricción sobre el acceso-modificador de los atributos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80990" indent="-380990">
              <a:lnSpc>
                <a:spcPct val="200000"/>
              </a:lnSpc>
              <a:buClr>
                <a:schemeClr val="lt1"/>
              </a:buClr>
              <a:buSzPts val="1526"/>
              <a:buFont typeface="Noto Sans Symbols"/>
              <a:buChar char="✔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Tampoco es necesario incluir ningún constructor en él.</a:t>
            </a:r>
            <a:endParaRPr sz="1867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232633" y="1589133"/>
            <a:ext cx="93644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rgbClr val="C00000"/>
                </a:solidFill>
                <a:latin typeface="+mj-lt"/>
                <a:ea typeface="Karla"/>
                <a:cs typeface="Karla"/>
                <a:sym typeface="Karla"/>
              </a:rPr>
              <a:t>(</a:t>
            </a:r>
            <a:r>
              <a:rPr lang="es-AR" sz="2133" b="1" dirty="0" err="1">
                <a:solidFill>
                  <a:srgbClr val="C00000"/>
                </a:solidFill>
                <a:latin typeface="+mj-lt"/>
                <a:ea typeface="Karla"/>
                <a:cs typeface="Karla"/>
                <a:sym typeface="Karla"/>
              </a:rPr>
              <a:t>Plain</a:t>
            </a:r>
            <a:r>
              <a:rPr lang="es-AR" sz="2133" b="1" dirty="0">
                <a:solidFill>
                  <a:srgbClr val="C00000"/>
                </a:solidFill>
                <a:latin typeface="+mj-lt"/>
                <a:ea typeface="Karla"/>
                <a:cs typeface="Karla"/>
                <a:sym typeface="Karla"/>
              </a:rPr>
              <a:t> Old Java </a:t>
            </a:r>
            <a:r>
              <a:rPr lang="es-AR" sz="2133" b="1" dirty="0" err="1">
                <a:solidFill>
                  <a:srgbClr val="C00000"/>
                </a:solidFill>
                <a:latin typeface="+mj-lt"/>
                <a:ea typeface="Karla"/>
                <a:cs typeface="Karla"/>
                <a:sym typeface="Karla"/>
              </a:rPr>
              <a:t>Object</a:t>
            </a:r>
            <a:r>
              <a:rPr lang="es-AR" sz="2133" b="1" dirty="0">
                <a:solidFill>
                  <a:srgbClr val="C00000"/>
                </a:solidFill>
                <a:latin typeface="+mj-lt"/>
                <a:ea typeface="Karla"/>
                <a:cs typeface="Karla"/>
                <a:sym typeface="Karla"/>
              </a:rPr>
              <a:t>) 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es un concepto que se comenzó a utilizar con los 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frameworks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 no intrusivos como Spring y </a:t>
            </a:r>
            <a:r>
              <a:rPr lang="es-AR" sz="2133" dirty="0" err="1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Hibernate</a:t>
            </a:r>
            <a:r>
              <a:rPr lang="es-AR" sz="2133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rgbClr val="000000"/>
                </a:solidFill>
                <a:latin typeface="+mj-lt"/>
                <a:ea typeface="Karla"/>
                <a:cs typeface="Karla"/>
                <a:sym typeface="Karla"/>
              </a:rPr>
              <a:t>Un POJO es una instancia de una clase que no extiende ni implementa nada en especial.</a:t>
            </a:r>
            <a:endParaRPr sz="2133" b="1" dirty="0">
              <a:solidFill>
                <a:srgbClr val="000000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549213" y="340201"/>
            <a:ext cx="7309937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E50A3B"/>
                </a:solidFill>
                <a:latin typeface="+mj-lt"/>
                <a:ea typeface="Montserrat"/>
                <a:cs typeface="Montserrat"/>
                <a:sym typeface="Montserrat"/>
              </a:rPr>
              <a:t>¿QUÉ ES UN POJO?</a:t>
            </a:r>
            <a:endParaRPr sz="3733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>
            <a:spLocks noGrp="1"/>
          </p:cNvSpPr>
          <p:nvPr>
            <p:ph type="ctrTitle"/>
          </p:nvPr>
        </p:nvSpPr>
        <p:spPr>
          <a:xfrm>
            <a:off x="864400" y="2111133"/>
            <a:ext cx="46964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AR" sz="9600" dirty="0">
                <a:solidFill>
                  <a:srgbClr val="E50A3B"/>
                </a:solidFill>
              </a:rPr>
              <a:t>9.</a:t>
            </a:r>
            <a:endParaRPr sz="9600" dirty="0">
              <a:solidFill>
                <a:srgbClr val="E50A3B"/>
              </a:solidFill>
            </a:endParaRPr>
          </a:p>
          <a:p>
            <a:r>
              <a:rPr lang="es-AR" dirty="0" err="1">
                <a:solidFill>
                  <a:srgbClr val="000000"/>
                </a:solidFill>
                <a:latin typeface="+mj-lt"/>
              </a:rPr>
              <a:t>Beans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68" name="Google Shape;36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1201" y="2940101"/>
            <a:ext cx="3484401" cy="37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s-AR"/>
              <a:pPr>
                <a:buSzPts val="1200"/>
              </a:pPr>
              <a:t>41</a:t>
            </a:fld>
            <a:endParaRPr/>
          </a:p>
        </p:txBody>
      </p:sp>
      <p:sp>
        <p:nvSpPr>
          <p:cNvPr id="374" name="Google Shape;374;p51"/>
          <p:cNvSpPr/>
          <p:nvPr/>
        </p:nvSpPr>
        <p:spPr>
          <a:xfrm>
            <a:off x="531017" y="1563196"/>
            <a:ext cx="9131600" cy="3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Dentro de la infraestructura de Spring tenemos algo llamado </a:t>
            </a:r>
            <a:r>
              <a:rPr lang="es-AR" sz="2133" dirty="0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Spring Container (contenedor).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 Que vendría siendo </a:t>
            </a:r>
            <a:r>
              <a:rPr lang="es-AR" sz="2133" dirty="0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el núcleo del </a:t>
            </a:r>
            <a:r>
              <a:rPr lang="es-AR" sz="2133" dirty="0" err="1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framework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. </a:t>
            </a: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Este núcleo  es quien crea objetos, los une ,los configura y administra su ciclo de vida completamente. A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hora bien los objetos que son administrados por el contenedor Spring 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IoC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se denominan 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beans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. </a:t>
            </a:r>
            <a:endParaRPr sz="2133" b="1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b="1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Es decir un 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es solo una clase de java, que puede implementar “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Dependecy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Injection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”. </a:t>
            </a:r>
            <a:endParaRPr sz="2133" b="1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b="1" i="1" dirty="0">
                <a:solidFill>
                  <a:srgbClr val="980000"/>
                </a:solidFill>
                <a:highlight>
                  <a:srgbClr val="F4CCCC"/>
                </a:highlight>
                <a:latin typeface="+mj-lt"/>
                <a:ea typeface="Comfortaa"/>
                <a:cs typeface="Comfortaa"/>
                <a:sym typeface="Comfortaa"/>
              </a:rPr>
              <a:t>Un </a:t>
            </a:r>
            <a:r>
              <a:rPr lang="es-AR" sz="2133" b="1" i="1" dirty="0" err="1">
                <a:solidFill>
                  <a:srgbClr val="980000"/>
                </a:solidFill>
                <a:highlight>
                  <a:srgbClr val="F4CCCC"/>
                </a:highlight>
                <a:latin typeface="+mj-lt"/>
                <a:ea typeface="Comfortaa"/>
                <a:cs typeface="Comfortaa"/>
                <a:sym typeface="Comfortaa"/>
              </a:rPr>
              <a:t>bean</a:t>
            </a:r>
            <a:r>
              <a:rPr lang="es-AR" sz="2133" b="1" i="1" dirty="0">
                <a:solidFill>
                  <a:srgbClr val="980000"/>
                </a:solidFill>
                <a:highlight>
                  <a:srgbClr val="F4CCCC"/>
                </a:highlight>
                <a:latin typeface="+mj-lt"/>
                <a:ea typeface="Comfortaa"/>
                <a:cs typeface="Comfortaa"/>
                <a:sym typeface="Comfortaa"/>
              </a:rPr>
              <a:t> es simplemente un objeto</a:t>
            </a:r>
            <a:r>
              <a:rPr lang="es-AR" sz="2133" dirty="0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 gestionado mediante el contenedor de Spring es decir el </a:t>
            </a:r>
            <a:r>
              <a:rPr lang="es-AR" sz="2133" b="1" dirty="0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Spring </a:t>
            </a:r>
            <a:r>
              <a:rPr lang="es-AR" sz="2133" b="1" dirty="0" err="1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IoC</a:t>
            </a:r>
            <a:r>
              <a:rPr lang="es-AR" sz="2133" b="1" dirty="0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 container</a:t>
            </a:r>
            <a:r>
              <a:rPr lang="es-AR" sz="2133" dirty="0">
                <a:solidFill>
                  <a:schemeClr val="dk1"/>
                </a:solidFill>
                <a:highlight>
                  <a:srgbClr val="F4CCCC"/>
                </a:highlight>
                <a:latin typeface="+mj-lt"/>
                <a:ea typeface="Karla"/>
                <a:cs typeface="Karla"/>
                <a:sym typeface="Karla"/>
              </a:rPr>
              <a:t>.</a:t>
            </a:r>
            <a:endParaRPr sz="2133" dirty="0">
              <a:solidFill>
                <a:schemeClr val="dk1"/>
              </a:solidFill>
              <a:highlight>
                <a:srgbClr val="F4CCCC"/>
              </a:highlight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1"/>
          <p:cNvSpPr/>
          <p:nvPr/>
        </p:nvSpPr>
        <p:spPr>
          <a:xfrm>
            <a:off x="403637" y="548853"/>
            <a:ext cx="62924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E50A3B"/>
                </a:solidFill>
                <a:latin typeface="+mj-lt"/>
                <a:ea typeface="Montserrat"/>
                <a:cs typeface="Montserrat"/>
                <a:sym typeface="Montserrat"/>
              </a:rPr>
              <a:t>¿QUÉ ES UN BEAN?</a:t>
            </a:r>
            <a:endParaRPr sz="3733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s-AR"/>
              <a:pPr>
                <a:buSzPts val="1200"/>
              </a:pPr>
              <a:t>42</a:t>
            </a:fld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1152613" y="4732404"/>
            <a:ext cx="7888400" cy="1559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1867" dirty="0" err="1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   </a:t>
            </a:r>
            <a:r>
              <a:rPr lang="es-AR" sz="1867" dirty="0" err="1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public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867" dirty="0" err="1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TransferService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</a:t>
            </a:r>
            <a:r>
              <a:rPr lang="es-AR" sz="1867" dirty="0" err="1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transferService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() {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       </a:t>
            </a:r>
            <a:r>
              <a:rPr lang="es-AR" sz="1867" dirty="0" err="1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return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new </a:t>
            </a:r>
            <a:r>
              <a:rPr lang="es-AR" sz="1867" dirty="0" err="1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TransferServiceImpl</a:t>
            </a: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();</a:t>
            </a:r>
            <a:endParaRPr sz="1867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AR" sz="1867" dirty="0">
                <a:solidFill>
                  <a:schemeClr val="lt1"/>
                </a:solidFill>
                <a:latin typeface="+mj-lt"/>
                <a:ea typeface="Karla"/>
                <a:cs typeface="Karla"/>
                <a:sym typeface="Karla"/>
              </a:rPr>
              <a:t>    }</a:t>
            </a:r>
            <a:br>
              <a:rPr lang="es-AR" sz="1867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2"/>
          <p:cNvSpPr/>
          <p:nvPr/>
        </p:nvSpPr>
        <p:spPr>
          <a:xfrm>
            <a:off x="560568" y="1532776"/>
            <a:ext cx="9131600" cy="2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@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es una anotación a nivel de método.</a:t>
            </a:r>
            <a:endParaRPr sz="2133" b="1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b="1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Para declarar un </a:t>
            </a:r>
            <a:r>
              <a:rPr lang="es-AR" sz="2133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, simplemente anote un método con la anotación @</a:t>
            </a:r>
            <a:r>
              <a:rPr lang="es-AR" sz="2133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. </a:t>
            </a: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Cuando </a:t>
            </a:r>
            <a:r>
              <a:rPr lang="es-AR" sz="2133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JavaConfig</a:t>
            </a:r>
            <a:r>
              <a:rPr lang="es-AR" sz="2133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encuentre dicho método, ejecutará ese método y registrará el valor de retorno como un 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 dentro de un </a:t>
            </a:r>
            <a:r>
              <a:rPr lang="es-AR" sz="2133" b="1" dirty="0" err="1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BeanFactory</a:t>
            </a:r>
            <a:r>
              <a:rPr lang="es-AR" sz="2133" b="1" dirty="0">
                <a:solidFill>
                  <a:schemeClr val="dk1"/>
                </a:solidFill>
                <a:latin typeface="+mj-lt"/>
                <a:ea typeface="Karla"/>
                <a:cs typeface="Karla"/>
                <a:sym typeface="Karla"/>
              </a:rPr>
              <a:t>.</a:t>
            </a:r>
            <a:endParaRPr sz="1867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2133" dirty="0">
              <a:solidFill>
                <a:schemeClr val="dk1"/>
              </a:solidFill>
              <a:latin typeface="+mj-lt"/>
              <a:ea typeface="Karla"/>
              <a:cs typeface="Karla"/>
              <a:sym typeface="Karla"/>
            </a:endParaRPr>
          </a:p>
          <a:p>
            <a:pPr>
              <a:buClr>
                <a:srgbClr val="000000"/>
              </a:buClr>
              <a:buSzPts val="1600"/>
            </a:pPr>
            <a:br>
              <a:rPr lang="es-AR" sz="2133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s-AR" sz="2133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2"/>
          <p:cNvSpPr/>
          <p:nvPr/>
        </p:nvSpPr>
        <p:spPr>
          <a:xfrm>
            <a:off x="403637" y="548853"/>
            <a:ext cx="62924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b="1" dirty="0">
                <a:solidFill>
                  <a:srgbClr val="E50A3B"/>
                </a:solidFill>
                <a:latin typeface="+mj-lt"/>
                <a:ea typeface="Montserrat"/>
                <a:cs typeface="Montserrat"/>
                <a:sym typeface="Montserrat"/>
              </a:rPr>
              <a:t>¿QUÉ ES UN @BEAN?</a:t>
            </a:r>
            <a:endParaRPr sz="3733" b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2">
            <a:hlinkClick r:id="rId3"/>
          </p:cNvPr>
          <p:cNvSpPr/>
          <p:nvPr/>
        </p:nvSpPr>
        <p:spPr>
          <a:xfrm>
            <a:off x="2816033" y="4302189"/>
            <a:ext cx="477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AR" sz="1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 más información sobre @bean y IoC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5633" y="4182233"/>
            <a:ext cx="524800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s-AR"/>
              <a:pPr>
                <a:buSzPts val="1200"/>
              </a:pPr>
              <a:t>5</a:t>
            </a:fld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138400" y="1854100"/>
            <a:ext cx="7808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s-AR" sz="3200" b="1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POJOs</a:t>
            </a:r>
            <a:r>
              <a:rPr lang="es-AR" sz="3200" b="1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básicamente define una entidad. </a:t>
            </a:r>
            <a:endParaRPr sz="3200" b="1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algn="ctr">
              <a:buClr>
                <a:srgbClr val="000000"/>
              </a:buClr>
              <a:buSzPts val="1600"/>
            </a:pPr>
            <a:endParaRPr sz="3200" b="1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algn="ctr">
              <a:buClr>
                <a:srgbClr val="000000"/>
              </a:buClr>
              <a:buSzPts val="1600"/>
            </a:pPr>
            <a:r>
              <a:rPr lang="es-AR" sz="3200" b="1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Si en tu programa deseas una clase que represente a la entidad: Alumno, entonces puedes crear un POJO de la siguiente manera</a:t>
            </a:r>
            <a:endParaRPr sz="3200" b="1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49212" y="340201"/>
            <a:ext cx="73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-AR" sz="3733" dirty="0">
                <a:solidFill>
                  <a:srgbClr val="E50A3B"/>
                </a:solidFill>
                <a:latin typeface="+mj-lt"/>
                <a:ea typeface="Montserrat"/>
                <a:cs typeface="Montserrat"/>
                <a:sym typeface="Montserrat"/>
              </a:rPr>
              <a:t>¿QUÉ ES UN POJO?</a:t>
            </a:r>
            <a:endParaRPr sz="3733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s-AR"/>
              <a:pPr>
                <a:buSzPts val="1200"/>
              </a:pPr>
              <a:t>6</a:t>
            </a:fld>
            <a:endParaRPr/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2108451" y="829734"/>
          <a:ext cx="7099300" cy="51985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Alumno 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yearsOld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A9DC76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getName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A9DC76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setName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1500" b="1" dirty="0" err="1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59762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AR" sz="1500" b="1" dirty="0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name 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s-AR" sz="1500" b="1" dirty="0" err="1">
                          <a:solidFill>
                            <a:srgbClr val="F59762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A9DC76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getLastName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A9DC76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setLastName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1500" b="1" dirty="0" err="1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s-AR" sz="1500" b="1" dirty="0">
                          <a:solidFill>
                            <a:srgbClr val="78DCE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 err="1">
                          <a:solidFill>
                            <a:srgbClr val="F59762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s-AR" sz="1500" b="1" dirty="0" err="1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es-AR" sz="1500" b="1" dirty="0" err="1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AR" sz="1500" b="1" dirty="0" err="1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s-AR" sz="1500" b="1" dirty="0">
                          <a:solidFill>
                            <a:srgbClr val="FCFCFA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-AR" sz="1500" b="1" dirty="0">
                          <a:solidFill>
                            <a:srgbClr val="FF6188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s-AR" sz="1500" b="1" dirty="0" err="1">
                          <a:solidFill>
                            <a:srgbClr val="F59762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sz="1500" b="1" dirty="0">
                        <a:solidFill>
                          <a:srgbClr val="939293"/>
                        </a:solidFill>
                        <a:latin typeface="+mj-lt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500" b="1" dirty="0">
                          <a:solidFill>
                            <a:srgbClr val="939293"/>
                          </a:solidFill>
                          <a:latin typeface="+mj-lt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dirty="0">
                        <a:latin typeface="+mj-lt"/>
                      </a:endParaRPr>
                    </a:p>
                  </a:txBody>
                  <a:tcPr marL="84667" marR="84667" marT="84667" marB="84667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s-AR"/>
              <a:pPr/>
              <a:t>7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963" y="934201"/>
            <a:ext cx="6656976" cy="46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567372" y="463816"/>
            <a:ext cx="46212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s-AR" sz="2667" dirty="0">
                <a:solidFill>
                  <a:srgbClr val="FF0000"/>
                </a:solidFill>
              </a:rPr>
            </a:br>
            <a:r>
              <a:rPr lang="es-AR" sz="2667" dirty="0">
                <a:solidFill>
                  <a:srgbClr val="292823"/>
                </a:solidFill>
              </a:rPr>
              <a:t>...Sigamos viendo otros conceptos fundamentales en el mundo Java…….</a:t>
            </a:r>
            <a:endParaRPr sz="2667" dirty="0">
              <a:solidFill>
                <a:srgbClr val="292823"/>
              </a:solidFill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5923722" y="1563757"/>
            <a:ext cx="5483411" cy="39598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just"/>
            <a:br>
              <a:rPr lang="es-AR" sz="2667" dirty="0">
                <a:solidFill>
                  <a:srgbClr val="FF0000"/>
                </a:solidFill>
              </a:rPr>
            </a:br>
            <a:r>
              <a:rPr lang="es-AR" sz="2667" dirty="0">
                <a:solidFill>
                  <a:srgbClr val="FF0000"/>
                </a:solidFill>
              </a:rPr>
              <a:t>En clases anteriores vimos la magia que nos provee el uso de @</a:t>
            </a:r>
            <a:r>
              <a:rPr lang="es-AR" sz="2667" dirty="0" err="1">
                <a:solidFill>
                  <a:srgbClr val="FF0000"/>
                </a:solidFill>
              </a:rPr>
              <a:t>annotation</a:t>
            </a:r>
            <a:r>
              <a:rPr lang="es-AR" sz="2667" dirty="0">
                <a:solidFill>
                  <a:srgbClr val="FF0000"/>
                </a:solidFill>
              </a:rPr>
              <a:t> en nuestro código, para continuar con nuestro aprendizaje de cómo programamos una aplicación en Java necesitamos aprender las siguientes:</a:t>
            </a:r>
            <a:endParaRPr sz="2667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864399" y="2111133"/>
            <a:ext cx="51188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AR" sz="9600" dirty="0">
                <a:solidFill>
                  <a:schemeClr val="accent5"/>
                </a:solidFill>
              </a:rPr>
              <a:t>2.</a:t>
            </a:r>
            <a:endParaRPr sz="9600" dirty="0">
              <a:solidFill>
                <a:schemeClr val="accent5"/>
              </a:solidFill>
            </a:endParaRPr>
          </a:p>
          <a:p>
            <a:r>
              <a:rPr lang="es-AR" dirty="0">
                <a:solidFill>
                  <a:srgbClr val="000000"/>
                </a:solidFill>
                <a:latin typeface="+mj-lt"/>
              </a:rPr>
              <a:t>@</a:t>
            </a:r>
            <a:r>
              <a:rPr lang="es-AR" dirty="0" err="1">
                <a:solidFill>
                  <a:srgbClr val="000000"/>
                </a:solidFill>
                <a:latin typeface="+mj-lt"/>
              </a:rPr>
              <a:t>Component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8045867" y="4564100"/>
            <a:ext cx="3462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77701" y="3803177"/>
            <a:ext cx="2630167" cy="274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1890</Words>
  <Application>Microsoft Office PowerPoint</Application>
  <PresentationFormat>Panorámica</PresentationFormat>
  <Paragraphs>353</Paragraphs>
  <Slides>42</Slides>
  <Notes>42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Comfortaa</vt:lpstr>
      <vt:lpstr>Consolas</vt:lpstr>
      <vt:lpstr>Courier New</vt:lpstr>
      <vt:lpstr>Karla</vt:lpstr>
      <vt:lpstr>Montserrat</vt:lpstr>
      <vt:lpstr>Noto Sans Symbols</vt:lpstr>
      <vt:lpstr>Tema de Office</vt:lpstr>
      <vt:lpstr>Módulo:  Inyección de dependencia</vt:lpstr>
      <vt:lpstr> Como programadores debemos desarrollar aplicaciones flexibles y que sean fáciles de escalar, por ello es importante que entendamos ciertos conceptos que nos permitirán lograrlo.</vt:lpstr>
      <vt:lpstr>1. POJOs</vt:lpstr>
      <vt:lpstr>Presentación de PowerPoint</vt:lpstr>
      <vt:lpstr>Presentación de PowerPoint</vt:lpstr>
      <vt:lpstr>Presentación de PowerPoint</vt:lpstr>
      <vt:lpstr>Presentación de PowerPoint</vt:lpstr>
      <vt:lpstr> ...Sigamos viendo otros conceptos fundamentales en el mundo Java…….</vt:lpstr>
      <vt:lpstr>2. @Component</vt:lpstr>
      <vt:lpstr>Presentación de PowerPoint</vt:lpstr>
      <vt:lpstr>Presentación de PowerPoint</vt:lpstr>
      <vt:lpstr>3. @Service</vt:lpstr>
      <vt:lpstr>Presentación de PowerPoint</vt:lpstr>
      <vt:lpstr>4. @Repository</vt:lpstr>
      <vt:lpstr>Presentación de PowerPoint</vt:lpstr>
      <vt:lpstr>... ya estamos listos para ….. Inyección de dependencia</vt:lpstr>
      <vt:lpstr>5. Inyección de Dependencia</vt:lpstr>
      <vt:lpstr>poner la historieta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 IoC</vt:lpstr>
      <vt:lpstr>Presentación de PowerPoint</vt:lpstr>
      <vt:lpstr>Presentación de PowerPoint</vt:lpstr>
      <vt:lpstr>Presentación de PowerPoint</vt:lpstr>
      <vt:lpstr>Presentación de PowerPoint</vt:lpstr>
      <vt:lpstr>7. @Autowired</vt:lpstr>
      <vt:lpstr>Presentación de PowerPoint</vt:lpstr>
      <vt:lpstr>8. @Qualifier</vt:lpstr>
      <vt:lpstr>Presentación de PowerPoint</vt:lpstr>
      <vt:lpstr>Presentación de PowerPoint</vt:lpstr>
      <vt:lpstr>9. Beans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 Cortez</dc:creator>
  <cp:lastModifiedBy>Facu Cortez</cp:lastModifiedBy>
  <cp:revision>6</cp:revision>
  <dcterms:created xsi:type="dcterms:W3CDTF">2023-07-17T23:00:09Z</dcterms:created>
  <dcterms:modified xsi:type="dcterms:W3CDTF">2023-08-26T13:11:13Z</dcterms:modified>
</cp:coreProperties>
</file>