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 id="2147483694" r:id="rId3"/>
    <p:sldMasterId id="2147483695"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5143500" type="screen16x9"/>
  <p:notesSz cx="6858000" cy="9144000"/>
  <p:embeddedFontLst>
    <p:embeddedFont>
      <p:font typeface="Consolas" panose="020B0609020204030204" pitchFamily="49" charset="0"/>
      <p:regular r:id="rId20"/>
      <p:bold r:id="rId21"/>
      <p:italic r:id="rId22"/>
      <p:boldItalic r:id="rId23"/>
    </p:embeddedFont>
    <p:embeddedFont>
      <p:font typeface="Proxima Nova" panose="020B0604020202020204" charset="0"/>
      <p:regular r:id="rId24"/>
      <p:bold r:id="rId25"/>
      <p:italic r:id="rId26"/>
      <p:boldItalic r:id="rId27"/>
    </p:embeddedFont>
    <p:embeddedFont>
      <p:font typeface="Proxima Nova Extrabold" panose="020B0604020202020204" charset="0"/>
      <p:bold r:id="rId28"/>
    </p:embeddedFont>
    <p:embeddedFont>
      <p:font typeface="Proxima Nova Semibold" panose="020B0604020202020204" charset="0"/>
      <p:regular r:id="rId29"/>
      <p:bold r:id="rId30"/>
      <p:boldItalic r:id="rId31"/>
    </p:embeddedFont>
    <p:embeddedFont>
      <p:font typeface="Roboto Condensed" panose="020B0604020202020204" charset="0"/>
      <p:regular r:id="rId32"/>
      <p:bold r:id="rId33"/>
      <p:italic r:id="rId34"/>
      <p:boldItalic r:id="rId35"/>
    </p:embeddedFont>
    <p:embeddedFont>
      <p:font typeface="Rubik" panose="020B0604020202020204" charset="-79"/>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50">
          <p15:clr>
            <a:srgbClr val="A4A3A4"/>
          </p15:clr>
        </p15:guide>
        <p15:guide id="2" pos="5338">
          <p15:clr>
            <a:srgbClr val="A4A3A4"/>
          </p15:clr>
        </p15:guide>
        <p15:guide id="3" pos="422">
          <p15:clr>
            <a:srgbClr val="9AA0A6"/>
          </p15:clr>
        </p15:guide>
        <p15:guide id="4" pos="2494">
          <p15:clr>
            <a:srgbClr val="9AA0A6"/>
          </p15:clr>
        </p15:guide>
        <p15:guide id="5" orient="horz" pos="2551">
          <p15:clr>
            <a:srgbClr val="9AA0A6"/>
          </p15:clr>
        </p15:guide>
        <p15:guide id="6" orient="horz" pos="2838">
          <p15:clr>
            <a:srgbClr val="9AA0A6"/>
          </p15:clr>
        </p15:guide>
        <p15:guide id="7" orient="horz" pos="1928">
          <p15:clr>
            <a:srgbClr val="9AA0A6"/>
          </p15:clr>
        </p15:guide>
        <p15:guide id="8" orient="horz" pos="402">
          <p15:clr>
            <a:srgbClr val="9AA0A6"/>
          </p15:clr>
        </p15:guide>
        <p15:guide id="9" pos="1049">
          <p15:clr>
            <a:srgbClr val="9AA0A6"/>
          </p15:clr>
        </p15:guide>
        <p15:guide id="10" pos="5434">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itana Torres Bedotti" initials="" lastIdx="4" clrIdx="0"/>
  <p:cmAuthor id="1" name="Javier Rabuch"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4151CB-9519-433C-803F-3C14A0F16212}">
  <a:tblStyle styleId="{E24151CB-9519-433C-803F-3C14A0F16212}" styleName="Table_0">
    <a:wholeTbl>
      <a:tcTxStyle b="off" i="off">
        <a:font>
          <a:latin typeface="Arial"/>
          <a:ea typeface="Arial"/>
          <a:cs typeface="Arial"/>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BEEEF"/>
          </a:solidFill>
        </a:fill>
      </a:tcStyle>
    </a:band1H>
    <a:band2H>
      <a:tcTxStyle b="off" i="off"/>
      <a:tcStyle>
        <a:tcBdr/>
      </a:tcStyle>
    </a:band2H>
    <a:band1V>
      <a:tcTxStyle b="off" i="off"/>
      <a:tcStyle>
        <a:tcBdr/>
        <a:fill>
          <a:solidFill>
            <a:srgbClr val="EBEEEF"/>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fill>
          <a:solidFill>
            <a:schemeClr val="accent3"/>
          </a:solidFill>
        </a:fill>
      </a:tcStyle>
    </a:firstRow>
    <a:neCell>
      <a:tcTxStyle b="off" i="off"/>
      <a:tcStyle>
        <a:tcBdr/>
      </a:tcStyle>
    </a:neCell>
    <a:nwCell>
      <a:tcTxStyle b="off" i="off"/>
      <a:tcStyle>
        <a:tcBdr/>
      </a:tcStyle>
    </a:nwCell>
  </a:tblStyle>
  <a:tblStyle styleId="{D6C38D32-FDE3-4D3F-8AD6-DEA43452D1CE}"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A963351-6144-4D83-9267-F34E58C8210B}"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0" y="138"/>
      </p:cViewPr>
      <p:guideLst>
        <p:guide orient="horz" pos="850"/>
        <p:guide pos="5338"/>
        <p:guide pos="422"/>
        <p:guide pos="2494"/>
        <p:guide orient="horz" pos="2551"/>
        <p:guide orient="horz" pos="2838"/>
        <p:guide orient="horz" pos="1928"/>
        <p:guide orient="horz" pos="402"/>
        <p:guide pos="1049"/>
        <p:guide pos="54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64e2dcc1c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64e2dcc1c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e9df084833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ge9df084833_3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e72d730caa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e72d730caa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e72d730caa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e72d730ca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64e2dcc1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64e2dcc1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64e2dcc1c_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64e2dcc1c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d64e2dcc1c_7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d64e2dcc1c_7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64e2dcc1c_7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d64e2dcc1c_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d64e2dcc1c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d64e2dcc1c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d64e2dcc1c_7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d64e2dcc1c_7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72d730c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72d730c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9"/>
        <p:cNvGrpSpPr/>
        <p:nvPr/>
      </p:nvGrpSpPr>
      <p:grpSpPr>
        <a:xfrm>
          <a:off x="0" y="0"/>
          <a:ext cx="0" cy="0"/>
          <a:chOff x="0" y="0"/>
          <a:chExt cx="0" cy="0"/>
        </a:xfrm>
      </p:grpSpPr>
      <p:sp>
        <p:nvSpPr>
          <p:cNvPr id="100" name="Google Shape;100;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1" name="Google Shape;101;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2" name="Google Shape;10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3"/>
        <p:cNvGrpSpPr/>
        <p:nvPr/>
      </p:nvGrpSpPr>
      <p:grpSpPr>
        <a:xfrm>
          <a:off x="0" y="0"/>
          <a:ext cx="0" cy="0"/>
          <a:chOff x="0" y="0"/>
          <a:chExt cx="0" cy="0"/>
        </a:xfrm>
      </p:grpSpPr>
      <p:sp>
        <p:nvSpPr>
          <p:cNvPr id="104" name="Google Shape;104;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5" name="Google Shape;10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6"/>
        <p:cNvGrpSpPr/>
        <p:nvPr/>
      </p:nvGrpSpPr>
      <p:grpSpPr>
        <a:xfrm>
          <a:off x="0" y="0"/>
          <a:ext cx="0" cy="0"/>
          <a:chOff x="0" y="0"/>
          <a:chExt cx="0" cy="0"/>
        </a:xfrm>
      </p:grpSpPr>
      <p:sp>
        <p:nvSpPr>
          <p:cNvPr id="107" name="Google Shape;10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8" name="Google Shape;10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9" name="Google Shape;10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3" name="Google Shape;113;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4" name="Google Shape;114;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sp>
        <p:nvSpPr>
          <p:cNvPr id="116" name="Google Shape;11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8"/>
        <p:cNvGrpSpPr/>
        <p:nvPr/>
      </p:nvGrpSpPr>
      <p:grpSpPr>
        <a:xfrm>
          <a:off x="0" y="0"/>
          <a:ext cx="0" cy="0"/>
          <a:chOff x="0" y="0"/>
          <a:chExt cx="0" cy="0"/>
        </a:xfrm>
      </p:grpSpPr>
      <p:sp>
        <p:nvSpPr>
          <p:cNvPr id="119" name="Google Shape;119;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 name="Google Shape;120;p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1" name="Google Shape;12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2"/>
        <p:cNvGrpSpPr/>
        <p:nvPr/>
      </p:nvGrpSpPr>
      <p:grpSpPr>
        <a:xfrm>
          <a:off x="0" y="0"/>
          <a:ext cx="0" cy="0"/>
          <a:chOff x="0" y="0"/>
          <a:chExt cx="0" cy="0"/>
        </a:xfrm>
      </p:grpSpPr>
      <p:sp>
        <p:nvSpPr>
          <p:cNvPr id="123" name="Google Shape;123;p3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4" name="Google Shape;124;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5"/>
        <p:cNvGrpSpPr/>
        <p:nvPr/>
      </p:nvGrpSpPr>
      <p:grpSpPr>
        <a:xfrm>
          <a:off x="0" y="0"/>
          <a:ext cx="0" cy="0"/>
          <a:chOff x="0" y="0"/>
          <a:chExt cx="0" cy="0"/>
        </a:xfrm>
      </p:grpSpPr>
      <p:sp>
        <p:nvSpPr>
          <p:cNvPr id="126" name="Google Shape;126;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8" name="Google Shape;128;p3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9" name="Google Shape;129;p3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0" name="Google Shape;13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
        <p:cNvGrpSpPr/>
        <p:nvPr/>
      </p:nvGrpSpPr>
      <p:grpSpPr>
        <a:xfrm>
          <a:off x="0" y="0"/>
          <a:ext cx="0" cy="0"/>
          <a:chOff x="0" y="0"/>
          <a:chExt cx="0" cy="0"/>
        </a:xfrm>
      </p:grpSpPr>
      <p:sp>
        <p:nvSpPr>
          <p:cNvPr id="132" name="Google Shape;132;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33" name="Google Shape;133;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4"/>
        <p:cNvGrpSpPr/>
        <p:nvPr/>
      </p:nvGrpSpPr>
      <p:grpSpPr>
        <a:xfrm>
          <a:off x="0" y="0"/>
          <a:ext cx="0" cy="0"/>
          <a:chOff x="0" y="0"/>
          <a:chExt cx="0" cy="0"/>
        </a:xfrm>
      </p:grpSpPr>
      <p:sp>
        <p:nvSpPr>
          <p:cNvPr id="135" name="Google Shape;135;p3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6" name="Google Shape;136;p3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8"/>
        <p:cNvGrpSpPr/>
        <p:nvPr/>
      </p:nvGrpSpPr>
      <p:grpSpPr>
        <a:xfrm>
          <a:off x="0" y="0"/>
          <a:ext cx="0" cy="0"/>
          <a:chOff x="0" y="0"/>
          <a:chExt cx="0" cy="0"/>
        </a:xfrm>
      </p:grpSpPr>
      <p:sp>
        <p:nvSpPr>
          <p:cNvPr id="139" name="Google Shape;13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4"/>
        <p:cNvGrpSpPr/>
        <p:nvPr/>
      </p:nvGrpSpPr>
      <p:grpSpPr>
        <a:xfrm>
          <a:off x="0" y="0"/>
          <a:ext cx="0" cy="0"/>
          <a:chOff x="0" y="0"/>
          <a:chExt cx="0" cy="0"/>
        </a:xfrm>
      </p:grpSpPr>
      <p:sp>
        <p:nvSpPr>
          <p:cNvPr id="145" name="Google Shape;145;p3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6" name="Google Shape;146;p3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7" name="Google Shape;14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8"/>
        <p:cNvGrpSpPr/>
        <p:nvPr/>
      </p:nvGrpSpPr>
      <p:grpSpPr>
        <a:xfrm>
          <a:off x="0" y="0"/>
          <a:ext cx="0" cy="0"/>
          <a:chOff x="0" y="0"/>
          <a:chExt cx="0" cy="0"/>
        </a:xfrm>
      </p:grpSpPr>
      <p:sp>
        <p:nvSpPr>
          <p:cNvPr id="149" name="Google Shape;149;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 name="Google Shape;150;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1"/>
        <p:cNvGrpSpPr/>
        <p:nvPr/>
      </p:nvGrpSpPr>
      <p:grpSpPr>
        <a:xfrm>
          <a:off x="0" y="0"/>
          <a:ext cx="0" cy="0"/>
          <a:chOff x="0" y="0"/>
          <a:chExt cx="0" cy="0"/>
        </a:xfrm>
      </p:grpSpPr>
      <p:sp>
        <p:nvSpPr>
          <p:cNvPr id="152" name="Google Shape;15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3" name="Google Shape;15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54" name="Google Shape;15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5"/>
        <p:cNvGrpSpPr/>
        <p:nvPr/>
      </p:nvGrpSpPr>
      <p:grpSpPr>
        <a:xfrm>
          <a:off x="0" y="0"/>
          <a:ext cx="0" cy="0"/>
          <a:chOff x="0" y="0"/>
          <a:chExt cx="0" cy="0"/>
        </a:xfrm>
      </p:grpSpPr>
      <p:sp>
        <p:nvSpPr>
          <p:cNvPr id="156" name="Google Shape;15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7" name="Google Shape;157;p4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8" name="Google Shape;158;p4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9" name="Google Shape;159;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0"/>
        <p:cNvGrpSpPr/>
        <p:nvPr/>
      </p:nvGrpSpPr>
      <p:grpSpPr>
        <a:xfrm>
          <a:off x="0" y="0"/>
          <a:ext cx="0" cy="0"/>
          <a:chOff x="0" y="0"/>
          <a:chExt cx="0" cy="0"/>
        </a:xfrm>
      </p:grpSpPr>
      <p:sp>
        <p:nvSpPr>
          <p:cNvPr id="161" name="Google Shape;16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3"/>
        <p:cNvGrpSpPr/>
        <p:nvPr/>
      </p:nvGrpSpPr>
      <p:grpSpPr>
        <a:xfrm>
          <a:off x="0" y="0"/>
          <a:ext cx="0" cy="0"/>
          <a:chOff x="0" y="0"/>
          <a:chExt cx="0" cy="0"/>
        </a:xfrm>
      </p:grpSpPr>
      <p:sp>
        <p:nvSpPr>
          <p:cNvPr id="164" name="Google Shape;164;p4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5" name="Google Shape;165;p4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6" name="Google Shape;166;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7"/>
        <p:cNvGrpSpPr/>
        <p:nvPr/>
      </p:nvGrpSpPr>
      <p:grpSpPr>
        <a:xfrm>
          <a:off x="0" y="0"/>
          <a:ext cx="0" cy="0"/>
          <a:chOff x="0" y="0"/>
          <a:chExt cx="0" cy="0"/>
        </a:xfrm>
      </p:grpSpPr>
      <p:sp>
        <p:nvSpPr>
          <p:cNvPr id="168" name="Google Shape;168;p4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9" name="Google Shape;169;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0"/>
        <p:cNvGrpSpPr/>
        <p:nvPr/>
      </p:nvGrpSpPr>
      <p:grpSpPr>
        <a:xfrm>
          <a:off x="0" y="0"/>
          <a:ext cx="0" cy="0"/>
          <a:chOff x="0" y="0"/>
          <a:chExt cx="0" cy="0"/>
        </a:xfrm>
      </p:grpSpPr>
      <p:sp>
        <p:nvSpPr>
          <p:cNvPr id="171" name="Google Shape;171;p4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73" name="Google Shape;173;p4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4" name="Google Shape;174;p4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5" name="Google Shape;175;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6"/>
        <p:cNvGrpSpPr/>
        <p:nvPr/>
      </p:nvGrpSpPr>
      <p:grpSpPr>
        <a:xfrm>
          <a:off x="0" y="0"/>
          <a:ext cx="0" cy="0"/>
          <a:chOff x="0" y="0"/>
          <a:chExt cx="0" cy="0"/>
        </a:xfrm>
      </p:grpSpPr>
      <p:sp>
        <p:nvSpPr>
          <p:cNvPr id="177" name="Google Shape;177;p46"/>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78" name="Google Shape;178;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9"/>
        <p:cNvGrpSpPr/>
        <p:nvPr/>
      </p:nvGrpSpPr>
      <p:grpSpPr>
        <a:xfrm>
          <a:off x="0" y="0"/>
          <a:ext cx="0" cy="0"/>
          <a:chOff x="0" y="0"/>
          <a:chExt cx="0" cy="0"/>
        </a:xfrm>
      </p:grpSpPr>
      <p:sp>
        <p:nvSpPr>
          <p:cNvPr id="180" name="Google Shape;180;p47"/>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1" name="Google Shape;181;p47"/>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82" name="Google Shape;182;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3"/>
        <p:cNvGrpSpPr/>
        <p:nvPr/>
      </p:nvGrpSpPr>
      <p:grpSpPr>
        <a:xfrm>
          <a:off x="0" y="0"/>
          <a:ext cx="0" cy="0"/>
          <a:chOff x="0" y="0"/>
          <a:chExt cx="0" cy="0"/>
        </a:xfrm>
      </p:grpSpPr>
      <p:sp>
        <p:nvSpPr>
          <p:cNvPr id="184" name="Google Shape;184;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7" name="Google Shape;9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8" name="Google Shape;9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0"/>
        <p:cNvGrpSpPr/>
        <p:nvPr/>
      </p:nvGrpSpPr>
      <p:grpSpPr>
        <a:xfrm>
          <a:off x="0" y="0"/>
          <a:ext cx="0" cy="0"/>
          <a:chOff x="0" y="0"/>
          <a:chExt cx="0" cy="0"/>
        </a:xfrm>
      </p:grpSpPr>
      <p:sp>
        <p:nvSpPr>
          <p:cNvPr id="141" name="Google Shape;141;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42" name="Google Shape;142;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43" name="Google Shape;143;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hyperlink" Target="https://docs.google.com/document/d/1-Yp6WPY4FfeuXFUSxElXfQqfeK1tXjjDk-ib2Vv9nE4/edit?usp=sharing"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188"/>
        <p:cNvGrpSpPr/>
        <p:nvPr/>
      </p:nvGrpSpPr>
      <p:grpSpPr>
        <a:xfrm>
          <a:off x="0" y="0"/>
          <a:ext cx="0" cy="0"/>
          <a:chOff x="0" y="0"/>
          <a:chExt cx="0" cy="0"/>
        </a:xfrm>
      </p:grpSpPr>
      <p:sp>
        <p:nvSpPr>
          <p:cNvPr id="189" name="Google Shape;189;p49"/>
          <p:cNvSpPr/>
          <p:nvPr/>
        </p:nvSpPr>
        <p:spPr>
          <a:xfrm>
            <a:off x="11109494" y="607689"/>
            <a:ext cx="198807" cy="171780"/>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9"/>
          <p:cNvSpPr/>
          <p:nvPr/>
        </p:nvSpPr>
        <p:spPr>
          <a:xfrm>
            <a:off x="9195278" y="3760547"/>
            <a:ext cx="124949" cy="14011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9"/>
          <p:cNvSpPr/>
          <p:nvPr/>
        </p:nvSpPr>
        <p:spPr>
          <a:xfrm>
            <a:off x="9223119" y="3635430"/>
            <a:ext cx="46631" cy="9359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9"/>
          <p:cNvSpPr/>
          <p:nvPr/>
        </p:nvSpPr>
        <p:spPr>
          <a:xfrm>
            <a:off x="9182457" y="3515030"/>
            <a:ext cx="60780" cy="91577"/>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9"/>
          <p:cNvSpPr/>
          <p:nvPr/>
        </p:nvSpPr>
        <p:spPr>
          <a:xfrm>
            <a:off x="11136951" y="90995"/>
            <a:ext cx="151960" cy="153559"/>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9"/>
          <p:cNvSpPr txBox="1"/>
          <p:nvPr/>
        </p:nvSpPr>
        <p:spPr>
          <a:xfrm>
            <a:off x="639875" y="1388475"/>
            <a:ext cx="8382900" cy="17856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s-ES" sz="5500">
                <a:solidFill>
                  <a:srgbClr val="FFDB00"/>
                </a:solidFill>
                <a:latin typeface="Proxima Nova Extrabold"/>
                <a:ea typeface="Proxima Nova Extrabold"/>
                <a:cs typeface="Proxima Nova Extrabold"/>
                <a:sym typeface="Proxima Nova Extrabold"/>
              </a:rPr>
              <a:t>Storage:</a:t>
            </a:r>
            <a:endParaRPr sz="5500">
              <a:solidFill>
                <a:srgbClr val="FFDB00"/>
              </a:solidFill>
              <a:latin typeface="Proxima Nova Extrabold"/>
              <a:ea typeface="Proxima Nova Extrabold"/>
              <a:cs typeface="Proxima Nova Extrabold"/>
              <a:sym typeface="Proxima Nova Extrabold"/>
            </a:endParaRPr>
          </a:p>
          <a:p>
            <a:pPr marL="0" lvl="0" indent="0" algn="l" rtl="0">
              <a:spcBef>
                <a:spcPts val="0"/>
              </a:spcBef>
              <a:spcAft>
                <a:spcPts val="0"/>
              </a:spcAft>
              <a:buNone/>
            </a:pPr>
            <a:r>
              <a:rPr lang="es-ES" sz="5500">
                <a:solidFill>
                  <a:srgbClr val="FFDB00"/>
                </a:solidFill>
                <a:latin typeface="Proxima Nova Extrabold"/>
                <a:ea typeface="Proxima Nova Extrabold"/>
                <a:cs typeface="Proxima Nova Extrabold"/>
                <a:sym typeface="Proxima Nova Extrabold"/>
              </a:rPr>
              <a:t>Implementación</a:t>
            </a:r>
            <a:endParaRPr sz="5500">
              <a:solidFill>
                <a:srgbClr val="FFDB00"/>
              </a:solidFill>
              <a:latin typeface="Proxima Nova Extrabold"/>
              <a:ea typeface="Proxima Nova Extrabold"/>
              <a:cs typeface="Proxima Nova Extrabold"/>
              <a:sym typeface="Proxima Nova Extrabold"/>
            </a:endParaRPr>
          </a:p>
        </p:txBody>
      </p:sp>
      <p:pic>
        <p:nvPicPr>
          <p:cNvPr id="197" name="Google Shape;197;p49"/>
          <p:cNvPicPr preferRelativeResize="0"/>
          <p:nvPr/>
        </p:nvPicPr>
        <p:blipFill>
          <a:blip r:embed="rId3">
            <a:alphaModFix/>
          </a:blip>
          <a:stretch>
            <a:fillRect/>
          </a:stretch>
        </p:blipFill>
        <p:spPr>
          <a:xfrm>
            <a:off x="7835800" y="3832093"/>
            <a:ext cx="1308200" cy="1311400"/>
          </a:xfrm>
          <a:prstGeom prst="rect">
            <a:avLst/>
          </a:prstGeom>
          <a:noFill/>
          <a:ln>
            <a:noFill/>
          </a:ln>
        </p:spPr>
      </p:pic>
      <p:pic>
        <p:nvPicPr>
          <p:cNvPr id="198" name="Google Shape;198;p49"/>
          <p:cNvPicPr preferRelativeResize="0"/>
          <p:nvPr/>
        </p:nvPicPr>
        <p:blipFill rotWithShape="1">
          <a:blip r:embed="rId4">
            <a:alphaModFix/>
          </a:blip>
          <a:srcRect l="39242" t="34271"/>
          <a:stretch/>
        </p:blipFill>
        <p:spPr>
          <a:xfrm>
            <a:off x="0" y="0"/>
            <a:ext cx="1998427" cy="10574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8"/>
          <p:cNvSpPr txBox="1"/>
          <p:nvPr/>
        </p:nvSpPr>
        <p:spPr>
          <a:xfrm>
            <a:off x="476243" y="265948"/>
            <a:ext cx="2407800" cy="54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s-ES" sz="2500" b="1" i="0" u="none" strike="noStrike" cap="none">
                <a:solidFill>
                  <a:srgbClr val="333333"/>
                </a:solidFill>
                <a:highlight>
                  <a:srgbClr val="FFE600"/>
                </a:highlight>
                <a:latin typeface="Proxima Nova"/>
                <a:ea typeface="Proxima Nova"/>
                <a:cs typeface="Proxima Nova"/>
                <a:sym typeface="Proxima Nova"/>
              </a:rPr>
              <a:t>Entities</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666666"/>
              </a:solidFill>
              <a:latin typeface="Roboto Condensed"/>
              <a:ea typeface="Roboto Condensed"/>
              <a:cs typeface="Roboto Condensed"/>
              <a:sym typeface="Roboto Condensed"/>
            </a:endParaRPr>
          </a:p>
        </p:txBody>
      </p:sp>
      <p:sp>
        <p:nvSpPr>
          <p:cNvPr id="379" name="Google Shape;379;p58"/>
          <p:cNvSpPr/>
          <p:nvPr/>
        </p:nvSpPr>
        <p:spPr>
          <a:xfrm>
            <a:off x="464563" y="772675"/>
            <a:ext cx="8367300" cy="384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300" b="1" i="0" u="none" strike="noStrike" cap="none">
                <a:solidFill>
                  <a:srgbClr val="3F3F3F"/>
                </a:solidFill>
                <a:latin typeface="Proxima Nova"/>
                <a:ea typeface="Proxima Nova"/>
                <a:cs typeface="Proxima Nova"/>
                <a:sym typeface="Proxima Nova"/>
              </a:rPr>
              <a:t>Entidad </a:t>
            </a:r>
            <a:r>
              <a:rPr lang="es-ES" sz="1300">
                <a:solidFill>
                  <a:srgbClr val="3F3F3F"/>
                </a:solidFill>
                <a:latin typeface="Proxima Nova"/>
                <a:ea typeface="Proxima Nova"/>
                <a:cs typeface="Proxima Nova"/>
                <a:sym typeface="Proxima Nova"/>
              </a:rPr>
              <a:t>e</a:t>
            </a:r>
            <a:r>
              <a:rPr lang="es-ES" sz="1300" b="0" i="0" u="none" strike="noStrike" cap="none">
                <a:solidFill>
                  <a:srgbClr val="3F3F3F"/>
                </a:solidFill>
                <a:latin typeface="Proxima Nova"/>
                <a:ea typeface="Proxima Nova"/>
                <a:cs typeface="Proxima Nova"/>
                <a:sym typeface="Proxima Nova"/>
              </a:rPr>
              <a:t>s un objeto de persistencia. JPA utiliza anotaciones o xml para mapear entidades a una BD relacional.</a:t>
            </a:r>
            <a:endParaRPr sz="1500" b="0" i="0" u="none" strike="noStrike" cap="none">
              <a:solidFill>
                <a:srgbClr val="000000"/>
              </a:solidFill>
              <a:latin typeface="Arial"/>
              <a:ea typeface="Arial"/>
              <a:cs typeface="Arial"/>
              <a:sym typeface="Arial"/>
            </a:endParaRPr>
          </a:p>
        </p:txBody>
      </p:sp>
      <p:sp>
        <p:nvSpPr>
          <p:cNvPr id="380" name="Google Shape;380;p58"/>
          <p:cNvSpPr/>
          <p:nvPr/>
        </p:nvSpPr>
        <p:spPr>
          <a:xfrm>
            <a:off x="6842475" y="1087525"/>
            <a:ext cx="1989300" cy="743400"/>
          </a:xfrm>
          <a:prstGeom prst="wedgeRoundRectCallout">
            <a:avLst>
              <a:gd name="adj1" fmla="val -65225"/>
              <a:gd name="adj2" fmla="val 60697"/>
              <a:gd name="adj3" fmla="val 0"/>
            </a:avLst>
          </a:prstGeom>
          <a:solidFill>
            <a:srgbClr val="FFE6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r>
              <a:rPr lang="es-ES" sz="1200">
                <a:solidFill>
                  <a:srgbClr val="3F3F3F"/>
                </a:solidFill>
                <a:latin typeface="Proxima Nova"/>
                <a:ea typeface="Proxima Nova"/>
                <a:cs typeface="Proxima Nova"/>
                <a:sym typeface="Proxima Nova"/>
              </a:rPr>
              <a:t>Cada Entidad representa una tabla en una base de datos relacional</a:t>
            </a:r>
            <a:endParaRPr sz="1200"/>
          </a:p>
        </p:txBody>
      </p:sp>
      <p:graphicFrame>
        <p:nvGraphicFramePr>
          <p:cNvPr id="381" name="Google Shape;381;p58"/>
          <p:cNvGraphicFramePr/>
          <p:nvPr/>
        </p:nvGraphicFramePr>
        <p:xfrm>
          <a:off x="476250" y="1349375"/>
          <a:ext cx="5409900" cy="3296920"/>
        </p:xfrm>
        <a:graphic>
          <a:graphicData uri="http://schemas.openxmlformats.org/drawingml/2006/table">
            <a:tbl>
              <a:tblPr>
                <a:noFill/>
                <a:tableStyleId>{D6C38D32-FDE3-4D3F-8AD6-DEA43452D1CE}</a:tableStyleId>
              </a:tblPr>
              <a:tblGrid>
                <a:gridCol w="5409900">
                  <a:extLst>
                    <a:ext uri="{9D8B030D-6E8A-4147-A177-3AD203B41FA5}">
                      <a16:colId xmlns:a16="http://schemas.microsoft.com/office/drawing/2014/main" val="20000"/>
                    </a:ext>
                  </a:extLst>
                </a:gridCol>
              </a:tblGrid>
              <a:tr h="1769925">
                <a:tc>
                  <a:txBody>
                    <a:bodyPr/>
                    <a:lstStyle/>
                    <a:p>
                      <a:pPr marL="0" lvl="0" indent="0" algn="l" rtl="0">
                        <a:spcBef>
                          <a:spcPts val="0"/>
                        </a:spcBef>
                        <a:spcAft>
                          <a:spcPts val="0"/>
                        </a:spcAft>
                        <a:buClr>
                          <a:schemeClr val="dk1"/>
                        </a:buClr>
                        <a:buSzPts val="1100"/>
                        <a:buFont typeface="Arial"/>
                        <a:buNone/>
                      </a:pPr>
                      <a:r>
                        <a:rPr lang="es-ES" sz="1100">
                          <a:solidFill>
                            <a:srgbClr val="A9B7C6"/>
                          </a:solidFill>
                          <a:highlight>
                            <a:schemeClr val="dk1"/>
                          </a:highlight>
                          <a:latin typeface="Consolas"/>
                          <a:ea typeface="Consolas"/>
                          <a:cs typeface="Consolas"/>
                          <a:sym typeface="Consolas"/>
                        </a:rPr>
                        <a:t>@Entity(name=</a:t>
                      </a:r>
                      <a:r>
                        <a:rPr lang="es-ES" sz="1100">
                          <a:solidFill>
                            <a:srgbClr val="6A8759"/>
                          </a:solidFill>
                          <a:highlight>
                            <a:schemeClr val="dk1"/>
                          </a:highlight>
                          <a:latin typeface="Consolas"/>
                          <a:ea typeface="Consolas"/>
                          <a:cs typeface="Consolas"/>
                          <a:sym typeface="Consolas"/>
                        </a:rPr>
                        <a:t>"STUDENT"</a:t>
                      </a:r>
                      <a:r>
                        <a:rPr lang="es-ES" sz="1100">
                          <a:solidFill>
                            <a:srgbClr val="A9B7C6"/>
                          </a:solidFill>
                          <a:highlight>
                            <a:schemeClr val="dk1"/>
                          </a:highlight>
                          <a:latin typeface="Consolas"/>
                          <a:ea typeface="Consolas"/>
                          <a:cs typeface="Consolas"/>
                          <a:sym typeface="Consolas"/>
                        </a:rPr>
                        <a:t>)</a:t>
                      </a:r>
                      <a:endParaRPr sz="1100">
                        <a:solidFill>
                          <a:srgbClr val="A9B7C6"/>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ES" sz="1100">
                          <a:solidFill>
                            <a:srgbClr val="CC7832"/>
                          </a:solidFill>
                          <a:highlight>
                            <a:schemeClr val="dk1"/>
                          </a:highlight>
                          <a:latin typeface="Consolas"/>
                          <a:ea typeface="Consolas"/>
                          <a:cs typeface="Consolas"/>
                          <a:sym typeface="Consolas"/>
                        </a:rPr>
                        <a:t>public class </a:t>
                      </a:r>
                      <a:r>
                        <a:rPr lang="es-ES" sz="1100">
                          <a:solidFill>
                            <a:srgbClr val="A9B7C6"/>
                          </a:solidFill>
                          <a:highlight>
                            <a:schemeClr val="dk1"/>
                          </a:highlight>
                          <a:latin typeface="Consolas"/>
                          <a:ea typeface="Consolas"/>
                          <a:cs typeface="Consolas"/>
                          <a:sym typeface="Consolas"/>
                        </a:rPr>
                        <a:t>Student{</a:t>
                      </a:r>
                      <a:endParaRPr sz="1100">
                        <a:solidFill>
                          <a:srgbClr val="A9B7C6"/>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ES" sz="1100">
                          <a:solidFill>
                            <a:srgbClr val="A9B7C6"/>
                          </a:solidFill>
                          <a:highlight>
                            <a:schemeClr val="dk1"/>
                          </a:highlight>
                          <a:latin typeface="Consolas"/>
                          <a:ea typeface="Consolas"/>
                          <a:cs typeface="Consolas"/>
                          <a:sym typeface="Consolas"/>
                        </a:rPr>
                        <a:t>   @Id</a:t>
                      </a:r>
                      <a:endParaRPr sz="1100">
                        <a:solidFill>
                          <a:srgbClr val="A9B7C6"/>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ES" sz="1100">
                          <a:solidFill>
                            <a:srgbClr val="A9B7C6"/>
                          </a:solidFill>
                          <a:highlight>
                            <a:schemeClr val="dk1"/>
                          </a:highlight>
                          <a:latin typeface="Consolas"/>
                          <a:ea typeface="Consolas"/>
                          <a:cs typeface="Consolas"/>
                          <a:sym typeface="Consolas"/>
                        </a:rPr>
                        <a:t>   @GeneratedValue(Strategy=GenerationType.AUTO</a:t>
                      </a:r>
                      <a:r>
                        <a:rPr lang="es-ES" sz="1100">
                          <a:solidFill>
                            <a:srgbClr val="CC7832"/>
                          </a:solidFill>
                          <a:highlight>
                            <a:schemeClr val="dk1"/>
                          </a:highlight>
                          <a:latin typeface="Consolas"/>
                          <a:ea typeface="Consolas"/>
                          <a:cs typeface="Consolas"/>
                          <a:sym typeface="Consolas"/>
                        </a:rPr>
                        <a:t>, </a:t>
                      </a:r>
                      <a:r>
                        <a:rPr lang="es-ES" sz="1100">
                          <a:solidFill>
                            <a:srgbClr val="A9B7C6"/>
                          </a:solidFill>
                          <a:highlight>
                            <a:schemeClr val="dk1"/>
                          </a:highlight>
                          <a:latin typeface="Consolas"/>
                          <a:ea typeface="Consolas"/>
                          <a:cs typeface="Consolas"/>
                          <a:sym typeface="Consolas"/>
                        </a:rPr>
                        <a:t>generator=</a:t>
                      </a:r>
                      <a:r>
                        <a:rPr lang="es-ES" sz="1100">
                          <a:solidFill>
                            <a:srgbClr val="6A8759"/>
                          </a:solidFill>
                          <a:highlight>
                            <a:schemeClr val="dk1"/>
                          </a:highlight>
                          <a:latin typeface="Consolas"/>
                          <a:ea typeface="Consolas"/>
                          <a:cs typeface="Consolas"/>
                          <a:sym typeface="Consolas"/>
                        </a:rPr>
                        <a:t>"native"</a:t>
                      </a:r>
                      <a:r>
                        <a:rPr lang="es-ES" sz="1100">
                          <a:solidFill>
                            <a:srgbClr val="A9B7C6"/>
                          </a:solidFill>
                          <a:highlight>
                            <a:schemeClr val="dk1"/>
                          </a:highlight>
                          <a:latin typeface="Consolas"/>
                          <a:ea typeface="Consolas"/>
                          <a:cs typeface="Consolas"/>
                          <a:sym typeface="Consolas"/>
                        </a:rPr>
                        <a:t>)</a:t>
                      </a:r>
                      <a:endParaRPr sz="1100">
                        <a:solidFill>
                          <a:srgbClr val="A9B7C6"/>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ES" sz="1100">
                          <a:solidFill>
                            <a:srgbClr val="A9B7C6"/>
                          </a:solidFill>
                          <a:highlight>
                            <a:schemeClr val="dk1"/>
                          </a:highlight>
                          <a:latin typeface="Consolas"/>
                          <a:ea typeface="Consolas"/>
                          <a:cs typeface="Consolas"/>
                          <a:sym typeface="Consolas"/>
                        </a:rPr>
                        <a:t>   @GenericGenerator(name=</a:t>
                      </a:r>
                      <a:r>
                        <a:rPr lang="es-ES" sz="1100">
                          <a:solidFill>
                            <a:srgbClr val="6A8759"/>
                          </a:solidFill>
                          <a:highlight>
                            <a:schemeClr val="dk1"/>
                          </a:highlight>
                          <a:latin typeface="Consolas"/>
                          <a:ea typeface="Consolas"/>
                          <a:cs typeface="Consolas"/>
                          <a:sym typeface="Consolas"/>
                        </a:rPr>
                        <a:t>"native"</a:t>
                      </a:r>
                      <a:r>
                        <a:rPr lang="es-ES" sz="1100">
                          <a:solidFill>
                            <a:srgbClr val="CC7832"/>
                          </a:solidFill>
                          <a:highlight>
                            <a:schemeClr val="dk1"/>
                          </a:highlight>
                          <a:latin typeface="Consolas"/>
                          <a:ea typeface="Consolas"/>
                          <a:cs typeface="Consolas"/>
                          <a:sym typeface="Consolas"/>
                        </a:rPr>
                        <a:t>, </a:t>
                      </a:r>
                      <a:r>
                        <a:rPr lang="es-ES" sz="1100">
                          <a:solidFill>
                            <a:srgbClr val="A9B7C6"/>
                          </a:solidFill>
                          <a:highlight>
                            <a:schemeClr val="dk1"/>
                          </a:highlight>
                          <a:latin typeface="Consolas"/>
                          <a:ea typeface="Consolas"/>
                          <a:cs typeface="Consolas"/>
                          <a:sym typeface="Consolas"/>
                        </a:rPr>
                        <a:t>strategy=</a:t>
                      </a:r>
                      <a:r>
                        <a:rPr lang="es-ES" sz="1100">
                          <a:solidFill>
                            <a:srgbClr val="6A8759"/>
                          </a:solidFill>
                          <a:highlight>
                            <a:schemeClr val="dk1"/>
                          </a:highlight>
                          <a:latin typeface="Consolas"/>
                          <a:ea typeface="Consolas"/>
                          <a:cs typeface="Consolas"/>
                          <a:sym typeface="Consolas"/>
                        </a:rPr>
                        <a:t>"native"</a:t>
                      </a:r>
                      <a:r>
                        <a:rPr lang="es-ES" sz="1100">
                          <a:solidFill>
                            <a:srgbClr val="A9B7C6"/>
                          </a:solidFill>
                          <a:highlight>
                            <a:schemeClr val="dk1"/>
                          </a:highlight>
                          <a:latin typeface="Consolas"/>
                          <a:ea typeface="Consolas"/>
                          <a:cs typeface="Consolas"/>
                          <a:sym typeface="Consolas"/>
                        </a:rPr>
                        <a:t>)</a:t>
                      </a:r>
                      <a:endParaRPr sz="1100">
                        <a:solidFill>
                          <a:srgbClr val="A9B7C6"/>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ES" sz="1100">
                          <a:solidFill>
                            <a:srgbClr val="A9B7C6"/>
                          </a:solidFill>
                          <a:highlight>
                            <a:schemeClr val="dk1"/>
                          </a:highlight>
                          <a:latin typeface="Consolas"/>
                          <a:ea typeface="Consolas"/>
                          <a:cs typeface="Consolas"/>
                          <a:sym typeface="Consolas"/>
                        </a:rPr>
                        <a:t>   @Column(name = </a:t>
                      </a:r>
                      <a:r>
                        <a:rPr lang="es-ES" sz="1100">
                          <a:solidFill>
                            <a:srgbClr val="6A8759"/>
                          </a:solidFill>
                          <a:highlight>
                            <a:schemeClr val="dk1"/>
                          </a:highlight>
                          <a:latin typeface="Consolas"/>
                          <a:ea typeface="Consolas"/>
                          <a:cs typeface="Consolas"/>
                          <a:sym typeface="Consolas"/>
                        </a:rPr>
                        <a:t>"ID"</a:t>
                      </a:r>
                      <a:r>
                        <a:rPr lang="es-ES" sz="1100">
                          <a:solidFill>
                            <a:srgbClr val="A9B7C6"/>
                          </a:solidFill>
                          <a:highlight>
                            <a:schemeClr val="dk1"/>
                          </a:highlight>
                          <a:latin typeface="Consolas"/>
                          <a:ea typeface="Consolas"/>
                          <a:cs typeface="Consolas"/>
                          <a:sym typeface="Consolas"/>
                        </a:rPr>
                        <a:t>)</a:t>
                      </a:r>
                      <a:endParaRPr sz="1100">
                        <a:solidFill>
                          <a:srgbClr val="A9B7C6"/>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ES" sz="1100">
                          <a:solidFill>
                            <a:srgbClr val="A9B7C6"/>
                          </a:solidFill>
                          <a:highlight>
                            <a:schemeClr val="dk1"/>
                          </a:highlight>
                          <a:latin typeface="Consolas"/>
                          <a:ea typeface="Consolas"/>
                          <a:cs typeface="Consolas"/>
                          <a:sym typeface="Consolas"/>
                        </a:rPr>
                        <a:t>   </a:t>
                      </a:r>
                      <a:r>
                        <a:rPr lang="es-ES" sz="1100">
                          <a:solidFill>
                            <a:srgbClr val="CC7832"/>
                          </a:solidFill>
                          <a:highlight>
                            <a:schemeClr val="dk1"/>
                          </a:highlight>
                          <a:latin typeface="Consolas"/>
                          <a:ea typeface="Consolas"/>
                          <a:cs typeface="Consolas"/>
                          <a:sym typeface="Consolas"/>
                        </a:rPr>
                        <a:t>private </a:t>
                      </a:r>
                      <a:r>
                        <a:rPr lang="es-ES" sz="1100">
                          <a:solidFill>
                            <a:srgbClr val="A9B7C6"/>
                          </a:solidFill>
                          <a:highlight>
                            <a:schemeClr val="dk1"/>
                          </a:highlight>
                          <a:latin typeface="Consolas"/>
                          <a:ea typeface="Consolas"/>
                          <a:cs typeface="Consolas"/>
                          <a:sym typeface="Consolas"/>
                        </a:rPr>
                        <a:t>Long </a:t>
                      </a:r>
                      <a:r>
                        <a:rPr lang="es-ES" sz="1100">
                          <a:solidFill>
                            <a:srgbClr val="9876AA"/>
                          </a:solidFill>
                          <a:highlight>
                            <a:schemeClr val="dk1"/>
                          </a:highlight>
                          <a:latin typeface="Consolas"/>
                          <a:ea typeface="Consolas"/>
                          <a:cs typeface="Consolas"/>
                          <a:sym typeface="Consolas"/>
                        </a:rPr>
                        <a:t>studentId</a:t>
                      </a:r>
                      <a:r>
                        <a:rPr lang="es-ES" sz="1100">
                          <a:solidFill>
                            <a:srgbClr val="CC7832"/>
                          </a:solidFill>
                          <a:highlight>
                            <a:schemeClr val="dk1"/>
                          </a:highlight>
                          <a:latin typeface="Consolas"/>
                          <a:ea typeface="Consolas"/>
                          <a:cs typeface="Consolas"/>
                          <a:sym typeface="Consolas"/>
                        </a:rPr>
                        <a:t>;</a:t>
                      </a:r>
                      <a:endParaRPr sz="1100">
                        <a:solidFill>
                          <a:srgbClr val="CC7832"/>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100">
                        <a:solidFill>
                          <a:srgbClr val="CC7832"/>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ES" sz="1100">
                          <a:solidFill>
                            <a:srgbClr val="CC7832"/>
                          </a:solidFill>
                          <a:highlight>
                            <a:schemeClr val="dk1"/>
                          </a:highlight>
                          <a:latin typeface="Consolas"/>
                          <a:ea typeface="Consolas"/>
                          <a:cs typeface="Consolas"/>
                          <a:sym typeface="Consolas"/>
                        </a:rPr>
                        <a:t>   </a:t>
                      </a:r>
                      <a:r>
                        <a:rPr lang="es-ES" sz="1100">
                          <a:solidFill>
                            <a:srgbClr val="A9B7C6"/>
                          </a:solidFill>
                          <a:highlight>
                            <a:schemeClr val="dk1"/>
                          </a:highlight>
                          <a:latin typeface="Consolas"/>
                          <a:ea typeface="Consolas"/>
                          <a:cs typeface="Consolas"/>
                          <a:sym typeface="Consolas"/>
                        </a:rPr>
                        <a:t>@Column(name=</a:t>
                      </a:r>
                      <a:r>
                        <a:rPr lang="es-ES" sz="1100">
                          <a:solidFill>
                            <a:srgbClr val="6A8759"/>
                          </a:solidFill>
                          <a:highlight>
                            <a:schemeClr val="dk1"/>
                          </a:highlight>
                          <a:latin typeface="Consolas"/>
                          <a:ea typeface="Consolas"/>
                          <a:cs typeface="Consolas"/>
                          <a:sym typeface="Consolas"/>
                        </a:rPr>
                        <a:t>"FNAME"</a:t>
                      </a:r>
                      <a:r>
                        <a:rPr lang="es-ES" sz="1100">
                          <a:solidFill>
                            <a:srgbClr val="A9B7C6"/>
                          </a:solidFill>
                          <a:highlight>
                            <a:schemeClr val="dk1"/>
                          </a:highlight>
                          <a:latin typeface="Consolas"/>
                          <a:ea typeface="Consolas"/>
                          <a:cs typeface="Consolas"/>
                          <a:sym typeface="Consolas"/>
                        </a:rPr>
                        <a:t>)</a:t>
                      </a:r>
                      <a:endParaRPr sz="1100">
                        <a:solidFill>
                          <a:srgbClr val="A9B7C6"/>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ES" sz="1100">
                          <a:solidFill>
                            <a:srgbClr val="A9B7C6"/>
                          </a:solidFill>
                          <a:highlight>
                            <a:schemeClr val="dk1"/>
                          </a:highlight>
                          <a:latin typeface="Consolas"/>
                          <a:ea typeface="Consolas"/>
                          <a:cs typeface="Consolas"/>
                          <a:sym typeface="Consolas"/>
                        </a:rPr>
                        <a:t>   </a:t>
                      </a:r>
                      <a:r>
                        <a:rPr lang="es-ES" sz="1100">
                          <a:solidFill>
                            <a:srgbClr val="CC7832"/>
                          </a:solidFill>
                          <a:highlight>
                            <a:schemeClr val="dk1"/>
                          </a:highlight>
                          <a:latin typeface="Consolas"/>
                          <a:ea typeface="Consolas"/>
                          <a:cs typeface="Consolas"/>
                          <a:sym typeface="Consolas"/>
                        </a:rPr>
                        <a:t>private </a:t>
                      </a:r>
                      <a:r>
                        <a:rPr lang="es-ES" sz="1100">
                          <a:solidFill>
                            <a:srgbClr val="A9B7C6"/>
                          </a:solidFill>
                          <a:highlight>
                            <a:schemeClr val="dk1"/>
                          </a:highlight>
                          <a:latin typeface="Consolas"/>
                          <a:ea typeface="Consolas"/>
                          <a:cs typeface="Consolas"/>
                          <a:sym typeface="Consolas"/>
                        </a:rPr>
                        <a:t>String </a:t>
                      </a:r>
                      <a:r>
                        <a:rPr lang="es-ES" sz="1100">
                          <a:solidFill>
                            <a:srgbClr val="9876AA"/>
                          </a:solidFill>
                          <a:highlight>
                            <a:schemeClr val="dk1"/>
                          </a:highlight>
                          <a:latin typeface="Consolas"/>
                          <a:ea typeface="Consolas"/>
                          <a:cs typeface="Consolas"/>
                          <a:sym typeface="Consolas"/>
                        </a:rPr>
                        <a:t>firstName</a:t>
                      </a:r>
                      <a:r>
                        <a:rPr lang="es-ES" sz="1100">
                          <a:solidFill>
                            <a:srgbClr val="CC7832"/>
                          </a:solidFill>
                          <a:highlight>
                            <a:schemeClr val="dk1"/>
                          </a:highlight>
                          <a:latin typeface="Consolas"/>
                          <a:ea typeface="Consolas"/>
                          <a:cs typeface="Consolas"/>
                          <a:sym typeface="Consolas"/>
                        </a:rPr>
                        <a:t>;</a:t>
                      </a:r>
                      <a:endParaRPr sz="1100">
                        <a:solidFill>
                          <a:srgbClr val="CC7832"/>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100">
                        <a:solidFill>
                          <a:srgbClr val="CC7832"/>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ES" sz="1100">
                          <a:solidFill>
                            <a:srgbClr val="CC7832"/>
                          </a:solidFill>
                          <a:highlight>
                            <a:schemeClr val="dk1"/>
                          </a:highlight>
                          <a:latin typeface="Consolas"/>
                          <a:ea typeface="Consolas"/>
                          <a:cs typeface="Consolas"/>
                          <a:sym typeface="Consolas"/>
                        </a:rPr>
                        <a:t>   </a:t>
                      </a:r>
                      <a:r>
                        <a:rPr lang="es-ES" sz="1100">
                          <a:solidFill>
                            <a:srgbClr val="A9B7C6"/>
                          </a:solidFill>
                          <a:highlight>
                            <a:schemeClr val="dk1"/>
                          </a:highlight>
                          <a:latin typeface="Consolas"/>
                          <a:ea typeface="Consolas"/>
                          <a:cs typeface="Consolas"/>
                          <a:sym typeface="Consolas"/>
                        </a:rPr>
                        <a:t>@Column(name=</a:t>
                      </a:r>
                      <a:r>
                        <a:rPr lang="es-ES" sz="1100">
                          <a:solidFill>
                            <a:srgbClr val="6A8759"/>
                          </a:solidFill>
                          <a:highlight>
                            <a:schemeClr val="dk1"/>
                          </a:highlight>
                          <a:latin typeface="Consolas"/>
                          <a:ea typeface="Consolas"/>
                          <a:cs typeface="Consolas"/>
                          <a:sym typeface="Consolas"/>
                        </a:rPr>
                        <a:t>"LNAME"</a:t>
                      </a:r>
                      <a:r>
                        <a:rPr lang="es-ES" sz="1100">
                          <a:solidFill>
                            <a:srgbClr val="A9B7C6"/>
                          </a:solidFill>
                          <a:highlight>
                            <a:schemeClr val="dk1"/>
                          </a:highlight>
                          <a:latin typeface="Consolas"/>
                          <a:ea typeface="Consolas"/>
                          <a:cs typeface="Consolas"/>
                          <a:sym typeface="Consolas"/>
                        </a:rPr>
                        <a:t>)</a:t>
                      </a:r>
                      <a:endParaRPr sz="1100">
                        <a:solidFill>
                          <a:srgbClr val="A9B7C6"/>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ES" sz="1100">
                          <a:solidFill>
                            <a:srgbClr val="A9B7C6"/>
                          </a:solidFill>
                          <a:highlight>
                            <a:schemeClr val="dk1"/>
                          </a:highlight>
                          <a:latin typeface="Consolas"/>
                          <a:ea typeface="Consolas"/>
                          <a:cs typeface="Consolas"/>
                          <a:sym typeface="Consolas"/>
                        </a:rPr>
                        <a:t>   </a:t>
                      </a:r>
                      <a:r>
                        <a:rPr lang="es-ES" sz="1100">
                          <a:solidFill>
                            <a:srgbClr val="CC7832"/>
                          </a:solidFill>
                          <a:highlight>
                            <a:schemeClr val="dk1"/>
                          </a:highlight>
                          <a:latin typeface="Consolas"/>
                          <a:ea typeface="Consolas"/>
                          <a:cs typeface="Consolas"/>
                          <a:sym typeface="Consolas"/>
                        </a:rPr>
                        <a:t>private </a:t>
                      </a:r>
                      <a:r>
                        <a:rPr lang="es-ES" sz="1100">
                          <a:solidFill>
                            <a:srgbClr val="A9B7C6"/>
                          </a:solidFill>
                          <a:highlight>
                            <a:schemeClr val="dk1"/>
                          </a:highlight>
                          <a:latin typeface="Consolas"/>
                          <a:ea typeface="Consolas"/>
                          <a:cs typeface="Consolas"/>
                          <a:sym typeface="Consolas"/>
                        </a:rPr>
                        <a:t>String </a:t>
                      </a:r>
                      <a:r>
                        <a:rPr lang="es-ES" sz="1100">
                          <a:solidFill>
                            <a:srgbClr val="9876AA"/>
                          </a:solidFill>
                          <a:highlight>
                            <a:schemeClr val="dk1"/>
                          </a:highlight>
                          <a:latin typeface="Consolas"/>
                          <a:ea typeface="Consolas"/>
                          <a:cs typeface="Consolas"/>
                          <a:sym typeface="Consolas"/>
                        </a:rPr>
                        <a:t>lastName</a:t>
                      </a:r>
                      <a:r>
                        <a:rPr lang="es-ES" sz="1100">
                          <a:solidFill>
                            <a:srgbClr val="CC7832"/>
                          </a:solidFill>
                          <a:highlight>
                            <a:schemeClr val="dk1"/>
                          </a:highlight>
                          <a:latin typeface="Consolas"/>
                          <a:ea typeface="Consolas"/>
                          <a:cs typeface="Consolas"/>
                          <a:sym typeface="Consolas"/>
                        </a:rPr>
                        <a:t>;</a:t>
                      </a:r>
                      <a:endParaRPr sz="1100">
                        <a:solidFill>
                          <a:srgbClr val="CC7832"/>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100">
                        <a:solidFill>
                          <a:srgbClr val="CC7832"/>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ES" sz="1100">
                          <a:solidFill>
                            <a:srgbClr val="CC7832"/>
                          </a:solidFill>
                          <a:highlight>
                            <a:schemeClr val="dk1"/>
                          </a:highlight>
                          <a:latin typeface="Consolas"/>
                          <a:ea typeface="Consolas"/>
                          <a:cs typeface="Consolas"/>
                          <a:sym typeface="Consolas"/>
                        </a:rPr>
                        <a:t>   </a:t>
                      </a:r>
                      <a:r>
                        <a:rPr lang="es-ES" sz="1100">
                          <a:solidFill>
                            <a:srgbClr val="A9B7C6"/>
                          </a:solidFill>
                          <a:highlight>
                            <a:schemeClr val="dk1"/>
                          </a:highlight>
                          <a:latin typeface="Consolas"/>
                          <a:ea typeface="Consolas"/>
                          <a:cs typeface="Consolas"/>
                          <a:sym typeface="Consolas"/>
                        </a:rPr>
                        <a:t>@Column(name=</a:t>
                      </a:r>
                      <a:r>
                        <a:rPr lang="es-ES" sz="1100">
                          <a:solidFill>
                            <a:srgbClr val="6A8759"/>
                          </a:solidFill>
                          <a:highlight>
                            <a:schemeClr val="dk1"/>
                          </a:highlight>
                          <a:latin typeface="Consolas"/>
                          <a:ea typeface="Consolas"/>
                          <a:cs typeface="Consolas"/>
                          <a:sym typeface="Consolas"/>
                        </a:rPr>
                        <a:t>"CONTACT_NO"</a:t>
                      </a:r>
                      <a:r>
                        <a:rPr lang="es-ES" sz="1100">
                          <a:solidFill>
                            <a:srgbClr val="A9B7C6"/>
                          </a:solidFill>
                          <a:highlight>
                            <a:schemeClr val="dk1"/>
                          </a:highlight>
                          <a:latin typeface="Consolas"/>
                          <a:ea typeface="Consolas"/>
                          <a:cs typeface="Consolas"/>
                          <a:sym typeface="Consolas"/>
                        </a:rPr>
                        <a:t>)</a:t>
                      </a:r>
                      <a:endParaRPr sz="1100">
                        <a:solidFill>
                          <a:srgbClr val="A9B7C6"/>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ES" sz="1100">
                          <a:solidFill>
                            <a:srgbClr val="A9B7C6"/>
                          </a:solidFill>
                          <a:highlight>
                            <a:schemeClr val="dk1"/>
                          </a:highlight>
                          <a:latin typeface="Consolas"/>
                          <a:ea typeface="Consolas"/>
                          <a:cs typeface="Consolas"/>
                          <a:sym typeface="Consolas"/>
                        </a:rPr>
                        <a:t>   </a:t>
                      </a:r>
                      <a:r>
                        <a:rPr lang="es-ES" sz="1100">
                          <a:solidFill>
                            <a:srgbClr val="CC7832"/>
                          </a:solidFill>
                          <a:highlight>
                            <a:schemeClr val="dk1"/>
                          </a:highlight>
                          <a:latin typeface="Consolas"/>
                          <a:ea typeface="Consolas"/>
                          <a:cs typeface="Consolas"/>
                          <a:sym typeface="Consolas"/>
                        </a:rPr>
                        <a:t>private </a:t>
                      </a:r>
                      <a:r>
                        <a:rPr lang="es-ES" sz="1100">
                          <a:solidFill>
                            <a:srgbClr val="A9B7C6"/>
                          </a:solidFill>
                          <a:highlight>
                            <a:schemeClr val="dk1"/>
                          </a:highlight>
                          <a:latin typeface="Consolas"/>
                          <a:ea typeface="Consolas"/>
                          <a:cs typeface="Consolas"/>
                          <a:sym typeface="Consolas"/>
                        </a:rPr>
                        <a:t>String </a:t>
                      </a:r>
                      <a:r>
                        <a:rPr lang="es-ES" sz="1100">
                          <a:solidFill>
                            <a:srgbClr val="9876AA"/>
                          </a:solidFill>
                          <a:highlight>
                            <a:schemeClr val="dk1"/>
                          </a:highlight>
                          <a:latin typeface="Consolas"/>
                          <a:ea typeface="Consolas"/>
                          <a:cs typeface="Consolas"/>
                          <a:sym typeface="Consolas"/>
                        </a:rPr>
                        <a:t>contactNo</a:t>
                      </a:r>
                      <a:r>
                        <a:rPr lang="es-ES" sz="1100">
                          <a:solidFill>
                            <a:srgbClr val="CC7832"/>
                          </a:solidFill>
                          <a:highlight>
                            <a:schemeClr val="dk1"/>
                          </a:highlight>
                          <a:latin typeface="Consolas"/>
                          <a:ea typeface="Consolas"/>
                          <a:cs typeface="Consolas"/>
                          <a:sym typeface="Consolas"/>
                        </a:rPr>
                        <a:t>;</a:t>
                      </a:r>
                      <a:endParaRPr sz="1100">
                        <a:solidFill>
                          <a:srgbClr val="CC7832"/>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100">
                        <a:solidFill>
                          <a:srgbClr val="CC7832"/>
                        </a:solidFill>
                        <a:highlight>
                          <a:schemeClr val="dk1"/>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ES" sz="1100">
                          <a:solidFill>
                            <a:srgbClr val="A9B7C6"/>
                          </a:solidFill>
                          <a:highlight>
                            <a:schemeClr val="dk1"/>
                          </a:highlight>
                          <a:latin typeface="Consolas"/>
                          <a:ea typeface="Consolas"/>
                          <a:cs typeface="Consolas"/>
                          <a:sym typeface="Consolas"/>
                        </a:rPr>
                        <a:t>}</a:t>
                      </a:r>
                      <a:endParaRPr sz="1100">
                        <a:solidFill>
                          <a:srgbClr val="A9B7C6"/>
                        </a:solidFill>
                        <a:highlight>
                          <a:schemeClr val="dk1"/>
                        </a:highlight>
                        <a:latin typeface="Consolas"/>
                        <a:ea typeface="Consolas"/>
                        <a:cs typeface="Consolas"/>
                        <a:sym typeface="Consolas"/>
                      </a:endParaRPr>
                    </a:p>
                    <a:p>
                      <a:pPr marL="0" lvl="0" indent="0" algn="l" rtl="0">
                        <a:spcBef>
                          <a:spcPts val="0"/>
                        </a:spcBef>
                        <a:spcAft>
                          <a:spcPts val="0"/>
                        </a:spcAft>
                        <a:buNone/>
                      </a:pPr>
                      <a:endParaRPr sz="1000" i="1">
                        <a:solidFill>
                          <a:srgbClr val="78DCE8"/>
                        </a:solidFill>
                        <a:highlight>
                          <a:srgbClr val="000000"/>
                        </a:highlight>
                        <a:latin typeface="Courier New"/>
                        <a:ea typeface="Courier New"/>
                        <a:cs typeface="Courier New"/>
                        <a:sym typeface="Courier New"/>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graphicFrame>
        <p:nvGraphicFramePr>
          <p:cNvPr id="382" name="Google Shape;382;p58"/>
          <p:cNvGraphicFramePr/>
          <p:nvPr/>
        </p:nvGraphicFramePr>
        <p:xfrm>
          <a:off x="6365750" y="1961725"/>
          <a:ext cx="2599825" cy="2003100"/>
        </p:xfrm>
        <a:graphic>
          <a:graphicData uri="http://schemas.openxmlformats.org/drawingml/2006/table">
            <a:tbl>
              <a:tblPr>
                <a:noFill/>
                <a:tableStyleId>{9A963351-6144-4D83-9267-F34E58C8210B}</a:tableStyleId>
              </a:tblPr>
              <a:tblGrid>
                <a:gridCol w="2599825">
                  <a:extLst>
                    <a:ext uri="{9D8B030D-6E8A-4147-A177-3AD203B41FA5}">
                      <a16:colId xmlns:a16="http://schemas.microsoft.com/office/drawing/2014/main" val="20000"/>
                    </a:ext>
                  </a:extLst>
                </a:gridCol>
              </a:tblGrid>
              <a:tr h="340050">
                <a:tc>
                  <a:txBody>
                    <a:bodyPr/>
                    <a:lstStyle/>
                    <a:p>
                      <a:pPr marL="0" lvl="0" indent="0" algn="ctr" rtl="0">
                        <a:spcBef>
                          <a:spcPts val="600"/>
                        </a:spcBef>
                        <a:spcAft>
                          <a:spcPts val="0"/>
                        </a:spcAft>
                        <a:buNone/>
                      </a:pPr>
                      <a:r>
                        <a:rPr lang="es-ES" b="1">
                          <a:solidFill>
                            <a:srgbClr val="FFFFFF"/>
                          </a:solidFill>
                          <a:latin typeface="Rubik"/>
                          <a:ea typeface="Rubik"/>
                          <a:cs typeface="Rubik"/>
                          <a:sym typeface="Rubik"/>
                        </a:rPr>
                        <a:t>TABLA STUDENT</a:t>
                      </a:r>
                      <a:endParaRPr>
                        <a:solidFill>
                          <a:srgbClr val="FFFFFF"/>
                        </a:solidFill>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340050">
                <a:tc>
                  <a:txBody>
                    <a:bodyPr/>
                    <a:lstStyle/>
                    <a:p>
                      <a:pPr marL="0" lvl="0" indent="0" algn="l" rtl="0">
                        <a:spcBef>
                          <a:spcPts val="600"/>
                        </a:spcBef>
                        <a:spcAft>
                          <a:spcPts val="0"/>
                        </a:spcAft>
                        <a:buNone/>
                      </a:pPr>
                      <a:r>
                        <a:rPr lang="es-ES">
                          <a:solidFill>
                            <a:srgbClr val="3F3F3F"/>
                          </a:solidFill>
                          <a:latin typeface="Rubik"/>
                          <a:ea typeface="Rubik"/>
                          <a:cs typeface="Rubik"/>
                          <a:sym typeface="Rubik"/>
                        </a:rPr>
                        <a:t>ID INT</a:t>
                      </a:r>
                      <a:endParaRPr>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tcPr>
                </a:tc>
                <a:extLst>
                  <a:ext uri="{0D108BD9-81ED-4DB2-BD59-A6C34878D82A}">
                    <a16:rowId xmlns:a16="http://schemas.microsoft.com/office/drawing/2014/main" val="10001"/>
                  </a:ext>
                </a:extLst>
              </a:tr>
              <a:tr h="340050">
                <a:tc>
                  <a:txBody>
                    <a:bodyPr/>
                    <a:lstStyle/>
                    <a:p>
                      <a:pPr marL="0" lvl="0" indent="0" algn="l" rtl="0">
                        <a:spcBef>
                          <a:spcPts val="600"/>
                        </a:spcBef>
                        <a:spcAft>
                          <a:spcPts val="0"/>
                        </a:spcAft>
                        <a:buNone/>
                      </a:pPr>
                      <a:r>
                        <a:rPr lang="es-ES">
                          <a:solidFill>
                            <a:srgbClr val="3F3F3F"/>
                          </a:solidFill>
                          <a:latin typeface="Rubik"/>
                          <a:ea typeface="Rubik"/>
                          <a:cs typeface="Rubik"/>
                          <a:sym typeface="Rubik"/>
                        </a:rPr>
                        <a:t>FNAME VARCHAR(45)</a:t>
                      </a:r>
                      <a:endParaRPr>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E6E7E8"/>
                    </a:solidFill>
                  </a:tcPr>
                </a:tc>
                <a:extLst>
                  <a:ext uri="{0D108BD9-81ED-4DB2-BD59-A6C34878D82A}">
                    <a16:rowId xmlns:a16="http://schemas.microsoft.com/office/drawing/2014/main" val="10002"/>
                  </a:ext>
                </a:extLst>
              </a:tr>
              <a:tr h="491475">
                <a:tc>
                  <a:txBody>
                    <a:bodyPr/>
                    <a:lstStyle/>
                    <a:p>
                      <a:pPr marL="0" lvl="0" indent="0" algn="l" rtl="0">
                        <a:spcBef>
                          <a:spcPts val="600"/>
                        </a:spcBef>
                        <a:spcAft>
                          <a:spcPts val="0"/>
                        </a:spcAft>
                        <a:buNone/>
                      </a:pPr>
                      <a:r>
                        <a:rPr lang="es-ES">
                          <a:solidFill>
                            <a:srgbClr val="3F3F3F"/>
                          </a:solidFill>
                          <a:latin typeface="Rubik"/>
                          <a:ea typeface="Rubik"/>
                          <a:cs typeface="Rubik"/>
                          <a:sym typeface="Rubik"/>
                        </a:rPr>
                        <a:t>LNAME VARCHAR(45)</a:t>
                      </a:r>
                      <a:endParaRPr>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tcPr>
                </a:tc>
                <a:extLst>
                  <a:ext uri="{0D108BD9-81ED-4DB2-BD59-A6C34878D82A}">
                    <a16:rowId xmlns:a16="http://schemas.microsoft.com/office/drawing/2014/main" val="10003"/>
                  </a:ext>
                </a:extLst>
              </a:tr>
              <a:tr h="491475">
                <a:tc>
                  <a:txBody>
                    <a:bodyPr/>
                    <a:lstStyle/>
                    <a:p>
                      <a:pPr marL="0" lvl="0" indent="0" algn="l" rtl="0">
                        <a:spcBef>
                          <a:spcPts val="600"/>
                        </a:spcBef>
                        <a:spcAft>
                          <a:spcPts val="0"/>
                        </a:spcAft>
                        <a:buNone/>
                      </a:pPr>
                      <a:r>
                        <a:rPr lang="es-ES">
                          <a:solidFill>
                            <a:srgbClr val="3F3F3F"/>
                          </a:solidFill>
                          <a:latin typeface="Rubik"/>
                          <a:ea typeface="Rubik"/>
                          <a:cs typeface="Rubik"/>
                          <a:sym typeface="Rubik"/>
                        </a:rPr>
                        <a:t>CONTACT_NO VARCHAR(45)</a:t>
                      </a:r>
                      <a:endParaRPr>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E6E7E8"/>
                    </a:solidFill>
                  </a:tcPr>
                </a:tc>
                <a:extLst>
                  <a:ext uri="{0D108BD9-81ED-4DB2-BD59-A6C34878D82A}">
                    <a16:rowId xmlns:a16="http://schemas.microsoft.com/office/drawing/2014/main" val="10004"/>
                  </a:ext>
                </a:extLst>
              </a:tr>
            </a:tbl>
          </a:graphicData>
        </a:graphic>
      </p:graphicFrame>
      <p:cxnSp>
        <p:nvCxnSpPr>
          <p:cNvPr id="383" name="Google Shape;383;p58"/>
          <p:cNvCxnSpPr/>
          <p:nvPr/>
        </p:nvCxnSpPr>
        <p:spPr>
          <a:xfrm>
            <a:off x="2652200" y="2408075"/>
            <a:ext cx="3595500" cy="111000"/>
          </a:xfrm>
          <a:prstGeom prst="straightConnector1">
            <a:avLst/>
          </a:prstGeom>
          <a:noFill/>
          <a:ln w="9525" cap="flat" cmpd="sng">
            <a:solidFill>
              <a:srgbClr val="FF0000"/>
            </a:solidFill>
            <a:prstDash val="solid"/>
            <a:round/>
            <a:headEnd type="none" w="med" len="med"/>
            <a:tailEnd type="triangle" w="med" len="med"/>
          </a:ln>
        </p:spPr>
      </p:cxnSp>
      <p:cxnSp>
        <p:nvCxnSpPr>
          <p:cNvPr id="384" name="Google Shape;384;p58"/>
          <p:cNvCxnSpPr/>
          <p:nvPr/>
        </p:nvCxnSpPr>
        <p:spPr>
          <a:xfrm rot="10800000" flipH="1">
            <a:off x="2663300" y="2896325"/>
            <a:ext cx="3606600" cy="33300"/>
          </a:xfrm>
          <a:prstGeom prst="straightConnector1">
            <a:avLst/>
          </a:prstGeom>
          <a:noFill/>
          <a:ln w="9525" cap="flat" cmpd="sng">
            <a:solidFill>
              <a:srgbClr val="FF0000"/>
            </a:solidFill>
            <a:prstDash val="solid"/>
            <a:round/>
            <a:headEnd type="none" w="med" len="med"/>
            <a:tailEnd type="triangle" w="med" len="med"/>
          </a:ln>
        </p:spPr>
      </p:cxnSp>
      <p:cxnSp>
        <p:nvCxnSpPr>
          <p:cNvPr id="385" name="Google Shape;385;p58"/>
          <p:cNvCxnSpPr/>
          <p:nvPr/>
        </p:nvCxnSpPr>
        <p:spPr>
          <a:xfrm rot="10800000" flipH="1">
            <a:off x="2663300" y="3295800"/>
            <a:ext cx="3606600" cy="133200"/>
          </a:xfrm>
          <a:prstGeom prst="straightConnector1">
            <a:avLst/>
          </a:prstGeom>
          <a:noFill/>
          <a:ln w="9525" cap="flat" cmpd="sng">
            <a:solidFill>
              <a:srgbClr val="FF0000"/>
            </a:solidFill>
            <a:prstDash val="solid"/>
            <a:round/>
            <a:headEnd type="none" w="med" len="med"/>
            <a:tailEnd type="triangle" w="med" len="med"/>
          </a:ln>
        </p:spPr>
      </p:cxnSp>
      <p:cxnSp>
        <p:nvCxnSpPr>
          <p:cNvPr id="386" name="Google Shape;386;p58"/>
          <p:cNvCxnSpPr/>
          <p:nvPr/>
        </p:nvCxnSpPr>
        <p:spPr>
          <a:xfrm rot="10800000" flipH="1">
            <a:off x="2752075" y="3772950"/>
            <a:ext cx="3528900" cy="1887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9"/>
          <p:cNvSpPr txBox="1"/>
          <p:nvPr/>
        </p:nvSpPr>
        <p:spPr>
          <a:xfrm>
            <a:off x="476243" y="265948"/>
            <a:ext cx="2407800" cy="54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s-ES" sz="2500" b="1" i="0" u="none" strike="noStrike" cap="none">
                <a:solidFill>
                  <a:srgbClr val="333333"/>
                </a:solidFill>
                <a:highlight>
                  <a:srgbClr val="FFE600"/>
                </a:highlight>
                <a:latin typeface="Proxima Nova"/>
                <a:ea typeface="Proxima Nova"/>
                <a:cs typeface="Proxima Nova"/>
                <a:sym typeface="Proxima Nova"/>
              </a:rPr>
              <a:t>Entities</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666666"/>
              </a:solidFill>
              <a:latin typeface="Roboto Condensed"/>
              <a:ea typeface="Roboto Condensed"/>
              <a:cs typeface="Roboto Condensed"/>
              <a:sym typeface="Roboto Condensed"/>
            </a:endParaRPr>
          </a:p>
        </p:txBody>
      </p:sp>
      <p:sp>
        <p:nvSpPr>
          <p:cNvPr id="392" name="Google Shape;392;p59"/>
          <p:cNvSpPr/>
          <p:nvPr/>
        </p:nvSpPr>
        <p:spPr>
          <a:xfrm>
            <a:off x="5341400" y="3707563"/>
            <a:ext cx="2123100" cy="753900"/>
          </a:xfrm>
          <a:prstGeom prst="wedgeRoundRectCallout">
            <a:avLst>
              <a:gd name="adj1" fmla="val 33629"/>
              <a:gd name="adj2" fmla="val -85713"/>
              <a:gd name="adj3" fmla="val 0"/>
            </a:avLst>
          </a:prstGeom>
          <a:solidFill>
            <a:srgbClr val="FFE6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ES" sz="1200">
                <a:solidFill>
                  <a:srgbClr val="3F3F3F"/>
                </a:solidFill>
                <a:latin typeface="Proxima Nova"/>
                <a:ea typeface="Proxima Nova"/>
                <a:cs typeface="Proxima Nova"/>
                <a:sym typeface="Proxima Nova"/>
              </a:rPr>
              <a:t>Y cada instancia de una entidad corresponde a un registro en esa tabla</a:t>
            </a:r>
            <a:endParaRPr sz="1000"/>
          </a:p>
        </p:txBody>
      </p:sp>
      <p:graphicFrame>
        <p:nvGraphicFramePr>
          <p:cNvPr id="393" name="Google Shape;393;p59"/>
          <p:cNvGraphicFramePr/>
          <p:nvPr/>
        </p:nvGraphicFramePr>
        <p:xfrm>
          <a:off x="476250" y="1396000"/>
          <a:ext cx="3275525" cy="1875500"/>
        </p:xfrm>
        <a:graphic>
          <a:graphicData uri="http://schemas.openxmlformats.org/drawingml/2006/table">
            <a:tbl>
              <a:tblPr>
                <a:noFill/>
                <a:tableStyleId>{D6C38D32-FDE3-4D3F-8AD6-DEA43452D1CE}</a:tableStyleId>
              </a:tblPr>
              <a:tblGrid>
                <a:gridCol w="3275525">
                  <a:extLst>
                    <a:ext uri="{9D8B030D-6E8A-4147-A177-3AD203B41FA5}">
                      <a16:colId xmlns:a16="http://schemas.microsoft.com/office/drawing/2014/main" val="20000"/>
                    </a:ext>
                  </a:extLst>
                </a:gridCol>
              </a:tblGrid>
              <a:tr h="1875500">
                <a:tc>
                  <a:txBody>
                    <a:bodyPr/>
                    <a:lstStyle/>
                    <a:p>
                      <a:pPr marL="0" lvl="0" indent="0" algn="l" rtl="0">
                        <a:spcBef>
                          <a:spcPts val="0"/>
                        </a:spcBef>
                        <a:spcAft>
                          <a:spcPts val="0"/>
                        </a:spcAft>
                        <a:buNone/>
                      </a:pPr>
                      <a:r>
                        <a:rPr lang="es-ES" sz="1100" dirty="0" err="1">
                          <a:solidFill>
                            <a:srgbClr val="A9B7C6"/>
                          </a:solidFill>
                          <a:highlight>
                            <a:schemeClr val="dk1"/>
                          </a:highlight>
                          <a:latin typeface="Consolas"/>
                          <a:ea typeface="Consolas"/>
                          <a:cs typeface="Consolas"/>
                          <a:sym typeface="Consolas"/>
                        </a:rPr>
                        <a:t>Student</a:t>
                      </a:r>
                      <a:r>
                        <a:rPr lang="es-ES" sz="1100" dirty="0">
                          <a:solidFill>
                            <a:srgbClr val="A9B7C6"/>
                          </a:solidFill>
                          <a:highlight>
                            <a:schemeClr val="dk1"/>
                          </a:highlight>
                          <a:latin typeface="Consolas"/>
                          <a:ea typeface="Consolas"/>
                          <a:cs typeface="Consolas"/>
                          <a:sym typeface="Consolas"/>
                        </a:rPr>
                        <a:t> </a:t>
                      </a:r>
                      <a:r>
                        <a:rPr lang="es-ES" sz="1100" dirty="0" err="1">
                          <a:solidFill>
                            <a:srgbClr val="A9B7C6"/>
                          </a:solidFill>
                          <a:highlight>
                            <a:schemeClr val="dk1"/>
                          </a:highlight>
                          <a:latin typeface="Consolas"/>
                          <a:ea typeface="Consolas"/>
                          <a:cs typeface="Consolas"/>
                          <a:sym typeface="Consolas"/>
                        </a:rPr>
                        <a:t>student</a:t>
                      </a:r>
                      <a:r>
                        <a:rPr lang="es-ES" sz="1100" dirty="0">
                          <a:solidFill>
                            <a:srgbClr val="A9B7C6"/>
                          </a:solidFill>
                          <a:highlight>
                            <a:schemeClr val="dk1"/>
                          </a:highlight>
                          <a:latin typeface="Consolas"/>
                          <a:ea typeface="Consolas"/>
                          <a:cs typeface="Consolas"/>
                          <a:sym typeface="Consolas"/>
                        </a:rPr>
                        <a:t> = </a:t>
                      </a:r>
                      <a:r>
                        <a:rPr lang="es-ES" sz="1100" dirty="0">
                          <a:solidFill>
                            <a:srgbClr val="CC7832"/>
                          </a:solidFill>
                          <a:highlight>
                            <a:schemeClr val="dk1"/>
                          </a:highlight>
                          <a:latin typeface="Consolas"/>
                          <a:ea typeface="Consolas"/>
                          <a:cs typeface="Consolas"/>
                          <a:sym typeface="Consolas"/>
                        </a:rPr>
                        <a:t>new </a:t>
                      </a:r>
                      <a:r>
                        <a:rPr lang="es-ES" sz="1100" dirty="0" err="1">
                          <a:solidFill>
                            <a:srgbClr val="A9B7C6"/>
                          </a:solidFill>
                          <a:highlight>
                            <a:schemeClr val="dk1"/>
                          </a:highlight>
                          <a:latin typeface="Consolas"/>
                          <a:ea typeface="Consolas"/>
                          <a:cs typeface="Consolas"/>
                          <a:sym typeface="Consolas"/>
                        </a:rPr>
                        <a:t>Student</a:t>
                      </a:r>
                      <a:r>
                        <a:rPr lang="es-ES" sz="1100" dirty="0">
                          <a:solidFill>
                            <a:srgbClr val="A9B7C6"/>
                          </a:solidFill>
                          <a:highlight>
                            <a:schemeClr val="dk1"/>
                          </a:highlight>
                          <a:latin typeface="Consolas"/>
                          <a:ea typeface="Consolas"/>
                          <a:cs typeface="Consolas"/>
                          <a:sym typeface="Consolas"/>
                        </a:rPr>
                        <a:t>()</a:t>
                      </a:r>
                      <a:r>
                        <a:rPr lang="es-ES" sz="1100" dirty="0">
                          <a:solidFill>
                            <a:srgbClr val="CC7832"/>
                          </a:solidFill>
                          <a:highlight>
                            <a:schemeClr val="dk1"/>
                          </a:highlight>
                          <a:latin typeface="Consolas"/>
                          <a:ea typeface="Consolas"/>
                          <a:cs typeface="Consolas"/>
                          <a:sym typeface="Consolas"/>
                        </a:rPr>
                        <a:t>;</a:t>
                      </a:r>
                      <a:endParaRPr sz="1100" dirty="0">
                        <a:solidFill>
                          <a:srgbClr val="CC7832"/>
                        </a:solidFill>
                        <a:highlight>
                          <a:schemeClr val="dk1"/>
                        </a:highlight>
                        <a:latin typeface="Consolas"/>
                        <a:ea typeface="Consolas"/>
                        <a:cs typeface="Consolas"/>
                        <a:sym typeface="Consolas"/>
                      </a:endParaRPr>
                    </a:p>
                    <a:p>
                      <a:pPr marL="0" lvl="0" indent="0" algn="l" rtl="0">
                        <a:spcBef>
                          <a:spcPts val="0"/>
                        </a:spcBef>
                        <a:spcAft>
                          <a:spcPts val="0"/>
                        </a:spcAft>
                        <a:buNone/>
                      </a:pPr>
                      <a:r>
                        <a:rPr lang="es-ES" sz="1100" dirty="0" err="1">
                          <a:solidFill>
                            <a:srgbClr val="A9B7C6"/>
                          </a:solidFill>
                          <a:highlight>
                            <a:schemeClr val="dk1"/>
                          </a:highlight>
                          <a:latin typeface="Consolas"/>
                          <a:ea typeface="Consolas"/>
                          <a:cs typeface="Consolas"/>
                          <a:sym typeface="Consolas"/>
                        </a:rPr>
                        <a:t>student.setFirstName</a:t>
                      </a:r>
                      <a:r>
                        <a:rPr lang="es-ES" sz="1100" dirty="0">
                          <a:solidFill>
                            <a:srgbClr val="A9B7C6"/>
                          </a:solidFill>
                          <a:highlight>
                            <a:schemeClr val="dk1"/>
                          </a:highlight>
                          <a:latin typeface="Consolas"/>
                          <a:ea typeface="Consolas"/>
                          <a:cs typeface="Consolas"/>
                          <a:sym typeface="Consolas"/>
                        </a:rPr>
                        <a:t>(</a:t>
                      </a:r>
                      <a:r>
                        <a:rPr lang="es-ES" sz="1100" dirty="0">
                          <a:solidFill>
                            <a:srgbClr val="6A8759"/>
                          </a:solidFill>
                          <a:highlight>
                            <a:schemeClr val="dk1"/>
                          </a:highlight>
                          <a:latin typeface="Consolas"/>
                          <a:ea typeface="Consolas"/>
                          <a:cs typeface="Consolas"/>
                          <a:sym typeface="Consolas"/>
                        </a:rPr>
                        <a:t>"Jorge"</a:t>
                      </a:r>
                      <a:r>
                        <a:rPr lang="es-ES" sz="1100" dirty="0">
                          <a:solidFill>
                            <a:srgbClr val="A9B7C6"/>
                          </a:solidFill>
                          <a:highlight>
                            <a:schemeClr val="dk1"/>
                          </a:highlight>
                          <a:latin typeface="Consolas"/>
                          <a:ea typeface="Consolas"/>
                          <a:cs typeface="Consolas"/>
                          <a:sym typeface="Consolas"/>
                        </a:rPr>
                        <a:t>)</a:t>
                      </a:r>
                      <a:r>
                        <a:rPr lang="es-ES" sz="1100" dirty="0">
                          <a:solidFill>
                            <a:srgbClr val="CC7832"/>
                          </a:solidFill>
                          <a:highlight>
                            <a:schemeClr val="dk1"/>
                          </a:highlight>
                          <a:latin typeface="Consolas"/>
                          <a:ea typeface="Consolas"/>
                          <a:cs typeface="Consolas"/>
                          <a:sym typeface="Consolas"/>
                        </a:rPr>
                        <a:t>;</a:t>
                      </a:r>
                      <a:endParaRPr sz="1100" dirty="0">
                        <a:solidFill>
                          <a:srgbClr val="CC7832"/>
                        </a:solidFill>
                        <a:highlight>
                          <a:schemeClr val="dk1"/>
                        </a:highlight>
                        <a:latin typeface="Consolas"/>
                        <a:ea typeface="Consolas"/>
                        <a:cs typeface="Consolas"/>
                        <a:sym typeface="Consolas"/>
                      </a:endParaRPr>
                    </a:p>
                    <a:p>
                      <a:pPr marL="0" lvl="0" indent="0" algn="l" rtl="0">
                        <a:spcBef>
                          <a:spcPts val="0"/>
                        </a:spcBef>
                        <a:spcAft>
                          <a:spcPts val="0"/>
                        </a:spcAft>
                        <a:buNone/>
                      </a:pPr>
                      <a:r>
                        <a:rPr lang="es-ES" sz="1100" dirty="0" err="1">
                          <a:solidFill>
                            <a:srgbClr val="A9B7C6"/>
                          </a:solidFill>
                          <a:highlight>
                            <a:schemeClr val="dk1"/>
                          </a:highlight>
                          <a:latin typeface="Consolas"/>
                          <a:ea typeface="Consolas"/>
                          <a:cs typeface="Consolas"/>
                          <a:sym typeface="Consolas"/>
                        </a:rPr>
                        <a:t>student.setLastName</a:t>
                      </a:r>
                      <a:r>
                        <a:rPr lang="es-ES" sz="1100" dirty="0">
                          <a:solidFill>
                            <a:srgbClr val="A9B7C6"/>
                          </a:solidFill>
                          <a:highlight>
                            <a:schemeClr val="dk1"/>
                          </a:highlight>
                          <a:latin typeface="Consolas"/>
                          <a:ea typeface="Consolas"/>
                          <a:cs typeface="Consolas"/>
                          <a:sym typeface="Consolas"/>
                        </a:rPr>
                        <a:t>(</a:t>
                      </a:r>
                      <a:r>
                        <a:rPr lang="es-ES" sz="1100" dirty="0">
                          <a:solidFill>
                            <a:srgbClr val="6A8759"/>
                          </a:solidFill>
                          <a:highlight>
                            <a:schemeClr val="dk1"/>
                          </a:highlight>
                          <a:latin typeface="Consolas"/>
                          <a:ea typeface="Consolas"/>
                          <a:cs typeface="Consolas"/>
                          <a:sym typeface="Consolas"/>
                        </a:rPr>
                        <a:t>"</a:t>
                      </a:r>
                      <a:r>
                        <a:rPr lang="es-ES" sz="1100" dirty="0" err="1">
                          <a:solidFill>
                            <a:srgbClr val="6A8759"/>
                          </a:solidFill>
                          <a:highlight>
                            <a:schemeClr val="dk1"/>
                          </a:highlight>
                          <a:latin typeface="Consolas"/>
                          <a:ea typeface="Consolas"/>
                          <a:cs typeface="Consolas"/>
                          <a:sym typeface="Consolas"/>
                        </a:rPr>
                        <a:t>Martinez</a:t>
                      </a:r>
                      <a:r>
                        <a:rPr lang="es-ES" sz="1100" dirty="0">
                          <a:solidFill>
                            <a:srgbClr val="6A8759"/>
                          </a:solidFill>
                          <a:highlight>
                            <a:schemeClr val="dk1"/>
                          </a:highlight>
                          <a:latin typeface="Consolas"/>
                          <a:ea typeface="Consolas"/>
                          <a:cs typeface="Consolas"/>
                          <a:sym typeface="Consolas"/>
                        </a:rPr>
                        <a:t>"</a:t>
                      </a:r>
                      <a:r>
                        <a:rPr lang="es-ES" sz="1100" dirty="0">
                          <a:solidFill>
                            <a:srgbClr val="A9B7C6"/>
                          </a:solidFill>
                          <a:highlight>
                            <a:schemeClr val="dk1"/>
                          </a:highlight>
                          <a:latin typeface="Consolas"/>
                          <a:ea typeface="Consolas"/>
                          <a:cs typeface="Consolas"/>
                          <a:sym typeface="Consolas"/>
                        </a:rPr>
                        <a:t>)</a:t>
                      </a:r>
                      <a:r>
                        <a:rPr lang="es-ES" sz="1100" dirty="0">
                          <a:solidFill>
                            <a:srgbClr val="CC7832"/>
                          </a:solidFill>
                          <a:highlight>
                            <a:schemeClr val="dk1"/>
                          </a:highlight>
                          <a:latin typeface="Consolas"/>
                          <a:ea typeface="Consolas"/>
                          <a:cs typeface="Consolas"/>
                          <a:sym typeface="Consolas"/>
                        </a:rPr>
                        <a:t>;</a:t>
                      </a:r>
                      <a:endParaRPr sz="1100" dirty="0">
                        <a:solidFill>
                          <a:srgbClr val="CC7832"/>
                        </a:solidFill>
                        <a:highlight>
                          <a:schemeClr val="dk1"/>
                        </a:highlight>
                        <a:latin typeface="Consolas"/>
                        <a:ea typeface="Consolas"/>
                        <a:cs typeface="Consolas"/>
                        <a:sym typeface="Consolas"/>
                      </a:endParaRPr>
                    </a:p>
                    <a:p>
                      <a:pPr marL="0" lvl="0" indent="0" algn="l" rtl="0">
                        <a:spcBef>
                          <a:spcPts val="0"/>
                        </a:spcBef>
                        <a:spcAft>
                          <a:spcPts val="0"/>
                        </a:spcAft>
                        <a:buNone/>
                      </a:pPr>
                      <a:r>
                        <a:rPr lang="es-ES" sz="1100" dirty="0" err="1">
                          <a:solidFill>
                            <a:srgbClr val="A9B7C6"/>
                          </a:solidFill>
                          <a:highlight>
                            <a:schemeClr val="dk1"/>
                          </a:highlight>
                          <a:latin typeface="Consolas"/>
                          <a:ea typeface="Consolas"/>
                          <a:cs typeface="Consolas"/>
                          <a:sym typeface="Consolas"/>
                        </a:rPr>
                        <a:t>student.setContactNo</a:t>
                      </a:r>
                      <a:r>
                        <a:rPr lang="es-ES" sz="1100" dirty="0">
                          <a:solidFill>
                            <a:srgbClr val="A9B7C6"/>
                          </a:solidFill>
                          <a:highlight>
                            <a:schemeClr val="dk1"/>
                          </a:highlight>
                          <a:latin typeface="Consolas"/>
                          <a:ea typeface="Consolas"/>
                          <a:cs typeface="Consolas"/>
                          <a:sym typeface="Consolas"/>
                        </a:rPr>
                        <a:t>(</a:t>
                      </a:r>
                      <a:r>
                        <a:rPr lang="es-ES" sz="1100" dirty="0">
                          <a:solidFill>
                            <a:srgbClr val="6A8759"/>
                          </a:solidFill>
                          <a:highlight>
                            <a:schemeClr val="dk1"/>
                          </a:highlight>
                          <a:latin typeface="Consolas"/>
                          <a:ea typeface="Consolas"/>
                          <a:cs typeface="Consolas"/>
                          <a:sym typeface="Consolas"/>
                        </a:rPr>
                        <a:t>"+54 11 8729 9273"</a:t>
                      </a:r>
                      <a:r>
                        <a:rPr lang="es-ES" sz="1100" dirty="0">
                          <a:solidFill>
                            <a:srgbClr val="A9B7C6"/>
                          </a:solidFill>
                          <a:highlight>
                            <a:schemeClr val="dk1"/>
                          </a:highlight>
                          <a:latin typeface="Consolas"/>
                          <a:ea typeface="Consolas"/>
                          <a:cs typeface="Consolas"/>
                          <a:sym typeface="Consolas"/>
                        </a:rPr>
                        <a:t>)</a:t>
                      </a:r>
                      <a:r>
                        <a:rPr lang="es-ES" sz="1100" dirty="0">
                          <a:solidFill>
                            <a:srgbClr val="CC7832"/>
                          </a:solidFill>
                          <a:highlight>
                            <a:schemeClr val="dk1"/>
                          </a:highlight>
                          <a:latin typeface="Consolas"/>
                          <a:ea typeface="Consolas"/>
                          <a:cs typeface="Consolas"/>
                          <a:sym typeface="Consolas"/>
                        </a:rPr>
                        <a:t>;</a:t>
                      </a:r>
                      <a:endParaRPr sz="1100" dirty="0">
                        <a:solidFill>
                          <a:srgbClr val="CC7832"/>
                        </a:solidFill>
                        <a:highlight>
                          <a:schemeClr val="dk1"/>
                        </a:highlight>
                        <a:latin typeface="Consolas"/>
                        <a:ea typeface="Consolas"/>
                        <a:cs typeface="Consolas"/>
                        <a:sym typeface="Consolas"/>
                      </a:endParaRPr>
                    </a:p>
                    <a:p>
                      <a:pPr marL="0" lvl="0" indent="0" algn="l" rtl="0">
                        <a:spcBef>
                          <a:spcPts val="0"/>
                        </a:spcBef>
                        <a:spcAft>
                          <a:spcPts val="0"/>
                        </a:spcAft>
                        <a:buNone/>
                      </a:pPr>
                      <a:endParaRPr sz="1100" dirty="0">
                        <a:solidFill>
                          <a:srgbClr val="CC7832"/>
                        </a:solidFill>
                        <a:highlight>
                          <a:schemeClr val="dk1"/>
                        </a:highlight>
                        <a:latin typeface="Consolas"/>
                        <a:ea typeface="Consolas"/>
                        <a:cs typeface="Consolas"/>
                        <a:sym typeface="Consolas"/>
                      </a:endParaRPr>
                    </a:p>
                    <a:p>
                      <a:pPr marL="0" lvl="0" indent="0" algn="l" rtl="0">
                        <a:spcBef>
                          <a:spcPts val="0"/>
                        </a:spcBef>
                        <a:spcAft>
                          <a:spcPts val="0"/>
                        </a:spcAft>
                        <a:buNone/>
                      </a:pPr>
                      <a:endParaRPr sz="1100" dirty="0">
                        <a:solidFill>
                          <a:srgbClr val="CC7832"/>
                        </a:solidFill>
                        <a:highlight>
                          <a:schemeClr val="dk1"/>
                        </a:highlight>
                        <a:latin typeface="Consolas"/>
                        <a:ea typeface="Consolas"/>
                        <a:cs typeface="Consolas"/>
                        <a:sym typeface="Consolas"/>
                      </a:endParaRPr>
                    </a:p>
                    <a:p>
                      <a:pPr marL="0" lvl="0" indent="0" algn="l" rtl="0">
                        <a:spcBef>
                          <a:spcPts val="0"/>
                        </a:spcBef>
                        <a:spcAft>
                          <a:spcPts val="0"/>
                        </a:spcAft>
                        <a:buNone/>
                      </a:pPr>
                      <a:r>
                        <a:rPr lang="es-ES" sz="1100" dirty="0" err="1">
                          <a:solidFill>
                            <a:srgbClr val="A9B7C6"/>
                          </a:solidFill>
                          <a:highlight>
                            <a:schemeClr val="dk1"/>
                          </a:highlight>
                          <a:latin typeface="Consolas"/>
                          <a:ea typeface="Consolas"/>
                          <a:cs typeface="Consolas"/>
                          <a:sym typeface="Consolas"/>
                        </a:rPr>
                        <a:t>entityManager.persist</a:t>
                      </a:r>
                      <a:r>
                        <a:rPr lang="es-ES" sz="1100" dirty="0">
                          <a:solidFill>
                            <a:srgbClr val="A9B7C6"/>
                          </a:solidFill>
                          <a:highlight>
                            <a:schemeClr val="dk1"/>
                          </a:highlight>
                          <a:latin typeface="Consolas"/>
                          <a:ea typeface="Consolas"/>
                          <a:cs typeface="Consolas"/>
                          <a:sym typeface="Consolas"/>
                        </a:rPr>
                        <a:t>(</a:t>
                      </a:r>
                      <a:r>
                        <a:rPr lang="es-ES" sz="1100" dirty="0" err="1">
                          <a:solidFill>
                            <a:srgbClr val="A9B7C6"/>
                          </a:solidFill>
                          <a:highlight>
                            <a:schemeClr val="dk1"/>
                          </a:highlight>
                          <a:latin typeface="Consolas"/>
                          <a:ea typeface="Consolas"/>
                          <a:cs typeface="Consolas"/>
                          <a:sym typeface="Consolas"/>
                        </a:rPr>
                        <a:t>student</a:t>
                      </a:r>
                      <a:r>
                        <a:rPr lang="es-ES" sz="1100" dirty="0">
                          <a:solidFill>
                            <a:srgbClr val="A9B7C6"/>
                          </a:solidFill>
                          <a:highlight>
                            <a:schemeClr val="dk1"/>
                          </a:highlight>
                          <a:latin typeface="Consolas"/>
                          <a:ea typeface="Consolas"/>
                          <a:cs typeface="Consolas"/>
                          <a:sym typeface="Consolas"/>
                        </a:rPr>
                        <a:t>)</a:t>
                      </a:r>
                      <a:r>
                        <a:rPr lang="es-ES" sz="1100" dirty="0">
                          <a:solidFill>
                            <a:srgbClr val="CC7832"/>
                          </a:solidFill>
                          <a:highlight>
                            <a:schemeClr val="dk1"/>
                          </a:highlight>
                          <a:latin typeface="Consolas"/>
                          <a:ea typeface="Consolas"/>
                          <a:cs typeface="Consolas"/>
                          <a:sym typeface="Consolas"/>
                        </a:rPr>
                        <a:t>;</a:t>
                      </a:r>
                      <a:endParaRPr sz="1100" dirty="0">
                        <a:solidFill>
                          <a:srgbClr val="CC7832"/>
                        </a:solidFill>
                        <a:highlight>
                          <a:schemeClr val="dk1"/>
                        </a:highlight>
                        <a:latin typeface="Consolas"/>
                        <a:ea typeface="Consolas"/>
                        <a:cs typeface="Consolas"/>
                        <a:sym typeface="Consolas"/>
                      </a:endParaRPr>
                    </a:p>
                    <a:p>
                      <a:pPr marL="0" lvl="0" indent="0" algn="l" rtl="0">
                        <a:spcBef>
                          <a:spcPts val="0"/>
                        </a:spcBef>
                        <a:spcAft>
                          <a:spcPts val="0"/>
                        </a:spcAft>
                        <a:buNone/>
                      </a:pPr>
                      <a:endParaRPr sz="1100" dirty="0">
                        <a:solidFill>
                          <a:srgbClr val="A9B7C6"/>
                        </a:solidFill>
                        <a:highlight>
                          <a:schemeClr val="dk1"/>
                        </a:highlight>
                        <a:latin typeface="Consolas"/>
                        <a:ea typeface="Consolas"/>
                        <a:cs typeface="Consolas"/>
                        <a:sym typeface="Consolas"/>
                      </a:endParaRPr>
                    </a:p>
                    <a:p>
                      <a:pPr marL="0" lvl="0" indent="0" algn="l" rtl="0">
                        <a:spcBef>
                          <a:spcPts val="0"/>
                        </a:spcBef>
                        <a:spcAft>
                          <a:spcPts val="0"/>
                        </a:spcAft>
                        <a:buNone/>
                      </a:pPr>
                      <a:endParaRPr sz="1000" i="1" dirty="0">
                        <a:solidFill>
                          <a:srgbClr val="78DCE8"/>
                        </a:solidFill>
                        <a:highlight>
                          <a:srgbClr val="000000"/>
                        </a:highlight>
                        <a:latin typeface="Courier New"/>
                        <a:ea typeface="Courier New"/>
                        <a:cs typeface="Courier New"/>
                        <a:sym typeface="Courier New"/>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graphicFrame>
        <p:nvGraphicFramePr>
          <p:cNvPr id="394" name="Google Shape;394;p59"/>
          <p:cNvGraphicFramePr/>
          <p:nvPr/>
        </p:nvGraphicFramePr>
        <p:xfrm>
          <a:off x="3929575" y="1366625"/>
          <a:ext cx="1098225" cy="1981075"/>
        </p:xfrm>
        <a:graphic>
          <a:graphicData uri="http://schemas.openxmlformats.org/drawingml/2006/table">
            <a:tbl>
              <a:tblPr>
                <a:noFill/>
                <a:tableStyleId>{9A963351-6144-4D83-9267-F34E58C8210B}</a:tableStyleId>
              </a:tblPr>
              <a:tblGrid>
                <a:gridCol w="1098225">
                  <a:extLst>
                    <a:ext uri="{9D8B030D-6E8A-4147-A177-3AD203B41FA5}">
                      <a16:colId xmlns:a16="http://schemas.microsoft.com/office/drawing/2014/main" val="20000"/>
                    </a:ext>
                  </a:extLst>
                </a:gridCol>
              </a:tblGrid>
              <a:tr h="360425">
                <a:tc>
                  <a:txBody>
                    <a:bodyPr/>
                    <a:lstStyle/>
                    <a:p>
                      <a:pPr marL="0" lvl="0" indent="0" algn="ctr" rtl="0">
                        <a:spcBef>
                          <a:spcPts val="600"/>
                        </a:spcBef>
                        <a:spcAft>
                          <a:spcPts val="0"/>
                        </a:spcAft>
                        <a:buNone/>
                      </a:pPr>
                      <a:r>
                        <a:rPr lang="es-ES" sz="800" b="1">
                          <a:solidFill>
                            <a:srgbClr val="FFFFFF"/>
                          </a:solidFill>
                          <a:latin typeface="Rubik"/>
                          <a:ea typeface="Rubik"/>
                          <a:cs typeface="Rubik"/>
                          <a:sym typeface="Rubik"/>
                        </a:rPr>
                        <a:t>ID</a:t>
                      </a:r>
                      <a:endParaRPr sz="800">
                        <a:solidFill>
                          <a:srgbClr val="FFFFFF"/>
                        </a:solidFill>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360425">
                <a:tc>
                  <a:txBody>
                    <a:bodyPr/>
                    <a:lstStyle/>
                    <a:p>
                      <a:pPr marL="0" lvl="0" indent="0" algn="l" rtl="0">
                        <a:spcBef>
                          <a:spcPts val="600"/>
                        </a:spcBef>
                        <a:spcAft>
                          <a:spcPts val="0"/>
                        </a:spcAft>
                        <a:buNone/>
                      </a:pPr>
                      <a:r>
                        <a:rPr lang="es-ES" sz="800">
                          <a:solidFill>
                            <a:srgbClr val="3F3F3F"/>
                          </a:solidFill>
                          <a:latin typeface="Rubik"/>
                          <a:ea typeface="Rubik"/>
                          <a:cs typeface="Rubik"/>
                          <a:sym typeface="Rubik"/>
                        </a:rPr>
                        <a:t>1</a:t>
                      </a:r>
                      <a:endParaRPr sz="8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tcPr>
                </a:tc>
                <a:extLst>
                  <a:ext uri="{0D108BD9-81ED-4DB2-BD59-A6C34878D82A}">
                    <a16:rowId xmlns:a16="http://schemas.microsoft.com/office/drawing/2014/main" val="10001"/>
                  </a:ext>
                </a:extLst>
              </a:tr>
              <a:tr h="360425">
                <a:tc>
                  <a:txBody>
                    <a:bodyPr/>
                    <a:lstStyle/>
                    <a:p>
                      <a:pPr marL="0" lvl="0" indent="0" algn="l" rtl="0">
                        <a:spcBef>
                          <a:spcPts val="600"/>
                        </a:spcBef>
                        <a:spcAft>
                          <a:spcPts val="0"/>
                        </a:spcAft>
                        <a:buNone/>
                      </a:pPr>
                      <a:r>
                        <a:rPr lang="es-ES" sz="800">
                          <a:solidFill>
                            <a:srgbClr val="3F3F3F"/>
                          </a:solidFill>
                          <a:latin typeface="Rubik"/>
                          <a:ea typeface="Rubik"/>
                          <a:cs typeface="Rubik"/>
                          <a:sym typeface="Rubik"/>
                        </a:rPr>
                        <a:t>2</a:t>
                      </a:r>
                      <a:endParaRPr sz="8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E6E7E8"/>
                    </a:solidFill>
                  </a:tcPr>
                </a:tc>
                <a:extLst>
                  <a:ext uri="{0D108BD9-81ED-4DB2-BD59-A6C34878D82A}">
                    <a16:rowId xmlns:a16="http://schemas.microsoft.com/office/drawing/2014/main" val="10002"/>
                  </a:ext>
                </a:extLst>
              </a:tr>
              <a:tr h="449900">
                <a:tc>
                  <a:txBody>
                    <a:bodyPr/>
                    <a:lstStyle/>
                    <a:p>
                      <a:pPr marL="0" lvl="0" indent="0" algn="l" rtl="0">
                        <a:spcBef>
                          <a:spcPts val="600"/>
                        </a:spcBef>
                        <a:spcAft>
                          <a:spcPts val="0"/>
                        </a:spcAft>
                        <a:buNone/>
                      </a:pPr>
                      <a:r>
                        <a:rPr lang="es-ES" sz="800">
                          <a:solidFill>
                            <a:srgbClr val="3F3F3F"/>
                          </a:solidFill>
                          <a:latin typeface="Rubik"/>
                          <a:ea typeface="Rubik"/>
                          <a:cs typeface="Rubik"/>
                          <a:sym typeface="Rubik"/>
                        </a:rPr>
                        <a:t>3</a:t>
                      </a:r>
                      <a:endParaRPr sz="8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tcPr>
                </a:tc>
                <a:extLst>
                  <a:ext uri="{0D108BD9-81ED-4DB2-BD59-A6C34878D82A}">
                    <a16:rowId xmlns:a16="http://schemas.microsoft.com/office/drawing/2014/main" val="10003"/>
                  </a:ext>
                </a:extLst>
              </a:tr>
              <a:tr h="449900">
                <a:tc>
                  <a:txBody>
                    <a:bodyPr/>
                    <a:lstStyle/>
                    <a:p>
                      <a:pPr marL="0" lvl="0" indent="0" algn="l" rtl="0">
                        <a:spcBef>
                          <a:spcPts val="600"/>
                        </a:spcBef>
                        <a:spcAft>
                          <a:spcPts val="0"/>
                        </a:spcAft>
                        <a:buNone/>
                      </a:pPr>
                      <a:r>
                        <a:rPr lang="es-ES" sz="800">
                          <a:latin typeface="Rubik"/>
                          <a:ea typeface="Rubik"/>
                          <a:cs typeface="Rubik"/>
                          <a:sym typeface="Rubik"/>
                        </a:rPr>
                        <a:t>NULL</a:t>
                      </a:r>
                      <a:endParaRPr sz="8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E6E7E8"/>
                    </a:solidFill>
                  </a:tcPr>
                </a:tc>
                <a:extLst>
                  <a:ext uri="{0D108BD9-81ED-4DB2-BD59-A6C34878D82A}">
                    <a16:rowId xmlns:a16="http://schemas.microsoft.com/office/drawing/2014/main" val="10004"/>
                  </a:ext>
                </a:extLst>
              </a:tr>
            </a:tbl>
          </a:graphicData>
        </a:graphic>
      </p:graphicFrame>
      <p:graphicFrame>
        <p:nvGraphicFramePr>
          <p:cNvPr id="395" name="Google Shape;395;p59"/>
          <p:cNvGraphicFramePr/>
          <p:nvPr/>
        </p:nvGraphicFramePr>
        <p:xfrm>
          <a:off x="5027800" y="1366625"/>
          <a:ext cx="1098225" cy="1981075"/>
        </p:xfrm>
        <a:graphic>
          <a:graphicData uri="http://schemas.openxmlformats.org/drawingml/2006/table">
            <a:tbl>
              <a:tblPr>
                <a:noFill/>
                <a:tableStyleId>{9A963351-6144-4D83-9267-F34E58C8210B}</a:tableStyleId>
              </a:tblPr>
              <a:tblGrid>
                <a:gridCol w="1098225">
                  <a:extLst>
                    <a:ext uri="{9D8B030D-6E8A-4147-A177-3AD203B41FA5}">
                      <a16:colId xmlns:a16="http://schemas.microsoft.com/office/drawing/2014/main" val="20000"/>
                    </a:ext>
                  </a:extLst>
                </a:gridCol>
              </a:tblGrid>
              <a:tr h="360425">
                <a:tc>
                  <a:txBody>
                    <a:bodyPr/>
                    <a:lstStyle/>
                    <a:p>
                      <a:pPr marL="0" lvl="0" indent="0" algn="ctr" rtl="0">
                        <a:spcBef>
                          <a:spcPts val="600"/>
                        </a:spcBef>
                        <a:spcAft>
                          <a:spcPts val="0"/>
                        </a:spcAft>
                        <a:buNone/>
                      </a:pPr>
                      <a:r>
                        <a:rPr lang="es-ES" sz="800" b="1">
                          <a:solidFill>
                            <a:srgbClr val="FFFFFF"/>
                          </a:solidFill>
                          <a:latin typeface="Rubik"/>
                          <a:ea typeface="Rubik"/>
                          <a:cs typeface="Rubik"/>
                          <a:sym typeface="Rubik"/>
                        </a:rPr>
                        <a:t>FNAME</a:t>
                      </a:r>
                      <a:endParaRPr sz="800">
                        <a:solidFill>
                          <a:srgbClr val="FFFFFF"/>
                        </a:solidFill>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360425">
                <a:tc>
                  <a:txBody>
                    <a:bodyPr/>
                    <a:lstStyle/>
                    <a:p>
                      <a:pPr marL="0" lvl="0" indent="0" algn="l" rtl="0">
                        <a:spcBef>
                          <a:spcPts val="600"/>
                        </a:spcBef>
                        <a:spcAft>
                          <a:spcPts val="0"/>
                        </a:spcAft>
                        <a:buNone/>
                      </a:pPr>
                      <a:r>
                        <a:rPr lang="es-ES" sz="800">
                          <a:solidFill>
                            <a:srgbClr val="3F3F3F"/>
                          </a:solidFill>
                          <a:latin typeface="Rubik"/>
                          <a:ea typeface="Rubik"/>
                          <a:cs typeface="Rubik"/>
                          <a:sym typeface="Rubik"/>
                        </a:rPr>
                        <a:t>Jorge</a:t>
                      </a:r>
                      <a:endParaRPr sz="8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tcPr>
                </a:tc>
                <a:extLst>
                  <a:ext uri="{0D108BD9-81ED-4DB2-BD59-A6C34878D82A}">
                    <a16:rowId xmlns:a16="http://schemas.microsoft.com/office/drawing/2014/main" val="10001"/>
                  </a:ext>
                </a:extLst>
              </a:tr>
              <a:tr h="360425">
                <a:tc>
                  <a:txBody>
                    <a:bodyPr/>
                    <a:lstStyle/>
                    <a:p>
                      <a:pPr marL="0" lvl="0" indent="0" algn="l" rtl="0">
                        <a:spcBef>
                          <a:spcPts val="600"/>
                        </a:spcBef>
                        <a:spcAft>
                          <a:spcPts val="0"/>
                        </a:spcAft>
                        <a:buNone/>
                      </a:pPr>
                      <a:r>
                        <a:rPr lang="es-ES" sz="800">
                          <a:solidFill>
                            <a:srgbClr val="3F3F3F"/>
                          </a:solidFill>
                          <a:latin typeface="Rubik"/>
                          <a:ea typeface="Rubik"/>
                          <a:cs typeface="Rubik"/>
                          <a:sym typeface="Rubik"/>
                        </a:rPr>
                        <a:t>Carlos</a:t>
                      </a:r>
                      <a:endParaRPr sz="8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E6E7E8"/>
                    </a:solidFill>
                  </a:tcPr>
                </a:tc>
                <a:extLst>
                  <a:ext uri="{0D108BD9-81ED-4DB2-BD59-A6C34878D82A}">
                    <a16:rowId xmlns:a16="http://schemas.microsoft.com/office/drawing/2014/main" val="10002"/>
                  </a:ext>
                </a:extLst>
              </a:tr>
              <a:tr h="449900">
                <a:tc>
                  <a:txBody>
                    <a:bodyPr/>
                    <a:lstStyle/>
                    <a:p>
                      <a:pPr marL="0" lvl="0" indent="0" algn="l" rtl="0">
                        <a:spcBef>
                          <a:spcPts val="600"/>
                        </a:spcBef>
                        <a:spcAft>
                          <a:spcPts val="0"/>
                        </a:spcAft>
                        <a:buNone/>
                      </a:pPr>
                      <a:r>
                        <a:rPr lang="es-ES" sz="800">
                          <a:solidFill>
                            <a:srgbClr val="3F3F3F"/>
                          </a:solidFill>
                          <a:latin typeface="Rubik"/>
                          <a:ea typeface="Rubik"/>
                          <a:cs typeface="Rubik"/>
                          <a:sym typeface="Rubik"/>
                        </a:rPr>
                        <a:t>Marcos</a:t>
                      </a:r>
                      <a:endParaRPr sz="8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tcPr>
                </a:tc>
                <a:extLst>
                  <a:ext uri="{0D108BD9-81ED-4DB2-BD59-A6C34878D82A}">
                    <a16:rowId xmlns:a16="http://schemas.microsoft.com/office/drawing/2014/main" val="10003"/>
                  </a:ext>
                </a:extLst>
              </a:tr>
              <a:tr h="449900">
                <a:tc>
                  <a:txBody>
                    <a:bodyPr/>
                    <a:lstStyle/>
                    <a:p>
                      <a:pPr marL="0" lvl="0" indent="0" algn="l" rtl="0">
                        <a:spcBef>
                          <a:spcPts val="600"/>
                        </a:spcBef>
                        <a:spcAft>
                          <a:spcPts val="0"/>
                        </a:spcAft>
                        <a:buNone/>
                      </a:pPr>
                      <a:r>
                        <a:rPr lang="es-ES" sz="800">
                          <a:latin typeface="Rubik"/>
                          <a:ea typeface="Rubik"/>
                          <a:cs typeface="Rubik"/>
                          <a:sym typeface="Rubik"/>
                        </a:rPr>
                        <a:t>NULL</a:t>
                      </a:r>
                      <a:endParaRPr sz="8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E6E7E8"/>
                    </a:solidFill>
                  </a:tcPr>
                </a:tc>
                <a:extLst>
                  <a:ext uri="{0D108BD9-81ED-4DB2-BD59-A6C34878D82A}">
                    <a16:rowId xmlns:a16="http://schemas.microsoft.com/office/drawing/2014/main" val="10004"/>
                  </a:ext>
                </a:extLst>
              </a:tr>
            </a:tbl>
          </a:graphicData>
        </a:graphic>
      </p:graphicFrame>
      <p:graphicFrame>
        <p:nvGraphicFramePr>
          <p:cNvPr id="396" name="Google Shape;396;p59"/>
          <p:cNvGraphicFramePr/>
          <p:nvPr/>
        </p:nvGraphicFramePr>
        <p:xfrm>
          <a:off x="6126025" y="1366625"/>
          <a:ext cx="1098225" cy="1981075"/>
        </p:xfrm>
        <a:graphic>
          <a:graphicData uri="http://schemas.openxmlformats.org/drawingml/2006/table">
            <a:tbl>
              <a:tblPr>
                <a:noFill/>
                <a:tableStyleId>{9A963351-6144-4D83-9267-F34E58C8210B}</a:tableStyleId>
              </a:tblPr>
              <a:tblGrid>
                <a:gridCol w="1098225">
                  <a:extLst>
                    <a:ext uri="{9D8B030D-6E8A-4147-A177-3AD203B41FA5}">
                      <a16:colId xmlns:a16="http://schemas.microsoft.com/office/drawing/2014/main" val="20000"/>
                    </a:ext>
                  </a:extLst>
                </a:gridCol>
              </a:tblGrid>
              <a:tr h="360425">
                <a:tc>
                  <a:txBody>
                    <a:bodyPr/>
                    <a:lstStyle/>
                    <a:p>
                      <a:pPr marL="0" lvl="0" indent="0" algn="ctr" rtl="0">
                        <a:spcBef>
                          <a:spcPts val="600"/>
                        </a:spcBef>
                        <a:spcAft>
                          <a:spcPts val="0"/>
                        </a:spcAft>
                        <a:buNone/>
                      </a:pPr>
                      <a:r>
                        <a:rPr lang="es-ES" sz="800" b="1">
                          <a:solidFill>
                            <a:srgbClr val="FFFFFF"/>
                          </a:solidFill>
                          <a:latin typeface="Rubik"/>
                          <a:ea typeface="Rubik"/>
                          <a:cs typeface="Rubik"/>
                          <a:sym typeface="Rubik"/>
                        </a:rPr>
                        <a:t>LNAME</a:t>
                      </a:r>
                      <a:endParaRPr sz="800">
                        <a:solidFill>
                          <a:srgbClr val="FFFFFF"/>
                        </a:solidFill>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360425">
                <a:tc>
                  <a:txBody>
                    <a:bodyPr/>
                    <a:lstStyle/>
                    <a:p>
                      <a:pPr marL="0" lvl="0" indent="0" algn="l" rtl="0">
                        <a:spcBef>
                          <a:spcPts val="600"/>
                        </a:spcBef>
                        <a:spcAft>
                          <a:spcPts val="0"/>
                        </a:spcAft>
                        <a:buNone/>
                      </a:pPr>
                      <a:r>
                        <a:rPr lang="es-ES" sz="800">
                          <a:solidFill>
                            <a:srgbClr val="3F3F3F"/>
                          </a:solidFill>
                          <a:latin typeface="Rubik"/>
                          <a:ea typeface="Rubik"/>
                          <a:cs typeface="Rubik"/>
                          <a:sym typeface="Rubik"/>
                        </a:rPr>
                        <a:t>Martinez</a:t>
                      </a:r>
                      <a:endParaRPr sz="8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tcPr>
                </a:tc>
                <a:extLst>
                  <a:ext uri="{0D108BD9-81ED-4DB2-BD59-A6C34878D82A}">
                    <a16:rowId xmlns:a16="http://schemas.microsoft.com/office/drawing/2014/main" val="10001"/>
                  </a:ext>
                </a:extLst>
              </a:tr>
              <a:tr h="360425">
                <a:tc>
                  <a:txBody>
                    <a:bodyPr/>
                    <a:lstStyle/>
                    <a:p>
                      <a:pPr marL="0" lvl="0" indent="0" algn="l" rtl="0">
                        <a:spcBef>
                          <a:spcPts val="600"/>
                        </a:spcBef>
                        <a:spcAft>
                          <a:spcPts val="0"/>
                        </a:spcAft>
                        <a:buNone/>
                      </a:pPr>
                      <a:r>
                        <a:rPr lang="es-ES" sz="800">
                          <a:solidFill>
                            <a:srgbClr val="3F3F3F"/>
                          </a:solidFill>
                          <a:latin typeface="Rubik"/>
                          <a:ea typeface="Rubik"/>
                          <a:cs typeface="Rubik"/>
                          <a:sym typeface="Rubik"/>
                        </a:rPr>
                        <a:t>Ramirez</a:t>
                      </a:r>
                      <a:endParaRPr sz="8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E6E7E8"/>
                    </a:solidFill>
                  </a:tcPr>
                </a:tc>
                <a:extLst>
                  <a:ext uri="{0D108BD9-81ED-4DB2-BD59-A6C34878D82A}">
                    <a16:rowId xmlns:a16="http://schemas.microsoft.com/office/drawing/2014/main" val="10002"/>
                  </a:ext>
                </a:extLst>
              </a:tr>
              <a:tr h="449900">
                <a:tc>
                  <a:txBody>
                    <a:bodyPr/>
                    <a:lstStyle/>
                    <a:p>
                      <a:pPr marL="0" lvl="0" indent="0" algn="l" rtl="0">
                        <a:spcBef>
                          <a:spcPts val="600"/>
                        </a:spcBef>
                        <a:spcAft>
                          <a:spcPts val="0"/>
                        </a:spcAft>
                        <a:buNone/>
                      </a:pPr>
                      <a:r>
                        <a:rPr lang="es-ES" sz="800">
                          <a:solidFill>
                            <a:srgbClr val="3F3F3F"/>
                          </a:solidFill>
                          <a:latin typeface="Rubik"/>
                          <a:ea typeface="Rubik"/>
                          <a:cs typeface="Rubik"/>
                          <a:sym typeface="Rubik"/>
                        </a:rPr>
                        <a:t>Lanus</a:t>
                      </a:r>
                      <a:endParaRPr sz="8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tcPr>
                </a:tc>
                <a:extLst>
                  <a:ext uri="{0D108BD9-81ED-4DB2-BD59-A6C34878D82A}">
                    <a16:rowId xmlns:a16="http://schemas.microsoft.com/office/drawing/2014/main" val="10003"/>
                  </a:ext>
                </a:extLst>
              </a:tr>
              <a:tr h="449900">
                <a:tc>
                  <a:txBody>
                    <a:bodyPr/>
                    <a:lstStyle/>
                    <a:p>
                      <a:pPr marL="0" lvl="0" indent="0" algn="l" rtl="0">
                        <a:spcBef>
                          <a:spcPts val="600"/>
                        </a:spcBef>
                        <a:spcAft>
                          <a:spcPts val="0"/>
                        </a:spcAft>
                        <a:buNone/>
                      </a:pPr>
                      <a:r>
                        <a:rPr lang="es-ES" sz="800">
                          <a:latin typeface="Rubik"/>
                          <a:ea typeface="Rubik"/>
                          <a:cs typeface="Rubik"/>
                          <a:sym typeface="Rubik"/>
                        </a:rPr>
                        <a:t>NULL</a:t>
                      </a:r>
                      <a:endParaRPr sz="8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E6E7E8"/>
                    </a:solidFill>
                  </a:tcPr>
                </a:tc>
                <a:extLst>
                  <a:ext uri="{0D108BD9-81ED-4DB2-BD59-A6C34878D82A}">
                    <a16:rowId xmlns:a16="http://schemas.microsoft.com/office/drawing/2014/main" val="10004"/>
                  </a:ext>
                </a:extLst>
              </a:tr>
            </a:tbl>
          </a:graphicData>
        </a:graphic>
      </p:graphicFrame>
      <p:graphicFrame>
        <p:nvGraphicFramePr>
          <p:cNvPr id="397" name="Google Shape;397;p59"/>
          <p:cNvGraphicFramePr/>
          <p:nvPr/>
        </p:nvGraphicFramePr>
        <p:xfrm>
          <a:off x="7224250" y="1366625"/>
          <a:ext cx="1680800" cy="1981075"/>
        </p:xfrm>
        <a:graphic>
          <a:graphicData uri="http://schemas.openxmlformats.org/drawingml/2006/table">
            <a:tbl>
              <a:tblPr>
                <a:noFill/>
                <a:tableStyleId>{9A963351-6144-4D83-9267-F34E58C8210B}</a:tableStyleId>
              </a:tblPr>
              <a:tblGrid>
                <a:gridCol w="1680800">
                  <a:extLst>
                    <a:ext uri="{9D8B030D-6E8A-4147-A177-3AD203B41FA5}">
                      <a16:colId xmlns:a16="http://schemas.microsoft.com/office/drawing/2014/main" val="20000"/>
                    </a:ext>
                  </a:extLst>
                </a:gridCol>
              </a:tblGrid>
              <a:tr h="360425">
                <a:tc>
                  <a:txBody>
                    <a:bodyPr/>
                    <a:lstStyle/>
                    <a:p>
                      <a:pPr marL="0" lvl="0" indent="0" algn="ctr" rtl="0">
                        <a:spcBef>
                          <a:spcPts val="600"/>
                        </a:spcBef>
                        <a:spcAft>
                          <a:spcPts val="0"/>
                        </a:spcAft>
                        <a:buNone/>
                      </a:pPr>
                      <a:r>
                        <a:rPr lang="es-ES" sz="800" b="1">
                          <a:solidFill>
                            <a:srgbClr val="FFFFFF"/>
                          </a:solidFill>
                          <a:latin typeface="Rubik"/>
                          <a:ea typeface="Rubik"/>
                          <a:cs typeface="Rubik"/>
                          <a:sym typeface="Rubik"/>
                        </a:rPr>
                        <a:t>CONTACT_NO</a:t>
                      </a:r>
                      <a:endParaRPr sz="800">
                        <a:solidFill>
                          <a:srgbClr val="FFFFFF"/>
                        </a:solidFill>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360425">
                <a:tc>
                  <a:txBody>
                    <a:bodyPr/>
                    <a:lstStyle/>
                    <a:p>
                      <a:pPr marL="457200" lvl="0" indent="-279400" algn="l" rtl="0">
                        <a:spcBef>
                          <a:spcPts val="600"/>
                        </a:spcBef>
                        <a:spcAft>
                          <a:spcPts val="0"/>
                        </a:spcAft>
                        <a:buSzPts val="800"/>
                        <a:buFont typeface="Rubik"/>
                        <a:buChar char="+"/>
                      </a:pPr>
                      <a:r>
                        <a:rPr lang="es-ES" sz="800">
                          <a:solidFill>
                            <a:srgbClr val="3F3F3F"/>
                          </a:solidFill>
                          <a:latin typeface="Rubik"/>
                          <a:ea typeface="Rubik"/>
                          <a:cs typeface="Rubik"/>
                          <a:sym typeface="Rubik"/>
                        </a:rPr>
                        <a:t>54 11 8729 9273</a:t>
                      </a:r>
                      <a:endParaRPr sz="8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tcPr>
                </a:tc>
                <a:extLst>
                  <a:ext uri="{0D108BD9-81ED-4DB2-BD59-A6C34878D82A}">
                    <a16:rowId xmlns:a16="http://schemas.microsoft.com/office/drawing/2014/main" val="10001"/>
                  </a:ext>
                </a:extLst>
              </a:tr>
              <a:tr h="360425">
                <a:tc>
                  <a:txBody>
                    <a:bodyPr/>
                    <a:lstStyle/>
                    <a:p>
                      <a:pPr marL="457200" lvl="0" indent="-279400" algn="l" rtl="0">
                        <a:spcBef>
                          <a:spcPts val="600"/>
                        </a:spcBef>
                        <a:spcAft>
                          <a:spcPts val="0"/>
                        </a:spcAft>
                        <a:buSzPts val="800"/>
                        <a:buFont typeface="Rubik"/>
                        <a:buChar char="+"/>
                      </a:pPr>
                      <a:r>
                        <a:rPr lang="es-ES" sz="800">
                          <a:solidFill>
                            <a:srgbClr val="3F3F3F"/>
                          </a:solidFill>
                          <a:latin typeface="Rubik"/>
                          <a:ea typeface="Rubik"/>
                          <a:cs typeface="Rubik"/>
                          <a:sym typeface="Rubik"/>
                        </a:rPr>
                        <a:t>54 11 3492 9210</a:t>
                      </a:r>
                      <a:endParaRPr sz="8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E6E7E8"/>
                    </a:solidFill>
                  </a:tcPr>
                </a:tc>
                <a:extLst>
                  <a:ext uri="{0D108BD9-81ED-4DB2-BD59-A6C34878D82A}">
                    <a16:rowId xmlns:a16="http://schemas.microsoft.com/office/drawing/2014/main" val="10002"/>
                  </a:ext>
                </a:extLst>
              </a:tr>
              <a:tr h="449900">
                <a:tc>
                  <a:txBody>
                    <a:bodyPr/>
                    <a:lstStyle/>
                    <a:p>
                      <a:pPr marL="457200" lvl="0" indent="-279400" algn="l" rtl="0">
                        <a:spcBef>
                          <a:spcPts val="600"/>
                        </a:spcBef>
                        <a:spcAft>
                          <a:spcPts val="0"/>
                        </a:spcAft>
                        <a:buSzPts val="800"/>
                        <a:buFont typeface="Rubik"/>
                        <a:buChar char="+"/>
                      </a:pPr>
                      <a:r>
                        <a:rPr lang="es-ES" sz="800">
                          <a:solidFill>
                            <a:srgbClr val="3F3F3F"/>
                          </a:solidFill>
                          <a:latin typeface="Rubik"/>
                          <a:ea typeface="Rubik"/>
                          <a:cs typeface="Rubik"/>
                          <a:sym typeface="Rubik"/>
                        </a:rPr>
                        <a:t>54 11 6428 4527</a:t>
                      </a:r>
                      <a:endParaRPr sz="8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tcPr>
                </a:tc>
                <a:extLst>
                  <a:ext uri="{0D108BD9-81ED-4DB2-BD59-A6C34878D82A}">
                    <a16:rowId xmlns:a16="http://schemas.microsoft.com/office/drawing/2014/main" val="10003"/>
                  </a:ext>
                </a:extLst>
              </a:tr>
              <a:tr h="449900">
                <a:tc>
                  <a:txBody>
                    <a:bodyPr/>
                    <a:lstStyle/>
                    <a:p>
                      <a:pPr marL="0" lvl="0" indent="0" algn="l" rtl="0">
                        <a:spcBef>
                          <a:spcPts val="600"/>
                        </a:spcBef>
                        <a:spcAft>
                          <a:spcPts val="0"/>
                        </a:spcAft>
                        <a:buNone/>
                      </a:pPr>
                      <a:r>
                        <a:rPr lang="es-ES" sz="800">
                          <a:latin typeface="Rubik"/>
                          <a:ea typeface="Rubik"/>
                          <a:cs typeface="Rubik"/>
                          <a:sym typeface="Rubik"/>
                        </a:rPr>
                        <a:t>NULL</a:t>
                      </a:r>
                      <a:endParaRPr sz="8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E6E7E8"/>
                    </a:solidFill>
                  </a:tcPr>
                </a:tc>
                <a:extLst>
                  <a:ext uri="{0D108BD9-81ED-4DB2-BD59-A6C34878D82A}">
                    <a16:rowId xmlns:a16="http://schemas.microsoft.com/office/drawing/2014/main" val="10004"/>
                  </a:ext>
                </a:extLst>
              </a:tr>
            </a:tbl>
          </a:graphicData>
        </a:graphic>
      </p:graphicFrame>
      <p:cxnSp>
        <p:nvCxnSpPr>
          <p:cNvPr id="398" name="Google Shape;398;p59"/>
          <p:cNvCxnSpPr/>
          <p:nvPr/>
        </p:nvCxnSpPr>
        <p:spPr>
          <a:xfrm>
            <a:off x="3502450" y="1900275"/>
            <a:ext cx="496800" cy="54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02"/>
        <p:cNvGrpSpPr/>
        <p:nvPr/>
      </p:nvGrpSpPr>
      <p:grpSpPr>
        <a:xfrm>
          <a:off x="0" y="0"/>
          <a:ext cx="0" cy="0"/>
          <a:chOff x="0" y="0"/>
          <a:chExt cx="0" cy="0"/>
        </a:xfrm>
      </p:grpSpPr>
      <p:sp>
        <p:nvSpPr>
          <p:cNvPr id="403" name="Google Shape;403;p60"/>
          <p:cNvSpPr/>
          <p:nvPr/>
        </p:nvSpPr>
        <p:spPr>
          <a:xfrm>
            <a:off x="2262225" y="0"/>
            <a:ext cx="7124400" cy="5210100"/>
          </a:xfrm>
          <a:prstGeom prst="rect">
            <a:avLst/>
          </a:prstGeom>
          <a:solidFill>
            <a:srgbClr val="FFFFFF"/>
          </a:solidFill>
          <a:ln w="9525" cap="flat" cmpd="sng">
            <a:solidFill>
              <a:srgbClr val="2A2A2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0"/>
          <p:cNvSpPr/>
          <p:nvPr/>
        </p:nvSpPr>
        <p:spPr>
          <a:xfrm>
            <a:off x="-18975" y="0"/>
            <a:ext cx="3498900" cy="5210100"/>
          </a:xfrm>
          <a:prstGeom prst="rect">
            <a:avLst/>
          </a:pr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5" name="Google Shape;405;p60"/>
          <p:cNvPicPr preferRelativeResize="0"/>
          <p:nvPr/>
        </p:nvPicPr>
        <p:blipFill>
          <a:blip r:embed="rId3">
            <a:alphaModFix/>
          </a:blip>
          <a:stretch>
            <a:fillRect/>
          </a:stretch>
        </p:blipFill>
        <p:spPr>
          <a:xfrm>
            <a:off x="8534401" y="9101"/>
            <a:ext cx="868698" cy="870825"/>
          </a:xfrm>
          <a:prstGeom prst="rect">
            <a:avLst/>
          </a:prstGeom>
          <a:noFill/>
          <a:ln>
            <a:noFill/>
          </a:ln>
        </p:spPr>
      </p:pic>
      <p:sp>
        <p:nvSpPr>
          <p:cNvPr id="408" name="Google Shape;408;p60"/>
          <p:cNvSpPr/>
          <p:nvPr/>
        </p:nvSpPr>
        <p:spPr>
          <a:xfrm>
            <a:off x="384125" y="1153750"/>
            <a:ext cx="3025800" cy="1323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350" b="1" i="0" u="none" strike="noStrike" cap="none">
                <a:solidFill>
                  <a:schemeClr val="lt1"/>
                </a:solidFill>
                <a:latin typeface="Proxima Nova"/>
                <a:ea typeface="Proxima Nova"/>
                <a:cs typeface="Proxima Nova"/>
                <a:sym typeface="Proxima Nova"/>
              </a:rPr>
              <a:t>Query</a:t>
            </a:r>
            <a:r>
              <a:rPr lang="es-ES" sz="1350" b="1">
                <a:solidFill>
                  <a:schemeClr val="lt1"/>
                </a:solidFill>
                <a:latin typeface="Proxima Nova"/>
                <a:ea typeface="Proxima Nova"/>
                <a:cs typeface="Proxima Nova"/>
                <a:sym typeface="Proxima Nova"/>
              </a:rPr>
              <a:t> </a:t>
            </a:r>
            <a:r>
              <a:rPr lang="es-ES" sz="1350">
                <a:solidFill>
                  <a:schemeClr val="lt1"/>
                </a:solidFill>
                <a:latin typeface="Proxima Nova"/>
                <a:ea typeface="Proxima Nova"/>
                <a:cs typeface="Proxima Nova"/>
                <a:sym typeface="Proxima Nova"/>
              </a:rPr>
              <a:t>e</a:t>
            </a:r>
            <a:r>
              <a:rPr lang="es-ES" sz="1350" b="0" i="0" u="none" strike="noStrike" cap="none">
                <a:solidFill>
                  <a:schemeClr val="lt1"/>
                </a:solidFill>
                <a:latin typeface="Proxima Nova"/>
                <a:ea typeface="Proxima Nova"/>
                <a:cs typeface="Proxima Nova"/>
                <a:sym typeface="Proxima Nova"/>
              </a:rPr>
              <a:t>s una interfaz utilizada para controlar la ejecución de las consultas. Un </a:t>
            </a:r>
            <a:r>
              <a:rPr lang="es-ES" sz="1350" b="1" i="0" u="none" strike="noStrike" cap="none">
                <a:solidFill>
                  <a:schemeClr val="lt1"/>
                </a:solidFill>
                <a:latin typeface="Proxima Nova"/>
                <a:ea typeface="Proxima Nova"/>
                <a:cs typeface="Proxima Nova"/>
                <a:sym typeface="Proxima Nova"/>
              </a:rPr>
              <a:t>EntityManager </a:t>
            </a:r>
            <a:r>
              <a:rPr lang="es-ES" sz="1350" b="0" i="0" u="none" strike="noStrike" cap="none">
                <a:solidFill>
                  <a:schemeClr val="lt1"/>
                </a:solidFill>
                <a:latin typeface="Proxima Nova"/>
                <a:ea typeface="Proxima Nova"/>
                <a:cs typeface="Proxima Nova"/>
                <a:sym typeface="Proxima Nova"/>
              </a:rPr>
              <a:t>ayuda a crear un objeto Query, su implementación dependerá del proveedor de persistencia. </a:t>
            </a:r>
            <a:endParaRPr sz="1350" b="0" i="0" u="none" strike="noStrike" cap="none">
              <a:solidFill>
                <a:schemeClr val="lt1"/>
              </a:solidFill>
              <a:latin typeface="Arial"/>
              <a:ea typeface="Arial"/>
              <a:cs typeface="Arial"/>
              <a:sym typeface="Arial"/>
            </a:endParaRPr>
          </a:p>
        </p:txBody>
      </p:sp>
      <p:sp>
        <p:nvSpPr>
          <p:cNvPr id="409" name="Google Shape;409;p60"/>
          <p:cNvSpPr txBox="1"/>
          <p:nvPr/>
        </p:nvSpPr>
        <p:spPr>
          <a:xfrm>
            <a:off x="442927" y="359700"/>
            <a:ext cx="3142800" cy="54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s-ES" sz="2500" b="1">
                <a:solidFill>
                  <a:srgbClr val="333333"/>
                </a:solidFill>
                <a:highlight>
                  <a:srgbClr val="FFE600"/>
                </a:highlight>
                <a:latin typeface="Proxima Nova"/>
                <a:ea typeface="Proxima Nova"/>
                <a:cs typeface="Proxima Nova"/>
                <a:sym typeface="Proxima Nova"/>
              </a:rPr>
              <a:t>Queries y Criteria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666666"/>
              </a:solidFill>
              <a:latin typeface="Roboto Condensed"/>
              <a:ea typeface="Roboto Condensed"/>
              <a:cs typeface="Roboto Condensed"/>
              <a:sym typeface="Roboto Condensed"/>
            </a:endParaRPr>
          </a:p>
        </p:txBody>
      </p:sp>
      <p:sp>
        <p:nvSpPr>
          <p:cNvPr id="410" name="Google Shape;410;p60"/>
          <p:cNvSpPr/>
          <p:nvPr/>
        </p:nvSpPr>
        <p:spPr>
          <a:xfrm>
            <a:off x="355800" y="2934250"/>
            <a:ext cx="3025800" cy="121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350" b="1" dirty="0" err="1">
                <a:solidFill>
                  <a:schemeClr val="lt1"/>
                </a:solidFill>
                <a:latin typeface="Proxima Nova"/>
                <a:ea typeface="Proxima Nova"/>
                <a:cs typeface="Proxima Nova"/>
                <a:sym typeface="Proxima Nova"/>
              </a:rPr>
              <a:t>Criteria</a:t>
            </a:r>
            <a:r>
              <a:rPr lang="es-ES" sz="1350" b="1" dirty="0">
                <a:solidFill>
                  <a:schemeClr val="lt1"/>
                </a:solidFill>
                <a:latin typeface="Proxima Nova"/>
                <a:ea typeface="Proxima Nova"/>
                <a:cs typeface="Proxima Nova"/>
                <a:sym typeface="Proxima Nova"/>
              </a:rPr>
              <a:t> API</a:t>
            </a:r>
            <a:r>
              <a:rPr lang="es-ES" sz="1350" dirty="0">
                <a:solidFill>
                  <a:schemeClr val="lt1"/>
                </a:solidFill>
                <a:latin typeface="Proxima Nova"/>
                <a:ea typeface="Proxima Nova"/>
                <a:cs typeface="Proxima Nova"/>
                <a:sym typeface="Proxima Nova"/>
              </a:rPr>
              <a:t> permite construir </a:t>
            </a:r>
            <a:r>
              <a:rPr lang="es-ES" sz="1350" dirty="0" err="1">
                <a:solidFill>
                  <a:schemeClr val="lt1"/>
                </a:solidFill>
                <a:latin typeface="Proxima Nova"/>
                <a:ea typeface="Proxima Nova"/>
                <a:cs typeface="Proxima Nova"/>
                <a:sym typeface="Proxima Nova"/>
              </a:rPr>
              <a:t>queries</a:t>
            </a:r>
            <a:r>
              <a:rPr lang="es-ES" sz="1350" dirty="0">
                <a:solidFill>
                  <a:schemeClr val="lt1"/>
                </a:solidFill>
                <a:latin typeface="Proxima Nova"/>
                <a:ea typeface="Proxima Nova"/>
                <a:cs typeface="Proxima Nova"/>
                <a:sym typeface="Proxima Nova"/>
              </a:rPr>
              <a:t> SQL usando objetos java. Es posible realizar consultas </a:t>
            </a:r>
            <a:r>
              <a:rPr lang="es-ES" sz="1350" dirty="0" err="1">
                <a:solidFill>
                  <a:schemeClr val="lt1"/>
                </a:solidFill>
                <a:latin typeface="Proxima Nova"/>
                <a:ea typeface="Proxima Nova"/>
                <a:cs typeface="Proxima Nova"/>
                <a:sym typeface="Proxima Nova"/>
              </a:rPr>
              <a:t>tipadas</a:t>
            </a:r>
            <a:r>
              <a:rPr lang="es-ES" sz="1350" dirty="0">
                <a:solidFill>
                  <a:schemeClr val="lt1"/>
                </a:solidFill>
                <a:latin typeface="Proxima Nova"/>
                <a:ea typeface="Proxima Nova"/>
                <a:cs typeface="Proxima Nova"/>
                <a:sym typeface="Proxima Nova"/>
              </a:rPr>
              <a:t> seguras, que pueden ser chequeadas en tiempo de compilación.</a:t>
            </a:r>
            <a:endParaRPr sz="1350" b="0" i="0" u="none" strike="noStrike" cap="none" dirty="0">
              <a:solidFill>
                <a:srgbClr val="000000"/>
              </a:solidFill>
              <a:latin typeface="Arial"/>
              <a:ea typeface="Arial"/>
              <a:cs typeface="Arial"/>
              <a:sym typeface="Arial"/>
            </a:endParaRPr>
          </a:p>
        </p:txBody>
      </p:sp>
      <p:pic>
        <p:nvPicPr>
          <p:cNvPr id="411" name="Google Shape;411;p60"/>
          <p:cNvPicPr preferRelativeResize="0"/>
          <p:nvPr/>
        </p:nvPicPr>
        <p:blipFill>
          <a:blip r:embed="rId4">
            <a:alphaModFix/>
          </a:blip>
          <a:stretch>
            <a:fillRect/>
          </a:stretch>
        </p:blipFill>
        <p:spPr>
          <a:xfrm>
            <a:off x="8320306" y="450249"/>
            <a:ext cx="450768" cy="451850"/>
          </a:xfrm>
          <a:prstGeom prst="rect">
            <a:avLst/>
          </a:prstGeom>
          <a:noFill/>
          <a:ln>
            <a:noFill/>
          </a:ln>
        </p:spPr>
      </p:pic>
      <p:sp>
        <p:nvSpPr>
          <p:cNvPr id="412" name="Google Shape;412;p60"/>
          <p:cNvSpPr/>
          <p:nvPr/>
        </p:nvSpPr>
        <p:spPr>
          <a:xfrm>
            <a:off x="3361975" y="1503500"/>
            <a:ext cx="300000" cy="451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0"/>
          <p:cNvSpPr/>
          <p:nvPr/>
        </p:nvSpPr>
        <p:spPr>
          <a:xfrm>
            <a:off x="3361975" y="3408500"/>
            <a:ext cx="300000" cy="451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14" name="Google Shape;414;p60"/>
          <p:cNvGraphicFramePr/>
          <p:nvPr/>
        </p:nvGraphicFramePr>
        <p:xfrm>
          <a:off x="3771700" y="1352125"/>
          <a:ext cx="5409900" cy="754550"/>
        </p:xfrm>
        <a:graphic>
          <a:graphicData uri="http://schemas.openxmlformats.org/drawingml/2006/table">
            <a:tbl>
              <a:tblPr>
                <a:noFill/>
                <a:tableStyleId>{D6C38D32-FDE3-4D3F-8AD6-DEA43452D1CE}</a:tableStyleId>
              </a:tblPr>
              <a:tblGrid>
                <a:gridCol w="5409900">
                  <a:extLst>
                    <a:ext uri="{9D8B030D-6E8A-4147-A177-3AD203B41FA5}">
                      <a16:colId xmlns:a16="http://schemas.microsoft.com/office/drawing/2014/main" val="20000"/>
                    </a:ext>
                  </a:extLst>
                </a:gridCol>
              </a:tblGrid>
              <a:tr h="754550">
                <a:tc>
                  <a:txBody>
                    <a:bodyPr/>
                    <a:lstStyle/>
                    <a:p>
                      <a:pPr marL="0" lvl="0" indent="0" algn="l" rtl="0">
                        <a:spcBef>
                          <a:spcPts val="0"/>
                        </a:spcBef>
                        <a:spcAft>
                          <a:spcPts val="0"/>
                        </a:spcAft>
                        <a:buNone/>
                      </a:pPr>
                      <a:r>
                        <a:rPr lang="es-ES" sz="1000" i="1">
                          <a:solidFill>
                            <a:srgbClr val="78DCE8"/>
                          </a:solidFill>
                          <a:highlight>
                            <a:srgbClr val="000000"/>
                          </a:highlight>
                          <a:latin typeface="Courier New"/>
                          <a:ea typeface="Courier New"/>
                          <a:cs typeface="Courier New"/>
                          <a:sym typeface="Courier New"/>
                        </a:rPr>
                        <a:t>Query </a:t>
                      </a:r>
                      <a:r>
                        <a:rPr lang="es-ES" sz="1000">
                          <a:solidFill>
                            <a:srgbClr val="FCFCFA"/>
                          </a:solidFill>
                          <a:highlight>
                            <a:srgbClr val="000000"/>
                          </a:highlight>
                          <a:latin typeface="Courier New"/>
                          <a:ea typeface="Courier New"/>
                          <a:cs typeface="Courier New"/>
                          <a:sym typeface="Courier New"/>
                        </a:rPr>
                        <a:t>query </a:t>
                      </a:r>
                      <a:r>
                        <a:rPr lang="es-ES" sz="1000">
                          <a:solidFill>
                            <a:srgbClr val="FF6188"/>
                          </a:solidFill>
                          <a:highlight>
                            <a:srgbClr val="000000"/>
                          </a:highlight>
                          <a:latin typeface="Courier New"/>
                          <a:ea typeface="Courier New"/>
                          <a:cs typeface="Courier New"/>
                          <a:sym typeface="Courier New"/>
                        </a:rPr>
                        <a:t>= </a:t>
                      </a:r>
                      <a:r>
                        <a:rPr lang="es-ES" sz="1000">
                          <a:solidFill>
                            <a:srgbClr val="FCFCFA"/>
                          </a:solidFill>
                          <a:highlight>
                            <a:srgbClr val="000000"/>
                          </a:highlight>
                          <a:latin typeface="Courier New"/>
                          <a:ea typeface="Courier New"/>
                          <a:cs typeface="Courier New"/>
                          <a:sym typeface="Courier New"/>
                        </a:rPr>
                        <a:t>entityManager</a:t>
                      </a:r>
                      <a:r>
                        <a:rPr lang="es-ES" sz="1000">
                          <a:solidFill>
                            <a:srgbClr val="939293"/>
                          </a:solidFill>
                          <a:highlight>
                            <a:srgbClr val="000000"/>
                          </a:highlight>
                          <a:latin typeface="Courier New"/>
                          <a:ea typeface="Courier New"/>
                          <a:cs typeface="Courier New"/>
                          <a:sym typeface="Courier New"/>
                        </a:rPr>
                        <a:t>.</a:t>
                      </a:r>
                      <a:r>
                        <a:rPr lang="es-ES" sz="1000">
                          <a:solidFill>
                            <a:srgbClr val="FCFCFA"/>
                          </a:solidFill>
                          <a:highlight>
                            <a:srgbClr val="000000"/>
                          </a:highlight>
                          <a:latin typeface="Courier New"/>
                          <a:ea typeface="Courier New"/>
                          <a:cs typeface="Courier New"/>
                          <a:sym typeface="Courier New"/>
                        </a:rPr>
                        <a:t>createQuery</a:t>
                      </a:r>
                      <a:r>
                        <a:rPr lang="es-ES" sz="1000">
                          <a:solidFill>
                            <a:srgbClr val="939293"/>
                          </a:solidFill>
                          <a:highlight>
                            <a:srgbClr val="000000"/>
                          </a:highlight>
                          <a:latin typeface="Courier New"/>
                          <a:ea typeface="Courier New"/>
                          <a:cs typeface="Courier New"/>
                          <a:sym typeface="Courier New"/>
                        </a:rPr>
                        <a:t>(</a:t>
                      </a:r>
                      <a:r>
                        <a:rPr lang="es-ES" sz="1000">
                          <a:solidFill>
                            <a:srgbClr val="FFD866"/>
                          </a:solidFill>
                          <a:highlight>
                            <a:srgbClr val="000000"/>
                          </a:highlight>
                          <a:latin typeface="Courier New"/>
                          <a:ea typeface="Courier New"/>
                          <a:cs typeface="Courier New"/>
                          <a:sym typeface="Courier New"/>
                        </a:rPr>
                        <a:t>"SELECT s FROM STUDENT s"</a:t>
                      </a:r>
                      <a:r>
                        <a:rPr lang="es-ES" sz="1000">
                          <a:solidFill>
                            <a:srgbClr val="939293"/>
                          </a:solidFill>
                          <a:highlight>
                            <a:srgbClr val="000000"/>
                          </a:highlight>
                          <a:latin typeface="Courier New"/>
                          <a:ea typeface="Courier New"/>
                          <a:cs typeface="Courier New"/>
                          <a:sym typeface="Courier New"/>
                        </a:rPr>
                        <a:t>);</a:t>
                      </a:r>
                      <a:endParaRPr sz="1000">
                        <a:solidFill>
                          <a:srgbClr val="939293"/>
                        </a:solidFill>
                        <a:highlight>
                          <a:srgbClr val="000000"/>
                        </a:highlight>
                        <a:latin typeface="Courier New"/>
                        <a:ea typeface="Courier New"/>
                        <a:cs typeface="Courier New"/>
                        <a:sym typeface="Courier New"/>
                      </a:endParaRPr>
                    </a:p>
                    <a:p>
                      <a:pPr marL="0" lvl="0" indent="0" algn="l" rtl="0">
                        <a:spcBef>
                          <a:spcPts val="0"/>
                        </a:spcBef>
                        <a:spcAft>
                          <a:spcPts val="0"/>
                        </a:spcAft>
                        <a:buNone/>
                      </a:pPr>
                      <a:r>
                        <a:rPr lang="es-ES" sz="1000">
                          <a:solidFill>
                            <a:srgbClr val="FCFCFA"/>
                          </a:solidFill>
                          <a:highlight>
                            <a:srgbClr val="000000"/>
                          </a:highlight>
                          <a:latin typeface="Courier New"/>
                          <a:ea typeface="Courier New"/>
                          <a:cs typeface="Courier New"/>
                          <a:sym typeface="Courier New"/>
                        </a:rPr>
                        <a:t>List</a:t>
                      </a:r>
                      <a:r>
                        <a:rPr lang="es-ES" sz="1000">
                          <a:solidFill>
                            <a:srgbClr val="FF6188"/>
                          </a:solidFill>
                          <a:highlight>
                            <a:srgbClr val="000000"/>
                          </a:highlight>
                          <a:latin typeface="Courier New"/>
                          <a:ea typeface="Courier New"/>
                          <a:cs typeface="Courier New"/>
                          <a:sym typeface="Courier New"/>
                        </a:rPr>
                        <a:t>&lt;</a:t>
                      </a:r>
                      <a:r>
                        <a:rPr lang="es-ES" sz="1000">
                          <a:solidFill>
                            <a:srgbClr val="FCFCFA"/>
                          </a:solidFill>
                          <a:highlight>
                            <a:srgbClr val="000000"/>
                          </a:highlight>
                          <a:latin typeface="Courier New"/>
                          <a:ea typeface="Courier New"/>
                          <a:cs typeface="Courier New"/>
                          <a:sym typeface="Courier New"/>
                        </a:rPr>
                        <a:t>Student</a:t>
                      </a:r>
                      <a:r>
                        <a:rPr lang="es-ES" sz="1000">
                          <a:solidFill>
                            <a:srgbClr val="FF6188"/>
                          </a:solidFill>
                          <a:highlight>
                            <a:srgbClr val="000000"/>
                          </a:highlight>
                          <a:latin typeface="Courier New"/>
                          <a:ea typeface="Courier New"/>
                          <a:cs typeface="Courier New"/>
                          <a:sym typeface="Courier New"/>
                        </a:rPr>
                        <a:t>&gt; </a:t>
                      </a:r>
                      <a:r>
                        <a:rPr lang="es-ES" sz="1000">
                          <a:solidFill>
                            <a:srgbClr val="FCFCFA"/>
                          </a:solidFill>
                          <a:highlight>
                            <a:srgbClr val="000000"/>
                          </a:highlight>
                          <a:latin typeface="Courier New"/>
                          <a:ea typeface="Courier New"/>
                          <a:cs typeface="Courier New"/>
                          <a:sym typeface="Courier New"/>
                        </a:rPr>
                        <a:t>students </a:t>
                      </a:r>
                      <a:r>
                        <a:rPr lang="es-ES" sz="1000">
                          <a:solidFill>
                            <a:srgbClr val="FF6188"/>
                          </a:solidFill>
                          <a:highlight>
                            <a:srgbClr val="000000"/>
                          </a:highlight>
                          <a:latin typeface="Courier New"/>
                          <a:ea typeface="Courier New"/>
                          <a:cs typeface="Courier New"/>
                          <a:sym typeface="Courier New"/>
                        </a:rPr>
                        <a:t>= </a:t>
                      </a:r>
                      <a:r>
                        <a:rPr lang="es-ES" sz="1000">
                          <a:solidFill>
                            <a:srgbClr val="FCFCFA"/>
                          </a:solidFill>
                          <a:highlight>
                            <a:srgbClr val="000000"/>
                          </a:highlight>
                          <a:latin typeface="Courier New"/>
                          <a:ea typeface="Courier New"/>
                          <a:cs typeface="Courier New"/>
                          <a:sym typeface="Courier New"/>
                        </a:rPr>
                        <a:t>query</a:t>
                      </a:r>
                      <a:r>
                        <a:rPr lang="es-ES" sz="1000">
                          <a:solidFill>
                            <a:srgbClr val="939293"/>
                          </a:solidFill>
                          <a:highlight>
                            <a:srgbClr val="000000"/>
                          </a:highlight>
                          <a:latin typeface="Courier New"/>
                          <a:ea typeface="Courier New"/>
                          <a:cs typeface="Courier New"/>
                          <a:sym typeface="Courier New"/>
                        </a:rPr>
                        <a:t>.</a:t>
                      </a:r>
                      <a:r>
                        <a:rPr lang="es-ES" sz="1000">
                          <a:solidFill>
                            <a:srgbClr val="FCFCFA"/>
                          </a:solidFill>
                          <a:highlight>
                            <a:srgbClr val="000000"/>
                          </a:highlight>
                          <a:latin typeface="Courier New"/>
                          <a:ea typeface="Courier New"/>
                          <a:cs typeface="Courier New"/>
                          <a:sym typeface="Courier New"/>
                        </a:rPr>
                        <a:t>getResultList</a:t>
                      </a:r>
                      <a:r>
                        <a:rPr lang="es-ES" sz="1000">
                          <a:solidFill>
                            <a:srgbClr val="939293"/>
                          </a:solidFill>
                          <a:highlight>
                            <a:srgbClr val="000000"/>
                          </a:highlight>
                          <a:latin typeface="Courier New"/>
                          <a:ea typeface="Courier New"/>
                          <a:cs typeface="Courier New"/>
                          <a:sym typeface="Courier New"/>
                        </a:rPr>
                        <a:t>();</a:t>
                      </a:r>
                      <a:endParaRPr sz="1000">
                        <a:solidFill>
                          <a:srgbClr val="939293"/>
                        </a:solidFill>
                        <a:highlight>
                          <a:srgbClr val="000000"/>
                        </a:highlight>
                        <a:latin typeface="Courier New"/>
                        <a:ea typeface="Courier New"/>
                        <a:cs typeface="Courier New"/>
                        <a:sym typeface="Courier New"/>
                      </a:endParaRPr>
                    </a:p>
                    <a:p>
                      <a:pPr marL="0" lvl="0" indent="0" algn="l" rtl="0">
                        <a:spcBef>
                          <a:spcPts val="0"/>
                        </a:spcBef>
                        <a:spcAft>
                          <a:spcPts val="0"/>
                        </a:spcAft>
                        <a:buNone/>
                      </a:pPr>
                      <a:r>
                        <a:rPr lang="es-ES" sz="1000">
                          <a:solidFill>
                            <a:srgbClr val="FCFCFA"/>
                          </a:solidFill>
                          <a:highlight>
                            <a:srgbClr val="000000"/>
                          </a:highlight>
                          <a:latin typeface="Courier New"/>
                          <a:ea typeface="Courier New"/>
                          <a:cs typeface="Courier New"/>
                          <a:sym typeface="Courier New"/>
                        </a:rPr>
                        <a:t>students</a:t>
                      </a:r>
                      <a:r>
                        <a:rPr lang="es-ES" sz="1000">
                          <a:solidFill>
                            <a:srgbClr val="939293"/>
                          </a:solidFill>
                          <a:highlight>
                            <a:srgbClr val="000000"/>
                          </a:highlight>
                          <a:latin typeface="Courier New"/>
                          <a:ea typeface="Courier New"/>
                          <a:cs typeface="Courier New"/>
                          <a:sym typeface="Courier New"/>
                        </a:rPr>
                        <a:t>.</a:t>
                      </a:r>
                      <a:r>
                        <a:rPr lang="es-ES" sz="1000">
                          <a:solidFill>
                            <a:srgbClr val="FCFCFA"/>
                          </a:solidFill>
                          <a:highlight>
                            <a:srgbClr val="000000"/>
                          </a:highlight>
                          <a:latin typeface="Courier New"/>
                          <a:ea typeface="Courier New"/>
                          <a:cs typeface="Courier New"/>
                          <a:sym typeface="Courier New"/>
                        </a:rPr>
                        <a:t>forEach</a:t>
                      </a:r>
                      <a:r>
                        <a:rPr lang="es-ES" sz="1000">
                          <a:solidFill>
                            <a:srgbClr val="939293"/>
                          </a:solidFill>
                          <a:highlight>
                            <a:srgbClr val="000000"/>
                          </a:highlight>
                          <a:latin typeface="Courier New"/>
                          <a:ea typeface="Courier New"/>
                          <a:cs typeface="Courier New"/>
                          <a:sym typeface="Courier New"/>
                        </a:rPr>
                        <a:t>(</a:t>
                      </a:r>
                      <a:r>
                        <a:rPr lang="es-ES" sz="1000" i="1">
                          <a:solidFill>
                            <a:srgbClr val="F59762"/>
                          </a:solidFill>
                          <a:highlight>
                            <a:srgbClr val="000000"/>
                          </a:highlight>
                          <a:latin typeface="Courier New"/>
                          <a:ea typeface="Courier New"/>
                          <a:cs typeface="Courier New"/>
                          <a:sym typeface="Courier New"/>
                        </a:rPr>
                        <a:t>student </a:t>
                      </a:r>
                      <a:r>
                        <a:rPr lang="es-ES" sz="1000">
                          <a:solidFill>
                            <a:srgbClr val="FCFCFA"/>
                          </a:solidFill>
                          <a:highlight>
                            <a:srgbClr val="000000"/>
                          </a:highlight>
                          <a:latin typeface="Courier New"/>
                          <a:ea typeface="Courier New"/>
                          <a:cs typeface="Courier New"/>
                          <a:sym typeface="Courier New"/>
                        </a:rPr>
                        <a:t>-&gt; </a:t>
                      </a:r>
                      <a:r>
                        <a:rPr lang="es-ES" sz="1000" i="1">
                          <a:solidFill>
                            <a:srgbClr val="78DCE8"/>
                          </a:solidFill>
                          <a:highlight>
                            <a:srgbClr val="000000"/>
                          </a:highlight>
                          <a:latin typeface="Courier New"/>
                          <a:ea typeface="Courier New"/>
                          <a:cs typeface="Courier New"/>
                          <a:sym typeface="Courier New"/>
                        </a:rPr>
                        <a:t>System</a:t>
                      </a:r>
                      <a:r>
                        <a:rPr lang="es-ES" sz="1000">
                          <a:solidFill>
                            <a:srgbClr val="939293"/>
                          </a:solidFill>
                          <a:highlight>
                            <a:srgbClr val="000000"/>
                          </a:highlight>
                          <a:latin typeface="Courier New"/>
                          <a:ea typeface="Courier New"/>
                          <a:cs typeface="Courier New"/>
                          <a:sym typeface="Courier New"/>
                        </a:rPr>
                        <a:t>.</a:t>
                      </a:r>
                      <a:r>
                        <a:rPr lang="es-ES" sz="1000">
                          <a:solidFill>
                            <a:srgbClr val="F59762"/>
                          </a:solidFill>
                          <a:highlight>
                            <a:srgbClr val="000000"/>
                          </a:highlight>
                          <a:latin typeface="Courier New"/>
                          <a:ea typeface="Courier New"/>
                          <a:cs typeface="Courier New"/>
                          <a:sym typeface="Courier New"/>
                        </a:rPr>
                        <a:t>out</a:t>
                      </a:r>
                      <a:r>
                        <a:rPr lang="es-ES" sz="1000">
                          <a:solidFill>
                            <a:srgbClr val="939293"/>
                          </a:solidFill>
                          <a:highlight>
                            <a:srgbClr val="000000"/>
                          </a:highlight>
                          <a:latin typeface="Courier New"/>
                          <a:ea typeface="Courier New"/>
                          <a:cs typeface="Courier New"/>
                          <a:sym typeface="Courier New"/>
                        </a:rPr>
                        <a:t>.</a:t>
                      </a:r>
                      <a:r>
                        <a:rPr lang="es-ES" sz="1000">
                          <a:solidFill>
                            <a:srgbClr val="FCFCFA"/>
                          </a:solidFill>
                          <a:highlight>
                            <a:srgbClr val="000000"/>
                          </a:highlight>
                          <a:latin typeface="Courier New"/>
                          <a:ea typeface="Courier New"/>
                          <a:cs typeface="Courier New"/>
                          <a:sym typeface="Courier New"/>
                        </a:rPr>
                        <a:t>println</a:t>
                      </a:r>
                      <a:r>
                        <a:rPr lang="es-ES" sz="1000">
                          <a:solidFill>
                            <a:srgbClr val="939293"/>
                          </a:solidFill>
                          <a:highlight>
                            <a:srgbClr val="000000"/>
                          </a:highlight>
                          <a:latin typeface="Courier New"/>
                          <a:ea typeface="Courier New"/>
                          <a:cs typeface="Courier New"/>
                          <a:sym typeface="Courier New"/>
                        </a:rPr>
                        <a:t>(</a:t>
                      </a:r>
                      <a:r>
                        <a:rPr lang="es-ES" sz="1000" i="1">
                          <a:solidFill>
                            <a:srgbClr val="F59762"/>
                          </a:solidFill>
                          <a:highlight>
                            <a:srgbClr val="000000"/>
                          </a:highlight>
                          <a:latin typeface="Courier New"/>
                          <a:ea typeface="Courier New"/>
                          <a:cs typeface="Courier New"/>
                          <a:sym typeface="Courier New"/>
                        </a:rPr>
                        <a:t>student</a:t>
                      </a:r>
                      <a:r>
                        <a:rPr lang="es-ES" sz="1000">
                          <a:solidFill>
                            <a:srgbClr val="939293"/>
                          </a:solidFill>
                          <a:highlight>
                            <a:srgbClr val="000000"/>
                          </a:highlight>
                          <a:latin typeface="Courier New"/>
                          <a:ea typeface="Courier New"/>
                          <a:cs typeface="Courier New"/>
                          <a:sym typeface="Courier New"/>
                        </a:rPr>
                        <a:t>.</a:t>
                      </a:r>
                      <a:r>
                        <a:rPr lang="es-ES" sz="1000">
                          <a:solidFill>
                            <a:srgbClr val="FCFCFA"/>
                          </a:solidFill>
                          <a:highlight>
                            <a:srgbClr val="000000"/>
                          </a:highlight>
                          <a:latin typeface="Courier New"/>
                          <a:ea typeface="Courier New"/>
                          <a:cs typeface="Courier New"/>
                          <a:sym typeface="Courier New"/>
                        </a:rPr>
                        <a:t>getFirstName</a:t>
                      </a:r>
                      <a:r>
                        <a:rPr lang="es-ES" sz="1000">
                          <a:solidFill>
                            <a:srgbClr val="939293"/>
                          </a:solidFill>
                          <a:highlight>
                            <a:srgbClr val="000000"/>
                          </a:highlight>
                          <a:latin typeface="Courier New"/>
                          <a:ea typeface="Courier New"/>
                          <a:cs typeface="Courier New"/>
                          <a:sym typeface="Courier New"/>
                        </a:rPr>
                        <a:t>()));</a:t>
                      </a:r>
                      <a:endParaRPr sz="1000" b="1">
                        <a:solidFill>
                          <a:srgbClr val="939293"/>
                        </a:solidFill>
                        <a:highlight>
                          <a:srgbClr val="000000"/>
                        </a:highlight>
                        <a:latin typeface="Courier New"/>
                        <a:ea typeface="Courier New"/>
                        <a:cs typeface="Courier New"/>
                        <a:sym typeface="Courier New"/>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graphicFrame>
        <p:nvGraphicFramePr>
          <p:cNvPr id="415" name="Google Shape;415;p60"/>
          <p:cNvGraphicFramePr/>
          <p:nvPr/>
        </p:nvGraphicFramePr>
        <p:xfrm>
          <a:off x="3771700" y="2819650"/>
          <a:ext cx="5324475" cy="1620520"/>
        </p:xfrm>
        <a:graphic>
          <a:graphicData uri="http://schemas.openxmlformats.org/drawingml/2006/table">
            <a:tbl>
              <a:tblPr>
                <a:noFill/>
                <a:tableStyleId>{D6C38D32-FDE3-4D3F-8AD6-DEA43452D1CE}</a:tableStyleId>
              </a:tblPr>
              <a:tblGrid>
                <a:gridCol w="5324475">
                  <a:extLst>
                    <a:ext uri="{9D8B030D-6E8A-4147-A177-3AD203B41FA5}">
                      <a16:colId xmlns:a16="http://schemas.microsoft.com/office/drawing/2014/main" val="20000"/>
                    </a:ext>
                  </a:extLst>
                </a:gridCol>
              </a:tblGrid>
              <a:tr h="1171575">
                <a:tc>
                  <a:txBody>
                    <a:bodyPr/>
                    <a:lstStyle/>
                    <a:p>
                      <a:pPr marL="0" lvl="0" indent="0" algn="l" rtl="0">
                        <a:spcBef>
                          <a:spcPts val="0"/>
                        </a:spcBef>
                        <a:spcAft>
                          <a:spcPts val="0"/>
                        </a:spcAft>
                        <a:buNone/>
                      </a:pPr>
                      <a:r>
                        <a:rPr lang="es-ES" sz="900">
                          <a:solidFill>
                            <a:srgbClr val="78DCE8"/>
                          </a:solidFill>
                          <a:latin typeface="Courier New"/>
                          <a:ea typeface="Courier New"/>
                          <a:cs typeface="Courier New"/>
                          <a:sym typeface="Courier New"/>
                        </a:rPr>
                        <a:t>CriteriaBuilder </a:t>
                      </a:r>
                      <a:r>
                        <a:rPr lang="es-ES" sz="900">
                          <a:solidFill>
                            <a:srgbClr val="FCFCFA"/>
                          </a:solidFill>
                          <a:latin typeface="Courier New"/>
                          <a:ea typeface="Courier New"/>
                          <a:cs typeface="Courier New"/>
                          <a:sym typeface="Courier New"/>
                        </a:rPr>
                        <a:t>cb </a:t>
                      </a:r>
                      <a:r>
                        <a:rPr lang="es-ES" sz="900">
                          <a:solidFill>
                            <a:srgbClr val="FF6188"/>
                          </a:solidFill>
                          <a:latin typeface="Courier New"/>
                          <a:ea typeface="Courier New"/>
                          <a:cs typeface="Courier New"/>
                          <a:sym typeface="Courier New"/>
                        </a:rPr>
                        <a:t>= </a:t>
                      </a:r>
                      <a:r>
                        <a:rPr lang="es-ES" sz="900">
                          <a:solidFill>
                            <a:srgbClr val="FCFCFA"/>
                          </a:solidFill>
                          <a:latin typeface="Courier New"/>
                          <a:ea typeface="Courier New"/>
                          <a:cs typeface="Courier New"/>
                          <a:sym typeface="Courier New"/>
                        </a:rPr>
                        <a:t>entityManager</a:t>
                      </a:r>
                      <a:r>
                        <a:rPr lang="es-ES" sz="900">
                          <a:solidFill>
                            <a:srgbClr val="939293"/>
                          </a:solidFill>
                          <a:latin typeface="Courier New"/>
                          <a:ea typeface="Courier New"/>
                          <a:cs typeface="Courier New"/>
                          <a:sym typeface="Courier New"/>
                        </a:rPr>
                        <a:t>.</a:t>
                      </a:r>
                      <a:r>
                        <a:rPr lang="es-ES" sz="900">
                          <a:solidFill>
                            <a:srgbClr val="FCFCFA"/>
                          </a:solidFill>
                          <a:latin typeface="Courier New"/>
                          <a:ea typeface="Courier New"/>
                          <a:cs typeface="Courier New"/>
                          <a:sym typeface="Courier New"/>
                        </a:rPr>
                        <a:t>getCriteriaBuilder</a:t>
                      </a:r>
                      <a:r>
                        <a:rPr lang="es-ES" sz="900">
                          <a:solidFill>
                            <a:srgbClr val="939293"/>
                          </a:solidFill>
                          <a:latin typeface="Courier New"/>
                          <a:ea typeface="Courier New"/>
                          <a:cs typeface="Courier New"/>
                          <a:sym typeface="Courier New"/>
                        </a:rPr>
                        <a:t>();</a:t>
                      </a:r>
                      <a:endParaRPr sz="900">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a:solidFill>
                            <a:srgbClr val="727072"/>
                          </a:solidFill>
                          <a:latin typeface="Courier New"/>
                          <a:ea typeface="Courier New"/>
                          <a:cs typeface="Courier New"/>
                          <a:sym typeface="Courier New"/>
                        </a:rPr>
                        <a:t>//create query object</a:t>
                      </a:r>
                      <a:endParaRPr sz="900">
                        <a:solidFill>
                          <a:srgbClr val="727072"/>
                        </a:solidFill>
                        <a:latin typeface="Courier New"/>
                        <a:ea typeface="Courier New"/>
                        <a:cs typeface="Courier New"/>
                        <a:sym typeface="Courier New"/>
                      </a:endParaRPr>
                    </a:p>
                    <a:p>
                      <a:pPr marL="0" lvl="0" indent="0" algn="l" rtl="0">
                        <a:spcBef>
                          <a:spcPts val="0"/>
                        </a:spcBef>
                        <a:spcAft>
                          <a:spcPts val="0"/>
                        </a:spcAft>
                        <a:buNone/>
                      </a:pPr>
                      <a:r>
                        <a:rPr lang="es-ES" sz="900">
                          <a:solidFill>
                            <a:srgbClr val="78DCE8"/>
                          </a:solidFill>
                          <a:latin typeface="Courier New"/>
                          <a:ea typeface="Courier New"/>
                          <a:cs typeface="Courier New"/>
                          <a:sym typeface="Courier New"/>
                        </a:rPr>
                        <a:t>CriteriaQuery</a:t>
                      </a:r>
                      <a:r>
                        <a:rPr lang="es-ES" sz="900">
                          <a:solidFill>
                            <a:srgbClr val="FF6188"/>
                          </a:solidFill>
                          <a:latin typeface="Courier New"/>
                          <a:ea typeface="Courier New"/>
                          <a:cs typeface="Courier New"/>
                          <a:sym typeface="Courier New"/>
                        </a:rPr>
                        <a:t>&lt;</a:t>
                      </a:r>
                      <a:r>
                        <a:rPr lang="es-ES" sz="900">
                          <a:solidFill>
                            <a:srgbClr val="78DCE8"/>
                          </a:solidFill>
                          <a:latin typeface="Courier New"/>
                          <a:ea typeface="Courier New"/>
                          <a:cs typeface="Courier New"/>
                          <a:sym typeface="Courier New"/>
                        </a:rPr>
                        <a:t>Student</a:t>
                      </a:r>
                      <a:r>
                        <a:rPr lang="es-ES" sz="900">
                          <a:solidFill>
                            <a:srgbClr val="FF6188"/>
                          </a:solidFill>
                          <a:latin typeface="Courier New"/>
                          <a:ea typeface="Courier New"/>
                          <a:cs typeface="Courier New"/>
                          <a:sym typeface="Courier New"/>
                        </a:rPr>
                        <a:t>&gt; </a:t>
                      </a:r>
                      <a:r>
                        <a:rPr lang="es-ES" sz="900">
                          <a:solidFill>
                            <a:srgbClr val="FCFCFA"/>
                          </a:solidFill>
                          <a:latin typeface="Courier New"/>
                          <a:ea typeface="Courier New"/>
                          <a:cs typeface="Courier New"/>
                          <a:sym typeface="Courier New"/>
                        </a:rPr>
                        <a:t>query </a:t>
                      </a:r>
                      <a:r>
                        <a:rPr lang="es-ES" sz="900">
                          <a:solidFill>
                            <a:srgbClr val="FF6188"/>
                          </a:solidFill>
                          <a:latin typeface="Courier New"/>
                          <a:ea typeface="Courier New"/>
                          <a:cs typeface="Courier New"/>
                          <a:sym typeface="Courier New"/>
                        </a:rPr>
                        <a:t>= </a:t>
                      </a:r>
                      <a:r>
                        <a:rPr lang="es-ES" sz="900">
                          <a:solidFill>
                            <a:srgbClr val="FCFCFA"/>
                          </a:solidFill>
                          <a:latin typeface="Courier New"/>
                          <a:ea typeface="Courier New"/>
                          <a:cs typeface="Courier New"/>
                          <a:sym typeface="Courier New"/>
                        </a:rPr>
                        <a:t>cb</a:t>
                      </a:r>
                      <a:r>
                        <a:rPr lang="es-ES" sz="900">
                          <a:solidFill>
                            <a:srgbClr val="939293"/>
                          </a:solidFill>
                          <a:latin typeface="Courier New"/>
                          <a:ea typeface="Courier New"/>
                          <a:cs typeface="Courier New"/>
                          <a:sym typeface="Courier New"/>
                        </a:rPr>
                        <a:t>.</a:t>
                      </a:r>
                      <a:r>
                        <a:rPr lang="es-ES" sz="900">
                          <a:solidFill>
                            <a:srgbClr val="FCFCFA"/>
                          </a:solidFill>
                          <a:latin typeface="Courier New"/>
                          <a:ea typeface="Courier New"/>
                          <a:cs typeface="Courier New"/>
                          <a:sym typeface="Courier New"/>
                        </a:rPr>
                        <a:t>createQuery</a:t>
                      </a:r>
                      <a:r>
                        <a:rPr lang="es-ES" sz="900">
                          <a:solidFill>
                            <a:srgbClr val="939293"/>
                          </a:solidFill>
                          <a:latin typeface="Courier New"/>
                          <a:ea typeface="Courier New"/>
                          <a:cs typeface="Courier New"/>
                          <a:sym typeface="Courier New"/>
                        </a:rPr>
                        <a:t>(</a:t>
                      </a:r>
                      <a:r>
                        <a:rPr lang="es-ES" sz="900">
                          <a:solidFill>
                            <a:srgbClr val="78DCE8"/>
                          </a:solidFill>
                          <a:latin typeface="Courier New"/>
                          <a:ea typeface="Courier New"/>
                          <a:cs typeface="Courier New"/>
                          <a:sym typeface="Courier New"/>
                        </a:rPr>
                        <a:t>Student</a:t>
                      </a:r>
                      <a:r>
                        <a:rPr lang="es-ES" sz="900">
                          <a:solidFill>
                            <a:srgbClr val="939293"/>
                          </a:solidFill>
                          <a:latin typeface="Courier New"/>
                          <a:ea typeface="Courier New"/>
                          <a:cs typeface="Courier New"/>
                          <a:sym typeface="Courier New"/>
                        </a:rPr>
                        <a:t>.</a:t>
                      </a:r>
                      <a:r>
                        <a:rPr lang="es-ES" sz="900">
                          <a:solidFill>
                            <a:srgbClr val="FF6188"/>
                          </a:solidFill>
                          <a:latin typeface="Courier New"/>
                          <a:ea typeface="Courier New"/>
                          <a:cs typeface="Courier New"/>
                          <a:sym typeface="Courier New"/>
                        </a:rPr>
                        <a:t>class</a:t>
                      </a:r>
                      <a:r>
                        <a:rPr lang="es-ES" sz="900">
                          <a:solidFill>
                            <a:srgbClr val="939293"/>
                          </a:solidFill>
                          <a:latin typeface="Courier New"/>
                          <a:ea typeface="Courier New"/>
                          <a:cs typeface="Courier New"/>
                          <a:sym typeface="Courier New"/>
                        </a:rPr>
                        <a:t>);</a:t>
                      </a:r>
                      <a:endParaRPr sz="900">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a:solidFill>
                            <a:srgbClr val="727072"/>
                          </a:solidFill>
                          <a:latin typeface="Courier New"/>
                          <a:ea typeface="Courier New"/>
                          <a:cs typeface="Courier New"/>
                          <a:sym typeface="Courier New"/>
                        </a:rPr>
                        <a:t>//get object representing 'from' part</a:t>
                      </a:r>
                      <a:endParaRPr sz="900">
                        <a:solidFill>
                          <a:srgbClr val="727072"/>
                        </a:solidFill>
                        <a:latin typeface="Courier New"/>
                        <a:ea typeface="Courier New"/>
                        <a:cs typeface="Courier New"/>
                        <a:sym typeface="Courier New"/>
                      </a:endParaRPr>
                    </a:p>
                    <a:p>
                      <a:pPr marL="0" lvl="0" indent="0" algn="l" rtl="0">
                        <a:spcBef>
                          <a:spcPts val="0"/>
                        </a:spcBef>
                        <a:spcAft>
                          <a:spcPts val="0"/>
                        </a:spcAft>
                        <a:buNone/>
                      </a:pPr>
                      <a:r>
                        <a:rPr lang="es-ES" sz="900">
                          <a:solidFill>
                            <a:srgbClr val="78DCE8"/>
                          </a:solidFill>
                          <a:latin typeface="Courier New"/>
                          <a:ea typeface="Courier New"/>
                          <a:cs typeface="Courier New"/>
                          <a:sym typeface="Courier New"/>
                        </a:rPr>
                        <a:t>Root</a:t>
                      </a:r>
                      <a:r>
                        <a:rPr lang="es-ES" sz="900">
                          <a:solidFill>
                            <a:srgbClr val="FF6188"/>
                          </a:solidFill>
                          <a:latin typeface="Courier New"/>
                          <a:ea typeface="Courier New"/>
                          <a:cs typeface="Courier New"/>
                          <a:sym typeface="Courier New"/>
                        </a:rPr>
                        <a:t>&lt;</a:t>
                      </a:r>
                      <a:r>
                        <a:rPr lang="es-ES" sz="900">
                          <a:solidFill>
                            <a:srgbClr val="78DCE8"/>
                          </a:solidFill>
                          <a:latin typeface="Courier New"/>
                          <a:ea typeface="Courier New"/>
                          <a:cs typeface="Courier New"/>
                          <a:sym typeface="Courier New"/>
                        </a:rPr>
                        <a:t>Student</a:t>
                      </a:r>
                      <a:r>
                        <a:rPr lang="es-ES" sz="900">
                          <a:solidFill>
                            <a:srgbClr val="FF6188"/>
                          </a:solidFill>
                          <a:latin typeface="Courier New"/>
                          <a:ea typeface="Courier New"/>
                          <a:cs typeface="Courier New"/>
                          <a:sym typeface="Courier New"/>
                        </a:rPr>
                        <a:t>&gt; </a:t>
                      </a:r>
                      <a:r>
                        <a:rPr lang="es-ES" sz="900">
                          <a:solidFill>
                            <a:srgbClr val="FCFCFA"/>
                          </a:solidFill>
                          <a:latin typeface="Courier New"/>
                          <a:ea typeface="Courier New"/>
                          <a:cs typeface="Courier New"/>
                          <a:sym typeface="Courier New"/>
                        </a:rPr>
                        <a:t>studentRoot </a:t>
                      </a:r>
                      <a:r>
                        <a:rPr lang="es-ES" sz="900">
                          <a:solidFill>
                            <a:srgbClr val="FF6188"/>
                          </a:solidFill>
                          <a:latin typeface="Courier New"/>
                          <a:ea typeface="Courier New"/>
                          <a:cs typeface="Courier New"/>
                          <a:sym typeface="Courier New"/>
                        </a:rPr>
                        <a:t>= </a:t>
                      </a:r>
                      <a:r>
                        <a:rPr lang="es-ES" sz="900">
                          <a:solidFill>
                            <a:srgbClr val="FCFCFA"/>
                          </a:solidFill>
                          <a:latin typeface="Courier New"/>
                          <a:ea typeface="Courier New"/>
                          <a:cs typeface="Courier New"/>
                          <a:sym typeface="Courier New"/>
                        </a:rPr>
                        <a:t>query</a:t>
                      </a:r>
                      <a:r>
                        <a:rPr lang="es-ES" sz="900">
                          <a:solidFill>
                            <a:srgbClr val="939293"/>
                          </a:solidFill>
                          <a:latin typeface="Courier New"/>
                          <a:ea typeface="Courier New"/>
                          <a:cs typeface="Courier New"/>
                          <a:sym typeface="Courier New"/>
                        </a:rPr>
                        <a:t>.</a:t>
                      </a:r>
                      <a:r>
                        <a:rPr lang="es-ES" sz="900">
                          <a:solidFill>
                            <a:srgbClr val="FCFCFA"/>
                          </a:solidFill>
                          <a:latin typeface="Courier New"/>
                          <a:ea typeface="Courier New"/>
                          <a:cs typeface="Courier New"/>
                          <a:sym typeface="Courier New"/>
                        </a:rPr>
                        <a:t>from</a:t>
                      </a:r>
                      <a:r>
                        <a:rPr lang="es-ES" sz="900">
                          <a:solidFill>
                            <a:srgbClr val="939293"/>
                          </a:solidFill>
                          <a:latin typeface="Courier New"/>
                          <a:ea typeface="Courier New"/>
                          <a:cs typeface="Courier New"/>
                          <a:sym typeface="Courier New"/>
                        </a:rPr>
                        <a:t>(</a:t>
                      </a:r>
                      <a:r>
                        <a:rPr lang="es-ES" sz="900">
                          <a:solidFill>
                            <a:srgbClr val="78DCE8"/>
                          </a:solidFill>
                          <a:latin typeface="Courier New"/>
                          <a:ea typeface="Courier New"/>
                          <a:cs typeface="Courier New"/>
                          <a:sym typeface="Courier New"/>
                        </a:rPr>
                        <a:t>Student</a:t>
                      </a:r>
                      <a:r>
                        <a:rPr lang="es-ES" sz="900">
                          <a:solidFill>
                            <a:srgbClr val="939293"/>
                          </a:solidFill>
                          <a:latin typeface="Courier New"/>
                          <a:ea typeface="Courier New"/>
                          <a:cs typeface="Courier New"/>
                          <a:sym typeface="Courier New"/>
                        </a:rPr>
                        <a:t>.</a:t>
                      </a:r>
                      <a:r>
                        <a:rPr lang="es-ES" sz="900">
                          <a:solidFill>
                            <a:srgbClr val="FF6188"/>
                          </a:solidFill>
                          <a:latin typeface="Courier New"/>
                          <a:ea typeface="Courier New"/>
                          <a:cs typeface="Courier New"/>
                          <a:sym typeface="Courier New"/>
                        </a:rPr>
                        <a:t>class</a:t>
                      </a:r>
                      <a:r>
                        <a:rPr lang="es-ES" sz="900">
                          <a:solidFill>
                            <a:srgbClr val="939293"/>
                          </a:solidFill>
                          <a:latin typeface="Courier New"/>
                          <a:ea typeface="Courier New"/>
                          <a:cs typeface="Courier New"/>
                          <a:sym typeface="Courier New"/>
                        </a:rPr>
                        <a:t>);</a:t>
                      </a:r>
                      <a:endParaRPr sz="900">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800">
                          <a:solidFill>
                            <a:srgbClr val="727072"/>
                          </a:solidFill>
                          <a:latin typeface="Courier New"/>
                          <a:ea typeface="Courier New"/>
                          <a:cs typeface="Courier New"/>
                          <a:sym typeface="Courier New"/>
                        </a:rPr>
                        <a:t>//combine 'select' and 'from' parts, equivalent to 'SELECT s FROM STUDENT s;'</a:t>
                      </a:r>
                      <a:endParaRPr sz="800">
                        <a:solidFill>
                          <a:srgbClr val="727072"/>
                        </a:solidFill>
                        <a:latin typeface="Courier New"/>
                        <a:ea typeface="Courier New"/>
                        <a:cs typeface="Courier New"/>
                        <a:sym typeface="Courier New"/>
                      </a:endParaRPr>
                    </a:p>
                    <a:p>
                      <a:pPr marL="0" lvl="0" indent="0" algn="l" rtl="0">
                        <a:spcBef>
                          <a:spcPts val="0"/>
                        </a:spcBef>
                        <a:spcAft>
                          <a:spcPts val="0"/>
                        </a:spcAft>
                        <a:buNone/>
                      </a:pPr>
                      <a:r>
                        <a:rPr lang="es-ES" sz="900">
                          <a:solidFill>
                            <a:srgbClr val="FCFCFA"/>
                          </a:solidFill>
                          <a:latin typeface="Courier New"/>
                          <a:ea typeface="Courier New"/>
                          <a:cs typeface="Courier New"/>
                          <a:sym typeface="Courier New"/>
                        </a:rPr>
                        <a:t>query</a:t>
                      </a:r>
                      <a:r>
                        <a:rPr lang="es-ES" sz="900">
                          <a:solidFill>
                            <a:srgbClr val="939293"/>
                          </a:solidFill>
                          <a:latin typeface="Courier New"/>
                          <a:ea typeface="Courier New"/>
                          <a:cs typeface="Courier New"/>
                          <a:sym typeface="Courier New"/>
                        </a:rPr>
                        <a:t>.</a:t>
                      </a:r>
                      <a:r>
                        <a:rPr lang="es-ES" sz="900">
                          <a:solidFill>
                            <a:srgbClr val="A9DC76"/>
                          </a:solidFill>
                          <a:latin typeface="Courier New"/>
                          <a:ea typeface="Courier New"/>
                          <a:cs typeface="Courier New"/>
                          <a:sym typeface="Courier New"/>
                        </a:rPr>
                        <a:t>select</a:t>
                      </a:r>
                      <a:r>
                        <a:rPr lang="es-ES" sz="900">
                          <a:solidFill>
                            <a:srgbClr val="939293"/>
                          </a:solidFill>
                          <a:latin typeface="Courier New"/>
                          <a:ea typeface="Courier New"/>
                          <a:cs typeface="Courier New"/>
                          <a:sym typeface="Courier New"/>
                        </a:rPr>
                        <a:t>(</a:t>
                      </a:r>
                      <a:r>
                        <a:rPr lang="es-ES" sz="900">
                          <a:solidFill>
                            <a:srgbClr val="FCFCFA"/>
                          </a:solidFill>
                          <a:latin typeface="Courier New"/>
                          <a:ea typeface="Courier New"/>
                          <a:cs typeface="Courier New"/>
                          <a:sym typeface="Courier New"/>
                        </a:rPr>
                        <a:t>studentRoot</a:t>
                      </a:r>
                      <a:r>
                        <a:rPr lang="es-ES" sz="900">
                          <a:solidFill>
                            <a:srgbClr val="939293"/>
                          </a:solidFill>
                          <a:latin typeface="Courier New"/>
                          <a:ea typeface="Courier New"/>
                          <a:cs typeface="Courier New"/>
                          <a:sym typeface="Courier New"/>
                        </a:rPr>
                        <a:t>);</a:t>
                      </a:r>
                      <a:endParaRPr sz="900">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a:solidFill>
                            <a:srgbClr val="78DCE8"/>
                          </a:solidFill>
                          <a:latin typeface="Courier New"/>
                          <a:ea typeface="Courier New"/>
                          <a:cs typeface="Courier New"/>
                          <a:sym typeface="Courier New"/>
                        </a:rPr>
                        <a:t>TypedQuery</a:t>
                      </a:r>
                      <a:r>
                        <a:rPr lang="es-ES" sz="900">
                          <a:solidFill>
                            <a:srgbClr val="FF6188"/>
                          </a:solidFill>
                          <a:latin typeface="Courier New"/>
                          <a:ea typeface="Courier New"/>
                          <a:cs typeface="Courier New"/>
                          <a:sym typeface="Courier New"/>
                        </a:rPr>
                        <a:t>&lt;</a:t>
                      </a:r>
                      <a:r>
                        <a:rPr lang="es-ES" sz="900">
                          <a:solidFill>
                            <a:srgbClr val="78DCE8"/>
                          </a:solidFill>
                          <a:latin typeface="Courier New"/>
                          <a:ea typeface="Courier New"/>
                          <a:cs typeface="Courier New"/>
                          <a:sym typeface="Courier New"/>
                        </a:rPr>
                        <a:t>Student</a:t>
                      </a:r>
                      <a:r>
                        <a:rPr lang="es-ES" sz="900">
                          <a:solidFill>
                            <a:srgbClr val="FF6188"/>
                          </a:solidFill>
                          <a:latin typeface="Courier New"/>
                          <a:ea typeface="Courier New"/>
                          <a:cs typeface="Courier New"/>
                          <a:sym typeface="Courier New"/>
                        </a:rPr>
                        <a:t>&gt; </a:t>
                      </a:r>
                      <a:r>
                        <a:rPr lang="es-ES" sz="900">
                          <a:solidFill>
                            <a:srgbClr val="FCFCFA"/>
                          </a:solidFill>
                          <a:latin typeface="Courier New"/>
                          <a:ea typeface="Courier New"/>
                          <a:cs typeface="Courier New"/>
                          <a:sym typeface="Courier New"/>
                        </a:rPr>
                        <a:t>typedQuery </a:t>
                      </a:r>
                      <a:r>
                        <a:rPr lang="es-ES" sz="900">
                          <a:solidFill>
                            <a:srgbClr val="FF6188"/>
                          </a:solidFill>
                          <a:latin typeface="Courier New"/>
                          <a:ea typeface="Courier New"/>
                          <a:cs typeface="Courier New"/>
                          <a:sym typeface="Courier New"/>
                        </a:rPr>
                        <a:t>= </a:t>
                      </a:r>
                      <a:r>
                        <a:rPr lang="es-ES" sz="900">
                          <a:solidFill>
                            <a:srgbClr val="FCFCFA"/>
                          </a:solidFill>
                          <a:latin typeface="Courier New"/>
                          <a:ea typeface="Courier New"/>
                          <a:cs typeface="Courier New"/>
                          <a:sym typeface="Courier New"/>
                        </a:rPr>
                        <a:t>entityManager</a:t>
                      </a:r>
                      <a:r>
                        <a:rPr lang="es-ES" sz="900">
                          <a:solidFill>
                            <a:srgbClr val="939293"/>
                          </a:solidFill>
                          <a:latin typeface="Courier New"/>
                          <a:ea typeface="Courier New"/>
                          <a:cs typeface="Courier New"/>
                          <a:sym typeface="Courier New"/>
                        </a:rPr>
                        <a:t>.</a:t>
                      </a:r>
                      <a:r>
                        <a:rPr lang="es-ES" sz="900">
                          <a:solidFill>
                            <a:srgbClr val="FCFCFA"/>
                          </a:solidFill>
                          <a:latin typeface="Courier New"/>
                          <a:ea typeface="Courier New"/>
                          <a:cs typeface="Courier New"/>
                          <a:sym typeface="Courier New"/>
                        </a:rPr>
                        <a:t>createQuery</a:t>
                      </a:r>
                      <a:r>
                        <a:rPr lang="es-ES" sz="900">
                          <a:solidFill>
                            <a:srgbClr val="939293"/>
                          </a:solidFill>
                          <a:latin typeface="Courier New"/>
                          <a:ea typeface="Courier New"/>
                          <a:cs typeface="Courier New"/>
                          <a:sym typeface="Courier New"/>
                        </a:rPr>
                        <a:t>(</a:t>
                      </a:r>
                      <a:r>
                        <a:rPr lang="es-ES" sz="900">
                          <a:solidFill>
                            <a:srgbClr val="FCFCFA"/>
                          </a:solidFill>
                          <a:latin typeface="Courier New"/>
                          <a:ea typeface="Courier New"/>
                          <a:cs typeface="Courier New"/>
                          <a:sym typeface="Courier New"/>
                        </a:rPr>
                        <a:t>query</a:t>
                      </a:r>
                      <a:r>
                        <a:rPr lang="es-ES" sz="900">
                          <a:solidFill>
                            <a:srgbClr val="939293"/>
                          </a:solidFill>
                          <a:latin typeface="Courier New"/>
                          <a:ea typeface="Courier New"/>
                          <a:cs typeface="Courier New"/>
                          <a:sym typeface="Courier New"/>
                        </a:rPr>
                        <a:t>);</a:t>
                      </a:r>
                      <a:endParaRPr sz="900">
                        <a:solidFill>
                          <a:srgbClr val="939293"/>
                        </a:solidFill>
                        <a:latin typeface="Courier New"/>
                        <a:ea typeface="Courier New"/>
                        <a:cs typeface="Courier New"/>
                        <a:sym typeface="Courier New"/>
                      </a:endParaRPr>
                    </a:p>
                    <a:p>
                      <a:pPr marL="0" lvl="0" indent="0" algn="l" rtl="0">
                        <a:spcBef>
                          <a:spcPts val="0"/>
                        </a:spcBef>
                        <a:spcAft>
                          <a:spcPts val="0"/>
                        </a:spcAft>
                        <a:buNone/>
                      </a:pPr>
                      <a:endParaRPr sz="900">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a:solidFill>
                            <a:srgbClr val="FCFCFA"/>
                          </a:solidFill>
                          <a:latin typeface="Courier New"/>
                          <a:ea typeface="Courier New"/>
                          <a:cs typeface="Courier New"/>
                          <a:sym typeface="Courier New"/>
                        </a:rPr>
                        <a:t>typedQuery</a:t>
                      </a:r>
                      <a:r>
                        <a:rPr lang="es-ES" sz="900">
                          <a:solidFill>
                            <a:srgbClr val="939293"/>
                          </a:solidFill>
                          <a:latin typeface="Courier New"/>
                          <a:ea typeface="Courier New"/>
                          <a:cs typeface="Courier New"/>
                          <a:sym typeface="Courier New"/>
                        </a:rPr>
                        <a:t>.</a:t>
                      </a:r>
                      <a:r>
                        <a:rPr lang="es-ES" sz="900">
                          <a:solidFill>
                            <a:srgbClr val="FCFCFA"/>
                          </a:solidFill>
                          <a:latin typeface="Courier New"/>
                          <a:ea typeface="Courier New"/>
                          <a:cs typeface="Courier New"/>
                          <a:sym typeface="Courier New"/>
                        </a:rPr>
                        <a:t>getResultList</a:t>
                      </a:r>
                      <a:r>
                        <a:rPr lang="es-ES" sz="900">
                          <a:solidFill>
                            <a:srgbClr val="939293"/>
                          </a:solidFill>
                          <a:latin typeface="Courier New"/>
                          <a:ea typeface="Courier New"/>
                          <a:cs typeface="Courier New"/>
                          <a:sym typeface="Courier New"/>
                        </a:rPr>
                        <a:t>()</a:t>
                      </a:r>
                      <a:endParaRPr sz="900">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a:solidFill>
                            <a:srgbClr val="939293"/>
                          </a:solidFill>
                          <a:latin typeface="Courier New"/>
                          <a:ea typeface="Courier New"/>
                          <a:cs typeface="Courier New"/>
                          <a:sym typeface="Courier New"/>
                        </a:rPr>
                        <a:t>       .</a:t>
                      </a:r>
                      <a:r>
                        <a:rPr lang="es-ES" sz="900">
                          <a:solidFill>
                            <a:srgbClr val="FCFCFA"/>
                          </a:solidFill>
                          <a:latin typeface="Courier New"/>
                          <a:ea typeface="Courier New"/>
                          <a:cs typeface="Courier New"/>
                          <a:sym typeface="Courier New"/>
                        </a:rPr>
                        <a:t>forEach</a:t>
                      </a:r>
                      <a:r>
                        <a:rPr lang="es-ES" sz="900">
                          <a:solidFill>
                            <a:srgbClr val="939293"/>
                          </a:solidFill>
                          <a:latin typeface="Courier New"/>
                          <a:ea typeface="Courier New"/>
                          <a:cs typeface="Courier New"/>
                          <a:sym typeface="Courier New"/>
                        </a:rPr>
                        <a:t>(</a:t>
                      </a:r>
                      <a:r>
                        <a:rPr lang="es-ES" sz="900">
                          <a:solidFill>
                            <a:srgbClr val="F59762"/>
                          </a:solidFill>
                          <a:latin typeface="Courier New"/>
                          <a:ea typeface="Courier New"/>
                          <a:cs typeface="Courier New"/>
                          <a:sym typeface="Courier New"/>
                        </a:rPr>
                        <a:t>s </a:t>
                      </a:r>
                      <a:r>
                        <a:rPr lang="es-ES" sz="900">
                          <a:solidFill>
                            <a:srgbClr val="FCFCFA"/>
                          </a:solidFill>
                          <a:latin typeface="Courier New"/>
                          <a:ea typeface="Courier New"/>
                          <a:cs typeface="Courier New"/>
                          <a:sym typeface="Courier New"/>
                        </a:rPr>
                        <a:t>-&gt; </a:t>
                      </a:r>
                      <a:r>
                        <a:rPr lang="es-ES" sz="900">
                          <a:solidFill>
                            <a:srgbClr val="78DCE8"/>
                          </a:solidFill>
                          <a:latin typeface="Courier New"/>
                          <a:ea typeface="Courier New"/>
                          <a:cs typeface="Courier New"/>
                          <a:sym typeface="Courier New"/>
                        </a:rPr>
                        <a:t>System</a:t>
                      </a:r>
                      <a:r>
                        <a:rPr lang="es-ES" sz="900">
                          <a:solidFill>
                            <a:srgbClr val="939293"/>
                          </a:solidFill>
                          <a:latin typeface="Courier New"/>
                          <a:ea typeface="Courier New"/>
                          <a:cs typeface="Courier New"/>
                          <a:sym typeface="Courier New"/>
                        </a:rPr>
                        <a:t>.</a:t>
                      </a:r>
                      <a:r>
                        <a:rPr lang="es-ES" sz="900">
                          <a:solidFill>
                            <a:srgbClr val="F59762"/>
                          </a:solidFill>
                          <a:latin typeface="Courier New"/>
                          <a:ea typeface="Courier New"/>
                          <a:cs typeface="Courier New"/>
                          <a:sym typeface="Courier New"/>
                        </a:rPr>
                        <a:t>out</a:t>
                      </a:r>
                      <a:r>
                        <a:rPr lang="es-ES" sz="900">
                          <a:solidFill>
                            <a:srgbClr val="939293"/>
                          </a:solidFill>
                          <a:latin typeface="Courier New"/>
                          <a:ea typeface="Courier New"/>
                          <a:cs typeface="Courier New"/>
                          <a:sym typeface="Courier New"/>
                        </a:rPr>
                        <a:t>.</a:t>
                      </a:r>
                      <a:r>
                        <a:rPr lang="es-ES" sz="900">
                          <a:solidFill>
                            <a:srgbClr val="FCFCFA"/>
                          </a:solidFill>
                          <a:latin typeface="Courier New"/>
                          <a:ea typeface="Courier New"/>
                          <a:cs typeface="Courier New"/>
                          <a:sym typeface="Courier New"/>
                        </a:rPr>
                        <a:t>println</a:t>
                      </a:r>
                      <a:r>
                        <a:rPr lang="es-ES" sz="900">
                          <a:solidFill>
                            <a:srgbClr val="939293"/>
                          </a:solidFill>
                          <a:latin typeface="Courier New"/>
                          <a:ea typeface="Courier New"/>
                          <a:cs typeface="Courier New"/>
                          <a:sym typeface="Courier New"/>
                        </a:rPr>
                        <a:t>(</a:t>
                      </a:r>
                      <a:r>
                        <a:rPr lang="es-ES" sz="900">
                          <a:solidFill>
                            <a:srgbClr val="F59762"/>
                          </a:solidFill>
                          <a:latin typeface="Courier New"/>
                          <a:ea typeface="Courier New"/>
                          <a:cs typeface="Courier New"/>
                          <a:sym typeface="Courier New"/>
                        </a:rPr>
                        <a:t>s</a:t>
                      </a:r>
                      <a:r>
                        <a:rPr lang="es-ES" sz="900">
                          <a:solidFill>
                            <a:srgbClr val="939293"/>
                          </a:solidFill>
                          <a:latin typeface="Courier New"/>
                          <a:ea typeface="Courier New"/>
                          <a:cs typeface="Courier New"/>
                          <a:sym typeface="Courier New"/>
                        </a:rPr>
                        <a:t>.</a:t>
                      </a:r>
                      <a:r>
                        <a:rPr lang="es-ES" sz="900">
                          <a:solidFill>
                            <a:srgbClr val="FCFCFA"/>
                          </a:solidFill>
                          <a:latin typeface="Courier New"/>
                          <a:ea typeface="Courier New"/>
                          <a:cs typeface="Courier New"/>
                          <a:sym typeface="Courier New"/>
                        </a:rPr>
                        <a:t>getFirstName</a:t>
                      </a:r>
                      <a:r>
                        <a:rPr lang="es-ES" sz="900">
                          <a:solidFill>
                            <a:srgbClr val="939293"/>
                          </a:solidFill>
                          <a:latin typeface="Courier New"/>
                          <a:ea typeface="Courier New"/>
                          <a:cs typeface="Courier New"/>
                          <a:sym typeface="Courier New"/>
                        </a:rPr>
                        <a:t>()));</a:t>
                      </a:r>
                      <a:endParaRPr sz="800" b="1">
                        <a:solidFill>
                          <a:srgbClr val="939293"/>
                        </a:solidFill>
                        <a:highlight>
                          <a:srgbClr val="000000"/>
                        </a:highlight>
                        <a:latin typeface="Courier New"/>
                        <a:ea typeface="Courier New"/>
                        <a:cs typeface="Courier New"/>
                        <a:sym typeface="Courier New"/>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1"/>
          <p:cNvSpPr txBox="1"/>
          <p:nvPr/>
        </p:nvSpPr>
        <p:spPr>
          <a:xfrm>
            <a:off x="480300" y="971350"/>
            <a:ext cx="3867900" cy="162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200"/>
              <a:buFont typeface="Arial"/>
              <a:buNone/>
            </a:pPr>
            <a:r>
              <a:rPr lang="es-ES" sz="1300" b="0" i="0" u="none" strike="noStrike" cap="none">
                <a:solidFill>
                  <a:srgbClr val="3F3F3F"/>
                </a:solidFill>
                <a:latin typeface="Proxima Nova"/>
                <a:ea typeface="Proxima Nova"/>
                <a:cs typeface="Proxima Nova"/>
                <a:sym typeface="Proxima Nova"/>
              </a:rPr>
              <a:t>Al mapear debemos tener en consideración </a:t>
            </a:r>
            <a:r>
              <a:rPr lang="es-ES" sz="1300" b="1" i="0" u="none" strike="noStrike" cap="none">
                <a:solidFill>
                  <a:srgbClr val="3F3F3F"/>
                </a:solidFill>
                <a:latin typeface="Proxima Nova"/>
                <a:ea typeface="Proxima Nova"/>
                <a:cs typeface="Proxima Nova"/>
                <a:sym typeface="Proxima Nova"/>
              </a:rPr>
              <a:t>el tipo de datos y sus relaciones.</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r>
              <a:rPr lang="es-ES" sz="1300" b="0" i="0" u="none" strike="noStrike" cap="none">
                <a:solidFill>
                  <a:srgbClr val="3F3F3F"/>
                </a:solidFill>
                <a:latin typeface="Proxima Nova"/>
                <a:ea typeface="Proxima Nova"/>
                <a:cs typeface="Proxima Nova"/>
                <a:sym typeface="Proxima Nova"/>
              </a:rPr>
              <a:t>Por defecto el </a:t>
            </a:r>
            <a:r>
              <a:rPr lang="es-ES" sz="1300" b="1" i="0" u="none" strike="noStrike" cap="none">
                <a:solidFill>
                  <a:srgbClr val="3F3F3F"/>
                </a:solidFill>
                <a:latin typeface="Proxima Nova"/>
                <a:ea typeface="Proxima Nova"/>
                <a:cs typeface="Proxima Nova"/>
                <a:sym typeface="Proxima Nova"/>
              </a:rPr>
              <a:t>nombre</a:t>
            </a:r>
            <a:r>
              <a:rPr lang="es-ES" sz="1300" b="0" i="0" u="none" strike="noStrike" cap="none">
                <a:solidFill>
                  <a:srgbClr val="3F3F3F"/>
                </a:solidFill>
                <a:latin typeface="Proxima Nova"/>
                <a:ea typeface="Proxima Nova"/>
                <a:cs typeface="Proxima Nova"/>
                <a:sym typeface="Proxima Nova"/>
              </a:rPr>
              <a:t> del objeto persistido se convierte en el </a:t>
            </a:r>
            <a:r>
              <a:rPr lang="es-ES" sz="1300" b="1" i="0" u="none" strike="noStrike" cap="none">
                <a:solidFill>
                  <a:srgbClr val="3F3F3F"/>
                </a:solidFill>
                <a:latin typeface="Proxima Nova"/>
                <a:ea typeface="Proxima Nova"/>
                <a:cs typeface="Proxima Nova"/>
                <a:sym typeface="Proxima Nova"/>
              </a:rPr>
              <a:t>nombre de la tabla </a:t>
            </a:r>
            <a:r>
              <a:rPr lang="es-ES" sz="1300" b="0" i="0" u="none" strike="noStrike" cap="none">
                <a:solidFill>
                  <a:srgbClr val="3F3F3F"/>
                </a:solidFill>
                <a:latin typeface="Proxima Nova"/>
                <a:ea typeface="Proxima Nova"/>
                <a:cs typeface="Proxima Nova"/>
                <a:sym typeface="Proxima Nova"/>
              </a:rPr>
              <a:t>y los </a:t>
            </a:r>
            <a:r>
              <a:rPr lang="es-ES" sz="1300" b="1" i="0" u="none" strike="noStrike" cap="none">
                <a:solidFill>
                  <a:srgbClr val="3F3F3F"/>
                </a:solidFill>
                <a:latin typeface="Proxima Nova"/>
                <a:ea typeface="Proxima Nova"/>
                <a:cs typeface="Proxima Nova"/>
                <a:sym typeface="Proxima Nova"/>
              </a:rPr>
              <a:t>atributos</a:t>
            </a:r>
            <a:r>
              <a:rPr lang="es-ES" sz="1300" b="0" i="0" u="none" strike="noStrike" cap="none">
                <a:solidFill>
                  <a:srgbClr val="3F3F3F"/>
                </a:solidFill>
                <a:latin typeface="Proxima Nova"/>
                <a:ea typeface="Proxima Nova"/>
                <a:cs typeface="Proxima Nova"/>
                <a:sym typeface="Proxima Nova"/>
              </a:rPr>
              <a:t> se </a:t>
            </a:r>
            <a:r>
              <a:rPr lang="es-ES" sz="1300">
                <a:solidFill>
                  <a:srgbClr val="3F3F3F"/>
                </a:solidFill>
                <a:latin typeface="Proxima Nova"/>
                <a:ea typeface="Proxima Nova"/>
                <a:cs typeface="Proxima Nova"/>
                <a:sym typeface="Proxima Nova"/>
              </a:rPr>
              <a:t>convierten </a:t>
            </a:r>
            <a:r>
              <a:rPr lang="es-ES" sz="1300" b="0" i="0" u="none" strike="noStrike" cap="none">
                <a:solidFill>
                  <a:srgbClr val="3F3F3F"/>
                </a:solidFill>
                <a:latin typeface="Proxima Nova"/>
                <a:ea typeface="Proxima Nova"/>
                <a:cs typeface="Proxima Nova"/>
                <a:sym typeface="Proxima Nova"/>
              </a:rPr>
              <a:t>en </a:t>
            </a:r>
            <a:r>
              <a:rPr lang="es-ES" sz="1300" b="1" i="0" u="none" strike="noStrike" cap="none">
                <a:solidFill>
                  <a:srgbClr val="3F3F3F"/>
                </a:solidFill>
                <a:latin typeface="Proxima Nova"/>
                <a:ea typeface="Proxima Nova"/>
                <a:cs typeface="Proxima Nova"/>
                <a:sym typeface="Proxima Nova"/>
              </a:rPr>
              <a:t>columnas</a:t>
            </a:r>
            <a:r>
              <a:rPr lang="es-ES" sz="1300" b="0" i="0" u="none" strike="noStrike" cap="none">
                <a:solidFill>
                  <a:srgbClr val="3F3F3F"/>
                </a:solidFill>
                <a:latin typeface="Proxima Nova"/>
                <a:ea typeface="Proxima Nova"/>
                <a:cs typeface="Proxima Nova"/>
                <a:sym typeface="Proxima Nova"/>
              </a:rPr>
              <a:t>.</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r>
              <a:rPr lang="es-ES" sz="1300" b="0" i="0" u="none" strike="noStrike" cap="none">
                <a:solidFill>
                  <a:srgbClr val="3F3F3F"/>
                </a:solidFill>
                <a:latin typeface="Proxima Nova"/>
                <a:ea typeface="Proxima Nova"/>
                <a:cs typeface="Proxima Nova"/>
                <a:sym typeface="Proxima Nova"/>
              </a:rPr>
              <a:t>Una vez que la tabla está creada cada registro corresponde a un objeto. </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p:txBody>
      </p:sp>
      <p:sp>
        <p:nvSpPr>
          <p:cNvPr id="421" name="Google Shape;421;p61"/>
          <p:cNvSpPr txBox="1"/>
          <p:nvPr/>
        </p:nvSpPr>
        <p:spPr>
          <a:xfrm>
            <a:off x="442925" y="359700"/>
            <a:ext cx="6497700" cy="54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s-ES" sz="2500" b="1">
                <a:solidFill>
                  <a:srgbClr val="333333"/>
                </a:solidFill>
                <a:highlight>
                  <a:srgbClr val="FFE600"/>
                </a:highlight>
                <a:latin typeface="Proxima Nova"/>
                <a:ea typeface="Proxima Nova"/>
                <a:cs typeface="Proxima Nova"/>
                <a:sym typeface="Proxima Nova"/>
              </a:rPr>
              <a:t>Ejemplo: Mapeando del DER a clases Java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666666"/>
              </a:solidFill>
              <a:latin typeface="Roboto Condensed"/>
              <a:ea typeface="Roboto Condensed"/>
              <a:cs typeface="Roboto Condensed"/>
              <a:sym typeface="Roboto Condensed"/>
            </a:endParaRPr>
          </a:p>
        </p:txBody>
      </p:sp>
      <p:pic>
        <p:nvPicPr>
          <p:cNvPr id="422" name="Google Shape;422;p61"/>
          <p:cNvPicPr preferRelativeResize="0"/>
          <p:nvPr/>
        </p:nvPicPr>
        <p:blipFill>
          <a:blip r:embed="rId3">
            <a:alphaModFix/>
          </a:blip>
          <a:stretch>
            <a:fillRect/>
          </a:stretch>
        </p:blipFill>
        <p:spPr>
          <a:xfrm>
            <a:off x="8305801" y="9101"/>
            <a:ext cx="868698" cy="870825"/>
          </a:xfrm>
          <a:prstGeom prst="rect">
            <a:avLst/>
          </a:prstGeom>
          <a:noFill/>
          <a:ln>
            <a:noFill/>
          </a:ln>
        </p:spPr>
      </p:pic>
      <p:pic>
        <p:nvPicPr>
          <p:cNvPr id="423" name="Google Shape;423;p61"/>
          <p:cNvPicPr preferRelativeResize="0"/>
          <p:nvPr/>
        </p:nvPicPr>
        <p:blipFill>
          <a:blip r:embed="rId4">
            <a:alphaModFix/>
          </a:blip>
          <a:stretch>
            <a:fillRect/>
          </a:stretch>
        </p:blipFill>
        <p:spPr>
          <a:xfrm>
            <a:off x="8091706" y="450249"/>
            <a:ext cx="450768" cy="451850"/>
          </a:xfrm>
          <a:prstGeom prst="rect">
            <a:avLst/>
          </a:prstGeom>
          <a:noFill/>
          <a:ln>
            <a:noFill/>
          </a:ln>
        </p:spPr>
      </p:pic>
      <p:graphicFrame>
        <p:nvGraphicFramePr>
          <p:cNvPr id="424" name="Google Shape;424;p61"/>
          <p:cNvGraphicFramePr/>
          <p:nvPr/>
        </p:nvGraphicFramePr>
        <p:xfrm>
          <a:off x="255813" y="2786625"/>
          <a:ext cx="4092375" cy="2321560"/>
        </p:xfrm>
        <a:graphic>
          <a:graphicData uri="http://schemas.openxmlformats.org/drawingml/2006/table">
            <a:tbl>
              <a:tblPr>
                <a:noFill/>
                <a:tableStyleId>{D6C38D32-FDE3-4D3F-8AD6-DEA43452D1CE}</a:tableStyleId>
              </a:tblPr>
              <a:tblGrid>
                <a:gridCol w="4092375">
                  <a:extLst>
                    <a:ext uri="{9D8B030D-6E8A-4147-A177-3AD203B41FA5}">
                      <a16:colId xmlns:a16="http://schemas.microsoft.com/office/drawing/2014/main" val="20000"/>
                    </a:ext>
                  </a:extLst>
                </a:gridCol>
              </a:tblGrid>
              <a:tr h="2276450">
                <a:tc>
                  <a:txBody>
                    <a:bodyPr/>
                    <a:lstStyle/>
                    <a:p>
                      <a:pPr marL="0" lvl="0" indent="0" algn="l" rtl="0">
                        <a:lnSpc>
                          <a:spcPct val="100000"/>
                        </a:lnSpc>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Entity</a:t>
                      </a:r>
                      <a:endParaRPr sz="900" b="1">
                        <a:solidFill>
                          <a:srgbClr val="FFFF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s-ES" sz="900" b="1">
                          <a:solidFill>
                            <a:srgbClr val="CC0000"/>
                          </a:solidFill>
                          <a:latin typeface="Courier New"/>
                          <a:ea typeface="Courier New"/>
                          <a:cs typeface="Courier New"/>
                          <a:sym typeface="Courier New"/>
                        </a:rPr>
                        <a:t>public abstract </a:t>
                      </a:r>
                      <a:r>
                        <a:rPr lang="es-ES" sz="900" b="1" i="1">
                          <a:solidFill>
                            <a:srgbClr val="6D9EEB"/>
                          </a:solidFill>
                          <a:latin typeface="Courier New"/>
                          <a:ea typeface="Courier New"/>
                          <a:cs typeface="Courier New"/>
                          <a:sym typeface="Courier New"/>
                        </a:rPr>
                        <a:t>class </a:t>
                      </a:r>
                      <a:r>
                        <a:rPr lang="es-ES" sz="900" b="1">
                          <a:solidFill>
                            <a:srgbClr val="93C47D"/>
                          </a:solidFill>
                          <a:latin typeface="Courier New"/>
                          <a:ea typeface="Courier New"/>
                          <a:cs typeface="Courier New"/>
                          <a:sym typeface="Courier New"/>
                        </a:rPr>
                        <a:t>Publication </a:t>
                      </a:r>
                      <a:r>
                        <a:rPr lang="es-ES" sz="900" b="1">
                          <a:solidFill>
                            <a:srgbClr val="FFFFFF"/>
                          </a:solidFill>
                          <a:latin typeface="Courier New"/>
                          <a:ea typeface="Courier New"/>
                          <a:cs typeface="Courier New"/>
                          <a:sym typeface="Courier New"/>
                        </a:rPr>
                        <a:t>{</a:t>
                      </a:r>
                      <a:endParaRPr sz="900" b="1">
                        <a:solidFill>
                          <a:srgbClr val="FFFFFF"/>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900" b="1">
                        <a:solidFill>
                          <a:srgbClr val="93929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Id</a:t>
                      </a:r>
                      <a:endParaRPr sz="900" b="1">
                        <a:solidFill>
                          <a:srgbClr val="6D9EEB"/>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GeneratedValue</a:t>
                      </a:r>
                      <a:r>
                        <a:rPr lang="es-ES" sz="900" b="1">
                          <a:solidFill>
                            <a:srgbClr val="FFFFFF"/>
                          </a:solidFill>
                          <a:latin typeface="Courier New"/>
                          <a:ea typeface="Courier New"/>
                          <a:cs typeface="Courier New"/>
                          <a:sym typeface="Courier New"/>
                        </a:rPr>
                        <a:t>(</a:t>
                      </a:r>
                      <a:r>
                        <a:rPr lang="es-ES" sz="900" b="1">
                          <a:solidFill>
                            <a:srgbClr val="E69138"/>
                          </a:solidFill>
                          <a:latin typeface="Courier New"/>
                          <a:ea typeface="Courier New"/>
                          <a:cs typeface="Courier New"/>
                          <a:sym typeface="Courier New"/>
                        </a:rPr>
                        <a:t>strategy</a:t>
                      </a: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generationType</a:t>
                      </a:r>
                      <a:r>
                        <a:rPr lang="es-ES" sz="900" b="1">
                          <a:solidFill>
                            <a:srgbClr val="939293"/>
                          </a:solidFill>
                          <a:latin typeface="Courier New"/>
                          <a:ea typeface="Courier New"/>
                          <a:cs typeface="Courier New"/>
                          <a:sym typeface="Courier New"/>
                        </a:rPr>
                        <a:t>.</a:t>
                      </a:r>
                      <a:r>
                        <a:rPr lang="es-ES" sz="900" b="1">
                          <a:solidFill>
                            <a:srgbClr val="B4A7D6"/>
                          </a:solidFill>
                          <a:latin typeface="Courier New"/>
                          <a:ea typeface="Courier New"/>
                          <a:cs typeface="Courier New"/>
                          <a:sym typeface="Courier New"/>
                        </a:rPr>
                        <a:t>SEQUENCE</a:t>
                      </a:r>
                      <a:r>
                        <a:rPr lang="es-ES" sz="800" b="1">
                          <a:solidFill>
                            <a:srgbClr val="FFFFFF"/>
                          </a:solidFill>
                          <a:latin typeface="Courier New"/>
                          <a:ea typeface="Courier New"/>
                          <a:cs typeface="Courier New"/>
                          <a:sym typeface="Courier New"/>
                        </a:rPr>
                        <a:t>)</a:t>
                      </a:r>
                      <a:endParaRPr sz="900" b="1">
                        <a:solidFill>
                          <a:srgbClr val="FFFF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s-ES" sz="900" b="1">
                          <a:solidFill>
                            <a:srgbClr val="CC0000"/>
                          </a:solidFill>
                          <a:latin typeface="Courier New"/>
                          <a:ea typeface="Courier New"/>
                          <a:cs typeface="Courier New"/>
                          <a:sym typeface="Courier New"/>
                        </a:rPr>
                        <a:t>private </a:t>
                      </a:r>
                      <a:r>
                        <a:rPr lang="es-ES" sz="900" b="1" i="1">
                          <a:solidFill>
                            <a:srgbClr val="6D9EEB"/>
                          </a:solidFill>
                          <a:latin typeface="Courier New"/>
                          <a:ea typeface="Courier New"/>
                          <a:cs typeface="Courier New"/>
                          <a:sym typeface="Courier New"/>
                        </a:rPr>
                        <a:t>Long </a:t>
                      </a:r>
                      <a:r>
                        <a:rPr lang="es-ES" sz="900" b="1">
                          <a:solidFill>
                            <a:srgbClr val="FFFFFF"/>
                          </a:solidFill>
                          <a:latin typeface="Courier New"/>
                          <a:ea typeface="Courier New"/>
                          <a:cs typeface="Courier New"/>
                          <a:sym typeface="Courier New"/>
                        </a:rPr>
                        <a:t>id;</a:t>
                      </a:r>
                      <a:endParaRPr sz="900" b="1" i="1">
                        <a:solidFill>
                          <a:srgbClr val="FFFF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s-ES" sz="900" b="1">
                          <a:solidFill>
                            <a:srgbClr val="CC0000"/>
                          </a:solidFill>
                          <a:latin typeface="Courier New"/>
                          <a:ea typeface="Courier New"/>
                          <a:cs typeface="Courier New"/>
                          <a:sym typeface="Courier New"/>
                        </a:rPr>
                        <a:t>private </a:t>
                      </a:r>
                      <a:r>
                        <a:rPr lang="es-ES" sz="900" b="1" i="1">
                          <a:solidFill>
                            <a:srgbClr val="6D9EEB"/>
                          </a:solidFill>
                          <a:latin typeface="Courier New"/>
                          <a:ea typeface="Courier New"/>
                          <a:cs typeface="Courier New"/>
                          <a:sym typeface="Courier New"/>
                        </a:rPr>
                        <a:t>int </a:t>
                      </a:r>
                      <a:r>
                        <a:rPr lang="es-ES" sz="900" b="1">
                          <a:solidFill>
                            <a:srgbClr val="FFFFFF"/>
                          </a:solidFill>
                          <a:latin typeface="Courier New"/>
                          <a:ea typeface="Courier New"/>
                          <a:cs typeface="Courier New"/>
                          <a:sym typeface="Courier New"/>
                        </a:rPr>
                        <a:t>version;</a:t>
                      </a:r>
                      <a:endParaRPr sz="900" b="1" i="1">
                        <a:solidFill>
                          <a:srgbClr val="FFFF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s-ES" sz="900" b="1">
                          <a:solidFill>
                            <a:srgbClr val="CC0000"/>
                          </a:solidFill>
                          <a:latin typeface="Courier New"/>
                          <a:ea typeface="Courier New"/>
                          <a:cs typeface="Courier New"/>
                          <a:sym typeface="Courier New"/>
                        </a:rPr>
                        <a:t>private </a:t>
                      </a:r>
                      <a:r>
                        <a:rPr lang="es-ES" sz="900" b="1" i="1">
                          <a:solidFill>
                            <a:srgbClr val="6D9EEB"/>
                          </a:solidFill>
                          <a:latin typeface="Courier New"/>
                          <a:ea typeface="Courier New"/>
                          <a:cs typeface="Courier New"/>
                          <a:sym typeface="Courier New"/>
                        </a:rPr>
                        <a:t>String </a:t>
                      </a:r>
                      <a:r>
                        <a:rPr lang="es-ES" sz="900" b="1">
                          <a:solidFill>
                            <a:srgbClr val="FFFFFF"/>
                          </a:solidFill>
                          <a:latin typeface="Courier New"/>
                          <a:ea typeface="Courier New"/>
                          <a:cs typeface="Courier New"/>
                          <a:sym typeface="Courier New"/>
                        </a:rPr>
                        <a:t>title;</a:t>
                      </a:r>
                      <a:endParaRPr sz="900" b="1">
                        <a:solidFill>
                          <a:srgbClr val="FFFFFF"/>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900" b="1" i="1">
                        <a:solidFill>
                          <a:srgbClr val="FFFF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ManytoOne</a:t>
                      </a:r>
                      <a:r>
                        <a:rPr lang="es-ES" sz="900" b="1">
                          <a:solidFill>
                            <a:srgbClr val="FFFFFF"/>
                          </a:solidFill>
                          <a:latin typeface="Courier New"/>
                          <a:ea typeface="Courier New"/>
                          <a:cs typeface="Courier New"/>
                          <a:sym typeface="Courier New"/>
                        </a:rPr>
                        <a:t>(</a:t>
                      </a:r>
                      <a:r>
                        <a:rPr lang="es-ES" sz="900" b="1">
                          <a:solidFill>
                            <a:srgbClr val="E69138"/>
                          </a:solidFill>
                          <a:latin typeface="Courier New"/>
                          <a:ea typeface="Courier New"/>
                          <a:cs typeface="Courier New"/>
                          <a:sym typeface="Courier New"/>
                        </a:rPr>
                        <a:t>fetch </a:t>
                      </a:r>
                      <a:r>
                        <a:rPr lang="es-ES" sz="900" b="1">
                          <a:solidFill>
                            <a:srgbClr val="CC0000"/>
                          </a:solidFill>
                          <a:latin typeface="Courier New"/>
                          <a:ea typeface="Courier New"/>
                          <a:cs typeface="Courier New"/>
                          <a:sym typeface="Courier New"/>
                        </a:rPr>
                        <a:t>= </a:t>
                      </a:r>
                      <a:r>
                        <a:rPr lang="es-ES" sz="900" b="1">
                          <a:solidFill>
                            <a:srgbClr val="6D9EEB"/>
                          </a:solidFill>
                          <a:latin typeface="Courier New"/>
                          <a:ea typeface="Courier New"/>
                          <a:cs typeface="Courier New"/>
                          <a:sym typeface="Courier New"/>
                        </a:rPr>
                        <a:t>FetchType</a:t>
                      </a:r>
                      <a:r>
                        <a:rPr lang="es-ES" sz="900" b="1">
                          <a:solidFill>
                            <a:srgbClr val="939293"/>
                          </a:solidFill>
                          <a:latin typeface="Courier New"/>
                          <a:ea typeface="Courier New"/>
                          <a:cs typeface="Courier New"/>
                          <a:sym typeface="Courier New"/>
                        </a:rPr>
                        <a:t>.</a:t>
                      </a:r>
                      <a:r>
                        <a:rPr lang="es-ES" sz="900" b="1">
                          <a:solidFill>
                            <a:srgbClr val="B4A7D6"/>
                          </a:solidFill>
                          <a:latin typeface="Courier New"/>
                          <a:ea typeface="Courier New"/>
                          <a:cs typeface="Courier New"/>
                          <a:sym typeface="Courier New"/>
                        </a:rPr>
                        <a:t>LAZY</a:t>
                      </a:r>
                      <a:r>
                        <a:rPr lang="es-ES" sz="900" b="1">
                          <a:solidFill>
                            <a:srgbClr val="FFFFFF"/>
                          </a:solidFill>
                          <a:latin typeface="Courier New"/>
                          <a:ea typeface="Courier New"/>
                          <a:cs typeface="Courier New"/>
                          <a:sym typeface="Courier New"/>
                        </a:rPr>
                        <a:t>)</a:t>
                      </a:r>
                      <a:endParaRPr sz="900" b="1">
                        <a:solidFill>
                          <a:srgbClr val="FFFF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s-ES" sz="900" b="1">
                          <a:solidFill>
                            <a:srgbClr val="CC0000"/>
                          </a:solidFill>
                          <a:latin typeface="Courier New"/>
                          <a:ea typeface="Courier New"/>
                          <a:cs typeface="Courier New"/>
                          <a:sym typeface="Courier New"/>
                        </a:rPr>
                        <a:t>private </a:t>
                      </a:r>
                      <a:r>
                        <a:rPr lang="es-ES" sz="900" b="1" i="1">
                          <a:solidFill>
                            <a:srgbClr val="6D9EEB"/>
                          </a:solidFill>
                          <a:latin typeface="Courier New"/>
                          <a:ea typeface="Courier New"/>
                          <a:cs typeface="Courier New"/>
                          <a:sym typeface="Courier New"/>
                        </a:rPr>
                        <a:t>Author </a:t>
                      </a:r>
                      <a:r>
                        <a:rPr lang="es-ES" sz="900" b="1">
                          <a:solidFill>
                            <a:srgbClr val="FFFFFF"/>
                          </a:solidFill>
                          <a:latin typeface="Courier New"/>
                          <a:ea typeface="Courier New"/>
                          <a:cs typeface="Courier New"/>
                          <a:sym typeface="Courier New"/>
                        </a:rPr>
                        <a:t>author;</a:t>
                      </a:r>
                      <a:br>
                        <a:rPr lang="es-ES" sz="900" b="1">
                          <a:solidFill>
                            <a:srgbClr val="FFFFFF"/>
                          </a:solidFill>
                          <a:latin typeface="Courier New"/>
                          <a:ea typeface="Courier New"/>
                          <a:cs typeface="Courier New"/>
                          <a:sym typeface="Courier New"/>
                        </a:rPr>
                      </a:br>
                      <a:endParaRPr sz="900" b="1">
                        <a:solidFill>
                          <a:srgbClr val="FFFF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Column</a:t>
                      </a:r>
                      <a:r>
                        <a:rPr lang="es-ES" sz="900" b="1">
                          <a:solidFill>
                            <a:srgbClr val="FFFFFF"/>
                          </a:solidFill>
                          <a:latin typeface="Courier New"/>
                          <a:ea typeface="Courier New"/>
                          <a:cs typeface="Courier New"/>
                          <a:sym typeface="Courier New"/>
                        </a:rPr>
                        <a:t>(</a:t>
                      </a:r>
                      <a:r>
                        <a:rPr lang="es-ES" sz="900" b="1">
                          <a:solidFill>
                            <a:srgbClr val="E69138"/>
                          </a:solidFill>
                          <a:latin typeface="Courier New"/>
                          <a:ea typeface="Courier New"/>
                          <a:cs typeface="Courier New"/>
                          <a:sym typeface="Courier New"/>
                        </a:rPr>
                        <a:t>name </a:t>
                      </a:r>
                      <a:r>
                        <a:rPr lang="es-ES" sz="900" b="1">
                          <a:solidFill>
                            <a:srgbClr val="CC0000"/>
                          </a:solidFill>
                          <a:latin typeface="Courier New"/>
                          <a:ea typeface="Courier New"/>
                          <a:cs typeface="Courier New"/>
                          <a:sym typeface="Courier New"/>
                        </a:rPr>
                        <a:t>=</a:t>
                      </a:r>
                      <a:r>
                        <a:rPr lang="es-ES" sz="900" b="1">
                          <a:solidFill>
                            <a:srgbClr val="F1C232"/>
                          </a:solidFill>
                          <a:latin typeface="Courier New"/>
                          <a:ea typeface="Courier New"/>
                          <a:cs typeface="Courier New"/>
                          <a:sym typeface="Courier New"/>
                        </a:rPr>
                        <a:t> “publishing_date”</a:t>
                      </a:r>
                      <a:r>
                        <a:rPr lang="es-ES" sz="900" b="1">
                          <a:solidFill>
                            <a:srgbClr val="FFFFFF"/>
                          </a:solidFill>
                          <a:latin typeface="Courier New"/>
                          <a:ea typeface="Courier New"/>
                          <a:cs typeface="Courier New"/>
                          <a:sym typeface="Courier New"/>
                        </a:rPr>
                        <a:t>)</a:t>
                      </a:r>
                      <a:endParaRPr sz="900" b="1">
                        <a:solidFill>
                          <a:srgbClr val="FFFF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s-ES" sz="900" b="1">
                          <a:solidFill>
                            <a:srgbClr val="CC0000"/>
                          </a:solidFill>
                          <a:latin typeface="Courier New"/>
                          <a:ea typeface="Courier New"/>
                          <a:cs typeface="Courier New"/>
                          <a:sym typeface="Courier New"/>
                        </a:rPr>
                        <a:t>private </a:t>
                      </a:r>
                      <a:r>
                        <a:rPr lang="es-ES" sz="900" b="1" i="1">
                          <a:solidFill>
                            <a:srgbClr val="6D9EEB"/>
                          </a:solidFill>
                          <a:latin typeface="Courier New"/>
                          <a:ea typeface="Courier New"/>
                          <a:cs typeface="Courier New"/>
                          <a:sym typeface="Courier New"/>
                        </a:rPr>
                        <a:t>LocalDate </a:t>
                      </a:r>
                      <a:r>
                        <a:rPr lang="es-ES" sz="900" b="1">
                          <a:solidFill>
                            <a:srgbClr val="FFFFFF"/>
                          </a:solidFill>
                          <a:latin typeface="Courier New"/>
                          <a:ea typeface="Courier New"/>
                          <a:cs typeface="Courier New"/>
                          <a:sym typeface="Courier New"/>
                        </a:rPr>
                        <a:t>publishingDate;</a:t>
                      </a:r>
                      <a:endParaRPr sz="900"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900" b="1" i="1">
                        <a:solidFill>
                          <a:srgbClr val="FFFF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s-ES" sz="900" b="1" i="1">
                          <a:solidFill>
                            <a:srgbClr val="FFFFFF"/>
                          </a:solidFill>
                          <a:latin typeface="Courier New"/>
                          <a:ea typeface="Courier New"/>
                          <a:cs typeface="Courier New"/>
                          <a:sym typeface="Courier New"/>
                        </a:rPr>
                        <a:t>}</a:t>
                      </a:r>
                      <a:endParaRPr sz="900" b="1" i="1">
                        <a:solidFill>
                          <a:srgbClr val="FFFFFF"/>
                        </a:solidFill>
                        <a:latin typeface="Courier New"/>
                        <a:ea typeface="Courier New"/>
                        <a:cs typeface="Courier New"/>
                        <a:sym typeface="Courier New"/>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graphicFrame>
        <p:nvGraphicFramePr>
          <p:cNvPr id="425" name="Google Shape;425;p61"/>
          <p:cNvGraphicFramePr/>
          <p:nvPr/>
        </p:nvGraphicFramePr>
        <p:xfrm>
          <a:off x="4570900" y="2661200"/>
          <a:ext cx="4379600" cy="2458720"/>
        </p:xfrm>
        <a:graphic>
          <a:graphicData uri="http://schemas.openxmlformats.org/drawingml/2006/table">
            <a:tbl>
              <a:tblPr>
                <a:noFill/>
                <a:tableStyleId>{D6C38D32-FDE3-4D3F-8AD6-DEA43452D1CE}</a:tableStyleId>
              </a:tblPr>
              <a:tblGrid>
                <a:gridCol w="4379600">
                  <a:extLst>
                    <a:ext uri="{9D8B030D-6E8A-4147-A177-3AD203B41FA5}">
                      <a16:colId xmlns:a16="http://schemas.microsoft.com/office/drawing/2014/main" val="20000"/>
                    </a:ext>
                  </a:extLst>
                </a:gridCol>
              </a:tblGrid>
              <a:tr h="2322625">
                <a:tc>
                  <a:txBody>
                    <a:bodyPr/>
                    <a:lstStyle/>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Entity</a:t>
                      </a:r>
                      <a:endParaRPr sz="9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public </a:t>
                      </a:r>
                      <a:r>
                        <a:rPr lang="es-ES" sz="900" b="1" i="1">
                          <a:solidFill>
                            <a:srgbClr val="6D9EEB"/>
                          </a:solidFill>
                          <a:latin typeface="Courier New"/>
                          <a:ea typeface="Courier New"/>
                          <a:cs typeface="Courier New"/>
                          <a:sym typeface="Courier New"/>
                        </a:rPr>
                        <a:t>class </a:t>
                      </a:r>
                      <a:r>
                        <a:rPr lang="es-ES" sz="900" b="1">
                          <a:solidFill>
                            <a:srgbClr val="93C47D"/>
                          </a:solidFill>
                          <a:latin typeface="Courier New"/>
                          <a:ea typeface="Courier New"/>
                          <a:cs typeface="Courier New"/>
                          <a:sym typeface="Courier New"/>
                        </a:rPr>
                        <a:t>Author</a:t>
                      </a:r>
                      <a:r>
                        <a:rPr lang="es-ES" sz="900" b="1">
                          <a:solidFill>
                            <a:srgbClr val="FFFFFF"/>
                          </a:solidFill>
                          <a:latin typeface="Courier New"/>
                          <a:ea typeface="Courier New"/>
                          <a:cs typeface="Courier New"/>
                          <a:sym typeface="Courier New"/>
                        </a:rPr>
                        <a:t>{</a:t>
                      </a:r>
                      <a:endParaRPr sz="900" b="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900" b="1">
                        <a:solidFill>
                          <a:srgbClr val="939293"/>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Id</a:t>
                      </a:r>
                      <a:endParaRPr sz="900" b="1">
                        <a:solidFill>
                          <a:srgbClr val="6D9EEB"/>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GeneratedValue</a:t>
                      </a:r>
                      <a:r>
                        <a:rPr lang="es-ES" sz="900" b="1">
                          <a:solidFill>
                            <a:srgbClr val="FFFFFF"/>
                          </a:solidFill>
                          <a:latin typeface="Courier New"/>
                          <a:ea typeface="Courier New"/>
                          <a:cs typeface="Courier New"/>
                          <a:sym typeface="Courier New"/>
                        </a:rPr>
                        <a:t>(</a:t>
                      </a:r>
                      <a:r>
                        <a:rPr lang="es-ES" sz="900" b="1">
                          <a:solidFill>
                            <a:srgbClr val="E69138"/>
                          </a:solidFill>
                          <a:latin typeface="Courier New"/>
                          <a:ea typeface="Courier New"/>
                          <a:cs typeface="Courier New"/>
                          <a:sym typeface="Courier New"/>
                        </a:rPr>
                        <a:t>strategy</a:t>
                      </a: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generationType</a:t>
                      </a:r>
                      <a:r>
                        <a:rPr lang="es-ES" sz="900" b="1">
                          <a:solidFill>
                            <a:srgbClr val="939293"/>
                          </a:solidFill>
                          <a:latin typeface="Courier New"/>
                          <a:ea typeface="Courier New"/>
                          <a:cs typeface="Courier New"/>
                          <a:sym typeface="Courier New"/>
                        </a:rPr>
                        <a:t>.</a:t>
                      </a:r>
                      <a:r>
                        <a:rPr lang="es-ES" sz="900" b="1">
                          <a:solidFill>
                            <a:srgbClr val="B4A7D6"/>
                          </a:solidFill>
                          <a:latin typeface="Courier New"/>
                          <a:ea typeface="Courier New"/>
                          <a:cs typeface="Courier New"/>
                          <a:sym typeface="Courier New"/>
                        </a:rPr>
                        <a:t>SEQUENCE</a:t>
                      </a:r>
                      <a:r>
                        <a:rPr lang="es-ES" sz="800" b="1">
                          <a:solidFill>
                            <a:srgbClr val="FFFFFF"/>
                          </a:solidFill>
                          <a:latin typeface="Courier New"/>
                          <a:ea typeface="Courier New"/>
                          <a:cs typeface="Courier New"/>
                          <a:sym typeface="Courier New"/>
                        </a:rPr>
                        <a:t>)</a:t>
                      </a:r>
                      <a:endParaRPr sz="9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private </a:t>
                      </a:r>
                      <a:r>
                        <a:rPr lang="es-ES" sz="900" b="1" i="1">
                          <a:solidFill>
                            <a:srgbClr val="6D9EEB"/>
                          </a:solidFill>
                          <a:latin typeface="Courier New"/>
                          <a:ea typeface="Courier New"/>
                          <a:cs typeface="Courier New"/>
                          <a:sym typeface="Courier New"/>
                        </a:rPr>
                        <a:t>Long </a:t>
                      </a:r>
                      <a:r>
                        <a:rPr lang="es-ES" sz="900" b="1">
                          <a:solidFill>
                            <a:srgbClr val="FFFFFF"/>
                          </a:solidFill>
                          <a:latin typeface="Courier New"/>
                          <a:ea typeface="Courier New"/>
                          <a:cs typeface="Courier New"/>
                          <a:sym typeface="Courier New"/>
                        </a:rPr>
                        <a:t>id;</a:t>
                      </a:r>
                      <a:endParaRPr sz="900" b="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900" b="1" i="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Column</a:t>
                      </a:r>
                      <a:r>
                        <a:rPr lang="es-ES" sz="900" b="1">
                          <a:solidFill>
                            <a:srgbClr val="FFFFFF"/>
                          </a:solidFill>
                          <a:latin typeface="Courier New"/>
                          <a:ea typeface="Courier New"/>
                          <a:cs typeface="Courier New"/>
                          <a:sym typeface="Courier New"/>
                        </a:rPr>
                        <a:t>(</a:t>
                      </a:r>
                      <a:r>
                        <a:rPr lang="es-ES" sz="900" b="1">
                          <a:solidFill>
                            <a:srgbClr val="E69138"/>
                          </a:solidFill>
                          <a:latin typeface="Courier New"/>
                          <a:ea typeface="Courier New"/>
                          <a:cs typeface="Courier New"/>
                          <a:sym typeface="Courier New"/>
                        </a:rPr>
                        <a:t>name </a:t>
                      </a:r>
                      <a:r>
                        <a:rPr lang="es-ES" sz="900" b="1">
                          <a:solidFill>
                            <a:srgbClr val="CC0000"/>
                          </a:solidFill>
                          <a:latin typeface="Courier New"/>
                          <a:ea typeface="Courier New"/>
                          <a:cs typeface="Courier New"/>
                          <a:sym typeface="Courier New"/>
                        </a:rPr>
                        <a:t>=</a:t>
                      </a:r>
                      <a:r>
                        <a:rPr lang="es-ES" sz="900" b="1">
                          <a:solidFill>
                            <a:srgbClr val="F1C232"/>
                          </a:solidFill>
                          <a:latin typeface="Courier New"/>
                          <a:ea typeface="Courier New"/>
                          <a:cs typeface="Courier New"/>
                          <a:sym typeface="Courier New"/>
                        </a:rPr>
                        <a:t> “first_name”</a:t>
                      </a:r>
                      <a:r>
                        <a:rPr lang="es-ES" sz="900" b="1">
                          <a:solidFill>
                            <a:srgbClr val="FFFFFF"/>
                          </a:solidFill>
                          <a:latin typeface="Courier New"/>
                          <a:ea typeface="Courier New"/>
                          <a:cs typeface="Courier New"/>
                          <a:sym typeface="Courier New"/>
                        </a:rPr>
                        <a:t>)</a:t>
                      </a:r>
                      <a:endParaRPr sz="9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private </a:t>
                      </a:r>
                      <a:r>
                        <a:rPr lang="es-ES" sz="900" b="1" i="1">
                          <a:solidFill>
                            <a:srgbClr val="6D9EEB"/>
                          </a:solidFill>
                          <a:latin typeface="Courier New"/>
                          <a:ea typeface="Courier New"/>
                          <a:cs typeface="Courier New"/>
                          <a:sym typeface="Courier New"/>
                        </a:rPr>
                        <a:t>String </a:t>
                      </a:r>
                      <a:r>
                        <a:rPr lang="es-ES" sz="900" b="1">
                          <a:solidFill>
                            <a:srgbClr val="FFFFFF"/>
                          </a:solidFill>
                          <a:latin typeface="Courier New"/>
                          <a:ea typeface="Courier New"/>
                          <a:cs typeface="Courier New"/>
                          <a:sym typeface="Courier New"/>
                        </a:rPr>
                        <a:t>firstName;</a:t>
                      </a:r>
                      <a:endParaRPr sz="900" b="1">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900" b="1">
                        <a:solidFill>
                          <a:srgbClr val="E69138"/>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Column</a:t>
                      </a:r>
                      <a:r>
                        <a:rPr lang="es-ES" sz="900" b="1">
                          <a:solidFill>
                            <a:srgbClr val="FFFFFF"/>
                          </a:solidFill>
                          <a:latin typeface="Courier New"/>
                          <a:ea typeface="Courier New"/>
                          <a:cs typeface="Courier New"/>
                          <a:sym typeface="Courier New"/>
                        </a:rPr>
                        <a:t>(</a:t>
                      </a:r>
                      <a:r>
                        <a:rPr lang="es-ES" sz="900" b="1">
                          <a:solidFill>
                            <a:srgbClr val="E69138"/>
                          </a:solidFill>
                          <a:latin typeface="Courier New"/>
                          <a:ea typeface="Courier New"/>
                          <a:cs typeface="Courier New"/>
                          <a:sym typeface="Courier New"/>
                        </a:rPr>
                        <a:t>name </a:t>
                      </a:r>
                      <a:r>
                        <a:rPr lang="es-ES" sz="900" b="1">
                          <a:solidFill>
                            <a:srgbClr val="CC0000"/>
                          </a:solidFill>
                          <a:latin typeface="Courier New"/>
                          <a:ea typeface="Courier New"/>
                          <a:cs typeface="Courier New"/>
                          <a:sym typeface="Courier New"/>
                        </a:rPr>
                        <a:t>=</a:t>
                      </a:r>
                      <a:r>
                        <a:rPr lang="es-ES" sz="900" b="1">
                          <a:solidFill>
                            <a:srgbClr val="F1C232"/>
                          </a:solidFill>
                          <a:latin typeface="Courier New"/>
                          <a:ea typeface="Courier New"/>
                          <a:cs typeface="Courier New"/>
                          <a:sym typeface="Courier New"/>
                        </a:rPr>
                        <a:t> “last_name”</a:t>
                      </a:r>
                      <a:r>
                        <a:rPr lang="es-ES" sz="900" b="1">
                          <a:solidFill>
                            <a:srgbClr val="FFFFFF"/>
                          </a:solidFill>
                          <a:latin typeface="Courier New"/>
                          <a:ea typeface="Courier New"/>
                          <a:cs typeface="Courier New"/>
                          <a:sym typeface="Courier New"/>
                        </a:rPr>
                        <a:t>)</a:t>
                      </a:r>
                      <a:endParaRPr sz="9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private </a:t>
                      </a:r>
                      <a:r>
                        <a:rPr lang="es-ES" sz="900" b="1" i="1">
                          <a:solidFill>
                            <a:srgbClr val="6D9EEB"/>
                          </a:solidFill>
                          <a:latin typeface="Courier New"/>
                          <a:ea typeface="Courier New"/>
                          <a:cs typeface="Courier New"/>
                          <a:sym typeface="Courier New"/>
                        </a:rPr>
                        <a:t>String </a:t>
                      </a:r>
                      <a:r>
                        <a:rPr lang="es-ES" sz="900" b="1">
                          <a:solidFill>
                            <a:srgbClr val="FFFFFF"/>
                          </a:solidFill>
                          <a:latin typeface="Courier New"/>
                          <a:ea typeface="Courier New"/>
                          <a:cs typeface="Courier New"/>
                          <a:sym typeface="Courier New"/>
                        </a:rPr>
                        <a:t>lastName;</a:t>
                      </a:r>
                      <a:endParaRPr sz="900" b="1">
                        <a:solidFill>
                          <a:srgbClr val="E69138"/>
                        </a:solidFill>
                        <a:latin typeface="Courier New"/>
                        <a:ea typeface="Courier New"/>
                        <a:cs typeface="Courier New"/>
                        <a:sym typeface="Courier New"/>
                      </a:endParaRPr>
                    </a:p>
                    <a:p>
                      <a:pPr marL="0" lvl="0" indent="0" algn="l" rtl="0">
                        <a:spcBef>
                          <a:spcPts val="0"/>
                        </a:spcBef>
                        <a:spcAft>
                          <a:spcPts val="0"/>
                        </a:spcAft>
                        <a:buNone/>
                      </a:pPr>
                      <a:endParaRPr sz="900" b="1" i="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a:t>
                      </a:r>
                      <a:r>
                        <a:rPr lang="es-ES" sz="900" b="1">
                          <a:solidFill>
                            <a:srgbClr val="6D9EEB"/>
                          </a:solidFill>
                          <a:latin typeface="Courier New"/>
                          <a:ea typeface="Courier New"/>
                          <a:cs typeface="Courier New"/>
                          <a:sym typeface="Courier New"/>
                        </a:rPr>
                        <a:t>OnetoMany</a:t>
                      </a:r>
                      <a:r>
                        <a:rPr lang="es-ES" sz="900" b="1">
                          <a:solidFill>
                            <a:srgbClr val="FFFFFF"/>
                          </a:solidFill>
                          <a:latin typeface="Courier New"/>
                          <a:ea typeface="Courier New"/>
                          <a:cs typeface="Courier New"/>
                          <a:sym typeface="Courier New"/>
                        </a:rPr>
                        <a:t>(</a:t>
                      </a:r>
                      <a:r>
                        <a:rPr lang="es-ES" sz="900" b="1">
                          <a:solidFill>
                            <a:srgbClr val="E69138"/>
                          </a:solidFill>
                          <a:latin typeface="Courier New"/>
                          <a:ea typeface="Courier New"/>
                          <a:cs typeface="Courier New"/>
                          <a:sym typeface="Courier New"/>
                        </a:rPr>
                        <a:t>mappedBy </a:t>
                      </a:r>
                      <a:r>
                        <a:rPr lang="es-ES" sz="900" b="1">
                          <a:solidFill>
                            <a:srgbClr val="CC0000"/>
                          </a:solidFill>
                          <a:latin typeface="Courier New"/>
                          <a:ea typeface="Courier New"/>
                          <a:cs typeface="Courier New"/>
                          <a:sym typeface="Courier New"/>
                        </a:rPr>
                        <a:t>= </a:t>
                      </a:r>
                      <a:r>
                        <a:rPr lang="es-ES" sz="900" b="1">
                          <a:solidFill>
                            <a:srgbClr val="F1C232"/>
                          </a:solidFill>
                          <a:latin typeface="Courier New"/>
                          <a:ea typeface="Courier New"/>
                          <a:cs typeface="Courier New"/>
                          <a:sym typeface="Courier New"/>
                        </a:rPr>
                        <a:t>“author”</a:t>
                      </a:r>
                      <a:r>
                        <a:rPr lang="es-ES" sz="900" b="1">
                          <a:solidFill>
                            <a:srgbClr val="FFFFFF"/>
                          </a:solidFill>
                          <a:latin typeface="Courier New"/>
                          <a:ea typeface="Courier New"/>
                          <a:cs typeface="Courier New"/>
                          <a:sym typeface="Courier New"/>
                        </a:rPr>
                        <a:t>)</a:t>
                      </a:r>
                      <a:endParaRPr sz="900" b="1">
                        <a:solidFill>
                          <a:srgbClr val="FFFFFF"/>
                        </a:solidFill>
                        <a:latin typeface="Courier New"/>
                        <a:ea typeface="Courier New"/>
                        <a:cs typeface="Courier New"/>
                        <a:sym typeface="Courier New"/>
                      </a:endParaRPr>
                    </a:p>
                    <a:p>
                      <a:pPr marL="0" lvl="0" indent="0" algn="l" rtl="0">
                        <a:spcBef>
                          <a:spcPts val="0"/>
                        </a:spcBef>
                        <a:spcAft>
                          <a:spcPts val="0"/>
                        </a:spcAft>
                        <a:buNone/>
                      </a:pPr>
                      <a:r>
                        <a:rPr lang="es-ES" sz="900" b="1">
                          <a:solidFill>
                            <a:srgbClr val="CC0000"/>
                          </a:solidFill>
                          <a:latin typeface="Courier New"/>
                          <a:ea typeface="Courier New"/>
                          <a:cs typeface="Courier New"/>
                          <a:sym typeface="Courier New"/>
                        </a:rPr>
                        <a:t>private </a:t>
                      </a:r>
                      <a:r>
                        <a:rPr lang="es-ES" sz="900" b="1" i="1">
                          <a:solidFill>
                            <a:srgbClr val="6D9EEB"/>
                          </a:solidFill>
                          <a:latin typeface="Courier New"/>
                          <a:ea typeface="Courier New"/>
                          <a:cs typeface="Courier New"/>
                          <a:sym typeface="Courier New"/>
                        </a:rPr>
                        <a:t>Set </a:t>
                      </a:r>
                      <a:r>
                        <a:rPr lang="es-ES" sz="900" b="1">
                          <a:solidFill>
                            <a:srgbClr val="FFFFFF"/>
                          </a:solidFill>
                          <a:latin typeface="Courier New"/>
                          <a:ea typeface="Courier New"/>
                          <a:cs typeface="Courier New"/>
                          <a:sym typeface="Courier New"/>
                        </a:rPr>
                        <a:t>&lt;</a:t>
                      </a:r>
                      <a:r>
                        <a:rPr lang="es-ES" sz="900" b="1" i="1">
                          <a:solidFill>
                            <a:srgbClr val="6D9EEB"/>
                          </a:solidFill>
                          <a:latin typeface="Courier New"/>
                          <a:ea typeface="Courier New"/>
                          <a:cs typeface="Courier New"/>
                          <a:sym typeface="Courier New"/>
                        </a:rPr>
                        <a:t>Publicacion</a:t>
                      </a:r>
                      <a:r>
                        <a:rPr lang="es-ES" sz="900" b="1">
                          <a:solidFill>
                            <a:srgbClr val="FFFFFF"/>
                          </a:solidFill>
                          <a:latin typeface="Courier New"/>
                          <a:ea typeface="Courier New"/>
                          <a:cs typeface="Courier New"/>
                          <a:sym typeface="Courier New"/>
                        </a:rPr>
                        <a:t>&gt; publications </a:t>
                      </a:r>
                      <a:r>
                        <a:rPr lang="es-ES" sz="900" b="1">
                          <a:solidFill>
                            <a:srgbClr val="CC0000"/>
                          </a:solidFill>
                          <a:latin typeface="Courier New"/>
                          <a:ea typeface="Courier New"/>
                          <a:cs typeface="Courier New"/>
                          <a:sym typeface="Courier New"/>
                        </a:rPr>
                        <a:t>= </a:t>
                      </a:r>
                      <a:r>
                        <a:rPr lang="es-ES" sz="900" b="1" i="1">
                          <a:solidFill>
                            <a:srgbClr val="6D9EEB"/>
                          </a:solidFill>
                          <a:latin typeface="Courier New"/>
                          <a:ea typeface="Courier New"/>
                          <a:cs typeface="Courier New"/>
                          <a:sym typeface="Courier New"/>
                        </a:rPr>
                        <a:t>HashSet</a:t>
                      </a:r>
                      <a:r>
                        <a:rPr lang="es-ES" sz="900" b="1">
                          <a:solidFill>
                            <a:srgbClr val="FFFFFF"/>
                          </a:solidFill>
                          <a:latin typeface="Courier New"/>
                          <a:ea typeface="Courier New"/>
                          <a:cs typeface="Courier New"/>
                          <a:sym typeface="Courier New"/>
                        </a:rPr>
                        <a:t>&lt;</a:t>
                      </a:r>
                      <a:r>
                        <a:rPr lang="es-ES" sz="900" b="1" i="1">
                          <a:solidFill>
                            <a:srgbClr val="6D9EEB"/>
                          </a:solidFill>
                          <a:latin typeface="Courier New"/>
                          <a:ea typeface="Courier New"/>
                          <a:cs typeface="Courier New"/>
                          <a:sym typeface="Courier New"/>
                        </a:rPr>
                        <a:t>Publicacion</a:t>
                      </a:r>
                      <a:r>
                        <a:rPr lang="es-ES" sz="900" b="1">
                          <a:solidFill>
                            <a:srgbClr val="FFFFFF"/>
                          </a:solidFill>
                          <a:latin typeface="Courier New"/>
                          <a:ea typeface="Courier New"/>
                          <a:cs typeface="Courier New"/>
                          <a:sym typeface="Courier New"/>
                        </a:rPr>
                        <a:t>&gt;();</a:t>
                      </a:r>
                      <a:endParaRPr sz="900" b="1">
                        <a:solidFill>
                          <a:srgbClr val="CC0000"/>
                        </a:solidFill>
                        <a:latin typeface="Courier New"/>
                        <a:ea typeface="Courier New"/>
                        <a:cs typeface="Courier New"/>
                        <a:sym typeface="Courier New"/>
                      </a:endParaRPr>
                    </a:p>
                    <a:p>
                      <a:pPr marL="0" lvl="0" indent="0" algn="l" rtl="0">
                        <a:spcBef>
                          <a:spcPts val="0"/>
                        </a:spcBef>
                        <a:spcAft>
                          <a:spcPts val="0"/>
                        </a:spcAft>
                        <a:buNone/>
                      </a:pPr>
                      <a:r>
                        <a:rPr lang="es-ES" sz="900" b="1" i="1">
                          <a:solidFill>
                            <a:srgbClr val="FFFFFF"/>
                          </a:solidFill>
                          <a:latin typeface="Courier New"/>
                          <a:ea typeface="Courier New"/>
                          <a:cs typeface="Courier New"/>
                          <a:sym typeface="Courier New"/>
                        </a:rPr>
                        <a:t>}</a:t>
                      </a:r>
                      <a:endParaRPr sz="900" b="1" i="1">
                        <a:solidFill>
                          <a:srgbClr val="FFFFFF"/>
                        </a:solidFill>
                        <a:latin typeface="Courier New"/>
                        <a:ea typeface="Courier New"/>
                        <a:cs typeface="Courier New"/>
                        <a:sym typeface="Courier New"/>
                      </a:endParaRPr>
                    </a:p>
                  </a:txBody>
                  <a:tcPr marL="63500" marR="63500" marT="63500" marB="63500">
                    <a:solidFill>
                      <a:srgbClr val="000000"/>
                    </a:solidFill>
                  </a:tcPr>
                </a:tc>
                <a:extLst>
                  <a:ext uri="{0D108BD9-81ED-4DB2-BD59-A6C34878D82A}">
                    <a16:rowId xmlns:a16="http://schemas.microsoft.com/office/drawing/2014/main" val="10000"/>
                  </a:ext>
                </a:extLst>
              </a:tr>
            </a:tbl>
          </a:graphicData>
        </a:graphic>
      </p:graphicFrame>
      <p:graphicFrame>
        <p:nvGraphicFramePr>
          <p:cNvPr id="426" name="Google Shape;426;p61"/>
          <p:cNvGraphicFramePr/>
          <p:nvPr/>
        </p:nvGraphicFramePr>
        <p:xfrm>
          <a:off x="4813100" y="902125"/>
          <a:ext cx="1338675" cy="1711650"/>
        </p:xfrm>
        <a:graphic>
          <a:graphicData uri="http://schemas.openxmlformats.org/drawingml/2006/table">
            <a:tbl>
              <a:tblPr>
                <a:noFill/>
                <a:tableStyleId>{9A963351-6144-4D83-9267-F34E58C8210B}</a:tableStyleId>
              </a:tblPr>
              <a:tblGrid>
                <a:gridCol w="1338675">
                  <a:extLst>
                    <a:ext uri="{9D8B030D-6E8A-4147-A177-3AD203B41FA5}">
                      <a16:colId xmlns:a16="http://schemas.microsoft.com/office/drawing/2014/main" val="20000"/>
                    </a:ext>
                  </a:extLst>
                </a:gridCol>
              </a:tblGrid>
              <a:tr h="285275">
                <a:tc>
                  <a:txBody>
                    <a:bodyPr/>
                    <a:lstStyle/>
                    <a:p>
                      <a:pPr marL="0" lvl="0" indent="0" algn="ctr" rtl="0">
                        <a:spcBef>
                          <a:spcPts val="600"/>
                        </a:spcBef>
                        <a:spcAft>
                          <a:spcPts val="0"/>
                        </a:spcAft>
                        <a:buNone/>
                      </a:pPr>
                      <a:r>
                        <a:rPr lang="es-ES" sz="700" b="1">
                          <a:solidFill>
                            <a:srgbClr val="FFFFFF"/>
                          </a:solidFill>
                          <a:latin typeface="Rubik"/>
                          <a:ea typeface="Rubik"/>
                          <a:cs typeface="Rubik"/>
                          <a:sym typeface="Rubik"/>
                        </a:rPr>
                        <a:t>TABLA PUBLICACION</a:t>
                      </a:r>
                      <a:endParaRPr sz="700">
                        <a:solidFill>
                          <a:srgbClr val="FFFFFF"/>
                        </a:solidFill>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285275">
                <a:tc>
                  <a:txBody>
                    <a:bodyPr/>
                    <a:lstStyle/>
                    <a:p>
                      <a:pPr marL="0" lvl="0" indent="0" algn="l" rtl="0">
                        <a:spcBef>
                          <a:spcPts val="600"/>
                        </a:spcBef>
                        <a:spcAft>
                          <a:spcPts val="0"/>
                        </a:spcAft>
                        <a:buNone/>
                      </a:pPr>
                      <a:r>
                        <a:rPr lang="es-ES" sz="700">
                          <a:solidFill>
                            <a:srgbClr val="3F3F3F"/>
                          </a:solidFill>
                          <a:latin typeface="Rubik"/>
                          <a:ea typeface="Rubik"/>
                          <a:cs typeface="Rubik"/>
                          <a:sym typeface="Rubik"/>
                        </a:rPr>
                        <a:t>publication_id (PK) LONG </a:t>
                      </a:r>
                      <a:endParaRPr sz="7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tcPr>
                </a:tc>
                <a:extLst>
                  <a:ext uri="{0D108BD9-81ED-4DB2-BD59-A6C34878D82A}">
                    <a16:rowId xmlns:a16="http://schemas.microsoft.com/office/drawing/2014/main" val="10001"/>
                  </a:ext>
                </a:extLst>
              </a:tr>
              <a:tr h="285275">
                <a:tc>
                  <a:txBody>
                    <a:bodyPr/>
                    <a:lstStyle/>
                    <a:p>
                      <a:pPr marL="0" lvl="0" indent="0" algn="l" rtl="0">
                        <a:spcBef>
                          <a:spcPts val="600"/>
                        </a:spcBef>
                        <a:spcAft>
                          <a:spcPts val="0"/>
                        </a:spcAft>
                        <a:buNone/>
                      </a:pPr>
                      <a:r>
                        <a:rPr lang="es-ES" sz="700">
                          <a:solidFill>
                            <a:srgbClr val="3F3F3F"/>
                          </a:solidFill>
                          <a:latin typeface="Rubik"/>
                          <a:ea typeface="Rubik"/>
                          <a:cs typeface="Rubik"/>
                          <a:sym typeface="Rubik"/>
                        </a:rPr>
                        <a:t>version INT</a:t>
                      </a:r>
                      <a:endParaRPr sz="7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E6E7E8"/>
                    </a:solidFill>
                  </a:tcPr>
                </a:tc>
                <a:extLst>
                  <a:ext uri="{0D108BD9-81ED-4DB2-BD59-A6C34878D82A}">
                    <a16:rowId xmlns:a16="http://schemas.microsoft.com/office/drawing/2014/main" val="10002"/>
                  </a:ext>
                </a:extLst>
              </a:tr>
              <a:tr h="285275">
                <a:tc>
                  <a:txBody>
                    <a:bodyPr/>
                    <a:lstStyle/>
                    <a:p>
                      <a:pPr marL="0" lvl="0" indent="0" algn="l" rtl="0">
                        <a:spcBef>
                          <a:spcPts val="600"/>
                        </a:spcBef>
                        <a:spcAft>
                          <a:spcPts val="0"/>
                        </a:spcAft>
                        <a:buNone/>
                      </a:pPr>
                      <a:r>
                        <a:rPr lang="es-ES" sz="700">
                          <a:solidFill>
                            <a:srgbClr val="3F3F3F"/>
                          </a:solidFill>
                          <a:latin typeface="Rubik"/>
                          <a:ea typeface="Rubik"/>
                          <a:cs typeface="Rubik"/>
                          <a:sym typeface="Rubik"/>
                        </a:rPr>
                        <a:t>title VARCHAR</a:t>
                      </a:r>
                      <a:endParaRPr sz="7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tcPr>
                </a:tc>
                <a:extLst>
                  <a:ext uri="{0D108BD9-81ED-4DB2-BD59-A6C34878D82A}">
                    <a16:rowId xmlns:a16="http://schemas.microsoft.com/office/drawing/2014/main" val="10003"/>
                  </a:ext>
                </a:extLst>
              </a:tr>
              <a:tr h="285275">
                <a:tc>
                  <a:txBody>
                    <a:bodyPr/>
                    <a:lstStyle/>
                    <a:p>
                      <a:pPr marL="0" lvl="0" indent="0" algn="l" rtl="0">
                        <a:spcBef>
                          <a:spcPts val="600"/>
                        </a:spcBef>
                        <a:spcAft>
                          <a:spcPts val="0"/>
                        </a:spcAft>
                        <a:buNone/>
                      </a:pPr>
                      <a:r>
                        <a:rPr lang="es-ES" sz="700">
                          <a:solidFill>
                            <a:srgbClr val="3F3F3F"/>
                          </a:solidFill>
                          <a:latin typeface="Rubik"/>
                          <a:ea typeface="Rubik"/>
                          <a:cs typeface="Rubik"/>
                          <a:sym typeface="Rubik"/>
                        </a:rPr>
                        <a:t>publishing_date DATE</a:t>
                      </a:r>
                      <a:endParaRPr sz="7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E6E7E8"/>
                    </a:solidFill>
                  </a:tcPr>
                </a:tc>
                <a:extLst>
                  <a:ext uri="{0D108BD9-81ED-4DB2-BD59-A6C34878D82A}">
                    <a16:rowId xmlns:a16="http://schemas.microsoft.com/office/drawing/2014/main" val="10004"/>
                  </a:ext>
                </a:extLst>
              </a:tr>
              <a:tr h="285275">
                <a:tc>
                  <a:txBody>
                    <a:bodyPr/>
                    <a:lstStyle/>
                    <a:p>
                      <a:pPr marL="0" lvl="0" indent="0" algn="l" rtl="0">
                        <a:spcBef>
                          <a:spcPts val="600"/>
                        </a:spcBef>
                        <a:spcAft>
                          <a:spcPts val="0"/>
                        </a:spcAft>
                        <a:buNone/>
                      </a:pPr>
                      <a:r>
                        <a:rPr lang="es-ES" sz="700">
                          <a:solidFill>
                            <a:srgbClr val="3F3F3F"/>
                          </a:solidFill>
                          <a:latin typeface="Rubik"/>
                          <a:ea typeface="Rubik"/>
                          <a:cs typeface="Rubik"/>
                          <a:sym typeface="Rubik"/>
                        </a:rPr>
                        <a:t>author_id(FK) LONG</a:t>
                      </a:r>
                      <a:endParaRPr sz="700">
                        <a:solidFill>
                          <a:srgbClr val="3F3F3F"/>
                        </a:solidFill>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graphicFrame>
        <p:nvGraphicFramePr>
          <p:cNvPr id="427" name="Google Shape;427;p61"/>
          <p:cNvGraphicFramePr/>
          <p:nvPr/>
        </p:nvGraphicFramePr>
        <p:xfrm>
          <a:off x="7033813" y="1037925"/>
          <a:ext cx="1271975" cy="1133300"/>
        </p:xfrm>
        <a:graphic>
          <a:graphicData uri="http://schemas.openxmlformats.org/drawingml/2006/table">
            <a:tbl>
              <a:tblPr>
                <a:noFill/>
                <a:tableStyleId>{9A963351-6144-4D83-9267-F34E58C8210B}</a:tableStyleId>
              </a:tblPr>
              <a:tblGrid>
                <a:gridCol w="1271975">
                  <a:extLst>
                    <a:ext uri="{9D8B030D-6E8A-4147-A177-3AD203B41FA5}">
                      <a16:colId xmlns:a16="http://schemas.microsoft.com/office/drawing/2014/main" val="20000"/>
                    </a:ext>
                  </a:extLst>
                </a:gridCol>
              </a:tblGrid>
              <a:tr h="283325">
                <a:tc>
                  <a:txBody>
                    <a:bodyPr/>
                    <a:lstStyle/>
                    <a:p>
                      <a:pPr marL="0" lvl="0" indent="0" algn="ctr" rtl="0">
                        <a:spcBef>
                          <a:spcPts val="600"/>
                        </a:spcBef>
                        <a:spcAft>
                          <a:spcPts val="0"/>
                        </a:spcAft>
                        <a:buNone/>
                      </a:pPr>
                      <a:r>
                        <a:rPr lang="es-ES" sz="700" b="1">
                          <a:solidFill>
                            <a:srgbClr val="FFFFFF"/>
                          </a:solidFill>
                          <a:latin typeface="Rubik"/>
                          <a:ea typeface="Rubik"/>
                          <a:cs typeface="Rubik"/>
                          <a:sym typeface="Rubik"/>
                        </a:rPr>
                        <a:t>TABLA AUTHOR</a:t>
                      </a:r>
                      <a:endParaRPr sz="700">
                        <a:solidFill>
                          <a:srgbClr val="FFFFFF"/>
                        </a:solidFill>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283325">
                <a:tc>
                  <a:txBody>
                    <a:bodyPr/>
                    <a:lstStyle/>
                    <a:p>
                      <a:pPr marL="0" lvl="0" indent="0" algn="l" rtl="0">
                        <a:spcBef>
                          <a:spcPts val="600"/>
                        </a:spcBef>
                        <a:spcAft>
                          <a:spcPts val="0"/>
                        </a:spcAft>
                        <a:buNone/>
                      </a:pPr>
                      <a:r>
                        <a:rPr lang="es-ES" sz="700">
                          <a:solidFill>
                            <a:srgbClr val="3F3F3F"/>
                          </a:solidFill>
                          <a:latin typeface="Rubik"/>
                          <a:ea typeface="Rubik"/>
                          <a:cs typeface="Rubik"/>
                          <a:sym typeface="Rubik"/>
                        </a:rPr>
                        <a:t>author_id (PK) LONG </a:t>
                      </a:r>
                      <a:endParaRPr sz="7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tcPr>
                </a:tc>
                <a:extLst>
                  <a:ext uri="{0D108BD9-81ED-4DB2-BD59-A6C34878D82A}">
                    <a16:rowId xmlns:a16="http://schemas.microsoft.com/office/drawing/2014/main" val="10001"/>
                  </a:ext>
                </a:extLst>
              </a:tr>
              <a:tr h="283325">
                <a:tc>
                  <a:txBody>
                    <a:bodyPr/>
                    <a:lstStyle/>
                    <a:p>
                      <a:pPr marL="0" lvl="0" indent="0" algn="l" rtl="0">
                        <a:spcBef>
                          <a:spcPts val="600"/>
                        </a:spcBef>
                        <a:spcAft>
                          <a:spcPts val="0"/>
                        </a:spcAft>
                        <a:buNone/>
                      </a:pPr>
                      <a:r>
                        <a:rPr lang="es-ES" sz="700">
                          <a:solidFill>
                            <a:srgbClr val="3F3F3F"/>
                          </a:solidFill>
                          <a:latin typeface="Rubik"/>
                          <a:ea typeface="Rubik"/>
                          <a:cs typeface="Rubik"/>
                          <a:sym typeface="Rubik"/>
                        </a:rPr>
                        <a:t>first_name VARCHAR</a:t>
                      </a:r>
                      <a:endParaRPr sz="7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solidFill>
                      <a:srgbClr val="E6E7E8"/>
                    </a:solidFill>
                  </a:tcPr>
                </a:tc>
                <a:extLst>
                  <a:ext uri="{0D108BD9-81ED-4DB2-BD59-A6C34878D82A}">
                    <a16:rowId xmlns:a16="http://schemas.microsoft.com/office/drawing/2014/main" val="10002"/>
                  </a:ext>
                </a:extLst>
              </a:tr>
              <a:tr h="283325">
                <a:tc>
                  <a:txBody>
                    <a:bodyPr/>
                    <a:lstStyle/>
                    <a:p>
                      <a:pPr marL="0" lvl="0" indent="0" algn="l" rtl="0">
                        <a:spcBef>
                          <a:spcPts val="600"/>
                        </a:spcBef>
                        <a:spcAft>
                          <a:spcPts val="0"/>
                        </a:spcAft>
                        <a:buNone/>
                      </a:pPr>
                      <a:r>
                        <a:rPr lang="es-ES" sz="700">
                          <a:solidFill>
                            <a:srgbClr val="3F3F3F"/>
                          </a:solidFill>
                          <a:latin typeface="Rubik"/>
                          <a:ea typeface="Rubik"/>
                          <a:cs typeface="Rubik"/>
                          <a:sym typeface="Rubik"/>
                        </a:rPr>
                        <a:t>last_name  VARCHAR</a:t>
                      </a:r>
                      <a:endParaRPr sz="700">
                        <a:latin typeface="Rubik"/>
                        <a:ea typeface="Rubik"/>
                        <a:cs typeface="Rubik"/>
                        <a:sym typeface="Rubik"/>
                      </a:endParaRPr>
                    </a:p>
                  </a:txBody>
                  <a:tcPr marL="90000" marR="91425" marT="54000" marB="54000" anchor="ctr">
                    <a:lnL w="9525" cap="flat" cmpd="sng">
                      <a:solidFill>
                        <a:srgbClr val="262831"/>
                      </a:solidFill>
                      <a:prstDash val="solid"/>
                      <a:round/>
                      <a:headEnd type="none" w="sm" len="sm"/>
                      <a:tailEnd type="none" w="sm" len="sm"/>
                    </a:lnL>
                    <a:lnR w="9525" cap="flat" cmpd="sng">
                      <a:solidFill>
                        <a:srgbClr val="262831"/>
                      </a:solidFill>
                      <a:prstDash val="solid"/>
                      <a:round/>
                      <a:headEnd type="none" w="sm" len="sm"/>
                      <a:tailEnd type="none" w="sm" len="sm"/>
                    </a:lnR>
                    <a:lnT w="9525" cap="flat" cmpd="sng">
                      <a:solidFill>
                        <a:srgbClr val="262831"/>
                      </a:solidFill>
                      <a:prstDash val="solid"/>
                      <a:round/>
                      <a:headEnd type="none" w="sm" len="sm"/>
                      <a:tailEnd type="none" w="sm" len="sm"/>
                    </a:lnT>
                    <a:lnB w="9525" cap="flat" cmpd="sng">
                      <a:solidFill>
                        <a:srgbClr val="26283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28" name="Google Shape;428;p61"/>
          <p:cNvSpPr/>
          <p:nvPr/>
        </p:nvSpPr>
        <p:spPr>
          <a:xfrm rot="5400000">
            <a:off x="6167217" y="1643038"/>
            <a:ext cx="147000" cy="177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9" name="Google Shape;429;p61"/>
          <p:cNvCxnSpPr/>
          <p:nvPr/>
        </p:nvCxnSpPr>
        <p:spPr>
          <a:xfrm>
            <a:off x="6140700" y="1732000"/>
            <a:ext cx="892200" cy="0"/>
          </a:xfrm>
          <a:prstGeom prst="straightConnector1">
            <a:avLst/>
          </a:prstGeom>
          <a:noFill/>
          <a:ln w="9525" cap="flat" cmpd="sng">
            <a:solidFill>
              <a:schemeClr val="dk2"/>
            </a:solidFill>
            <a:prstDash val="solid"/>
            <a:round/>
            <a:headEnd type="none" w="med" len="med"/>
            <a:tailEnd type="none" w="med" len="med"/>
          </a:ln>
        </p:spPr>
      </p:cxnSp>
      <p:cxnSp>
        <p:nvCxnSpPr>
          <p:cNvPr id="430" name="Google Shape;430;p61"/>
          <p:cNvCxnSpPr/>
          <p:nvPr/>
        </p:nvCxnSpPr>
        <p:spPr>
          <a:xfrm>
            <a:off x="6823000" y="1637525"/>
            <a:ext cx="0" cy="168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434"/>
        <p:cNvGrpSpPr/>
        <p:nvPr/>
      </p:nvGrpSpPr>
      <p:grpSpPr>
        <a:xfrm>
          <a:off x="0" y="0"/>
          <a:ext cx="0" cy="0"/>
          <a:chOff x="0" y="0"/>
          <a:chExt cx="0" cy="0"/>
        </a:xfrm>
      </p:grpSpPr>
      <p:sp>
        <p:nvSpPr>
          <p:cNvPr id="435" name="Google Shape;435;p62"/>
          <p:cNvSpPr/>
          <p:nvPr/>
        </p:nvSpPr>
        <p:spPr>
          <a:xfrm>
            <a:off x="11109494" y="607689"/>
            <a:ext cx="198807" cy="171780"/>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2"/>
          <p:cNvSpPr/>
          <p:nvPr/>
        </p:nvSpPr>
        <p:spPr>
          <a:xfrm>
            <a:off x="9119078" y="3760547"/>
            <a:ext cx="124949" cy="14011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2"/>
          <p:cNvSpPr/>
          <p:nvPr/>
        </p:nvSpPr>
        <p:spPr>
          <a:xfrm>
            <a:off x="9146919" y="3635430"/>
            <a:ext cx="46631" cy="9359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2"/>
          <p:cNvSpPr/>
          <p:nvPr/>
        </p:nvSpPr>
        <p:spPr>
          <a:xfrm>
            <a:off x="9106257" y="3515030"/>
            <a:ext cx="60780" cy="91577"/>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2"/>
          <p:cNvSpPr/>
          <p:nvPr/>
        </p:nvSpPr>
        <p:spPr>
          <a:xfrm>
            <a:off x="11136951" y="90995"/>
            <a:ext cx="151960" cy="153559"/>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2" name="Google Shape;442;p62"/>
          <p:cNvPicPr preferRelativeResize="0"/>
          <p:nvPr/>
        </p:nvPicPr>
        <p:blipFill rotWithShape="1">
          <a:blip r:embed="rId3">
            <a:alphaModFix/>
          </a:blip>
          <a:srcRect l="39242" t="34271"/>
          <a:stretch/>
        </p:blipFill>
        <p:spPr>
          <a:xfrm>
            <a:off x="0" y="0"/>
            <a:ext cx="1998427" cy="1057426"/>
          </a:xfrm>
          <a:prstGeom prst="rect">
            <a:avLst/>
          </a:prstGeom>
          <a:noFill/>
          <a:ln>
            <a:noFill/>
          </a:ln>
        </p:spPr>
      </p:pic>
      <p:sp>
        <p:nvSpPr>
          <p:cNvPr id="443" name="Google Shape;443;p62"/>
          <p:cNvSpPr/>
          <p:nvPr/>
        </p:nvSpPr>
        <p:spPr>
          <a:xfrm>
            <a:off x="6329350" y="779473"/>
            <a:ext cx="3647660" cy="4198733"/>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2"/>
          <p:cNvSpPr/>
          <p:nvPr/>
        </p:nvSpPr>
        <p:spPr>
          <a:xfrm>
            <a:off x="4992056" y="2001200"/>
            <a:ext cx="450933" cy="449309"/>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2"/>
          <p:cNvSpPr/>
          <p:nvPr/>
        </p:nvSpPr>
        <p:spPr>
          <a:xfrm>
            <a:off x="5472028" y="1952730"/>
            <a:ext cx="318411" cy="315163"/>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2"/>
          <p:cNvSpPr/>
          <p:nvPr/>
        </p:nvSpPr>
        <p:spPr>
          <a:xfrm>
            <a:off x="4980738" y="3075900"/>
            <a:ext cx="777389" cy="1574141"/>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2"/>
          <p:cNvSpPr/>
          <p:nvPr/>
        </p:nvSpPr>
        <p:spPr>
          <a:xfrm>
            <a:off x="5329818" y="4186152"/>
            <a:ext cx="80827" cy="404061"/>
          </a:xfrm>
          <a:custGeom>
            <a:avLst/>
            <a:gdLst/>
            <a:ahLst/>
            <a:cxnLst/>
            <a:rect l="l" t="t" r="r" b="b"/>
            <a:pathLst>
              <a:path w="3185" h="15922" extrusionOk="0">
                <a:moveTo>
                  <a:pt x="0" y="1"/>
                </a:moveTo>
                <a:lnTo>
                  <a:pt x="0" y="15922"/>
                </a:lnTo>
                <a:lnTo>
                  <a:pt x="3185" y="15922"/>
                </a:lnTo>
                <a:lnTo>
                  <a:pt x="31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2"/>
          <p:cNvSpPr/>
          <p:nvPr/>
        </p:nvSpPr>
        <p:spPr>
          <a:xfrm>
            <a:off x="5824331" y="2319575"/>
            <a:ext cx="247304" cy="211572"/>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2"/>
          <p:cNvSpPr/>
          <p:nvPr/>
        </p:nvSpPr>
        <p:spPr>
          <a:xfrm>
            <a:off x="5861508" y="2570067"/>
            <a:ext cx="206877" cy="1482021"/>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2"/>
          <p:cNvSpPr/>
          <p:nvPr/>
        </p:nvSpPr>
        <p:spPr>
          <a:xfrm>
            <a:off x="5181128" y="805912"/>
            <a:ext cx="824261" cy="758001"/>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2"/>
          <p:cNvSpPr/>
          <p:nvPr/>
        </p:nvSpPr>
        <p:spPr>
          <a:xfrm>
            <a:off x="4584812" y="2017288"/>
            <a:ext cx="227890" cy="439691"/>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2"/>
          <p:cNvSpPr/>
          <p:nvPr/>
        </p:nvSpPr>
        <p:spPr>
          <a:xfrm>
            <a:off x="4766763" y="2644573"/>
            <a:ext cx="92806" cy="10975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2"/>
          <p:cNvSpPr/>
          <p:nvPr/>
        </p:nvSpPr>
        <p:spPr>
          <a:xfrm>
            <a:off x="4867609" y="1521226"/>
            <a:ext cx="226291" cy="226291"/>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2"/>
          <p:cNvSpPr/>
          <p:nvPr/>
        </p:nvSpPr>
        <p:spPr>
          <a:xfrm>
            <a:off x="4801351" y="1732182"/>
            <a:ext cx="92146" cy="105824"/>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2"/>
          <p:cNvSpPr/>
          <p:nvPr/>
        </p:nvSpPr>
        <p:spPr>
          <a:xfrm>
            <a:off x="4855225" y="2777141"/>
            <a:ext cx="235452" cy="23900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2"/>
          <p:cNvSpPr/>
          <p:nvPr/>
        </p:nvSpPr>
        <p:spPr>
          <a:xfrm>
            <a:off x="5562146" y="4408604"/>
            <a:ext cx="56719" cy="118564"/>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2"/>
          <p:cNvSpPr/>
          <p:nvPr/>
        </p:nvSpPr>
        <p:spPr>
          <a:xfrm>
            <a:off x="5499263" y="4187776"/>
            <a:ext cx="160005" cy="181018"/>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2"/>
          <p:cNvSpPr/>
          <p:nvPr/>
        </p:nvSpPr>
        <p:spPr>
          <a:xfrm>
            <a:off x="6087766" y="4216858"/>
            <a:ext cx="480015" cy="617384"/>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2"/>
          <p:cNvSpPr/>
          <p:nvPr/>
        </p:nvSpPr>
        <p:spPr>
          <a:xfrm>
            <a:off x="5454239" y="2486045"/>
            <a:ext cx="174572" cy="176171"/>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2"/>
          <p:cNvSpPr/>
          <p:nvPr/>
        </p:nvSpPr>
        <p:spPr>
          <a:xfrm>
            <a:off x="6092613" y="1445274"/>
            <a:ext cx="153559" cy="153559"/>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2"/>
          <p:cNvSpPr/>
          <p:nvPr/>
        </p:nvSpPr>
        <p:spPr>
          <a:xfrm>
            <a:off x="5454239" y="2770466"/>
            <a:ext cx="174572" cy="176171"/>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2"/>
          <p:cNvSpPr/>
          <p:nvPr/>
        </p:nvSpPr>
        <p:spPr>
          <a:xfrm>
            <a:off x="5281323" y="425514"/>
            <a:ext cx="137394" cy="3196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2"/>
          <p:cNvSpPr/>
          <p:nvPr/>
        </p:nvSpPr>
        <p:spPr>
          <a:xfrm>
            <a:off x="5473652" y="425514"/>
            <a:ext cx="135770" cy="3196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2"/>
          <p:cNvSpPr/>
          <p:nvPr/>
        </p:nvSpPr>
        <p:spPr>
          <a:xfrm>
            <a:off x="5174666" y="2628256"/>
            <a:ext cx="200431" cy="170562"/>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2"/>
          <p:cNvSpPr/>
          <p:nvPr/>
        </p:nvSpPr>
        <p:spPr>
          <a:xfrm>
            <a:off x="5216689" y="1624661"/>
            <a:ext cx="628702" cy="137394"/>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2"/>
          <p:cNvSpPr/>
          <p:nvPr/>
        </p:nvSpPr>
        <p:spPr>
          <a:xfrm>
            <a:off x="6685583" y="242410"/>
            <a:ext cx="1299404" cy="450907"/>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2"/>
          <p:cNvSpPr/>
          <p:nvPr/>
        </p:nvSpPr>
        <p:spPr>
          <a:xfrm>
            <a:off x="8075432" y="63803"/>
            <a:ext cx="533334" cy="456846"/>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2"/>
          <p:cNvSpPr/>
          <p:nvPr/>
        </p:nvSpPr>
        <p:spPr>
          <a:xfrm>
            <a:off x="8228961" y="147292"/>
            <a:ext cx="103439" cy="239208"/>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2"/>
          <p:cNvSpPr/>
          <p:nvPr/>
        </p:nvSpPr>
        <p:spPr>
          <a:xfrm>
            <a:off x="5790452" y="0"/>
            <a:ext cx="2105593" cy="617346"/>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2"/>
          <p:cNvSpPr/>
          <p:nvPr/>
        </p:nvSpPr>
        <p:spPr>
          <a:xfrm>
            <a:off x="7611792" y="4506014"/>
            <a:ext cx="200431" cy="172136"/>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2"/>
          <p:cNvSpPr/>
          <p:nvPr/>
        </p:nvSpPr>
        <p:spPr>
          <a:xfrm>
            <a:off x="7812236" y="4284924"/>
            <a:ext cx="292095" cy="211014"/>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2"/>
          <p:cNvSpPr/>
          <p:nvPr/>
        </p:nvSpPr>
        <p:spPr>
          <a:xfrm>
            <a:off x="6826619" y="4650047"/>
            <a:ext cx="1248801" cy="39979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2"/>
          <p:cNvSpPr/>
          <p:nvPr/>
        </p:nvSpPr>
        <p:spPr>
          <a:xfrm>
            <a:off x="7101371" y="4312884"/>
            <a:ext cx="210126" cy="386296"/>
          </a:xfrm>
          <a:custGeom>
            <a:avLst/>
            <a:gdLst/>
            <a:ahLst/>
            <a:cxnLst/>
            <a:rect l="l" t="t" r="r" b="b"/>
            <a:pathLst>
              <a:path w="8280" h="15222" extrusionOk="0">
                <a:moveTo>
                  <a:pt x="6114" y="1"/>
                </a:moveTo>
                <a:lnTo>
                  <a:pt x="0" y="15221"/>
                </a:lnTo>
                <a:lnTo>
                  <a:pt x="2165" y="15221"/>
                </a:lnTo>
                <a:lnTo>
                  <a:pt x="8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2"/>
          <p:cNvSpPr/>
          <p:nvPr/>
        </p:nvSpPr>
        <p:spPr>
          <a:xfrm>
            <a:off x="6953279" y="4360406"/>
            <a:ext cx="164878" cy="21497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2"/>
          <p:cNvSpPr/>
          <p:nvPr/>
        </p:nvSpPr>
        <p:spPr>
          <a:xfrm>
            <a:off x="6234977" y="4485808"/>
            <a:ext cx="224667" cy="40452"/>
          </a:xfrm>
          <a:custGeom>
            <a:avLst/>
            <a:gdLst/>
            <a:ahLst/>
            <a:cxnLst/>
            <a:rect l="l" t="t" r="r" b="b"/>
            <a:pathLst>
              <a:path w="8853" h="1594" extrusionOk="0">
                <a:moveTo>
                  <a:pt x="1" y="1"/>
                </a:moveTo>
                <a:lnTo>
                  <a:pt x="1" y="1593"/>
                </a:lnTo>
                <a:lnTo>
                  <a:pt x="8853" y="1593"/>
                </a:lnTo>
                <a:lnTo>
                  <a:pt x="88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2"/>
          <p:cNvSpPr/>
          <p:nvPr/>
        </p:nvSpPr>
        <p:spPr>
          <a:xfrm>
            <a:off x="6234977" y="4370208"/>
            <a:ext cx="224667" cy="40452"/>
          </a:xfrm>
          <a:custGeom>
            <a:avLst/>
            <a:gdLst/>
            <a:ahLst/>
            <a:cxnLst/>
            <a:rect l="l" t="t" r="r" b="b"/>
            <a:pathLst>
              <a:path w="8853" h="1594" extrusionOk="0">
                <a:moveTo>
                  <a:pt x="1" y="1"/>
                </a:moveTo>
                <a:lnTo>
                  <a:pt x="1" y="1593"/>
                </a:lnTo>
                <a:lnTo>
                  <a:pt x="8853" y="1593"/>
                </a:lnTo>
                <a:lnTo>
                  <a:pt x="88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8" name="Google Shape;478;p62"/>
          <p:cNvPicPr preferRelativeResize="0"/>
          <p:nvPr/>
        </p:nvPicPr>
        <p:blipFill rotWithShape="1">
          <a:blip r:embed="rId4">
            <a:alphaModFix/>
          </a:blip>
          <a:srcRect l="3271" r="3271"/>
          <a:stretch/>
        </p:blipFill>
        <p:spPr>
          <a:xfrm>
            <a:off x="7029351" y="1475701"/>
            <a:ext cx="1638147" cy="1574149"/>
          </a:xfrm>
          <a:prstGeom prst="rect">
            <a:avLst/>
          </a:prstGeom>
          <a:noFill/>
          <a:ln>
            <a:noFill/>
          </a:ln>
        </p:spPr>
      </p:pic>
      <p:sp>
        <p:nvSpPr>
          <p:cNvPr id="479" name="Google Shape;479;p62"/>
          <p:cNvSpPr/>
          <p:nvPr/>
        </p:nvSpPr>
        <p:spPr>
          <a:xfrm>
            <a:off x="6130175" y="1866683"/>
            <a:ext cx="137394" cy="169372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2"/>
          <p:cNvSpPr/>
          <p:nvPr/>
        </p:nvSpPr>
        <p:spPr>
          <a:xfrm>
            <a:off x="6130175" y="3635432"/>
            <a:ext cx="137394" cy="32001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p50"/>
          <p:cNvSpPr/>
          <p:nvPr/>
        </p:nvSpPr>
        <p:spPr>
          <a:xfrm>
            <a:off x="0" y="2132400"/>
            <a:ext cx="9144000" cy="3011100"/>
          </a:xfrm>
          <a:prstGeom prst="rect">
            <a:avLst/>
          </a:prstGeom>
          <a:solidFill>
            <a:srgbClr val="F9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0"/>
          <p:cNvSpPr txBox="1"/>
          <p:nvPr/>
        </p:nvSpPr>
        <p:spPr>
          <a:xfrm>
            <a:off x="1159075" y="1234950"/>
            <a:ext cx="5164800" cy="133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3200" b="1">
                <a:solidFill>
                  <a:srgbClr val="333333"/>
                </a:solidFill>
                <a:highlight>
                  <a:srgbClr val="FFE600"/>
                </a:highlight>
                <a:latin typeface="Proxima Nova"/>
                <a:ea typeface="Proxima Nova"/>
                <a:cs typeface="Proxima Nova"/>
                <a:sym typeface="Proxima Nova"/>
              </a:rPr>
              <a:t>Índice</a:t>
            </a:r>
            <a:endParaRPr sz="3200" b="1">
              <a:solidFill>
                <a:srgbClr val="333333"/>
              </a:solidFill>
              <a:highlight>
                <a:srgbClr val="FFE600"/>
              </a:highlight>
              <a:latin typeface="Proxima Nova"/>
              <a:ea typeface="Proxima Nova"/>
              <a:cs typeface="Proxima Nova"/>
              <a:sym typeface="Proxima Nova"/>
            </a:endParaRPr>
          </a:p>
        </p:txBody>
      </p:sp>
      <p:sp>
        <p:nvSpPr>
          <p:cNvPr id="205" name="Google Shape;205;p50"/>
          <p:cNvSpPr txBox="1"/>
          <p:nvPr/>
        </p:nvSpPr>
        <p:spPr>
          <a:xfrm>
            <a:off x="673675" y="2438075"/>
            <a:ext cx="8010600" cy="7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3500">
                <a:latin typeface="Proxima Nova Extrabold"/>
                <a:ea typeface="Proxima Nova Extrabold"/>
                <a:cs typeface="Proxima Nova Extrabold"/>
                <a:sym typeface="Proxima Nova Extrabold"/>
              </a:rPr>
              <a:t>    01                         </a:t>
            </a:r>
            <a:r>
              <a:rPr lang="es-ES" sz="3500">
                <a:solidFill>
                  <a:schemeClr val="dk1"/>
                </a:solidFill>
                <a:latin typeface="Proxima Nova Extrabold"/>
                <a:ea typeface="Proxima Nova Extrabold"/>
                <a:cs typeface="Proxima Nova Extrabold"/>
                <a:sym typeface="Proxima Nova Extrabold"/>
              </a:rPr>
              <a:t>     </a:t>
            </a:r>
            <a:r>
              <a:rPr lang="es-ES" sz="3500">
                <a:latin typeface="Proxima Nova Extrabold"/>
                <a:ea typeface="Proxima Nova Extrabold"/>
                <a:cs typeface="Proxima Nova Extrabold"/>
                <a:sym typeface="Proxima Nova Extrabold"/>
              </a:rPr>
              <a:t>02                          </a:t>
            </a:r>
            <a:endParaRPr sz="35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sz="3500">
              <a:latin typeface="Proxima Nova Extrabold"/>
              <a:ea typeface="Proxima Nova Extrabold"/>
              <a:cs typeface="Proxima Nova Extrabold"/>
              <a:sym typeface="Proxima Nova Extrabold"/>
            </a:endParaRPr>
          </a:p>
        </p:txBody>
      </p:sp>
      <p:pic>
        <p:nvPicPr>
          <p:cNvPr id="207" name="Google Shape;207;p50"/>
          <p:cNvPicPr preferRelativeResize="0"/>
          <p:nvPr/>
        </p:nvPicPr>
        <p:blipFill>
          <a:blip r:embed="rId3">
            <a:alphaModFix/>
          </a:blip>
          <a:stretch>
            <a:fillRect/>
          </a:stretch>
        </p:blipFill>
        <p:spPr>
          <a:xfrm>
            <a:off x="8272744" y="-6"/>
            <a:ext cx="871250" cy="871250"/>
          </a:xfrm>
          <a:prstGeom prst="rect">
            <a:avLst/>
          </a:prstGeom>
          <a:noFill/>
          <a:ln>
            <a:noFill/>
          </a:ln>
        </p:spPr>
      </p:pic>
      <p:pic>
        <p:nvPicPr>
          <p:cNvPr id="208" name="Google Shape;208;p50"/>
          <p:cNvPicPr preferRelativeResize="0"/>
          <p:nvPr/>
        </p:nvPicPr>
        <p:blipFill>
          <a:blip r:embed="rId4">
            <a:alphaModFix/>
          </a:blip>
          <a:stretch>
            <a:fillRect/>
          </a:stretch>
        </p:blipFill>
        <p:spPr>
          <a:xfrm rot="-5400008">
            <a:off x="2244475" y="905824"/>
            <a:ext cx="839258" cy="770100"/>
          </a:xfrm>
          <a:prstGeom prst="rect">
            <a:avLst/>
          </a:prstGeom>
          <a:noFill/>
          <a:ln>
            <a:noFill/>
          </a:ln>
        </p:spPr>
      </p:pic>
      <p:sp>
        <p:nvSpPr>
          <p:cNvPr id="209" name="Google Shape;209;p50"/>
          <p:cNvSpPr txBox="1"/>
          <p:nvPr/>
        </p:nvSpPr>
        <p:spPr>
          <a:xfrm>
            <a:off x="5949300" y="2510225"/>
            <a:ext cx="1309500" cy="60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0" i="0" u="none" strike="noStrike" cap="none">
                <a:solidFill>
                  <a:srgbClr val="000000"/>
                </a:solidFill>
                <a:latin typeface="Proxima Nova Semibold"/>
                <a:ea typeface="Proxima Nova Semibold"/>
                <a:cs typeface="Proxima Nova Semibold"/>
                <a:sym typeface="Proxima Nova Semibold"/>
              </a:rPr>
              <a:t>Java Persistence API (JPA)</a:t>
            </a:r>
            <a:endParaRPr sz="1100" b="0" i="0" u="none" strike="noStrike" cap="none">
              <a:solidFill>
                <a:srgbClr val="000000"/>
              </a:solidFill>
              <a:latin typeface="Proxima Nova Semibold"/>
              <a:ea typeface="Proxima Nova Semibold"/>
              <a:cs typeface="Proxima Nova Semibold"/>
              <a:sym typeface="Proxima Nova Semibold"/>
            </a:endParaRPr>
          </a:p>
        </p:txBody>
      </p:sp>
      <p:sp>
        <p:nvSpPr>
          <p:cNvPr id="210" name="Google Shape;210;p50"/>
          <p:cNvSpPr txBox="1"/>
          <p:nvPr/>
        </p:nvSpPr>
        <p:spPr>
          <a:xfrm>
            <a:off x="1888250" y="2571750"/>
            <a:ext cx="1514700" cy="60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0" i="0" u="none" strike="noStrike" cap="none">
                <a:solidFill>
                  <a:srgbClr val="000000"/>
                </a:solidFill>
                <a:latin typeface="Proxima Nova Semibold"/>
                <a:ea typeface="Proxima Nova Semibold"/>
                <a:cs typeface="Proxima Nova Semibold"/>
                <a:sym typeface="Proxima Nova Semibold"/>
              </a:rPr>
              <a:t>Object Relational Mapping (ORM)</a:t>
            </a:r>
            <a:endParaRPr sz="1100" b="0" i="0" u="none" strike="noStrike" cap="none">
              <a:solidFill>
                <a:srgbClr val="000000"/>
              </a:solidFill>
              <a:latin typeface="Proxima Nova Semibold"/>
              <a:ea typeface="Proxima Nova Semibold"/>
              <a:cs typeface="Proxima Nova Semibold"/>
              <a:sym typeface="Proxima Nova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51"/>
          <p:cNvSpPr/>
          <p:nvPr/>
        </p:nvSpPr>
        <p:spPr>
          <a:xfrm>
            <a:off x="-38100" y="-70187"/>
            <a:ext cx="9220200" cy="5143500"/>
          </a:xfrm>
          <a:prstGeom prst="rect">
            <a:avLst/>
          </a:pr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33333"/>
              </a:solidFill>
            </a:endParaRPr>
          </a:p>
        </p:txBody>
      </p:sp>
      <p:sp>
        <p:nvSpPr>
          <p:cNvPr id="216" name="Google Shape;216;p51"/>
          <p:cNvSpPr txBox="1"/>
          <p:nvPr/>
        </p:nvSpPr>
        <p:spPr>
          <a:xfrm>
            <a:off x="432700" y="1625075"/>
            <a:ext cx="49248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4000">
                <a:solidFill>
                  <a:srgbClr val="FFE600"/>
                </a:solidFill>
                <a:latin typeface="Proxima Nova Extrabold"/>
                <a:ea typeface="Proxima Nova Extrabold"/>
                <a:cs typeface="Proxima Nova Extrabold"/>
                <a:sym typeface="Proxima Nova Extrabold"/>
              </a:rPr>
              <a:t>(ORM) Object Relational Mapping</a:t>
            </a:r>
            <a:endParaRPr sz="4700">
              <a:solidFill>
                <a:srgbClr val="FFE600"/>
              </a:solidFill>
              <a:latin typeface="Proxima Nova Extrabold"/>
              <a:ea typeface="Proxima Nova Extrabold"/>
              <a:cs typeface="Proxima Nova Extrabold"/>
              <a:sym typeface="Proxima Nova Extrabold"/>
            </a:endParaRPr>
          </a:p>
        </p:txBody>
      </p:sp>
      <p:sp>
        <p:nvSpPr>
          <p:cNvPr id="218" name="Google Shape;218;p51"/>
          <p:cNvSpPr/>
          <p:nvPr/>
        </p:nvSpPr>
        <p:spPr>
          <a:xfrm>
            <a:off x="8585678" y="3836747"/>
            <a:ext cx="124949" cy="14011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1"/>
          <p:cNvSpPr/>
          <p:nvPr/>
        </p:nvSpPr>
        <p:spPr>
          <a:xfrm>
            <a:off x="8613519" y="3711630"/>
            <a:ext cx="46631" cy="9359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1"/>
          <p:cNvSpPr/>
          <p:nvPr/>
        </p:nvSpPr>
        <p:spPr>
          <a:xfrm>
            <a:off x="8572857" y="3591230"/>
            <a:ext cx="60780" cy="91577"/>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1"/>
          <p:cNvSpPr/>
          <p:nvPr/>
        </p:nvSpPr>
        <p:spPr>
          <a:xfrm>
            <a:off x="6557950" y="855673"/>
            <a:ext cx="3647660" cy="4198733"/>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1"/>
          <p:cNvSpPr/>
          <p:nvPr/>
        </p:nvSpPr>
        <p:spPr>
          <a:xfrm>
            <a:off x="5220656" y="2077400"/>
            <a:ext cx="450933" cy="449309"/>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1"/>
          <p:cNvSpPr/>
          <p:nvPr/>
        </p:nvSpPr>
        <p:spPr>
          <a:xfrm>
            <a:off x="5700628" y="2028930"/>
            <a:ext cx="318411" cy="315163"/>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1"/>
          <p:cNvSpPr/>
          <p:nvPr/>
        </p:nvSpPr>
        <p:spPr>
          <a:xfrm>
            <a:off x="5209338" y="3152100"/>
            <a:ext cx="777389" cy="1574141"/>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1"/>
          <p:cNvSpPr/>
          <p:nvPr/>
        </p:nvSpPr>
        <p:spPr>
          <a:xfrm>
            <a:off x="5558418" y="4262352"/>
            <a:ext cx="80827" cy="404061"/>
          </a:xfrm>
          <a:custGeom>
            <a:avLst/>
            <a:gdLst/>
            <a:ahLst/>
            <a:cxnLst/>
            <a:rect l="l" t="t" r="r" b="b"/>
            <a:pathLst>
              <a:path w="3185" h="15922" extrusionOk="0">
                <a:moveTo>
                  <a:pt x="0" y="1"/>
                </a:moveTo>
                <a:lnTo>
                  <a:pt x="0" y="15922"/>
                </a:lnTo>
                <a:lnTo>
                  <a:pt x="3185" y="15922"/>
                </a:lnTo>
                <a:lnTo>
                  <a:pt x="31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1"/>
          <p:cNvSpPr/>
          <p:nvPr/>
        </p:nvSpPr>
        <p:spPr>
          <a:xfrm>
            <a:off x="6052931" y="2395775"/>
            <a:ext cx="247304" cy="211572"/>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1"/>
          <p:cNvSpPr/>
          <p:nvPr/>
        </p:nvSpPr>
        <p:spPr>
          <a:xfrm>
            <a:off x="6090108" y="2646267"/>
            <a:ext cx="206877" cy="1482021"/>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1"/>
          <p:cNvSpPr/>
          <p:nvPr/>
        </p:nvSpPr>
        <p:spPr>
          <a:xfrm>
            <a:off x="5409728" y="882112"/>
            <a:ext cx="824261" cy="758001"/>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1"/>
          <p:cNvSpPr/>
          <p:nvPr/>
        </p:nvSpPr>
        <p:spPr>
          <a:xfrm>
            <a:off x="4813412" y="2093488"/>
            <a:ext cx="227890" cy="439691"/>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1"/>
          <p:cNvSpPr/>
          <p:nvPr/>
        </p:nvSpPr>
        <p:spPr>
          <a:xfrm>
            <a:off x="4995363" y="2720773"/>
            <a:ext cx="92806" cy="10975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1"/>
          <p:cNvSpPr/>
          <p:nvPr/>
        </p:nvSpPr>
        <p:spPr>
          <a:xfrm>
            <a:off x="5096209" y="1597426"/>
            <a:ext cx="226291" cy="226291"/>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1"/>
          <p:cNvSpPr/>
          <p:nvPr/>
        </p:nvSpPr>
        <p:spPr>
          <a:xfrm>
            <a:off x="5029951" y="1808382"/>
            <a:ext cx="92146" cy="105824"/>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1"/>
          <p:cNvSpPr/>
          <p:nvPr/>
        </p:nvSpPr>
        <p:spPr>
          <a:xfrm>
            <a:off x="5083825" y="2853341"/>
            <a:ext cx="235452" cy="23900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1"/>
          <p:cNvSpPr/>
          <p:nvPr/>
        </p:nvSpPr>
        <p:spPr>
          <a:xfrm>
            <a:off x="5790746" y="4484804"/>
            <a:ext cx="56719" cy="118564"/>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1"/>
          <p:cNvSpPr/>
          <p:nvPr/>
        </p:nvSpPr>
        <p:spPr>
          <a:xfrm>
            <a:off x="5727863" y="4263976"/>
            <a:ext cx="160005" cy="181018"/>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1"/>
          <p:cNvSpPr/>
          <p:nvPr/>
        </p:nvSpPr>
        <p:spPr>
          <a:xfrm>
            <a:off x="6316366" y="4293058"/>
            <a:ext cx="480015" cy="617384"/>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1"/>
          <p:cNvSpPr/>
          <p:nvPr/>
        </p:nvSpPr>
        <p:spPr>
          <a:xfrm>
            <a:off x="5682839" y="2562245"/>
            <a:ext cx="174572" cy="176171"/>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1"/>
          <p:cNvSpPr/>
          <p:nvPr/>
        </p:nvSpPr>
        <p:spPr>
          <a:xfrm>
            <a:off x="6321213" y="1521474"/>
            <a:ext cx="153559" cy="153559"/>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1"/>
          <p:cNvSpPr/>
          <p:nvPr/>
        </p:nvSpPr>
        <p:spPr>
          <a:xfrm>
            <a:off x="5682839" y="2846666"/>
            <a:ext cx="174572" cy="176171"/>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1"/>
          <p:cNvSpPr/>
          <p:nvPr/>
        </p:nvSpPr>
        <p:spPr>
          <a:xfrm>
            <a:off x="5509923" y="501714"/>
            <a:ext cx="137394" cy="3196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1"/>
          <p:cNvSpPr/>
          <p:nvPr/>
        </p:nvSpPr>
        <p:spPr>
          <a:xfrm>
            <a:off x="5702252" y="501714"/>
            <a:ext cx="135770" cy="3196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1"/>
          <p:cNvSpPr/>
          <p:nvPr/>
        </p:nvSpPr>
        <p:spPr>
          <a:xfrm>
            <a:off x="5403266" y="2704456"/>
            <a:ext cx="200431" cy="170562"/>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1"/>
          <p:cNvSpPr/>
          <p:nvPr/>
        </p:nvSpPr>
        <p:spPr>
          <a:xfrm>
            <a:off x="5445289" y="1700861"/>
            <a:ext cx="628702" cy="137394"/>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1"/>
          <p:cNvSpPr/>
          <p:nvPr/>
        </p:nvSpPr>
        <p:spPr>
          <a:xfrm>
            <a:off x="6914183" y="318610"/>
            <a:ext cx="1299404" cy="450907"/>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1"/>
          <p:cNvSpPr/>
          <p:nvPr/>
        </p:nvSpPr>
        <p:spPr>
          <a:xfrm>
            <a:off x="8304032" y="140003"/>
            <a:ext cx="533334" cy="456846"/>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1"/>
          <p:cNvSpPr/>
          <p:nvPr/>
        </p:nvSpPr>
        <p:spPr>
          <a:xfrm>
            <a:off x="8457561" y="223492"/>
            <a:ext cx="103439" cy="239208"/>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1"/>
          <p:cNvSpPr/>
          <p:nvPr/>
        </p:nvSpPr>
        <p:spPr>
          <a:xfrm>
            <a:off x="6019052" y="76200"/>
            <a:ext cx="2105593" cy="617346"/>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1"/>
          <p:cNvSpPr/>
          <p:nvPr/>
        </p:nvSpPr>
        <p:spPr>
          <a:xfrm>
            <a:off x="7840392" y="4582214"/>
            <a:ext cx="200431" cy="172136"/>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1"/>
          <p:cNvSpPr/>
          <p:nvPr/>
        </p:nvSpPr>
        <p:spPr>
          <a:xfrm>
            <a:off x="8040836" y="4361124"/>
            <a:ext cx="292095" cy="211014"/>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1"/>
          <p:cNvSpPr/>
          <p:nvPr/>
        </p:nvSpPr>
        <p:spPr>
          <a:xfrm>
            <a:off x="7055219" y="4726247"/>
            <a:ext cx="1248801" cy="39979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1"/>
          <p:cNvSpPr/>
          <p:nvPr/>
        </p:nvSpPr>
        <p:spPr>
          <a:xfrm>
            <a:off x="7329971" y="4389084"/>
            <a:ext cx="210126" cy="386296"/>
          </a:xfrm>
          <a:custGeom>
            <a:avLst/>
            <a:gdLst/>
            <a:ahLst/>
            <a:cxnLst/>
            <a:rect l="l" t="t" r="r" b="b"/>
            <a:pathLst>
              <a:path w="8280" h="15222" extrusionOk="0">
                <a:moveTo>
                  <a:pt x="6114" y="1"/>
                </a:moveTo>
                <a:lnTo>
                  <a:pt x="0" y="15221"/>
                </a:lnTo>
                <a:lnTo>
                  <a:pt x="2165" y="15221"/>
                </a:lnTo>
                <a:lnTo>
                  <a:pt x="8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1"/>
          <p:cNvSpPr/>
          <p:nvPr/>
        </p:nvSpPr>
        <p:spPr>
          <a:xfrm>
            <a:off x="7181879" y="4436606"/>
            <a:ext cx="164878" cy="21497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1"/>
          <p:cNvSpPr/>
          <p:nvPr/>
        </p:nvSpPr>
        <p:spPr>
          <a:xfrm>
            <a:off x="6463577" y="4562008"/>
            <a:ext cx="224667" cy="40452"/>
          </a:xfrm>
          <a:custGeom>
            <a:avLst/>
            <a:gdLst/>
            <a:ahLst/>
            <a:cxnLst/>
            <a:rect l="l" t="t" r="r" b="b"/>
            <a:pathLst>
              <a:path w="8853" h="1594" extrusionOk="0">
                <a:moveTo>
                  <a:pt x="1" y="1"/>
                </a:moveTo>
                <a:lnTo>
                  <a:pt x="1" y="1593"/>
                </a:lnTo>
                <a:lnTo>
                  <a:pt x="8853" y="1593"/>
                </a:lnTo>
                <a:lnTo>
                  <a:pt x="88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1"/>
          <p:cNvSpPr/>
          <p:nvPr/>
        </p:nvSpPr>
        <p:spPr>
          <a:xfrm>
            <a:off x="6463577" y="4446408"/>
            <a:ext cx="224667" cy="40452"/>
          </a:xfrm>
          <a:custGeom>
            <a:avLst/>
            <a:gdLst/>
            <a:ahLst/>
            <a:cxnLst/>
            <a:rect l="l" t="t" r="r" b="b"/>
            <a:pathLst>
              <a:path w="8853" h="1594" extrusionOk="0">
                <a:moveTo>
                  <a:pt x="1" y="1"/>
                </a:moveTo>
                <a:lnTo>
                  <a:pt x="1" y="1593"/>
                </a:lnTo>
                <a:lnTo>
                  <a:pt x="8853" y="1593"/>
                </a:lnTo>
                <a:lnTo>
                  <a:pt x="88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1"/>
          <p:cNvSpPr/>
          <p:nvPr/>
        </p:nvSpPr>
        <p:spPr>
          <a:xfrm>
            <a:off x="6358775" y="1942883"/>
            <a:ext cx="137394" cy="169372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1"/>
          <p:cNvSpPr/>
          <p:nvPr/>
        </p:nvSpPr>
        <p:spPr>
          <a:xfrm>
            <a:off x="6358775" y="3711632"/>
            <a:ext cx="137394" cy="32001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1"/>
          <p:cNvSpPr/>
          <p:nvPr/>
        </p:nvSpPr>
        <p:spPr>
          <a:xfrm>
            <a:off x="6554725" y="855673"/>
            <a:ext cx="3647660" cy="4198733"/>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1"/>
          <p:cNvSpPr/>
          <p:nvPr/>
        </p:nvSpPr>
        <p:spPr>
          <a:xfrm>
            <a:off x="6832700" y="2712531"/>
            <a:ext cx="992336" cy="99073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1"/>
          <p:cNvSpPr/>
          <p:nvPr/>
        </p:nvSpPr>
        <p:spPr>
          <a:xfrm>
            <a:off x="7884762" y="2602321"/>
            <a:ext cx="707905" cy="698871"/>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1"/>
          <p:cNvSpPr/>
          <p:nvPr/>
        </p:nvSpPr>
        <p:spPr>
          <a:xfrm>
            <a:off x="6855336" y="1982065"/>
            <a:ext cx="1803630" cy="40426"/>
          </a:xfrm>
          <a:custGeom>
            <a:avLst/>
            <a:gdLst/>
            <a:ahLst/>
            <a:cxnLst/>
            <a:rect l="l" t="t" r="r" b="b"/>
            <a:pathLst>
              <a:path w="71072" h="1593" extrusionOk="0">
                <a:moveTo>
                  <a:pt x="0" y="1"/>
                </a:moveTo>
                <a:lnTo>
                  <a:pt x="0" y="1593"/>
                </a:lnTo>
                <a:lnTo>
                  <a:pt x="71071" y="1593"/>
                </a:lnTo>
                <a:lnTo>
                  <a:pt x="7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1"/>
          <p:cNvSpPr/>
          <p:nvPr/>
        </p:nvSpPr>
        <p:spPr>
          <a:xfrm>
            <a:off x="6855336" y="2121053"/>
            <a:ext cx="1803630" cy="40426"/>
          </a:xfrm>
          <a:custGeom>
            <a:avLst/>
            <a:gdLst/>
            <a:ahLst/>
            <a:cxnLst/>
            <a:rect l="l" t="t" r="r" b="b"/>
            <a:pathLst>
              <a:path w="71072" h="1593" extrusionOk="0">
                <a:moveTo>
                  <a:pt x="0" y="1"/>
                </a:moveTo>
                <a:lnTo>
                  <a:pt x="0" y="1593"/>
                </a:lnTo>
                <a:lnTo>
                  <a:pt x="71071" y="1593"/>
                </a:lnTo>
                <a:lnTo>
                  <a:pt x="7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1"/>
          <p:cNvSpPr/>
          <p:nvPr/>
        </p:nvSpPr>
        <p:spPr>
          <a:xfrm>
            <a:off x="6855336" y="2400627"/>
            <a:ext cx="1213730" cy="40452"/>
          </a:xfrm>
          <a:custGeom>
            <a:avLst/>
            <a:gdLst/>
            <a:ahLst/>
            <a:cxnLst/>
            <a:rect l="l" t="t" r="r" b="b"/>
            <a:pathLst>
              <a:path w="47827" h="1594" extrusionOk="0">
                <a:moveTo>
                  <a:pt x="0" y="1"/>
                </a:moveTo>
                <a:lnTo>
                  <a:pt x="0" y="1593"/>
                </a:lnTo>
                <a:lnTo>
                  <a:pt x="47827" y="1593"/>
                </a:lnTo>
                <a:lnTo>
                  <a:pt x="47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1"/>
          <p:cNvSpPr/>
          <p:nvPr/>
        </p:nvSpPr>
        <p:spPr>
          <a:xfrm>
            <a:off x="7387026" y="1700867"/>
            <a:ext cx="740211" cy="121254"/>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1"/>
          <p:cNvSpPr/>
          <p:nvPr/>
        </p:nvSpPr>
        <p:spPr>
          <a:xfrm>
            <a:off x="8201512" y="1639455"/>
            <a:ext cx="244081" cy="244081"/>
          </a:xfrm>
          <a:custGeom>
            <a:avLst/>
            <a:gdLst/>
            <a:ahLst/>
            <a:cxnLst/>
            <a:rect l="l" t="t" r="r" b="b"/>
            <a:pathLst>
              <a:path w="9618"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1"/>
          <p:cNvSpPr/>
          <p:nvPr/>
        </p:nvSpPr>
        <p:spPr>
          <a:xfrm>
            <a:off x="6973286" y="1419668"/>
            <a:ext cx="174572" cy="176196"/>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1"/>
          <p:cNvSpPr/>
          <p:nvPr/>
        </p:nvSpPr>
        <p:spPr>
          <a:xfrm>
            <a:off x="7692458" y="1439056"/>
            <a:ext cx="1536963" cy="137419"/>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7" name="Google Shape;267;p51"/>
          <p:cNvPicPr preferRelativeResize="0"/>
          <p:nvPr/>
        </p:nvPicPr>
        <p:blipFill rotWithShape="1">
          <a:blip r:embed="rId3">
            <a:alphaModFix/>
          </a:blip>
          <a:srcRect l="39242" t="34271"/>
          <a:stretch/>
        </p:blipFill>
        <p:spPr>
          <a:xfrm>
            <a:off x="-76200" y="0"/>
            <a:ext cx="1998427" cy="1057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1"/>
        <p:cNvGrpSpPr/>
        <p:nvPr/>
      </p:nvGrpSpPr>
      <p:grpSpPr>
        <a:xfrm>
          <a:off x="0" y="0"/>
          <a:ext cx="0" cy="0"/>
          <a:chOff x="0" y="0"/>
          <a:chExt cx="0" cy="0"/>
        </a:xfrm>
      </p:grpSpPr>
      <p:pic>
        <p:nvPicPr>
          <p:cNvPr id="272" name="Google Shape;272;p52"/>
          <p:cNvPicPr preferRelativeResize="0"/>
          <p:nvPr/>
        </p:nvPicPr>
        <p:blipFill>
          <a:blip r:embed="rId3">
            <a:alphaModFix/>
          </a:blip>
          <a:stretch>
            <a:fillRect/>
          </a:stretch>
        </p:blipFill>
        <p:spPr>
          <a:xfrm>
            <a:off x="8272744" y="4272244"/>
            <a:ext cx="871250" cy="871250"/>
          </a:xfrm>
          <a:prstGeom prst="rect">
            <a:avLst/>
          </a:prstGeom>
          <a:noFill/>
          <a:ln>
            <a:noFill/>
          </a:ln>
        </p:spPr>
      </p:pic>
      <p:sp>
        <p:nvSpPr>
          <p:cNvPr id="273" name="Google Shape;273;p52"/>
          <p:cNvSpPr txBox="1"/>
          <p:nvPr/>
        </p:nvSpPr>
        <p:spPr>
          <a:xfrm>
            <a:off x="455775" y="284550"/>
            <a:ext cx="5055600" cy="54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500"/>
              <a:buFont typeface="Arial"/>
              <a:buNone/>
            </a:pPr>
            <a:r>
              <a:rPr lang="es-ES" sz="2500" b="1">
                <a:solidFill>
                  <a:srgbClr val="333333"/>
                </a:solidFill>
                <a:highlight>
                  <a:srgbClr val="FFE600"/>
                </a:highlight>
                <a:latin typeface="Proxima Nova"/>
                <a:ea typeface="Proxima Nova"/>
                <a:cs typeface="Proxima Nova"/>
                <a:sym typeface="Proxima Nova"/>
              </a:rPr>
              <a:t>Object Relational Mapping (ORM)</a:t>
            </a:r>
            <a:endParaRPr sz="2200">
              <a:solidFill>
                <a:srgbClr val="3F3F3F"/>
              </a:solidFill>
              <a:latin typeface="Proxima Nova"/>
              <a:ea typeface="Proxima Nova"/>
              <a:cs typeface="Proxima Nova"/>
              <a:sym typeface="Proxima Nova"/>
            </a:endParaRPr>
          </a:p>
        </p:txBody>
      </p:sp>
      <p:sp>
        <p:nvSpPr>
          <p:cNvPr id="274" name="Google Shape;274;p52"/>
          <p:cNvSpPr txBox="1"/>
          <p:nvPr/>
        </p:nvSpPr>
        <p:spPr>
          <a:xfrm>
            <a:off x="455775" y="1138275"/>
            <a:ext cx="4434300" cy="291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200"/>
              <a:buFont typeface="Arial"/>
              <a:buNone/>
            </a:pPr>
            <a:r>
              <a:rPr lang="es-ES">
                <a:solidFill>
                  <a:srgbClr val="3F3F3F"/>
                </a:solidFill>
                <a:highlight>
                  <a:srgbClr val="00FF00"/>
                </a:highlight>
                <a:latin typeface="Proxima Nova"/>
                <a:ea typeface="Proxima Nova"/>
                <a:cs typeface="Proxima Nova"/>
                <a:sym typeface="Proxima Nova"/>
              </a:rPr>
              <a:t>Es un mecanismo que permite interactuar con nuestra base de datos sin la necesidad de conocer SQL.</a:t>
            </a:r>
            <a:endParaRPr>
              <a:solidFill>
                <a:srgbClr val="3F3F3F"/>
              </a:solidFill>
              <a:highlight>
                <a:srgbClr val="00FF00"/>
              </a:highlight>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r>
              <a:rPr lang="es-ES">
                <a:solidFill>
                  <a:srgbClr val="3F3F3F"/>
                </a:solidFill>
                <a:highlight>
                  <a:srgbClr val="00FF00"/>
                </a:highlight>
                <a:latin typeface="Proxima Nova"/>
                <a:ea typeface="Proxima Nova"/>
                <a:cs typeface="Proxima Nova"/>
                <a:sym typeface="Proxima Nova"/>
              </a:rPr>
              <a:t>Los ORMs se encargan de traducir nuestra instrucción en el lenguaje de programación que estemos utilizando a una sentencia SQL que el gestor de base de datos pueda entender.</a:t>
            </a:r>
            <a:endParaRPr>
              <a:solidFill>
                <a:srgbClr val="3F3F3F"/>
              </a:solidFill>
              <a:highlight>
                <a:srgbClr val="00FF00"/>
              </a:highlight>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a:solidFill>
                <a:srgbClr val="3F3F3F"/>
              </a:solidFill>
              <a:highlight>
                <a:srgbClr val="00FF00"/>
              </a:highlight>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r>
              <a:rPr lang="es-ES" b="0" i="0" u="none" strike="noStrike" cap="none">
                <a:solidFill>
                  <a:srgbClr val="3F3F3F"/>
                </a:solidFill>
                <a:highlight>
                  <a:srgbClr val="00FF00"/>
                </a:highlight>
                <a:latin typeface="Proxima Nova"/>
                <a:ea typeface="Proxima Nova"/>
                <a:cs typeface="Proxima Nova"/>
                <a:sym typeface="Proxima Nova"/>
              </a:rPr>
              <a:t>Hay muchos </a:t>
            </a:r>
            <a:r>
              <a:rPr lang="es-ES" b="1" i="0" u="none" strike="noStrike" cap="none">
                <a:solidFill>
                  <a:srgbClr val="3F3F3F"/>
                </a:solidFill>
                <a:highlight>
                  <a:srgbClr val="00FF00"/>
                </a:highlight>
                <a:latin typeface="Proxima Nova"/>
                <a:ea typeface="Proxima Nova"/>
                <a:cs typeface="Proxima Nova"/>
                <a:sym typeface="Proxima Nova"/>
              </a:rPr>
              <a:t>ORM </a:t>
            </a:r>
            <a:r>
              <a:rPr lang="es-ES" b="0" i="0" u="none" strike="noStrike" cap="none">
                <a:solidFill>
                  <a:srgbClr val="3F3F3F"/>
                </a:solidFill>
                <a:highlight>
                  <a:srgbClr val="00FF00"/>
                </a:highlight>
                <a:latin typeface="Proxima Nova"/>
                <a:ea typeface="Proxima Nova"/>
                <a:cs typeface="Proxima Nova"/>
                <a:sym typeface="Proxima Nova"/>
              </a:rPr>
              <a:t>para Java: EJB, JDO, </a:t>
            </a:r>
            <a:r>
              <a:rPr lang="es-ES" b="1" i="0" u="none" strike="noStrike" cap="none">
                <a:solidFill>
                  <a:srgbClr val="3F3F3F"/>
                </a:solidFill>
                <a:highlight>
                  <a:srgbClr val="00FF00"/>
                </a:highlight>
                <a:latin typeface="Proxima Nova"/>
                <a:ea typeface="Proxima Nova"/>
                <a:cs typeface="Proxima Nova"/>
                <a:sym typeface="Proxima Nova"/>
              </a:rPr>
              <a:t>JPA</a:t>
            </a:r>
            <a:r>
              <a:rPr lang="es-ES" b="0" i="0" u="none" strike="noStrike" cap="none">
                <a:solidFill>
                  <a:srgbClr val="3F3F3F"/>
                </a:solidFill>
                <a:highlight>
                  <a:srgbClr val="00FF00"/>
                </a:highlight>
                <a:latin typeface="Proxima Nova"/>
                <a:ea typeface="Proxima Nova"/>
                <a:cs typeface="Proxima Nova"/>
                <a:sym typeface="Proxima Nova"/>
              </a:rPr>
              <a:t>.</a:t>
            </a:r>
            <a:endParaRPr b="0" i="0" u="none" strike="noStrike" cap="none">
              <a:solidFill>
                <a:srgbClr val="3F3F3F"/>
              </a:solidFill>
              <a:highlight>
                <a:srgbClr val="00FF00"/>
              </a:highlight>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r>
              <a:rPr lang="es-ES" b="0" i="0" u="none" strike="noStrike" cap="none">
                <a:solidFill>
                  <a:srgbClr val="3F3F3F"/>
                </a:solidFill>
                <a:highlight>
                  <a:srgbClr val="00FF00"/>
                </a:highlight>
                <a:latin typeface="Proxima Nova"/>
                <a:ea typeface="Proxima Nova"/>
                <a:cs typeface="Proxima Nova"/>
                <a:sym typeface="Proxima Nova"/>
              </a:rPr>
              <a:t>Mientras que estos son especificaciones, </a:t>
            </a:r>
            <a:r>
              <a:rPr lang="es-ES" b="1" i="0" u="none" strike="noStrike" cap="none">
                <a:solidFill>
                  <a:srgbClr val="3F3F3F"/>
                </a:solidFill>
                <a:highlight>
                  <a:srgbClr val="00FF00"/>
                </a:highlight>
                <a:latin typeface="Proxima Nova"/>
                <a:ea typeface="Proxima Nova"/>
                <a:cs typeface="Proxima Nova"/>
                <a:sym typeface="Proxima Nova"/>
              </a:rPr>
              <a:t>Hibernate</a:t>
            </a:r>
            <a:r>
              <a:rPr lang="es-ES" b="0" i="0" u="none" strike="noStrike" cap="none">
                <a:solidFill>
                  <a:srgbClr val="3F3F3F"/>
                </a:solidFill>
                <a:highlight>
                  <a:srgbClr val="00FF00"/>
                </a:highlight>
                <a:latin typeface="Proxima Nova"/>
                <a:ea typeface="Proxima Nova"/>
                <a:cs typeface="Proxima Nova"/>
                <a:sym typeface="Proxima Nova"/>
              </a:rPr>
              <a:t>, es una </a:t>
            </a:r>
            <a:r>
              <a:rPr lang="es-ES" b="1" i="0" u="none" strike="noStrike" cap="none">
                <a:solidFill>
                  <a:srgbClr val="3F3F3F"/>
                </a:solidFill>
                <a:highlight>
                  <a:srgbClr val="00FF00"/>
                </a:highlight>
                <a:latin typeface="Proxima Nova"/>
                <a:ea typeface="Proxima Nova"/>
                <a:cs typeface="Proxima Nova"/>
                <a:sym typeface="Proxima Nova"/>
              </a:rPr>
              <a:t>implementación</a:t>
            </a:r>
            <a:r>
              <a:rPr lang="es-ES" b="0" i="0" u="none" strike="noStrike" cap="none">
                <a:solidFill>
                  <a:srgbClr val="3F3F3F"/>
                </a:solidFill>
                <a:highlight>
                  <a:srgbClr val="00FF00"/>
                </a:highlight>
                <a:latin typeface="Proxima Nova"/>
                <a:ea typeface="Proxima Nova"/>
                <a:cs typeface="Proxima Nova"/>
                <a:sym typeface="Proxima Nova"/>
              </a:rPr>
              <a:t>.</a:t>
            </a:r>
            <a:endParaRPr sz="1600" b="0" i="0" u="none" strike="noStrike" cap="none">
              <a:solidFill>
                <a:srgbClr val="000000"/>
              </a:solidFill>
              <a:highlight>
                <a:srgbClr val="00FF00"/>
              </a:highlight>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p:txBody>
      </p:sp>
      <p:pic>
        <p:nvPicPr>
          <p:cNvPr id="275" name="Google Shape;275;p52"/>
          <p:cNvPicPr preferRelativeResize="0"/>
          <p:nvPr/>
        </p:nvPicPr>
        <p:blipFill rotWithShape="1">
          <a:blip r:embed="rId4">
            <a:alphaModFix/>
          </a:blip>
          <a:srcRect/>
          <a:stretch/>
        </p:blipFill>
        <p:spPr>
          <a:xfrm>
            <a:off x="5128881" y="756023"/>
            <a:ext cx="3305175" cy="4114800"/>
          </a:xfrm>
          <a:prstGeom prst="rect">
            <a:avLst/>
          </a:prstGeom>
          <a:noFill/>
          <a:ln>
            <a:noFill/>
          </a:ln>
          <a:effectLst>
            <a:outerShdw blurRad="292100" dist="139700" dir="2700000" algn="tl" rotWithShape="0">
              <a:srgbClr val="333333">
                <a:alpha val="63919"/>
              </a:srgbClr>
            </a:outerShdw>
          </a:effectLst>
        </p:spPr>
      </p:pic>
      <p:pic>
        <p:nvPicPr>
          <p:cNvPr id="277" name="Google Shape;277;p52"/>
          <p:cNvPicPr preferRelativeResize="0"/>
          <p:nvPr/>
        </p:nvPicPr>
        <p:blipFill>
          <a:blip r:embed="rId5">
            <a:alphaModFix/>
          </a:blip>
          <a:stretch>
            <a:fillRect/>
          </a:stretch>
        </p:blipFill>
        <p:spPr>
          <a:xfrm rot="-5400000">
            <a:off x="8227210" y="-323280"/>
            <a:ext cx="494225" cy="12165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1"/>
        <p:cNvGrpSpPr/>
        <p:nvPr/>
      </p:nvGrpSpPr>
      <p:grpSpPr>
        <a:xfrm>
          <a:off x="0" y="0"/>
          <a:ext cx="0" cy="0"/>
          <a:chOff x="0" y="0"/>
          <a:chExt cx="0" cy="0"/>
        </a:xfrm>
      </p:grpSpPr>
      <p:sp>
        <p:nvSpPr>
          <p:cNvPr id="282" name="Google Shape;282;p53"/>
          <p:cNvSpPr txBox="1"/>
          <p:nvPr/>
        </p:nvSpPr>
        <p:spPr>
          <a:xfrm>
            <a:off x="492500" y="770550"/>
            <a:ext cx="3800100" cy="3501600"/>
          </a:xfrm>
          <a:prstGeom prst="rect">
            <a:avLst/>
          </a:prstGeom>
          <a:noFill/>
          <a:ln>
            <a:noFill/>
          </a:ln>
        </p:spPr>
        <p:txBody>
          <a:bodyPr spcFirstLastPara="1" wrap="square" lIns="91425" tIns="91425" rIns="91425" bIns="91425" anchor="t" anchorCtr="0">
            <a:noAutofit/>
          </a:bodyPr>
          <a:lstStyle/>
          <a:p>
            <a:pPr marL="171450" lvl="0" indent="-184150" algn="l" rtl="0">
              <a:spcBef>
                <a:spcPts val="600"/>
              </a:spcBef>
              <a:spcAft>
                <a:spcPts val="0"/>
              </a:spcAft>
              <a:buClr>
                <a:srgbClr val="FFE600"/>
              </a:buClr>
              <a:buSzPts val="1400"/>
              <a:buChar char="●"/>
            </a:pPr>
            <a:r>
              <a:rPr lang="es-ES">
                <a:solidFill>
                  <a:srgbClr val="3F3F3F"/>
                </a:solidFill>
                <a:highlight>
                  <a:srgbClr val="00FF00"/>
                </a:highlight>
                <a:latin typeface="Proxima Nova"/>
                <a:ea typeface="Proxima Nova"/>
                <a:cs typeface="Proxima Nova"/>
                <a:sym typeface="Proxima Nova"/>
              </a:rPr>
              <a:t>1) Permite que desde la capa que contiene la lógica de negocio, se pueda  acceder a objetos de dominio en vez de tablas de base de datos es decir que las entidades pueden basarse en conceptos de negocios en vez de depender de la estructura de las tablas de base de datos.</a:t>
            </a:r>
            <a:endParaRPr>
              <a:solidFill>
                <a:srgbClr val="3F3F3F"/>
              </a:solidFill>
              <a:highlight>
                <a:srgbClr val="00FF00"/>
              </a:highlight>
              <a:latin typeface="Proxima Nova"/>
              <a:ea typeface="Proxima Nova"/>
              <a:cs typeface="Proxima Nova"/>
              <a:sym typeface="Proxima Nova"/>
            </a:endParaRPr>
          </a:p>
          <a:p>
            <a:pPr marL="457200" lvl="0" indent="0" algn="l" rtl="0">
              <a:spcBef>
                <a:spcPts val="600"/>
              </a:spcBef>
              <a:spcAft>
                <a:spcPts val="0"/>
              </a:spcAft>
              <a:buNone/>
            </a:pPr>
            <a:endParaRPr>
              <a:solidFill>
                <a:srgbClr val="3F3F3F"/>
              </a:solidFill>
              <a:highlight>
                <a:srgbClr val="00FF00"/>
              </a:highlight>
              <a:latin typeface="Proxima Nova"/>
              <a:ea typeface="Proxima Nova"/>
              <a:cs typeface="Proxima Nova"/>
              <a:sym typeface="Proxima Nova"/>
            </a:endParaRPr>
          </a:p>
          <a:p>
            <a:pPr marL="171450" lvl="0" indent="-184150" algn="l" rtl="0">
              <a:spcBef>
                <a:spcPts val="600"/>
              </a:spcBef>
              <a:spcAft>
                <a:spcPts val="0"/>
              </a:spcAft>
              <a:buClr>
                <a:srgbClr val="FFE600"/>
              </a:buClr>
              <a:buSzPts val="1400"/>
              <a:buChar char="●"/>
            </a:pPr>
            <a:r>
              <a:rPr lang="es-ES">
                <a:solidFill>
                  <a:srgbClr val="3F3F3F"/>
                </a:solidFill>
                <a:highlight>
                  <a:srgbClr val="00FF00"/>
                </a:highlight>
                <a:latin typeface="Proxima Nova"/>
                <a:ea typeface="Proxima Nova"/>
                <a:cs typeface="Proxima Nova"/>
                <a:sym typeface="Proxima Nova"/>
              </a:rPr>
              <a:t>2) Oculta los detalles de bajo nivel de las consultas SQL.</a:t>
            </a:r>
            <a:endParaRPr sz="1600">
              <a:solidFill>
                <a:schemeClr val="dk1"/>
              </a:solidFill>
              <a:highlight>
                <a:srgbClr val="00FF00"/>
              </a:highlight>
            </a:endParaRPr>
          </a:p>
          <a:p>
            <a:pPr marL="171450" lvl="0" indent="-184150" algn="l" rtl="0">
              <a:spcBef>
                <a:spcPts val="600"/>
              </a:spcBef>
              <a:spcAft>
                <a:spcPts val="0"/>
              </a:spcAft>
              <a:buClr>
                <a:srgbClr val="FFE600"/>
              </a:buClr>
              <a:buSzPts val="1400"/>
              <a:buChar char="●"/>
            </a:pPr>
            <a:r>
              <a:rPr lang="es-ES">
                <a:solidFill>
                  <a:srgbClr val="3F3F3F"/>
                </a:solidFill>
                <a:highlight>
                  <a:srgbClr val="00FF00"/>
                </a:highlight>
                <a:latin typeface="Proxima Nova"/>
                <a:ea typeface="Proxima Nova"/>
                <a:cs typeface="Proxima Nova"/>
                <a:sym typeface="Proxima Nova"/>
              </a:rPr>
              <a:t>3) No es necesario preocuparse por la implementación de la base de datos, manejo de transacciones y generación automática de claves.</a:t>
            </a:r>
            <a:endParaRPr>
              <a:solidFill>
                <a:srgbClr val="3F3F3F"/>
              </a:solidFill>
              <a:highlight>
                <a:srgbClr val="00FF00"/>
              </a:highlight>
              <a:latin typeface="Proxima Nova"/>
              <a:ea typeface="Proxima Nova"/>
              <a:cs typeface="Proxima Nova"/>
              <a:sym typeface="Proxima Nova"/>
            </a:endParaRPr>
          </a:p>
        </p:txBody>
      </p:sp>
      <p:pic>
        <p:nvPicPr>
          <p:cNvPr id="284" name="Google Shape;284;p53"/>
          <p:cNvPicPr preferRelativeResize="0"/>
          <p:nvPr/>
        </p:nvPicPr>
        <p:blipFill rotWithShape="1">
          <a:blip r:embed="rId3">
            <a:alphaModFix/>
          </a:blip>
          <a:srcRect/>
          <a:stretch/>
        </p:blipFill>
        <p:spPr>
          <a:xfrm>
            <a:off x="4381403" y="2550263"/>
            <a:ext cx="4506241" cy="1278611"/>
          </a:xfrm>
          <a:prstGeom prst="rect">
            <a:avLst/>
          </a:prstGeom>
          <a:noFill/>
          <a:ln>
            <a:noFill/>
          </a:ln>
          <a:effectLst>
            <a:outerShdw blurRad="292100" dist="139700" dir="2700000" algn="tl" rotWithShape="0">
              <a:srgbClr val="333333">
                <a:alpha val="63919"/>
              </a:srgbClr>
            </a:outerShdw>
          </a:effectLst>
        </p:spPr>
      </p:pic>
      <p:pic>
        <p:nvPicPr>
          <p:cNvPr id="285" name="Google Shape;285;p53"/>
          <p:cNvPicPr preferRelativeResize="0"/>
          <p:nvPr/>
        </p:nvPicPr>
        <p:blipFill rotWithShape="1">
          <a:blip r:embed="rId4">
            <a:alphaModFix/>
          </a:blip>
          <a:srcRect/>
          <a:stretch/>
        </p:blipFill>
        <p:spPr>
          <a:xfrm>
            <a:off x="4381398" y="453400"/>
            <a:ext cx="5888700" cy="1609650"/>
          </a:xfrm>
          <a:prstGeom prst="rect">
            <a:avLst/>
          </a:prstGeom>
          <a:noFill/>
          <a:ln>
            <a:noFill/>
          </a:ln>
          <a:effectLst>
            <a:outerShdw blurRad="292100" dist="139700" dir="2700000" algn="tl" rotWithShape="0">
              <a:srgbClr val="333333">
                <a:alpha val="63919"/>
              </a:srgbClr>
            </a:outerShdw>
          </a:effectLst>
        </p:spPr>
      </p:pic>
      <p:pic>
        <p:nvPicPr>
          <p:cNvPr id="286" name="Google Shape;286;p53"/>
          <p:cNvPicPr preferRelativeResize="0"/>
          <p:nvPr/>
        </p:nvPicPr>
        <p:blipFill>
          <a:blip r:embed="rId5">
            <a:alphaModFix/>
          </a:blip>
          <a:stretch>
            <a:fillRect/>
          </a:stretch>
        </p:blipFill>
        <p:spPr>
          <a:xfrm rot="-5400000">
            <a:off x="8227210" y="-323280"/>
            <a:ext cx="494225" cy="1216556"/>
          </a:xfrm>
          <a:prstGeom prst="rect">
            <a:avLst/>
          </a:prstGeom>
          <a:noFill/>
          <a:ln>
            <a:noFill/>
          </a:ln>
        </p:spPr>
      </p:pic>
      <p:sp>
        <p:nvSpPr>
          <p:cNvPr id="287" name="Google Shape;287;p53"/>
          <p:cNvSpPr txBox="1"/>
          <p:nvPr/>
        </p:nvSpPr>
        <p:spPr>
          <a:xfrm>
            <a:off x="455775" y="284550"/>
            <a:ext cx="5055600" cy="54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2500" b="1">
                <a:solidFill>
                  <a:srgbClr val="333333"/>
                </a:solidFill>
                <a:highlight>
                  <a:srgbClr val="FFE600"/>
                </a:highlight>
                <a:latin typeface="Proxima Nova"/>
                <a:ea typeface="Proxima Nova"/>
                <a:cs typeface="Proxima Nova"/>
                <a:sym typeface="Proxima Nova"/>
              </a:rPr>
              <a:t>¿Por qué ORM?</a:t>
            </a:r>
            <a:endParaRPr sz="2200">
              <a:solidFill>
                <a:srgbClr val="3F3F3F"/>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4"/>
          <p:cNvSpPr/>
          <p:nvPr/>
        </p:nvSpPr>
        <p:spPr>
          <a:xfrm>
            <a:off x="-76200" y="0"/>
            <a:ext cx="9220200" cy="5143500"/>
          </a:xfrm>
          <a:prstGeom prst="rect">
            <a:avLst/>
          </a:pr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33333"/>
              </a:solidFill>
            </a:endParaRPr>
          </a:p>
        </p:txBody>
      </p:sp>
      <p:sp>
        <p:nvSpPr>
          <p:cNvPr id="294" name="Google Shape;294;p54"/>
          <p:cNvSpPr txBox="1"/>
          <p:nvPr/>
        </p:nvSpPr>
        <p:spPr>
          <a:xfrm>
            <a:off x="589925" y="1568850"/>
            <a:ext cx="45039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4000">
                <a:solidFill>
                  <a:srgbClr val="FFE600"/>
                </a:solidFill>
                <a:latin typeface="Proxima Nova Extrabold"/>
                <a:ea typeface="Proxima Nova Extrabold"/>
                <a:cs typeface="Proxima Nova Extrabold"/>
                <a:sym typeface="Proxima Nova Extrabold"/>
              </a:rPr>
              <a:t>Java Persistence API (JPA)</a:t>
            </a:r>
            <a:endParaRPr sz="4000">
              <a:solidFill>
                <a:srgbClr val="FFE600"/>
              </a:solidFill>
              <a:latin typeface="Proxima Nova Extrabold"/>
              <a:ea typeface="Proxima Nova Extrabold"/>
              <a:cs typeface="Proxima Nova Extrabold"/>
              <a:sym typeface="Proxima Nova Extrabold"/>
            </a:endParaRPr>
          </a:p>
        </p:txBody>
      </p:sp>
      <p:sp>
        <p:nvSpPr>
          <p:cNvPr id="295" name="Google Shape;295;p54"/>
          <p:cNvSpPr/>
          <p:nvPr/>
        </p:nvSpPr>
        <p:spPr>
          <a:xfrm>
            <a:off x="8509478" y="3836747"/>
            <a:ext cx="124949" cy="14011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4"/>
          <p:cNvSpPr/>
          <p:nvPr/>
        </p:nvSpPr>
        <p:spPr>
          <a:xfrm>
            <a:off x="8537319" y="3711630"/>
            <a:ext cx="46631" cy="9359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4"/>
          <p:cNvSpPr/>
          <p:nvPr/>
        </p:nvSpPr>
        <p:spPr>
          <a:xfrm>
            <a:off x="8496657" y="3591230"/>
            <a:ext cx="60780" cy="91577"/>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4"/>
          <p:cNvSpPr/>
          <p:nvPr/>
        </p:nvSpPr>
        <p:spPr>
          <a:xfrm>
            <a:off x="6481750" y="855673"/>
            <a:ext cx="3647660" cy="4198733"/>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4"/>
          <p:cNvSpPr/>
          <p:nvPr/>
        </p:nvSpPr>
        <p:spPr>
          <a:xfrm>
            <a:off x="5144456" y="2077400"/>
            <a:ext cx="450933" cy="449309"/>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4"/>
          <p:cNvSpPr/>
          <p:nvPr/>
        </p:nvSpPr>
        <p:spPr>
          <a:xfrm>
            <a:off x="5624428" y="2028930"/>
            <a:ext cx="318411" cy="315163"/>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4"/>
          <p:cNvSpPr/>
          <p:nvPr/>
        </p:nvSpPr>
        <p:spPr>
          <a:xfrm>
            <a:off x="5133138" y="3152100"/>
            <a:ext cx="777389" cy="1574141"/>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4"/>
          <p:cNvSpPr/>
          <p:nvPr/>
        </p:nvSpPr>
        <p:spPr>
          <a:xfrm>
            <a:off x="5482218" y="4262352"/>
            <a:ext cx="80827" cy="404061"/>
          </a:xfrm>
          <a:custGeom>
            <a:avLst/>
            <a:gdLst/>
            <a:ahLst/>
            <a:cxnLst/>
            <a:rect l="l" t="t" r="r" b="b"/>
            <a:pathLst>
              <a:path w="3185" h="15922" extrusionOk="0">
                <a:moveTo>
                  <a:pt x="0" y="1"/>
                </a:moveTo>
                <a:lnTo>
                  <a:pt x="0" y="15922"/>
                </a:lnTo>
                <a:lnTo>
                  <a:pt x="3185" y="15922"/>
                </a:lnTo>
                <a:lnTo>
                  <a:pt x="31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4"/>
          <p:cNvSpPr/>
          <p:nvPr/>
        </p:nvSpPr>
        <p:spPr>
          <a:xfrm>
            <a:off x="5976731" y="2395775"/>
            <a:ext cx="247304" cy="211572"/>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4"/>
          <p:cNvSpPr/>
          <p:nvPr/>
        </p:nvSpPr>
        <p:spPr>
          <a:xfrm>
            <a:off x="6013908" y="2646267"/>
            <a:ext cx="206877" cy="1482021"/>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4"/>
          <p:cNvSpPr/>
          <p:nvPr/>
        </p:nvSpPr>
        <p:spPr>
          <a:xfrm>
            <a:off x="5333528" y="882112"/>
            <a:ext cx="824261" cy="758001"/>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4"/>
          <p:cNvSpPr/>
          <p:nvPr/>
        </p:nvSpPr>
        <p:spPr>
          <a:xfrm>
            <a:off x="4737212" y="2093488"/>
            <a:ext cx="227890" cy="439691"/>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4"/>
          <p:cNvSpPr/>
          <p:nvPr/>
        </p:nvSpPr>
        <p:spPr>
          <a:xfrm>
            <a:off x="4919163" y="2720773"/>
            <a:ext cx="92806" cy="10975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4"/>
          <p:cNvSpPr/>
          <p:nvPr/>
        </p:nvSpPr>
        <p:spPr>
          <a:xfrm>
            <a:off x="5020009" y="1597426"/>
            <a:ext cx="226291" cy="226291"/>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4"/>
          <p:cNvSpPr/>
          <p:nvPr/>
        </p:nvSpPr>
        <p:spPr>
          <a:xfrm>
            <a:off x="4953751" y="1808382"/>
            <a:ext cx="92146" cy="105824"/>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4"/>
          <p:cNvSpPr/>
          <p:nvPr/>
        </p:nvSpPr>
        <p:spPr>
          <a:xfrm>
            <a:off x="5007625" y="2853341"/>
            <a:ext cx="235452" cy="23900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4"/>
          <p:cNvSpPr/>
          <p:nvPr/>
        </p:nvSpPr>
        <p:spPr>
          <a:xfrm>
            <a:off x="5714546" y="4484804"/>
            <a:ext cx="56719" cy="118564"/>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4"/>
          <p:cNvSpPr/>
          <p:nvPr/>
        </p:nvSpPr>
        <p:spPr>
          <a:xfrm>
            <a:off x="5651663" y="4263976"/>
            <a:ext cx="160005" cy="181018"/>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4"/>
          <p:cNvSpPr/>
          <p:nvPr/>
        </p:nvSpPr>
        <p:spPr>
          <a:xfrm>
            <a:off x="6240166" y="4293058"/>
            <a:ext cx="480015" cy="617384"/>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4"/>
          <p:cNvSpPr/>
          <p:nvPr/>
        </p:nvSpPr>
        <p:spPr>
          <a:xfrm>
            <a:off x="5606639" y="2562245"/>
            <a:ext cx="174572" cy="176171"/>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4"/>
          <p:cNvSpPr/>
          <p:nvPr/>
        </p:nvSpPr>
        <p:spPr>
          <a:xfrm>
            <a:off x="6245013" y="1521474"/>
            <a:ext cx="153559" cy="153559"/>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4"/>
          <p:cNvSpPr/>
          <p:nvPr/>
        </p:nvSpPr>
        <p:spPr>
          <a:xfrm>
            <a:off x="5606639" y="2846666"/>
            <a:ext cx="174572" cy="176171"/>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4"/>
          <p:cNvSpPr/>
          <p:nvPr/>
        </p:nvSpPr>
        <p:spPr>
          <a:xfrm>
            <a:off x="5433723" y="501714"/>
            <a:ext cx="137394" cy="3196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4"/>
          <p:cNvSpPr/>
          <p:nvPr/>
        </p:nvSpPr>
        <p:spPr>
          <a:xfrm>
            <a:off x="5626052" y="501714"/>
            <a:ext cx="135770" cy="3196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4"/>
          <p:cNvSpPr/>
          <p:nvPr/>
        </p:nvSpPr>
        <p:spPr>
          <a:xfrm>
            <a:off x="5327066" y="2704456"/>
            <a:ext cx="200431" cy="170562"/>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4"/>
          <p:cNvSpPr/>
          <p:nvPr/>
        </p:nvSpPr>
        <p:spPr>
          <a:xfrm>
            <a:off x="5369089" y="1700861"/>
            <a:ext cx="628702" cy="137394"/>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4"/>
          <p:cNvSpPr/>
          <p:nvPr/>
        </p:nvSpPr>
        <p:spPr>
          <a:xfrm>
            <a:off x="6837983" y="318610"/>
            <a:ext cx="1299404" cy="450907"/>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4"/>
          <p:cNvSpPr/>
          <p:nvPr/>
        </p:nvSpPr>
        <p:spPr>
          <a:xfrm>
            <a:off x="8227832" y="140003"/>
            <a:ext cx="533334" cy="456846"/>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4"/>
          <p:cNvSpPr/>
          <p:nvPr/>
        </p:nvSpPr>
        <p:spPr>
          <a:xfrm>
            <a:off x="8381361" y="223492"/>
            <a:ext cx="103439" cy="239208"/>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4"/>
          <p:cNvSpPr/>
          <p:nvPr/>
        </p:nvSpPr>
        <p:spPr>
          <a:xfrm>
            <a:off x="5942852" y="76200"/>
            <a:ext cx="2105593" cy="617346"/>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4"/>
          <p:cNvSpPr/>
          <p:nvPr/>
        </p:nvSpPr>
        <p:spPr>
          <a:xfrm>
            <a:off x="7764192" y="4582214"/>
            <a:ext cx="200431" cy="172136"/>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4"/>
          <p:cNvSpPr/>
          <p:nvPr/>
        </p:nvSpPr>
        <p:spPr>
          <a:xfrm>
            <a:off x="7964636" y="4361124"/>
            <a:ext cx="292095" cy="211014"/>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4"/>
          <p:cNvSpPr/>
          <p:nvPr/>
        </p:nvSpPr>
        <p:spPr>
          <a:xfrm>
            <a:off x="6979019" y="4726247"/>
            <a:ext cx="1248801" cy="39979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4"/>
          <p:cNvSpPr/>
          <p:nvPr/>
        </p:nvSpPr>
        <p:spPr>
          <a:xfrm>
            <a:off x="7253771" y="4389084"/>
            <a:ext cx="210126" cy="386296"/>
          </a:xfrm>
          <a:custGeom>
            <a:avLst/>
            <a:gdLst/>
            <a:ahLst/>
            <a:cxnLst/>
            <a:rect l="l" t="t" r="r" b="b"/>
            <a:pathLst>
              <a:path w="8280" h="15222" extrusionOk="0">
                <a:moveTo>
                  <a:pt x="6114" y="1"/>
                </a:moveTo>
                <a:lnTo>
                  <a:pt x="0" y="15221"/>
                </a:lnTo>
                <a:lnTo>
                  <a:pt x="2165" y="15221"/>
                </a:lnTo>
                <a:lnTo>
                  <a:pt x="8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4"/>
          <p:cNvSpPr/>
          <p:nvPr/>
        </p:nvSpPr>
        <p:spPr>
          <a:xfrm>
            <a:off x="7105679" y="4436606"/>
            <a:ext cx="164878" cy="21497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4"/>
          <p:cNvSpPr/>
          <p:nvPr/>
        </p:nvSpPr>
        <p:spPr>
          <a:xfrm>
            <a:off x="6387377" y="4562008"/>
            <a:ext cx="224667" cy="40452"/>
          </a:xfrm>
          <a:custGeom>
            <a:avLst/>
            <a:gdLst/>
            <a:ahLst/>
            <a:cxnLst/>
            <a:rect l="l" t="t" r="r" b="b"/>
            <a:pathLst>
              <a:path w="8853" h="1594" extrusionOk="0">
                <a:moveTo>
                  <a:pt x="1" y="1"/>
                </a:moveTo>
                <a:lnTo>
                  <a:pt x="1" y="1593"/>
                </a:lnTo>
                <a:lnTo>
                  <a:pt x="8853" y="1593"/>
                </a:lnTo>
                <a:lnTo>
                  <a:pt x="88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4"/>
          <p:cNvSpPr/>
          <p:nvPr/>
        </p:nvSpPr>
        <p:spPr>
          <a:xfrm>
            <a:off x="6387377" y="4446408"/>
            <a:ext cx="224667" cy="40452"/>
          </a:xfrm>
          <a:custGeom>
            <a:avLst/>
            <a:gdLst/>
            <a:ahLst/>
            <a:cxnLst/>
            <a:rect l="l" t="t" r="r" b="b"/>
            <a:pathLst>
              <a:path w="8853" h="1594" extrusionOk="0">
                <a:moveTo>
                  <a:pt x="1" y="1"/>
                </a:moveTo>
                <a:lnTo>
                  <a:pt x="1" y="1593"/>
                </a:lnTo>
                <a:lnTo>
                  <a:pt x="8853" y="1593"/>
                </a:lnTo>
                <a:lnTo>
                  <a:pt x="88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4"/>
          <p:cNvSpPr/>
          <p:nvPr/>
        </p:nvSpPr>
        <p:spPr>
          <a:xfrm>
            <a:off x="6282575" y="1942883"/>
            <a:ext cx="137394" cy="169372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4"/>
          <p:cNvSpPr/>
          <p:nvPr/>
        </p:nvSpPr>
        <p:spPr>
          <a:xfrm>
            <a:off x="6282575" y="3711632"/>
            <a:ext cx="137394" cy="32001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4"/>
          <p:cNvSpPr/>
          <p:nvPr/>
        </p:nvSpPr>
        <p:spPr>
          <a:xfrm>
            <a:off x="6478525" y="855673"/>
            <a:ext cx="3647660" cy="4198733"/>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4"/>
          <p:cNvSpPr/>
          <p:nvPr/>
        </p:nvSpPr>
        <p:spPr>
          <a:xfrm>
            <a:off x="6756500" y="2712531"/>
            <a:ext cx="992336" cy="99073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4"/>
          <p:cNvSpPr/>
          <p:nvPr/>
        </p:nvSpPr>
        <p:spPr>
          <a:xfrm>
            <a:off x="7808562" y="2602321"/>
            <a:ext cx="707905" cy="698871"/>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4"/>
          <p:cNvSpPr/>
          <p:nvPr/>
        </p:nvSpPr>
        <p:spPr>
          <a:xfrm>
            <a:off x="6779136" y="1982065"/>
            <a:ext cx="1803630" cy="40426"/>
          </a:xfrm>
          <a:custGeom>
            <a:avLst/>
            <a:gdLst/>
            <a:ahLst/>
            <a:cxnLst/>
            <a:rect l="l" t="t" r="r" b="b"/>
            <a:pathLst>
              <a:path w="71072" h="1593" extrusionOk="0">
                <a:moveTo>
                  <a:pt x="0" y="1"/>
                </a:moveTo>
                <a:lnTo>
                  <a:pt x="0" y="1593"/>
                </a:lnTo>
                <a:lnTo>
                  <a:pt x="71071" y="1593"/>
                </a:lnTo>
                <a:lnTo>
                  <a:pt x="7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4"/>
          <p:cNvSpPr/>
          <p:nvPr/>
        </p:nvSpPr>
        <p:spPr>
          <a:xfrm>
            <a:off x="6779136" y="2121053"/>
            <a:ext cx="1803630" cy="40426"/>
          </a:xfrm>
          <a:custGeom>
            <a:avLst/>
            <a:gdLst/>
            <a:ahLst/>
            <a:cxnLst/>
            <a:rect l="l" t="t" r="r" b="b"/>
            <a:pathLst>
              <a:path w="71072" h="1593" extrusionOk="0">
                <a:moveTo>
                  <a:pt x="0" y="1"/>
                </a:moveTo>
                <a:lnTo>
                  <a:pt x="0" y="1593"/>
                </a:lnTo>
                <a:lnTo>
                  <a:pt x="71071" y="1593"/>
                </a:lnTo>
                <a:lnTo>
                  <a:pt x="7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4"/>
          <p:cNvSpPr/>
          <p:nvPr/>
        </p:nvSpPr>
        <p:spPr>
          <a:xfrm>
            <a:off x="6779136" y="2400627"/>
            <a:ext cx="1213730" cy="40452"/>
          </a:xfrm>
          <a:custGeom>
            <a:avLst/>
            <a:gdLst/>
            <a:ahLst/>
            <a:cxnLst/>
            <a:rect l="l" t="t" r="r" b="b"/>
            <a:pathLst>
              <a:path w="47827" h="1594" extrusionOk="0">
                <a:moveTo>
                  <a:pt x="0" y="1"/>
                </a:moveTo>
                <a:lnTo>
                  <a:pt x="0" y="1593"/>
                </a:lnTo>
                <a:lnTo>
                  <a:pt x="47827" y="1593"/>
                </a:lnTo>
                <a:lnTo>
                  <a:pt x="47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4"/>
          <p:cNvSpPr/>
          <p:nvPr/>
        </p:nvSpPr>
        <p:spPr>
          <a:xfrm>
            <a:off x="7310826" y="1700867"/>
            <a:ext cx="740211" cy="121254"/>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4"/>
          <p:cNvSpPr/>
          <p:nvPr/>
        </p:nvSpPr>
        <p:spPr>
          <a:xfrm>
            <a:off x="8125312" y="1639455"/>
            <a:ext cx="244081" cy="244081"/>
          </a:xfrm>
          <a:custGeom>
            <a:avLst/>
            <a:gdLst/>
            <a:ahLst/>
            <a:cxnLst/>
            <a:rect l="l" t="t" r="r" b="b"/>
            <a:pathLst>
              <a:path w="9618"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4"/>
          <p:cNvSpPr/>
          <p:nvPr/>
        </p:nvSpPr>
        <p:spPr>
          <a:xfrm>
            <a:off x="6897086" y="1419668"/>
            <a:ext cx="174572" cy="176196"/>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4"/>
          <p:cNvSpPr/>
          <p:nvPr/>
        </p:nvSpPr>
        <p:spPr>
          <a:xfrm>
            <a:off x="7616258" y="1439056"/>
            <a:ext cx="1536963" cy="137419"/>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4" name="Google Shape;344;p54"/>
          <p:cNvPicPr preferRelativeResize="0"/>
          <p:nvPr/>
        </p:nvPicPr>
        <p:blipFill rotWithShape="1">
          <a:blip r:embed="rId3">
            <a:alphaModFix/>
          </a:blip>
          <a:srcRect l="39242" t="34271"/>
          <a:stretch/>
        </p:blipFill>
        <p:spPr>
          <a:xfrm>
            <a:off x="-76200" y="0"/>
            <a:ext cx="1998427" cy="1057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55"/>
          <p:cNvPicPr preferRelativeResize="0"/>
          <p:nvPr/>
        </p:nvPicPr>
        <p:blipFill>
          <a:blip r:embed="rId3">
            <a:alphaModFix/>
          </a:blip>
          <a:stretch>
            <a:fillRect/>
          </a:stretch>
        </p:blipFill>
        <p:spPr>
          <a:xfrm>
            <a:off x="8298480" y="1"/>
            <a:ext cx="845519" cy="847597"/>
          </a:xfrm>
          <a:prstGeom prst="rect">
            <a:avLst/>
          </a:prstGeom>
          <a:noFill/>
          <a:ln>
            <a:noFill/>
          </a:ln>
        </p:spPr>
      </p:pic>
      <p:pic>
        <p:nvPicPr>
          <p:cNvPr id="350" name="Google Shape;350;p55"/>
          <p:cNvPicPr preferRelativeResize="0"/>
          <p:nvPr/>
        </p:nvPicPr>
        <p:blipFill>
          <a:blip r:embed="rId4">
            <a:alphaModFix/>
          </a:blip>
          <a:stretch>
            <a:fillRect/>
          </a:stretch>
        </p:blipFill>
        <p:spPr>
          <a:xfrm rot="10800000">
            <a:off x="8174200" y="607628"/>
            <a:ext cx="352325" cy="353175"/>
          </a:xfrm>
          <a:prstGeom prst="rect">
            <a:avLst/>
          </a:prstGeom>
          <a:noFill/>
          <a:ln>
            <a:noFill/>
          </a:ln>
        </p:spPr>
      </p:pic>
      <p:sp>
        <p:nvSpPr>
          <p:cNvPr id="351" name="Google Shape;351;p55" title="Discrepancia de impedancia Objeto-Relacional"/>
          <p:cNvSpPr txBox="1"/>
          <p:nvPr/>
        </p:nvSpPr>
        <p:spPr>
          <a:xfrm>
            <a:off x="474725" y="921850"/>
            <a:ext cx="5919900" cy="312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200"/>
              <a:buFont typeface="Arial"/>
              <a:buNone/>
            </a:pPr>
            <a:r>
              <a:rPr lang="es-ES" b="1" i="0" u="none" strike="noStrike" cap="none">
                <a:solidFill>
                  <a:srgbClr val="3F3F3F"/>
                </a:solidFill>
                <a:latin typeface="Proxima Nova"/>
                <a:ea typeface="Proxima Nova"/>
                <a:cs typeface="Proxima Nova"/>
                <a:sym typeface="Proxima Nova"/>
              </a:rPr>
              <a:t>Java Persistence API es una colección de clases y métodos que almacenan de forma persistente grandes cantidades de datos en una BD</a:t>
            </a:r>
            <a:r>
              <a:rPr lang="es-ES" i="0" u="none" strike="noStrike" cap="none">
                <a:solidFill>
                  <a:srgbClr val="3F3F3F"/>
                </a:solidFill>
                <a:latin typeface="Proxima Nova"/>
                <a:ea typeface="Proxima Nova"/>
                <a:cs typeface="Proxima Nova"/>
                <a:sym typeface="Proxima Nova"/>
              </a:rPr>
              <a:t>.</a:t>
            </a:r>
            <a:endParaRPr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r>
              <a:rPr lang="es-ES" i="0" u="sng" strike="noStrike" cap="none">
                <a:solidFill>
                  <a:srgbClr val="3F3F3F"/>
                </a:solidFill>
                <a:highlight>
                  <a:srgbClr val="00FF00"/>
                </a:highlight>
                <a:latin typeface="Proxima Nova"/>
                <a:ea typeface="Proxima Nova"/>
                <a:cs typeface="Proxima Nova"/>
                <a:sym typeface="Proxima Nova"/>
              </a:rPr>
              <a:t>No es un framework</a:t>
            </a:r>
            <a:r>
              <a:rPr lang="es-ES" i="0" u="none" strike="noStrike" cap="none">
                <a:solidFill>
                  <a:srgbClr val="3F3F3F"/>
                </a:solidFill>
                <a:highlight>
                  <a:srgbClr val="00FF00"/>
                </a:highlight>
                <a:latin typeface="Proxima Nova"/>
                <a:ea typeface="Proxima Nova"/>
                <a:cs typeface="Proxima Nova"/>
                <a:sym typeface="Proxima Nova"/>
              </a:rPr>
              <a:t>, sino que define un conjunto de </a:t>
            </a:r>
            <a:r>
              <a:rPr lang="es-ES" b="1" i="0" u="none" strike="noStrike" cap="none">
                <a:solidFill>
                  <a:srgbClr val="3F3F3F"/>
                </a:solidFill>
                <a:highlight>
                  <a:srgbClr val="00FF00"/>
                </a:highlight>
                <a:latin typeface="Proxima Nova"/>
                <a:ea typeface="Proxima Nova"/>
                <a:cs typeface="Proxima Nova"/>
                <a:sym typeface="Proxima Nova"/>
              </a:rPr>
              <a:t>conceptos</a:t>
            </a:r>
            <a:r>
              <a:rPr lang="es-ES" i="0" u="none" strike="noStrike" cap="none">
                <a:solidFill>
                  <a:srgbClr val="3F3F3F"/>
                </a:solidFill>
                <a:highlight>
                  <a:srgbClr val="00FF00"/>
                </a:highlight>
                <a:latin typeface="Proxima Nova"/>
                <a:ea typeface="Proxima Nova"/>
                <a:cs typeface="Proxima Nova"/>
                <a:sym typeface="Proxima Nova"/>
              </a:rPr>
              <a:t> que </a:t>
            </a:r>
            <a:r>
              <a:rPr lang="es-ES" b="1" i="0" u="none" strike="noStrike" cap="none">
                <a:solidFill>
                  <a:srgbClr val="3F3F3F"/>
                </a:solidFill>
                <a:highlight>
                  <a:srgbClr val="00FF00"/>
                </a:highlight>
                <a:latin typeface="Proxima Nova"/>
                <a:ea typeface="Proxima Nova"/>
                <a:cs typeface="Proxima Nova"/>
                <a:sym typeface="Proxima Nova"/>
              </a:rPr>
              <a:t>pueden ser implementados </a:t>
            </a:r>
            <a:r>
              <a:rPr lang="es-ES" i="0" u="none" strike="noStrike" cap="none">
                <a:solidFill>
                  <a:srgbClr val="3F3F3F"/>
                </a:solidFill>
                <a:highlight>
                  <a:srgbClr val="00FF00"/>
                </a:highlight>
                <a:latin typeface="Proxima Nova"/>
                <a:ea typeface="Proxima Nova"/>
                <a:cs typeface="Proxima Nova"/>
                <a:sym typeface="Proxima Nova"/>
              </a:rPr>
              <a:t>por cualquier herramienta o </a:t>
            </a:r>
            <a:r>
              <a:rPr lang="es-ES" b="1" i="0" u="none" strike="noStrike" cap="none">
                <a:solidFill>
                  <a:srgbClr val="3F3F3F"/>
                </a:solidFill>
                <a:highlight>
                  <a:srgbClr val="00FF00"/>
                </a:highlight>
                <a:latin typeface="Proxima Nova"/>
                <a:ea typeface="Proxima Nova"/>
                <a:cs typeface="Proxima Nova"/>
                <a:sym typeface="Proxima Nova"/>
              </a:rPr>
              <a:t>framework</a:t>
            </a:r>
            <a:r>
              <a:rPr lang="es-ES" i="0" u="none" strike="noStrike" cap="none">
                <a:solidFill>
                  <a:srgbClr val="3F3F3F"/>
                </a:solidFill>
                <a:highlight>
                  <a:srgbClr val="00FF00"/>
                </a:highlight>
                <a:latin typeface="Proxima Nova"/>
                <a:ea typeface="Proxima Nova"/>
                <a:cs typeface="Proxima Nova"/>
                <a:sym typeface="Proxima Nova"/>
              </a:rPr>
              <a:t>.</a:t>
            </a:r>
            <a:endParaRPr i="0" u="none" strike="noStrike" cap="none">
              <a:solidFill>
                <a:srgbClr val="000000"/>
              </a:solidFill>
              <a:highlight>
                <a:srgbClr val="00FF00"/>
              </a:highlight>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r>
              <a:rPr lang="es-ES" b="1" i="0" u="none" strike="noStrike" cap="none">
                <a:solidFill>
                  <a:srgbClr val="3F3F3F"/>
                </a:solidFill>
                <a:highlight>
                  <a:srgbClr val="00FF00"/>
                </a:highlight>
                <a:latin typeface="Proxima Nova"/>
                <a:ea typeface="Proxima Nova"/>
                <a:cs typeface="Proxima Nova"/>
                <a:sym typeface="Proxima Nova"/>
              </a:rPr>
              <a:t>JPA </a:t>
            </a:r>
            <a:r>
              <a:rPr lang="es-ES" i="0" u="none" strike="noStrike" cap="none">
                <a:solidFill>
                  <a:srgbClr val="3F3F3F"/>
                </a:solidFill>
                <a:highlight>
                  <a:srgbClr val="00FF00"/>
                </a:highlight>
                <a:latin typeface="Proxima Nova"/>
                <a:ea typeface="Proxima Nova"/>
                <a:cs typeface="Proxima Nova"/>
                <a:sym typeface="Proxima Nova"/>
              </a:rPr>
              <a:t>busca solucionar la problemática planteada al intentar traducir un modelo orientado a objetos a un modelo relacional. (</a:t>
            </a:r>
            <a:r>
              <a:rPr lang="es-ES">
                <a:solidFill>
                  <a:srgbClr val="3F3F3F"/>
                </a:solidFill>
                <a:highlight>
                  <a:srgbClr val="00FF00"/>
                </a:highlight>
                <a:latin typeface="Proxima Nova"/>
                <a:ea typeface="Proxima Nova"/>
                <a:cs typeface="Proxima Nova"/>
                <a:sym typeface="Proxima Nova"/>
              </a:rPr>
              <a:t>Ver: </a:t>
            </a:r>
            <a:r>
              <a:rPr lang="es-ES" u="sng">
                <a:solidFill>
                  <a:schemeClr val="hlink"/>
                </a:solidFill>
                <a:highlight>
                  <a:srgbClr val="00FF00"/>
                </a:highlight>
                <a:latin typeface="Proxima Nova"/>
                <a:ea typeface="Proxima Nova"/>
                <a:cs typeface="Proxima Nova"/>
                <a:sym typeface="Proxima Nova"/>
                <a:hlinkClick r:id="rId5"/>
              </a:rPr>
              <a:t>Discrepancia de impedancia Objeto-Relacional</a:t>
            </a:r>
            <a:r>
              <a:rPr lang="es-ES">
                <a:solidFill>
                  <a:srgbClr val="3F3F3F"/>
                </a:solidFill>
                <a:highlight>
                  <a:srgbClr val="00FF00"/>
                </a:highlight>
                <a:latin typeface="Proxima Nova"/>
                <a:ea typeface="Proxima Nova"/>
                <a:cs typeface="Proxima Nova"/>
                <a:sym typeface="Proxima Nova"/>
              </a:rPr>
              <a:t>)</a:t>
            </a:r>
            <a:r>
              <a:rPr lang="es-ES" b="1">
                <a:solidFill>
                  <a:srgbClr val="3F3F3F"/>
                </a:solidFill>
                <a:highlight>
                  <a:srgbClr val="00FF00"/>
                </a:highlight>
                <a:latin typeface="Proxima Nova"/>
                <a:ea typeface="Proxima Nova"/>
                <a:cs typeface="Proxima Nova"/>
                <a:sym typeface="Proxima Nova"/>
              </a:rPr>
              <a:t>.</a:t>
            </a:r>
            <a:endParaRPr i="0" u="none" strike="noStrike" cap="none">
              <a:solidFill>
                <a:srgbClr val="000000"/>
              </a:solidFill>
              <a:highlight>
                <a:srgbClr val="00FF00"/>
              </a:highlight>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r>
              <a:rPr lang="es-ES" i="0" u="none" strike="noStrike" cap="none">
                <a:solidFill>
                  <a:srgbClr val="3F3F3F"/>
                </a:solidFill>
                <a:highlight>
                  <a:srgbClr val="00FF00"/>
                </a:highlight>
                <a:latin typeface="Proxima Nova"/>
                <a:ea typeface="Proxima Nova"/>
                <a:cs typeface="Proxima Nova"/>
                <a:sym typeface="Proxima Nova"/>
              </a:rPr>
              <a:t>Permite almacenar entidades del negocio como entidades relacionales.</a:t>
            </a:r>
            <a:endParaRPr i="0" u="none" strike="noStrike" cap="none">
              <a:solidFill>
                <a:srgbClr val="000000"/>
              </a:solidFill>
              <a:highlight>
                <a:srgbClr val="00FF00"/>
              </a:highlight>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r>
              <a:rPr lang="es-ES" i="0" u="none" strike="noStrike" cap="none">
                <a:solidFill>
                  <a:srgbClr val="3F3F3F"/>
                </a:solidFill>
                <a:highlight>
                  <a:srgbClr val="00FF00"/>
                </a:highlight>
                <a:latin typeface="Proxima Nova"/>
                <a:ea typeface="Proxima Nova"/>
                <a:cs typeface="Proxima Nova"/>
                <a:sym typeface="Proxima Nova"/>
              </a:rPr>
              <a:t>La especificación JPA posibilita al desarrollador definir qué objetos va a persistir, y cómo esos objetos deben ser persistidos en las aplicaciones Java.</a:t>
            </a:r>
            <a:endParaRPr i="0" u="none" strike="noStrike" cap="none">
              <a:solidFill>
                <a:srgbClr val="000000"/>
              </a:solidFill>
              <a:highlight>
                <a:srgbClr val="00FF00"/>
              </a:highlight>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3F3F3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666666"/>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666666"/>
              </a:solidFill>
              <a:latin typeface="Roboto Condensed"/>
              <a:ea typeface="Roboto Condensed"/>
              <a:cs typeface="Roboto Condensed"/>
              <a:sym typeface="Roboto Condensed"/>
            </a:endParaRPr>
          </a:p>
        </p:txBody>
      </p:sp>
      <p:sp>
        <p:nvSpPr>
          <p:cNvPr id="352" name="Google Shape;352;p55"/>
          <p:cNvSpPr txBox="1"/>
          <p:nvPr/>
        </p:nvSpPr>
        <p:spPr>
          <a:xfrm>
            <a:off x="204725" y="249525"/>
            <a:ext cx="5055600" cy="54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2500" b="1">
                <a:solidFill>
                  <a:srgbClr val="333333"/>
                </a:solidFill>
                <a:highlight>
                  <a:srgbClr val="FFE600"/>
                </a:highlight>
                <a:latin typeface="Proxima Nova"/>
                <a:ea typeface="Proxima Nova"/>
                <a:cs typeface="Proxima Nova"/>
                <a:sym typeface="Proxima Nova"/>
              </a:rPr>
              <a:t>Qué es JPA</a:t>
            </a:r>
            <a:endParaRPr sz="2200">
              <a:solidFill>
                <a:srgbClr val="3F3F3F"/>
              </a:solidFill>
              <a:latin typeface="Proxima Nova"/>
              <a:ea typeface="Proxima Nova"/>
              <a:cs typeface="Proxima Nova"/>
              <a:sym typeface="Proxima Nova"/>
            </a:endParaRPr>
          </a:p>
        </p:txBody>
      </p:sp>
      <p:pic>
        <p:nvPicPr>
          <p:cNvPr id="354" name="Google Shape;354;p55"/>
          <p:cNvPicPr preferRelativeResize="0"/>
          <p:nvPr/>
        </p:nvPicPr>
        <p:blipFill>
          <a:blip r:embed="rId6">
            <a:alphaModFix/>
          </a:blip>
          <a:stretch>
            <a:fillRect/>
          </a:stretch>
        </p:blipFill>
        <p:spPr>
          <a:xfrm>
            <a:off x="6603988" y="1431375"/>
            <a:ext cx="2162225" cy="21622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56"/>
          <p:cNvPicPr preferRelativeResize="0"/>
          <p:nvPr/>
        </p:nvPicPr>
        <p:blipFill>
          <a:blip r:embed="rId3">
            <a:alphaModFix/>
          </a:blip>
          <a:stretch>
            <a:fillRect/>
          </a:stretch>
        </p:blipFill>
        <p:spPr>
          <a:xfrm>
            <a:off x="8298480" y="1"/>
            <a:ext cx="845519" cy="847597"/>
          </a:xfrm>
          <a:prstGeom prst="rect">
            <a:avLst/>
          </a:prstGeom>
          <a:noFill/>
          <a:ln>
            <a:noFill/>
          </a:ln>
        </p:spPr>
      </p:pic>
      <p:pic>
        <p:nvPicPr>
          <p:cNvPr id="360" name="Google Shape;360;p56"/>
          <p:cNvPicPr preferRelativeResize="0"/>
          <p:nvPr/>
        </p:nvPicPr>
        <p:blipFill>
          <a:blip r:embed="rId4">
            <a:alphaModFix/>
          </a:blip>
          <a:stretch>
            <a:fillRect/>
          </a:stretch>
        </p:blipFill>
        <p:spPr>
          <a:xfrm rot="10800000">
            <a:off x="8174200" y="607628"/>
            <a:ext cx="352325" cy="353175"/>
          </a:xfrm>
          <a:prstGeom prst="rect">
            <a:avLst/>
          </a:prstGeom>
          <a:noFill/>
          <a:ln>
            <a:noFill/>
          </a:ln>
        </p:spPr>
      </p:pic>
      <p:sp>
        <p:nvSpPr>
          <p:cNvPr id="361" name="Google Shape;361;p56"/>
          <p:cNvSpPr/>
          <p:nvPr/>
        </p:nvSpPr>
        <p:spPr>
          <a:xfrm>
            <a:off x="538550" y="1135500"/>
            <a:ext cx="6899700" cy="164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i="0" u="none" strike="noStrike" cap="none">
                <a:solidFill>
                  <a:srgbClr val="3F3F3F"/>
                </a:solidFill>
                <a:latin typeface="Proxima Nova"/>
                <a:ea typeface="Proxima Nova"/>
                <a:cs typeface="Proxima Nova"/>
                <a:sym typeface="Proxima Nova"/>
              </a:rPr>
              <a:t>Al usar JPA se crea un </a:t>
            </a:r>
            <a:r>
              <a:rPr lang="es-ES" b="1" i="0" u="none" strike="noStrike" cap="none">
                <a:solidFill>
                  <a:srgbClr val="3F3F3F"/>
                </a:solidFill>
                <a:latin typeface="Proxima Nova"/>
                <a:ea typeface="Proxima Nova"/>
                <a:cs typeface="Proxima Nova"/>
                <a:sym typeface="Proxima Nova"/>
              </a:rPr>
              <a:t>mapa</a:t>
            </a:r>
            <a:r>
              <a:rPr lang="es-ES" i="0" u="none" strike="noStrike" cap="none">
                <a:solidFill>
                  <a:srgbClr val="3F3F3F"/>
                </a:solidFill>
                <a:latin typeface="Proxima Nova"/>
                <a:ea typeface="Proxima Nova"/>
                <a:cs typeface="Proxima Nova"/>
                <a:sym typeface="Proxima Nova"/>
              </a:rPr>
              <a:t> de la BD a los objetos del modelo de datos de la aplicación. La </a:t>
            </a:r>
            <a:r>
              <a:rPr lang="es-ES" b="1" i="0" u="none" strike="noStrike" cap="none">
                <a:solidFill>
                  <a:srgbClr val="3F3F3F"/>
                </a:solidFill>
                <a:latin typeface="Proxima Nova"/>
                <a:ea typeface="Proxima Nova"/>
                <a:cs typeface="Proxima Nova"/>
                <a:sym typeface="Proxima Nova"/>
              </a:rPr>
              <a:t>conexión</a:t>
            </a:r>
            <a:r>
              <a:rPr lang="es-ES" i="0" u="none" strike="noStrike" cap="none">
                <a:solidFill>
                  <a:srgbClr val="3F3F3F"/>
                </a:solidFill>
                <a:latin typeface="Proxima Nova"/>
                <a:ea typeface="Proxima Nova"/>
                <a:cs typeface="Proxima Nova"/>
                <a:sym typeface="Proxima Nova"/>
              </a:rPr>
              <a:t> entre la </a:t>
            </a:r>
            <a:r>
              <a:rPr lang="es-ES" b="1" i="0" u="none" strike="noStrike" cap="none">
                <a:solidFill>
                  <a:srgbClr val="3F3F3F"/>
                </a:solidFill>
                <a:latin typeface="Proxima Nova"/>
                <a:ea typeface="Proxima Nova"/>
                <a:cs typeface="Proxima Nova"/>
                <a:sym typeface="Proxima Nova"/>
              </a:rPr>
              <a:t>BD relacional y la aplicación </a:t>
            </a:r>
            <a:r>
              <a:rPr lang="es-ES" i="0" u="none" strike="noStrike" cap="none">
                <a:solidFill>
                  <a:srgbClr val="3F3F3F"/>
                </a:solidFill>
                <a:latin typeface="Proxima Nova"/>
                <a:ea typeface="Proxima Nova"/>
                <a:cs typeface="Proxima Nova"/>
                <a:sym typeface="Proxima Nova"/>
              </a:rPr>
              <a:t>es gestionada por </a:t>
            </a:r>
            <a:r>
              <a:rPr lang="es-ES" b="1" i="0" u="none" strike="noStrike" cap="none">
                <a:solidFill>
                  <a:srgbClr val="3F3F3F"/>
                </a:solidFill>
                <a:latin typeface="Proxima Nova"/>
                <a:ea typeface="Proxima Nova"/>
                <a:cs typeface="Proxima Nova"/>
                <a:sym typeface="Proxima Nova"/>
              </a:rPr>
              <a:t>JDBC</a:t>
            </a:r>
            <a:r>
              <a:rPr lang="es-ES" i="0" u="none" strike="noStrike" cap="none">
                <a:solidFill>
                  <a:srgbClr val="3F3F3F"/>
                </a:solidFill>
                <a:latin typeface="Proxima Nova"/>
                <a:ea typeface="Proxima Nova"/>
                <a:cs typeface="Proxima Nova"/>
                <a:sym typeface="Proxima Nova"/>
              </a:rPr>
              <a:t> (Java Database Connectivity API).</a:t>
            </a:r>
            <a:endParaRPr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600"/>
              </a:spcBef>
              <a:spcAft>
                <a:spcPts val="0"/>
              </a:spcAft>
              <a:buClr>
                <a:srgbClr val="000000"/>
              </a:buClr>
              <a:buSzPts val="1200"/>
              <a:buFont typeface="Arial"/>
              <a:buNone/>
            </a:pPr>
            <a:r>
              <a:rPr lang="es-ES" i="0" u="none" strike="noStrike" cap="none">
                <a:solidFill>
                  <a:srgbClr val="3F3F3F"/>
                </a:solidFill>
                <a:latin typeface="Proxima Nova"/>
                <a:ea typeface="Proxima Nova"/>
                <a:cs typeface="Proxima Nova"/>
                <a:sym typeface="Proxima Nova"/>
              </a:rPr>
              <a:t>JPA es una API open source y </a:t>
            </a:r>
            <a:r>
              <a:rPr lang="es-ES" b="1" i="0" u="none" strike="noStrike" cap="none">
                <a:solidFill>
                  <a:srgbClr val="3F3F3F"/>
                </a:solidFill>
                <a:latin typeface="Proxima Nova"/>
                <a:ea typeface="Proxima Nova"/>
                <a:cs typeface="Proxima Nova"/>
                <a:sym typeface="Proxima Nova"/>
              </a:rPr>
              <a:t>existen diferentes proveedores que lo implementan</a:t>
            </a:r>
            <a:r>
              <a:rPr lang="es-ES" i="0" u="none" strike="noStrike" cap="none">
                <a:solidFill>
                  <a:srgbClr val="3F3F3F"/>
                </a:solidFill>
                <a:latin typeface="Proxima Nova"/>
                <a:ea typeface="Proxima Nova"/>
                <a:cs typeface="Proxima Nova"/>
                <a:sym typeface="Proxima Nova"/>
              </a:rPr>
              <a:t>, siendo utilizado en productos como por ejemplo </a:t>
            </a:r>
            <a:r>
              <a:rPr lang="es-ES" b="1" i="0" u="none" strike="noStrike" cap="none">
                <a:solidFill>
                  <a:srgbClr val="3F3F3F"/>
                </a:solidFill>
                <a:latin typeface="Proxima Nova"/>
                <a:ea typeface="Proxima Nova"/>
                <a:cs typeface="Proxima Nova"/>
                <a:sym typeface="Proxima Nova"/>
              </a:rPr>
              <a:t>Hibernate</a:t>
            </a:r>
            <a:r>
              <a:rPr lang="es-ES">
                <a:solidFill>
                  <a:srgbClr val="3F3F3F"/>
                </a:solidFill>
                <a:latin typeface="Proxima Nova"/>
                <a:ea typeface="Proxima Nova"/>
                <a:cs typeface="Proxima Nova"/>
                <a:sym typeface="Proxima Nova"/>
              </a:rPr>
              <a:t> y</a:t>
            </a:r>
            <a:r>
              <a:rPr lang="es-ES" i="0" u="none" strike="noStrike" cap="none">
                <a:solidFill>
                  <a:srgbClr val="3F3F3F"/>
                </a:solidFill>
                <a:latin typeface="Proxima Nova"/>
                <a:ea typeface="Proxima Nova"/>
                <a:cs typeface="Proxima Nova"/>
                <a:sym typeface="Proxima Nova"/>
              </a:rPr>
              <a:t> </a:t>
            </a:r>
            <a:r>
              <a:rPr lang="es-ES" b="1" i="0" u="none" strike="noStrike" cap="none">
                <a:solidFill>
                  <a:srgbClr val="3F3F3F"/>
                </a:solidFill>
                <a:latin typeface="Proxima Nova"/>
                <a:ea typeface="Proxima Nova"/>
                <a:cs typeface="Proxima Nova"/>
                <a:sym typeface="Proxima Nova"/>
              </a:rPr>
              <a:t>Spring Data JPA</a:t>
            </a:r>
            <a:r>
              <a:rPr lang="es-ES" b="0" i="0" u="none" strike="noStrike" cap="none">
                <a:solidFill>
                  <a:srgbClr val="3F3F3F"/>
                </a:solidFill>
                <a:latin typeface="Proxima Nova"/>
                <a:ea typeface="Proxima Nova"/>
                <a:cs typeface="Proxima Nova"/>
                <a:sym typeface="Proxima Nova"/>
              </a:rPr>
              <a:t>.</a:t>
            </a:r>
            <a:endParaRPr b="0" i="0" u="none" strike="noStrike" cap="none">
              <a:solidFill>
                <a:srgbClr val="3F3F3F"/>
              </a:solidFill>
              <a:latin typeface="Proxima Nova"/>
              <a:ea typeface="Proxima Nova"/>
              <a:cs typeface="Proxima Nova"/>
              <a:sym typeface="Proxima Nova"/>
            </a:endParaRPr>
          </a:p>
        </p:txBody>
      </p:sp>
      <p:pic>
        <p:nvPicPr>
          <p:cNvPr id="362" name="Google Shape;362;p56"/>
          <p:cNvPicPr preferRelativeResize="0"/>
          <p:nvPr/>
        </p:nvPicPr>
        <p:blipFill rotWithShape="1">
          <a:blip r:embed="rId5">
            <a:alphaModFix/>
          </a:blip>
          <a:srcRect/>
          <a:stretch/>
        </p:blipFill>
        <p:spPr>
          <a:xfrm>
            <a:off x="2014298" y="2893100"/>
            <a:ext cx="4563382" cy="1459825"/>
          </a:xfrm>
          <a:prstGeom prst="rect">
            <a:avLst/>
          </a:prstGeom>
          <a:noFill/>
          <a:ln>
            <a:noFill/>
          </a:ln>
          <a:effectLst>
            <a:outerShdw blurRad="292100" dist="139700" dir="2700000" algn="tl" rotWithShape="0">
              <a:srgbClr val="333333">
                <a:alpha val="63919"/>
              </a:srgbClr>
            </a:outerShdw>
          </a:effectLst>
        </p:spPr>
      </p:pic>
      <p:sp>
        <p:nvSpPr>
          <p:cNvPr id="363" name="Google Shape;363;p56"/>
          <p:cNvSpPr txBox="1"/>
          <p:nvPr/>
        </p:nvSpPr>
        <p:spPr>
          <a:xfrm>
            <a:off x="455775" y="284550"/>
            <a:ext cx="5055600" cy="54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2500" b="1">
                <a:solidFill>
                  <a:srgbClr val="333333"/>
                </a:solidFill>
                <a:highlight>
                  <a:srgbClr val="FFE600"/>
                </a:highlight>
                <a:latin typeface="Proxima Nova"/>
                <a:ea typeface="Proxima Nova"/>
                <a:cs typeface="Proxima Nova"/>
                <a:sym typeface="Proxima Nova"/>
              </a:rPr>
              <a:t>Qué es JPA</a:t>
            </a:r>
            <a:endParaRPr sz="2200">
              <a:solidFill>
                <a:srgbClr val="3F3F3F"/>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7"/>
          <p:cNvSpPr txBox="1"/>
          <p:nvPr/>
        </p:nvSpPr>
        <p:spPr>
          <a:xfrm>
            <a:off x="455775" y="1115900"/>
            <a:ext cx="3812400" cy="60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a:solidFill>
                  <a:srgbClr val="3F3F3F"/>
                </a:solidFill>
                <a:latin typeface="Proxima Nova"/>
                <a:ea typeface="Proxima Nova"/>
                <a:cs typeface="Proxima Nova"/>
                <a:sym typeface="Proxima Nova"/>
              </a:rPr>
              <a:t>El gráfico muestra las clases e interfaces que conforman el núcleo de JPA.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666666"/>
              </a:solidFill>
              <a:latin typeface="Roboto Condensed"/>
              <a:ea typeface="Roboto Condensed"/>
              <a:cs typeface="Roboto Condensed"/>
              <a:sym typeface="Roboto Condensed"/>
            </a:endParaRPr>
          </a:p>
        </p:txBody>
      </p:sp>
      <p:graphicFrame>
        <p:nvGraphicFramePr>
          <p:cNvPr id="370" name="Google Shape;370;p57"/>
          <p:cNvGraphicFramePr/>
          <p:nvPr/>
        </p:nvGraphicFramePr>
        <p:xfrm>
          <a:off x="4547350" y="967386"/>
          <a:ext cx="4231025" cy="3719050"/>
        </p:xfrm>
        <a:graphic>
          <a:graphicData uri="http://schemas.openxmlformats.org/drawingml/2006/table">
            <a:tbl>
              <a:tblPr firstRow="1" firstCol="1" bandRow="1">
                <a:noFill/>
                <a:tableStyleId>{E24151CB-9519-433C-803F-3C14A0F16212}</a:tableStyleId>
              </a:tblPr>
              <a:tblGrid>
                <a:gridCol w="1565700">
                  <a:extLst>
                    <a:ext uri="{9D8B030D-6E8A-4147-A177-3AD203B41FA5}">
                      <a16:colId xmlns:a16="http://schemas.microsoft.com/office/drawing/2014/main" val="20000"/>
                    </a:ext>
                  </a:extLst>
                </a:gridCol>
                <a:gridCol w="2665325">
                  <a:extLst>
                    <a:ext uri="{9D8B030D-6E8A-4147-A177-3AD203B41FA5}">
                      <a16:colId xmlns:a16="http://schemas.microsoft.com/office/drawing/2014/main" val="20001"/>
                    </a:ext>
                  </a:extLst>
                </a:gridCol>
              </a:tblGrid>
              <a:tr h="328350">
                <a:tc>
                  <a:txBody>
                    <a:bodyPr/>
                    <a:lstStyle/>
                    <a:p>
                      <a:pPr marL="0" marR="0" lvl="0" indent="0" algn="ctr" rtl="0">
                        <a:lnSpc>
                          <a:spcPct val="100000"/>
                        </a:lnSpc>
                        <a:spcBef>
                          <a:spcPts val="0"/>
                        </a:spcBef>
                        <a:spcAft>
                          <a:spcPts val="0"/>
                        </a:spcAft>
                        <a:buClr>
                          <a:srgbClr val="000000"/>
                        </a:buClr>
                        <a:buSzPts val="1200"/>
                        <a:buFont typeface="Arial"/>
                        <a:buNone/>
                      </a:pPr>
                      <a:r>
                        <a:rPr lang="es-ES" sz="1200" u="none" strike="noStrike" cap="none"/>
                        <a:t>Paquete</a:t>
                      </a:r>
                      <a:endParaRPr sz="1200" u="none" strike="noStrike" cap="none">
                        <a:solidFill>
                          <a:schemeClr val="lt1"/>
                        </a:solidFill>
                        <a:latin typeface="Roboto Condensed"/>
                        <a:ea typeface="Roboto Condensed"/>
                        <a:cs typeface="Roboto Condensed"/>
                        <a:sym typeface="Roboto Condensed"/>
                      </a:endParaRPr>
                    </a:p>
                  </a:txBody>
                  <a:tcPr marL="68575" marR="68575"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s-ES" sz="1200" u="none" strike="noStrike" cap="none"/>
                        <a:t>Funcionalidad</a:t>
                      </a:r>
                      <a:endParaRPr sz="1200" u="none" strike="noStrike" cap="none">
                        <a:solidFill>
                          <a:schemeClr val="lt1"/>
                        </a:solidFill>
                        <a:latin typeface="Roboto Condensed"/>
                        <a:ea typeface="Roboto Condensed"/>
                        <a:cs typeface="Roboto Condensed"/>
                        <a:sym typeface="Roboto Condensed"/>
                      </a:endParaRPr>
                    </a:p>
                  </a:txBody>
                  <a:tcPr marL="68575" marR="68575" marT="0" marB="0" anchor="ctr"/>
                </a:tc>
                <a:extLst>
                  <a:ext uri="{0D108BD9-81ED-4DB2-BD59-A6C34878D82A}">
                    <a16:rowId xmlns:a16="http://schemas.microsoft.com/office/drawing/2014/main" val="10000"/>
                  </a:ext>
                </a:extLst>
              </a:tr>
              <a:tr h="990400">
                <a:tc>
                  <a:txBody>
                    <a:bodyPr/>
                    <a:lstStyle/>
                    <a:p>
                      <a:pPr marL="0" marR="0" lvl="0" indent="0" algn="l" rtl="0">
                        <a:lnSpc>
                          <a:spcPct val="100000"/>
                        </a:lnSpc>
                        <a:spcBef>
                          <a:spcPts val="0"/>
                        </a:spcBef>
                        <a:spcAft>
                          <a:spcPts val="0"/>
                        </a:spcAft>
                        <a:buClr>
                          <a:srgbClr val="000000"/>
                        </a:buClr>
                        <a:buSzPts val="1050"/>
                        <a:buFont typeface="Arial"/>
                        <a:buNone/>
                      </a:pPr>
                      <a:r>
                        <a:rPr lang="es-ES" sz="1050" u="none" strike="noStrike" cap="none"/>
                        <a:t>EntityManagerFactory</a:t>
                      </a:r>
                      <a:endParaRPr sz="1050" b="0" i="0" u="none" strike="noStrike" cap="none">
                        <a:solidFill>
                          <a:schemeClr val="lt1"/>
                        </a:solidFill>
                        <a:latin typeface="Proxima Nova"/>
                        <a:ea typeface="Proxima Nova"/>
                        <a:cs typeface="Proxima Nova"/>
                        <a:sym typeface="Proxima Nova"/>
                      </a:endParaRPr>
                    </a:p>
                  </a:txBody>
                  <a:tcPr marL="68575" marR="68575" marT="0" marB="0" anchor="ctr"/>
                </a:tc>
                <a:tc>
                  <a:txBody>
                    <a:bodyPr/>
                    <a:lstStyle/>
                    <a:p>
                      <a:pPr marL="0" marR="0" lvl="0" indent="0" algn="l" rtl="0">
                        <a:lnSpc>
                          <a:spcPct val="100000"/>
                        </a:lnSpc>
                        <a:spcBef>
                          <a:spcPts val="0"/>
                        </a:spcBef>
                        <a:spcAft>
                          <a:spcPts val="0"/>
                        </a:spcAft>
                        <a:buClr>
                          <a:srgbClr val="000000"/>
                        </a:buClr>
                        <a:buSzPts val="1050"/>
                        <a:buFont typeface="Arial"/>
                        <a:buNone/>
                      </a:pPr>
                      <a:r>
                        <a:rPr lang="es-ES" sz="1050" u="none" strike="noStrike" cap="none"/>
                        <a:t>Es una clase Factory que crea y gestiona múltiples instancias del Entity Manager. Suele haber uno por BD.</a:t>
                      </a:r>
                      <a:endParaRPr sz="1050" b="0" i="0" u="none" strike="noStrike" cap="none">
                        <a:solidFill>
                          <a:schemeClr val="lt1"/>
                        </a:solidFill>
                        <a:latin typeface="Proxima Nova"/>
                        <a:ea typeface="Proxima Nova"/>
                        <a:cs typeface="Proxima Nova"/>
                        <a:sym typeface="Proxima Nova"/>
                      </a:endParaRPr>
                    </a:p>
                  </a:txBody>
                  <a:tcPr marL="68575" marR="68575" marT="0" marB="0" anchor="ctr"/>
                </a:tc>
                <a:extLst>
                  <a:ext uri="{0D108BD9-81ED-4DB2-BD59-A6C34878D82A}">
                    <a16:rowId xmlns:a16="http://schemas.microsoft.com/office/drawing/2014/main" val="10001"/>
                  </a:ext>
                </a:extLst>
              </a:tr>
              <a:tr h="440175">
                <a:tc>
                  <a:txBody>
                    <a:bodyPr/>
                    <a:lstStyle/>
                    <a:p>
                      <a:pPr marL="0" marR="0" lvl="0" indent="0" algn="l" rtl="0">
                        <a:lnSpc>
                          <a:spcPct val="100000"/>
                        </a:lnSpc>
                        <a:spcBef>
                          <a:spcPts val="0"/>
                        </a:spcBef>
                        <a:spcAft>
                          <a:spcPts val="0"/>
                        </a:spcAft>
                        <a:buClr>
                          <a:srgbClr val="000000"/>
                        </a:buClr>
                        <a:buSzPts val="1050"/>
                        <a:buFont typeface="Arial"/>
                        <a:buNone/>
                      </a:pPr>
                      <a:r>
                        <a:rPr lang="es-ES" sz="1050" u="none" strike="noStrike" cap="none"/>
                        <a:t>EntityManager</a:t>
                      </a:r>
                      <a:endParaRPr sz="1050" b="0" i="0" u="none" strike="noStrike" cap="none">
                        <a:solidFill>
                          <a:schemeClr val="lt1"/>
                        </a:solidFill>
                        <a:latin typeface="Proxima Nova"/>
                        <a:ea typeface="Proxima Nova"/>
                        <a:cs typeface="Proxima Nova"/>
                        <a:sym typeface="Proxima Nova"/>
                      </a:endParaRPr>
                    </a:p>
                  </a:txBody>
                  <a:tcPr marL="68575" marR="68575" marT="0" marB="0" anchor="ctr"/>
                </a:tc>
                <a:tc>
                  <a:txBody>
                    <a:bodyPr/>
                    <a:lstStyle/>
                    <a:p>
                      <a:pPr marL="0" marR="0" lvl="0" indent="0" algn="l" rtl="0">
                        <a:lnSpc>
                          <a:spcPct val="100000"/>
                        </a:lnSpc>
                        <a:spcBef>
                          <a:spcPts val="0"/>
                        </a:spcBef>
                        <a:spcAft>
                          <a:spcPts val="0"/>
                        </a:spcAft>
                        <a:buClr>
                          <a:srgbClr val="000000"/>
                        </a:buClr>
                        <a:buSzPts val="1050"/>
                        <a:buFont typeface="Arial"/>
                        <a:buNone/>
                      </a:pPr>
                      <a:endParaRPr sz="1050" u="none" strike="noStrike" cap="none"/>
                    </a:p>
                    <a:p>
                      <a:pPr marL="0" marR="0" lvl="0" indent="0" algn="l" rtl="0">
                        <a:lnSpc>
                          <a:spcPct val="100000"/>
                        </a:lnSpc>
                        <a:spcBef>
                          <a:spcPts val="0"/>
                        </a:spcBef>
                        <a:spcAft>
                          <a:spcPts val="0"/>
                        </a:spcAft>
                        <a:buClr>
                          <a:srgbClr val="000000"/>
                        </a:buClr>
                        <a:buSzPts val="1050"/>
                        <a:buFont typeface="Arial"/>
                        <a:buNone/>
                      </a:pPr>
                      <a:r>
                        <a:rPr lang="es-ES" sz="1050" u="none" strike="noStrike" cap="none"/>
                        <a:t>Es una interfaz que gestiona las operaciones de persistencia en los objetos. Crea y remueve instancias de persistencia. Encuentra entidades por su clave primaria. Permite que las queries sean ejecutadas sobre entidades.</a:t>
                      </a:r>
                      <a:endParaRPr sz="1400" u="none" strike="noStrike" cap="none"/>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Proxima Nova"/>
                        <a:ea typeface="Proxima Nova"/>
                        <a:cs typeface="Proxima Nova"/>
                        <a:sym typeface="Proxima Nova"/>
                      </a:endParaRPr>
                    </a:p>
                  </a:txBody>
                  <a:tcPr marL="68575" marR="68575" marT="0" marB="0" anchor="ctr"/>
                </a:tc>
                <a:extLst>
                  <a:ext uri="{0D108BD9-81ED-4DB2-BD59-A6C34878D82A}">
                    <a16:rowId xmlns:a16="http://schemas.microsoft.com/office/drawing/2014/main" val="10002"/>
                  </a:ext>
                </a:extLst>
              </a:tr>
              <a:tr h="880350">
                <a:tc>
                  <a:txBody>
                    <a:bodyPr/>
                    <a:lstStyle/>
                    <a:p>
                      <a:pPr marL="0" marR="0" lvl="0" indent="0" algn="l" rtl="0">
                        <a:lnSpc>
                          <a:spcPct val="100000"/>
                        </a:lnSpc>
                        <a:spcBef>
                          <a:spcPts val="0"/>
                        </a:spcBef>
                        <a:spcAft>
                          <a:spcPts val="0"/>
                        </a:spcAft>
                        <a:buClr>
                          <a:srgbClr val="000000"/>
                        </a:buClr>
                        <a:buSzPts val="1050"/>
                        <a:buFont typeface="Arial"/>
                        <a:buNone/>
                      </a:pPr>
                      <a:r>
                        <a:rPr lang="es-ES" sz="1050" u="none" strike="noStrike" cap="none"/>
                        <a:t>EntityTransaction</a:t>
                      </a:r>
                      <a:endParaRPr sz="1050" b="0" i="0" u="none" strike="noStrike" cap="none">
                        <a:solidFill>
                          <a:schemeClr val="lt1"/>
                        </a:solidFill>
                        <a:latin typeface="Proxima Nova"/>
                        <a:ea typeface="Proxima Nova"/>
                        <a:cs typeface="Proxima Nova"/>
                        <a:sym typeface="Proxima Nova"/>
                      </a:endParaRPr>
                    </a:p>
                  </a:txBody>
                  <a:tcPr marL="68575" marR="68575" marT="0" marB="0" anchor="ctr"/>
                </a:tc>
                <a:tc>
                  <a:txBody>
                    <a:bodyPr/>
                    <a:lstStyle/>
                    <a:p>
                      <a:pPr marL="0" marR="0" lvl="0" indent="0" algn="l" rtl="0">
                        <a:lnSpc>
                          <a:spcPct val="100000"/>
                        </a:lnSpc>
                        <a:spcBef>
                          <a:spcPts val="0"/>
                        </a:spcBef>
                        <a:spcAft>
                          <a:spcPts val="0"/>
                        </a:spcAft>
                        <a:buClr>
                          <a:srgbClr val="000000"/>
                        </a:buClr>
                        <a:buSzPts val="1050"/>
                        <a:buFont typeface="Arial"/>
                        <a:buNone/>
                      </a:pPr>
                      <a:endParaRPr sz="1050" u="none" strike="noStrike" cap="none"/>
                    </a:p>
                    <a:p>
                      <a:pPr marL="0" marR="0" lvl="0" indent="0" algn="l" rtl="0">
                        <a:lnSpc>
                          <a:spcPct val="100000"/>
                        </a:lnSpc>
                        <a:spcBef>
                          <a:spcPts val="0"/>
                        </a:spcBef>
                        <a:spcAft>
                          <a:spcPts val="0"/>
                        </a:spcAft>
                        <a:buClr>
                          <a:srgbClr val="000000"/>
                        </a:buClr>
                        <a:buSzPts val="1050"/>
                        <a:buFont typeface="Arial"/>
                        <a:buNone/>
                      </a:pPr>
                      <a:r>
                        <a:rPr lang="es-ES" sz="1050" u="none" strike="noStrike" cap="none"/>
                        <a:t>Es un conjunto de operaciones SQL que son comitteadas o rolled backed como una unidad simple. Cualquier modificación iniciada por el EntityManager se coloca dentro de una transacción. </a:t>
                      </a:r>
                      <a:endParaRPr sz="1400" u="none" strike="noStrike" cap="none"/>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Proxima Nova"/>
                        <a:ea typeface="Proxima Nova"/>
                        <a:cs typeface="Proxima Nova"/>
                        <a:sym typeface="Proxima Nova"/>
                      </a:endParaRPr>
                    </a:p>
                  </a:txBody>
                  <a:tcPr marL="68575" marR="68575" marT="0" marB="0" anchor="ctr"/>
                </a:tc>
                <a:extLst>
                  <a:ext uri="{0D108BD9-81ED-4DB2-BD59-A6C34878D82A}">
                    <a16:rowId xmlns:a16="http://schemas.microsoft.com/office/drawing/2014/main" val="10003"/>
                  </a:ext>
                </a:extLst>
              </a:tr>
            </a:tbl>
          </a:graphicData>
        </a:graphic>
      </p:graphicFrame>
      <p:pic>
        <p:nvPicPr>
          <p:cNvPr id="371" name="Google Shape;371;p57"/>
          <p:cNvPicPr preferRelativeResize="0"/>
          <p:nvPr/>
        </p:nvPicPr>
        <p:blipFill rotWithShape="1">
          <a:blip r:embed="rId3">
            <a:alphaModFix/>
          </a:blip>
          <a:srcRect l="39242" t="42811"/>
          <a:stretch/>
        </p:blipFill>
        <p:spPr>
          <a:xfrm>
            <a:off x="7181172" y="0"/>
            <a:ext cx="1962834" cy="903609"/>
          </a:xfrm>
          <a:prstGeom prst="rect">
            <a:avLst/>
          </a:prstGeom>
          <a:noFill/>
          <a:ln>
            <a:noFill/>
          </a:ln>
        </p:spPr>
      </p:pic>
      <p:pic>
        <p:nvPicPr>
          <p:cNvPr id="372" name="Google Shape;372;p57"/>
          <p:cNvPicPr preferRelativeResize="0"/>
          <p:nvPr/>
        </p:nvPicPr>
        <p:blipFill>
          <a:blip r:embed="rId4">
            <a:alphaModFix/>
          </a:blip>
          <a:stretch>
            <a:fillRect/>
          </a:stretch>
        </p:blipFill>
        <p:spPr>
          <a:xfrm>
            <a:off x="152400" y="1859599"/>
            <a:ext cx="4242549" cy="2261571"/>
          </a:xfrm>
          <a:prstGeom prst="rect">
            <a:avLst/>
          </a:prstGeom>
          <a:noFill/>
          <a:ln w="9525" cap="flat" cmpd="sng">
            <a:solidFill>
              <a:schemeClr val="dk2"/>
            </a:solidFill>
            <a:prstDash val="solid"/>
            <a:round/>
            <a:headEnd type="none" w="sm" len="sm"/>
            <a:tailEnd type="none" w="sm" len="sm"/>
          </a:ln>
        </p:spPr>
      </p:pic>
      <p:sp>
        <p:nvSpPr>
          <p:cNvPr id="373" name="Google Shape;373;p57"/>
          <p:cNvSpPr txBox="1"/>
          <p:nvPr/>
        </p:nvSpPr>
        <p:spPr>
          <a:xfrm>
            <a:off x="455775" y="284550"/>
            <a:ext cx="5055600" cy="54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500"/>
              <a:buFont typeface="Arial"/>
              <a:buNone/>
            </a:pPr>
            <a:r>
              <a:rPr lang="es-ES" sz="2500" b="1">
                <a:solidFill>
                  <a:srgbClr val="333333"/>
                </a:solidFill>
                <a:highlight>
                  <a:srgbClr val="FFE600"/>
                </a:highlight>
                <a:latin typeface="Proxima Nova"/>
                <a:ea typeface="Proxima Nova"/>
                <a:cs typeface="Proxima Nova"/>
                <a:sym typeface="Proxima Nova"/>
              </a:rPr>
              <a:t>Arquitectura de JPA</a:t>
            </a:r>
            <a:endParaRPr sz="2200">
              <a:solidFill>
                <a:srgbClr val="3F3F3F"/>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1131</Words>
  <Application>Microsoft Office PowerPoint</Application>
  <PresentationFormat>Presentación en pantalla (16:9)</PresentationFormat>
  <Paragraphs>161</Paragraphs>
  <Slides>14</Slides>
  <Notes>14</Notes>
  <HiddenSlides>0</HiddenSlides>
  <MMClips>0</MMClips>
  <ScaleCrop>false</ScaleCrop>
  <HeadingPairs>
    <vt:vector size="6" baseType="variant">
      <vt:variant>
        <vt:lpstr>Fuentes usadas</vt:lpstr>
      </vt:variant>
      <vt:variant>
        <vt:i4>8</vt:i4>
      </vt:variant>
      <vt:variant>
        <vt:lpstr>Tema</vt:lpstr>
      </vt:variant>
      <vt:variant>
        <vt:i4>4</vt:i4>
      </vt:variant>
      <vt:variant>
        <vt:lpstr>Títulos de diapositiva</vt:lpstr>
      </vt:variant>
      <vt:variant>
        <vt:i4>14</vt:i4>
      </vt:variant>
    </vt:vector>
  </HeadingPairs>
  <TitlesOfParts>
    <vt:vector size="26" baseType="lpstr">
      <vt:lpstr>Arial</vt:lpstr>
      <vt:lpstr>Courier New</vt:lpstr>
      <vt:lpstr>Proxima Nova</vt:lpstr>
      <vt:lpstr>Proxima Nova Semibold</vt:lpstr>
      <vt:lpstr>Roboto Condensed</vt:lpstr>
      <vt:lpstr>Consolas</vt:lpstr>
      <vt:lpstr>Proxima Nova Extrabold</vt:lpstr>
      <vt:lpstr>Rubik</vt:lpstr>
      <vt:lpstr>Simple Light</vt:lpstr>
      <vt:lpstr>Simple Light</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Facu Cortez</cp:lastModifiedBy>
  <cp:revision>2</cp:revision>
  <dcterms:modified xsi:type="dcterms:W3CDTF">2023-08-26T03:28:39Z</dcterms:modified>
</cp:coreProperties>
</file>