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 id="2147483683" r:id="rId3"/>
  </p:sldMasterIdLst>
  <p:notesMasterIdLst>
    <p:notesMasterId r:id="rId2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type="screen16x9"/>
  <p:notesSz cx="6858000" cy="9144000"/>
  <p:embeddedFontLst>
    <p:embeddedFont>
      <p:font typeface="Comfortaa" panose="020B0604020202020204" charset="0"/>
      <p:regular r:id="rId22"/>
      <p:bold r:id="rId23"/>
    </p:embeddedFont>
    <p:embeddedFont>
      <p:font typeface="Consolas" panose="020B0609020204030204" pitchFamily="49" charset="0"/>
      <p:regular r:id="rId24"/>
      <p:bold r:id="rId25"/>
      <p:italic r:id="rId26"/>
      <p:boldItalic r:id="rId27"/>
    </p:embeddedFont>
    <p:embeddedFont>
      <p:font typeface="Proxima Nova" panose="020B0604020202020204" charset="0"/>
      <p:regular r:id="rId28"/>
      <p:bold r:id="rId29"/>
      <p:italic r:id="rId30"/>
      <p:boldItalic r:id="rId31"/>
    </p:embeddedFont>
    <p:embeddedFont>
      <p:font typeface="Proxima Nova Extrabold" panose="020B0604020202020204" charset="0"/>
      <p:bold r:id="rId32"/>
    </p:embeddedFont>
    <p:embeddedFont>
      <p:font typeface="Proxima Nova Semibold" panose="020B0604020202020204" charset="0"/>
      <p:regular r:id="rId33"/>
      <p:bold r:id="rId34"/>
      <p:boldItalic r:id="rId35"/>
    </p:embeddedFont>
    <p:embeddedFont>
      <p:font typeface="Roboto Condensed"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50">
          <p15:clr>
            <a:srgbClr val="A4A3A4"/>
          </p15:clr>
        </p15:guide>
        <p15:guide id="2" pos="5338">
          <p15:clr>
            <a:srgbClr val="A4A3A4"/>
          </p15:clr>
        </p15:guide>
        <p15:guide id="3" pos="422">
          <p15:clr>
            <a:srgbClr val="9AA0A6"/>
          </p15:clr>
        </p15:guide>
        <p15:guide id="4" pos="2494">
          <p15:clr>
            <a:srgbClr val="9AA0A6"/>
          </p15:clr>
        </p15:guide>
        <p15:guide id="5" orient="horz" pos="2551">
          <p15:clr>
            <a:srgbClr val="9AA0A6"/>
          </p15:clr>
        </p15:guide>
        <p15:guide id="6" orient="horz" pos="2838">
          <p15:clr>
            <a:srgbClr val="9AA0A6"/>
          </p15:clr>
        </p15:guide>
        <p15:guide id="7" orient="horz" pos="1928">
          <p15:clr>
            <a:srgbClr val="9AA0A6"/>
          </p15:clr>
        </p15:guide>
        <p15:guide id="8" orient="horz" pos="402">
          <p15:clr>
            <a:srgbClr val="9AA0A6"/>
          </p15:clr>
        </p15:guide>
        <p15:guide id="9" pos="1049">
          <p15:clr>
            <a:srgbClr val="9AA0A6"/>
          </p15:clr>
        </p15:guide>
        <p15:guide id="10" pos="5434">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itana Torres Bedotti"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D47660-41F1-413E-BEA1-7AD4F4A7EFA3}">
  <a:tblStyle styleId="{6ED47660-41F1-413E-BEA1-7AD4F4A7EFA3}"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08" y="186"/>
      </p:cViewPr>
      <p:guideLst>
        <p:guide orient="horz" pos="850"/>
        <p:guide pos="5338"/>
        <p:guide pos="422"/>
        <p:guide pos="2494"/>
        <p:guide orient="horz" pos="2551"/>
        <p:guide orient="horz" pos="2838"/>
        <p:guide orient="horz" pos="1928"/>
        <p:guide orient="horz" pos="402"/>
        <p:guide pos="1049"/>
        <p:guide pos="54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8.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0.fntdata"/><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64e2dcc1c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d64e2dcc1c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72d730caa_0_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72d730caa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7d5f1db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ge7d5f1dbf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e959af2f4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e959af2f41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ca9d02e9bf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gca9d02e9bf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e959af2f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7" name="Google Shape;427;ge959af2f4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e7d5f1dbf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ge7d5f1dbfe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e72d730caa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e72d730caa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64e2dcc1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d64e2dcc1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72d730ca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72d730ca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ES" sz="1600">
                <a:solidFill>
                  <a:srgbClr val="434343"/>
                </a:solidFill>
                <a:highlight>
                  <a:srgbClr val="FFFFFF"/>
                </a:highlight>
                <a:latin typeface="Proxima Nova Extrabold"/>
                <a:ea typeface="Proxima Nova Extrabold"/>
                <a:cs typeface="Proxima Nova Extrabold"/>
                <a:sym typeface="Proxima Nova Extrabold"/>
              </a:rPr>
              <a:t>Persistencia </a:t>
            </a:r>
            <a:endParaRPr>
              <a:solidFill>
                <a:srgbClr val="434343"/>
              </a:solidFill>
              <a:latin typeface="Proxima Nova"/>
              <a:ea typeface="Proxima Nova"/>
              <a:cs typeface="Proxima Nova"/>
              <a:sym typeface="Proxima Nova"/>
            </a:endParaRPr>
          </a:p>
          <a:p>
            <a:pPr marL="0" lvl="0" indent="0" algn="l" rtl="0">
              <a:lnSpc>
                <a:spcPct val="115000"/>
              </a:lnSpc>
              <a:spcBef>
                <a:spcPts val="0"/>
              </a:spcBef>
              <a:spcAft>
                <a:spcPts val="0"/>
              </a:spcAft>
              <a:buClr>
                <a:schemeClr val="dk1"/>
              </a:buClr>
              <a:buSzPts val="1100"/>
              <a:buFont typeface="Arial"/>
              <a:buNone/>
            </a:pPr>
            <a:r>
              <a:rPr lang="es-ES">
                <a:solidFill>
                  <a:srgbClr val="434343"/>
                </a:solidFill>
                <a:latin typeface="Proxima Nova"/>
                <a:ea typeface="Proxima Nova"/>
                <a:cs typeface="Proxima Nova"/>
                <a:sym typeface="Proxima Nova"/>
              </a:rPr>
              <a:t>es Lograr </a:t>
            </a:r>
            <a:endParaRPr>
              <a:solidFill>
                <a:srgbClr val="434343"/>
              </a:solidFill>
              <a:latin typeface="Proxima Nova"/>
              <a:ea typeface="Proxima Nova"/>
              <a:cs typeface="Proxima Nova"/>
              <a:sym typeface="Proxima Nova"/>
            </a:endParaRPr>
          </a:p>
          <a:p>
            <a:pPr marL="0" lvl="0" indent="0" algn="l" rtl="0">
              <a:lnSpc>
                <a:spcPct val="115000"/>
              </a:lnSpc>
              <a:spcBef>
                <a:spcPts val="0"/>
              </a:spcBef>
              <a:spcAft>
                <a:spcPts val="0"/>
              </a:spcAft>
              <a:buClr>
                <a:schemeClr val="dk1"/>
              </a:buClr>
              <a:buSzPts val="1100"/>
              <a:buFont typeface="Arial"/>
              <a:buNone/>
            </a:pPr>
            <a:endParaRPr>
              <a:solidFill>
                <a:srgbClr val="434343"/>
              </a:solidFill>
              <a:latin typeface="Proxima Nova"/>
              <a:ea typeface="Proxima Nova"/>
              <a:cs typeface="Proxima Nova"/>
              <a:sym typeface="Proxima Nova"/>
            </a:endParaRPr>
          </a:p>
          <a:p>
            <a:pPr marL="0" lvl="0" indent="0" algn="l" rtl="0">
              <a:lnSpc>
                <a:spcPct val="115000"/>
              </a:lnSpc>
              <a:spcBef>
                <a:spcPts val="0"/>
              </a:spcBef>
              <a:spcAft>
                <a:spcPts val="0"/>
              </a:spcAft>
              <a:buClr>
                <a:schemeClr val="dk1"/>
              </a:buClr>
              <a:buSzPts val="1100"/>
              <a:buFont typeface="Arial"/>
              <a:buNone/>
            </a:pPr>
            <a:r>
              <a:rPr lang="es-ES" sz="1600">
                <a:solidFill>
                  <a:srgbClr val="434343"/>
                </a:solidFill>
                <a:highlight>
                  <a:srgbClr val="FFFFFF"/>
                </a:highlight>
                <a:latin typeface="Proxima Nova Extrabold"/>
                <a:ea typeface="Proxima Nova Extrabold"/>
                <a:cs typeface="Proxima Nova Extrabold"/>
                <a:sym typeface="Proxima Nova Extrabold"/>
              </a:rPr>
              <a:t>Hibernate</a:t>
            </a:r>
            <a:endParaRPr>
              <a:solidFill>
                <a:srgbClr val="434343"/>
              </a:solidFill>
              <a:latin typeface="Proxima Nova"/>
              <a:ea typeface="Proxima Nova"/>
              <a:cs typeface="Proxima Nova"/>
              <a:sym typeface="Proxima Nova"/>
            </a:endParaRPr>
          </a:p>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72d730caa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72d730caa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a9d02e9bf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gca9d02e9bf_0_2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ca9d02e9bf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gca9d02e9bf_0_2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ca9d02e9bf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gca9d02e9bf_0_2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4" name="Google Shape;6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9"/>
        <p:cNvGrpSpPr/>
        <p:nvPr/>
      </p:nvGrpSpPr>
      <p:grpSpPr>
        <a:xfrm>
          <a:off x="0" y="0"/>
          <a:ext cx="0" cy="0"/>
          <a:chOff x="0" y="0"/>
          <a:chExt cx="0" cy="0"/>
        </a:xfrm>
      </p:grpSpPr>
      <p:sp>
        <p:nvSpPr>
          <p:cNvPr id="100" name="Google Shape;100;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1" name="Google Shape;101;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2" name="Google Shape;102;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3"/>
        <p:cNvGrpSpPr/>
        <p:nvPr/>
      </p:nvGrpSpPr>
      <p:grpSpPr>
        <a:xfrm>
          <a:off x="0" y="0"/>
          <a:ext cx="0" cy="0"/>
          <a:chOff x="0" y="0"/>
          <a:chExt cx="0" cy="0"/>
        </a:xfrm>
      </p:grpSpPr>
      <p:sp>
        <p:nvSpPr>
          <p:cNvPr id="104" name="Google Shape;104;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5" name="Google Shape;10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6"/>
        <p:cNvGrpSpPr/>
        <p:nvPr/>
      </p:nvGrpSpPr>
      <p:grpSpPr>
        <a:xfrm>
          <a:off x="0" y="0"/>
          <a:ext cx="0" cy="0"/>
          <a:chOff x="0" y="0"/>
          <a:chExt cx="0" cy="0"/>
        </a:xfrm>
      </p:grpSpPr>
      <p:sp>
        <p:nvSpPr>
          <p:cNvPr id="107" name="Google Shape;10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8" name="Google Shape;10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09" name="Google Shape;10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0"/>
        <p:cNvGrpSpPr/>
        <p:nvPr/>
      </p:nvGrpSpPr>
      <p:grpSpPr>
        <a:xfrm>
          <a:off x="0" y="0"/>
          <a:ext cx="0" cy="0"/>
          <a:chOff x="0" y="0"/>
          <a:chExt cx="0" cy="0"/>
        </a:xfrm>
      </p:grpSpPr>
      <p:sp>
        <p:nvSpPr>
          <p:cNvPr id="111" name="Google Shape;11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2" name="Google Shape;112;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3" name="Google Shape;113;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4" name="Google Shape;114;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5"/>
        <p:cNvGrpSpPr/>
        <p:nvPr/>
      </p:nvGrpSpPr>
      <p:grpSpPr>
        <a:xfrm>
          <a:off x="0" y="0"/>
          <a:ext cx="0" cy="0"/>
          <a:chOff x="0" y="0"/>
          <a:chExt cx="0" cy="0"/>
        </a:xfrm>
      </p:grpSpPr>
      <p:sp>
        <p:nvSpPr>
          <p:cNvPr id="116" name="Google Shape;11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8"/>
        <p:cNvGrpSpPr/>
        <p:nvPr/>
      </p:nvGrpSpPr>
      <p:grpSpPr>
        <a:xfrm>
          <a:off x="0" y="0"/>
          <a:ext cx="0" cy="0"/>
          <a:chOff x="0" y="0"/>
          <a:chExt cx="0" cy="0"/>
        </a:xfrm>
      </p:grpSpPr>
      <p:sp>
        <p:nvSpPr>
          <p:cNvPr id="119" name="Google Shape;119;p3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0" name="Google Shape;120;p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1" name="Google Shape;121;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2"/>
        <p:cNvGrpSpPr/>
        <p:nvPr/>
      </p:nvGrpSpPr>
      <p:grpSpPr>
        <a:xfrm>
          <a:off x="0" y="0"/>
          <a:ext cx="0" cy="0"/>
          <a:chOff x="0" y="0"/>
          <a:chExt cx="0" cy="0"/>
        </a:xfrm>
      </p:grpSpPr>
      <p:sp>
        <p:nvSpPr>
          <p:cNvPr id="123" name="Google Shape;123;p3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4" name="Google Shape;124;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5"/>
        <p:cNvGrpSpPr/>
        <p:nvPr/>
      </p:nvGrpSpPr>
      <p:grpSpPr>
        <a:xfrm>
          <a:off x="0" y="0"/>
          <a:ext cx="0" cy="0"/>
          <a:chOff x="0" y="0"/>
          <a:chExt cx="0" cy="0"/>
        </a:xfrm>
      </p:grpSpPr>
      <p:sp>
        <p:nvSpPr>
          <p:cNvPr id="126" name="Google Shape;126;p3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8" name="Google Shape;128;p3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9" name="Google Shape;129;p3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30" name="Google Shape;13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1"/>
        <p:cNvGrpSpPr/>
        <p:nvPr/>
      </p:nvGrpSpPr>
      <p:grpSpPr>
        <a:xfrm>
          <a:off x="0" y="0"/>
          <a:ext cx="0" cy="0"/>
          <a:chOff x="0" y="0"/>
          <a:chExt cx="0" cy="0"/>
        </a:xfrm>
      </p:grpSpPr>
      <p:sp>
        <p:nvSpPr>
          <p:cNvPr id="132" name="Google Shape;132;p3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33" name="Google Shape;133;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4"/>
        <p:cNvGrpSpPr/>
        <p:nvPr/>
      </p:nvGrpSpPr>
      <p:grpSpPr>
        <a:xfrm>
          <a:off x="0" y="0"/>
          <a:ext cx="0" cy="0"/>
          <a:chOff x="0" y="0"/>
          <a:chExt cx="0" cy="0"/>
        </a:xfrm>
      </p:grpSpPr>
      <p:sp>
        <p:nvSpPr>
          <p:cNvPr id="135" name="Google Shape;135;p3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6" name="Google Shape;136;p3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7" name="Google Shape;137;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8"/>
        <p:cNvGrpSpPr/>
        <p:nvPr/>
      </p:nvGrpSpPr>
      <p:grpSpPr>
        <a:xfrm>
          <a:off x="0" y="0"/>
          <a:ext cx="0" cy="0"/>
          <a:chOff x="0" y="0"/>
          <a:chExt cx="0" cy="0"/>
        </a:xfrm>
      </p:grpSpPr>
      <p:sp>
        <p:nvSpPr>
          <p:cNvPr id="139" name="Google Shape;13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97" name="Google Shape;97;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8" name="Google Shape;9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143"/>
        <p:cNvGrpSpPr/>
        <p:nvPr/>
      </p:nvGrpSpPr>
      <p:grpSpPr>
        <a:xfrm>
          <a:off x="0" y="0"/>
          <a:ext cx="0" cy="0"/>
          <a:chOff x="0" y="0"/>
          <a:chExt cx="0" cy="0"/>
        </a:xfrm>
      </p:grpSpPr>
      <p:sp>
        <p:nvSpPr>
          <p:cNvPr id="144" name="Google Shape;144;p37"/>
          <p:cNvSpPr/>
          <p:nvPr/>
        </p:nvSpPr>
        <p:spPr>
          <a:xfrm>
            <a:off x="11109494" y="607689"/>
            <a:ext cx="198807" cy="171780"/>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7"/>
          <p:cNvSpPr/>
          <p:nvPr/>
        </p:nvSpPr>
        <p:spPr>
          <a:xfrm>
            <a:off x="9195278" y="3760547"/>
            <a:ext cx="124949" cy="14011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7"/>
          <p:cNvSpPr/>
          <p:nvPr/>
        </p:nvSpPr>
        <p:spPr>
          <a:xfrm>
            <a:off x="9223119" y="3635430"/>
            <a:ext cx="46631" cy="9359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7"/>
          <p:cNvSpPr/>
          <p:nvPr/>
        </p:nvSpPr>
        <p:spPr>
          <a:xfrm>
            <a:off x="9182457" y="3515030"/>
            <a:ext cx="60780" cy="91577"/>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7"/>
          <p:cNvSpPr/>
          <p:nvPr/>
        </p:nvSpPr>
        <p:spPr>
          <a:xfrm>
            <a:off x="11136951" y="90995"/>
            <a:ext cx="151960" cy="153559"/>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7"/>
          <p:cNvSpPr txBox="1"/>
          <p:nvPr/>
        </p:nvSpPr>
        <p:spPr>
          <a:xfrm>
            <a:off x="639875" y="1388475"/>
            <a:ext cx="8382900" cy="17856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s-ES" sz="5500">
                <a:solidFill>
                  <a:srgbClr val="FFDB00"/>
                </a:solidFill>
                <a:latin typeface="Proxima Nova Extrabold"/>
                <a:ea typeface="Proxima Nova Extrabold"/>
                <a:cs typeface="Proxima Nova Extrabold"/>
                <a:sym typeface="Proxima Nova Extrabold"/>
              </a:rPr>
              <a:t>Storage:</a:t>
            </a:r>
            <a:endParaRPr sz="5500">
              <a:solidFill>
                <a:srgbClr val="FFDB00"/>
              </a:solidFill>
              <a:latin typeface="Proxima Nova Extrabold"/>
              <a:ea typeface="Proxima Nova Extrabold"/>
              <a:cs typeface="Proxima Nova Extrabold"/>
              <a:sym typeface="Proxima Nova Extrabold"/>
            </a:endParaRPr>
          </a:p>
          <a:p>
            <a:pPr marL="0" lvl="0" indent="0" algn="l" rtl="0">
              <a:spcBef>
                <a:spcPts val="0"/>
              </a:spcBef>
              <a:spcAft>
                <a:spcPts val="0"/>
              </a:spcAft>
              <a:buNone/>
            </a:pPr>
            <a:r>
              <a:rPr lang="es-ES" sz="5500">
                <a:solidFill>
                  <a:srgbClr val="FFDB00"/>
                </a:solidFill>
                <a:latin typeface="Proxima Nova Extrabold"/>
                <a:ea typeface="Proxima Nova Extrabold"/>
                <a:cs typeface="Proxima Nova Extrabold"/>
                <a:sym typeface="Proxima Nova Extrabold"/>
              </a:rPr>
              <a:t>Implementación</a:t>
            </a:r>
            <a:endParaRPr sz="5500">
              <a:solidFill>
                <a:srgbClr val="FFDB00"/>
              </a:solidFill>
              <a:latin typeface="Proxima Nova Extrabold"/>
              <a:ea typeface="Proxima Nova Extrabold"/>
              <a:cs typeface="Proxima Nova Extrabold"/>
              <a:sym typeface="Proxima Nova Extrabold"/>
            </a:endParaRPr>
          </a:p>
        </p:txBody>
      </p:sp>
      <p:pic>
        <p:nvPicPr>
          <p:cNvPr id="152" name="Google Shape;152;p37"/>
          <p:cNvPicPr preferRelativeResize="0"/>
          <p:nvPr/>
        </p:nvPicPr>
        <p:blipFill>
          <a:blip r:embed="rId3">
            <a:alphaModFix/>
          </a:blip>
          <a:stretch>
            <a:fillRect/>
          </a:stretch>
        </p:blipFill>
        <p:spPr>
          <a:xfrm>
            <a:off x="7835800" y="3832093"/>
            <a:ext cx="1308200" cy="1311400"/>
          </a:xfrm>
          <a:prstGeom prst="rect">
            <a:avLst/>
          </a:prstGeom>
          <a:noFill/>
          <a:ln>
            <a:noFill/>
          </a:ln>
        </p:spPr>
      </p:pic>
      <p:pic>
        <p:nvPicPr>
          <p:cNvPr id="153" name="Google Shape;153;p37"/>
          <p:cNvPicPr preferRelativeResize="0"/>
          <p:nvPr/>
        </p:nvPicPr>
        <p:blipFill rotWithShape="1">
          <a:blip r:embed="rId4">
            <a:alphaModFix/>
          </a:blip>
          <a:srcRect l="39242" t="34271"/>
          <a:stretch/>
        </p:blipFill>
        <p:spPr>
          <a:xfrm>
            <a:off x="0" y="0"/>
            <a:ext cx="1998427" cy="10574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6"/>
          <p:cNvSpPr/>
          <p:nvPr/>
        </p:nvSpPr>
        <p:spPr>
          <a:xfrm>
            <a:off x="-76200" y="0"/>
            <a:ext cx="9220200" cy="5143500"/>
          </a:xfrm>
          <a:prstGeom prst="rect">
            <a:avLst/>
          </a:pr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33333"/>
              </a:solidFill>
            </a:endParaRPr>
          </a:p>
        </p:txBody>
      </p:sp>
      <p:sp>
        <p:nvSpPr>
          <p:cNvPr id="336" name="Google Shape;336;p46"/>
          <p:cNvSpPr txBox="1"/>
          <p:nvPr/>
        </p:nvSpPr>
        <p:spPr>
          <a:xfrm>
            <a:off x="589925" y="1568850"/>
            <a:ext cx="45039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4000">
                <a:solidFill>
                  <a:srgbClr val="FFE600"/>
                </a:solidFill>
                <a:latin typeface="Proxima Nova Extrabold"/>
                <a:ea typeface="Proxima Nova Extrabold"/>
                <a:cs typeface="Proxima Nova Extrabold"/>
                <a:sym typeface="Proxima Nova Extrabold"/>
              </a:rPr>
              <a:t>¡Hagamos un ejemplo!</a:t>
            </a:r>
            <a:endParaRPr sz="4000">
              <a:solidFill>
                <a:srgbClr val="FFE600"/>
              </a:solidFill>
              <a:latin typeface="Proxima Nova Extrabold"/>
              <a:ea typeface="Proxima Nova Extrabold"/>
              <a:cs typeface="Proxima Nova Extrabold"/>
              <a:sym typeface="Proxima Nova Extrabold"/>
            </a:endParaRPr>
          </a:p>
        </p:txBody>
      </p:sp>
      <p:sp>
        <p:nvSpPr>
          <p:cNvPr id="337" name="Google Shape;337;p46"/>
          <p:cNvSpPr/>
          <p:nvPr/>
        </p:nvSpPr>
        <p:spPr>
          <a:xfrm>
            <a:off x="8509478" y="3836747"/>
            <a:ext cx="124949" cy="14011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6"/>
          <p:cNvSpPr/>
          <p:nvPr/>
        </p:nvSpPr>
        <p:spPr>
          <a:xfrm>
            <a:off x="8537319" y="3711630"/>
            <a:ext cx="46631" cy="9359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6"/>
          <p:cNvSpPr/>
          <p:nvPr/>
        </p:nvSpPr>
        <p:spPr>
          <a:xfrm>
            <a:off x="8496657" y="3591230"/>
            <a:ext cx="60780" cy="91577"/>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6"/>
          <p:cNvSpPr/>
          <p:nvPr/>
        </p:nvSpPr>
        <p:spPr>
          <a:xfrm>
            <a:off x="6481750" y="855673"/>
            <a:ext cx="3647660" cy="4198733"/>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6"/>
          <p:cNvSpPr/>
          <p:nvPr/>
        </p:nvSpPr>
        <p:spPr>
          <a:xfrm>
            <a:off x="5144456" y="2077400"/>
            <a:ext cx="450933" cy="449309"/>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6"/>
          <p:cNvSpPr/>
          <p:nvPr/>
        </p:nvSpPr>
        <p:spPr>
          <a:xfrm>
            <a:off x="5624428" y="2028930"/>
            <a:ext cx="318411" cy="315163"/>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6"/>
          <p:cNvSpPr/>
          <p:nvPr/>
        </p:nvSpPr>
        <p:spPr>
          <a:xfrm>
            <a:off x="5133138" y="3152100"/>
            <a:ext cx="777389" cy="1574141"/>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6"/>
          <p:cNvSpPr/>
          <p:nvPr/>
        </p:nvSpPr>
        <p:spPr>
          <a:xfrm>
            <a:off x="5482218" y="4262352"/>
            <a:ext cx="80827" cy="404061"/>
          </a:xfrm>
          <a:custGeom>
            <a:avLst/>
            <a:gdLst/>
            <a:ahLst/>
            <a:cxnLst/>
            <a:rect l="l" t="t" r="r" b="b"/>
            <a:pathLst>
              <a:path w="3185" h="15922" extrusionOk="0">
                <a:moveTo>
                  <a:pt x="0" y="1"/>
                </a:moveTo>
                <a:lnTo>
                  <a:pt x="0" y="15922"/>
                </a:lnTo>
                <a:lnTo>
                  <a:pt x="3185" y="15922"/>
                </a:lnTo>
                <a:lnTo>
                  <a:pt x="31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6"/>
          <p:cNvSpPr/>
          <p:nvPr/>
        </p:nvSpPr>
        <p:spPr>
          <a:xfrm>
            <a:off x="5976731" y="2395775"/>
            <a:ext cx="247304" cy="211572"/>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6"/>
          <p:cNvSpPr/>
          <p:nvPr/>
        </p:nvSpPr>
        <p:spPr>
          <a:xfrm>
            <a:off x="6013908" y="2646267"/>
            <a:ext cx="206877" cy="1482021"/>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6"/>
          <p:cNvSpPr/>
          <p:nvPr/>
        </p:nvSpPr>
        <p:spPr>
          <a:xfrm>
            <a:off x="5333528" y="882112"/>
            <a:ext cx="824261" cy="758001"/>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6"/>
          <p:cNvSpPr/>
          <p:nvPr/>
        </p:nvSpPr>
        <p:spPr>
          <a:xfrm>
            <a:off x="4737212" y="2093488"/>
            <a:ext cx="227890" cy="439691"/>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6"/>
          <p:cNvSpPr/>
          <p:nvPr/>
        </p:nvSpPr>
        <p:spPr>
          <a:xfrm>
            <a:off x="4919163" y="2720773"/>
            <a:ext cx="92806" cy="10975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6"/>
          <p:cNvSpPr/>
          <p:nvPr/>
        </p:nvSpPr>
        <p:spPr>
          <a:xfrm>
            <a:off x="5020009" y="1597426"/>
            <a:ext cx="226291" cy="226291"/>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6"/>
          <p:cNvSpPr/>
          <p:nvPr/>
        </p:nvSpPr>
        <p:spPr>
          <a:xfrm>
            <a:off x="4953751" y="1808382"/>
            <a:ext cx="92146" cy="105824"/>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6"/>
          <p:cNvSpPr/>
          <p:nvPr/>
        </p:nvSpPr>
        <p:spPr>
          <a:xfrm>
            <a:off x="5007625" y="2853341"/>
            <a:ext cx="235452" cy="23900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6"/>
          <p:cNvSpPr/>
          <p:nvPr/>
        </p:nvSpPr>
        <p:spPr>
          <a:xfrm>
            <a:off x="5714546" y="4484804"/>
            <a:ext cx="56719" cy="118564"/>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6"/>
          <p:cNvSpPr/>
          <p:nvPr/>
        </p:nvSpPr>
        <p:spPr>
          <a:xfrm>
            <a:off x="5651663" y="4263976"/>
            <a:ext cx="160005" cy="181018"/>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6"/>
          <p:cNvSpPr/>
          <p:nvPr/>
        </p:nvSpPr>
        <p:spPr>
          <a:xfrm>
            <a:off x="6240166" y="4293058"/>
            <a:ext cx="480015" cy="617384"/>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6"/>
          <p:cNvSpPr/>
          <p:nvPr/>
        </p:nvSpPr>
        <p:spPr>
          <a:xfrm>
            <a:off x="5606639" y="2562245"/>
            <a:ext cx="174572" cy="176171"/>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6"/>
          <p:cNvSpPr/>
          <p:nvPr/>
        </p:nvSpPr>
        <p:spPr>
          <a:xfrm>
            <a:off x="6245013" y="1521474"/>
            <a:ext cx="153559" cy="153559"/>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6"/>
          <p:cNvSpPr/>
          <p:nvPr/>
        </p:nvSpPr>
        <p:spPr>
          <a:xfrm>
            <a:off x="5606639" y="2846666"/>
            <a:ext cx="174572" cy="176171"/>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6"/>
          <p:cNvSpPr/>
          <p:nvPr/>
        </p:nvSpPr>
        <p:spPr>
          <a:xfrm>
            <a:off x="5433723" y="501714"/>
            <a:ext cx="137394" cy="3196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6"/>
          <p:cNvSpPr/>
          <p:nvPr/>
        </p:nvSpPr>
        <p:spPr>
          <a:xfrm>
            <a:off x="5626052" y="501714"/>
            <a:ext cx="135770" cy="3196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6"/>
          <p:cNvSpPr/>
          <p:nvPr/>
        </p:nvSpPr>
        <p:spPr>
          <a:xfrm>
            <a:off x="5327066" y="2704456"/>
            <a:ext cx="200431" cy="170562"/>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6"/>
          <p:cNvSpPr/>
          <p:nvPr/>
        </p:nvSpPr>
        <p:spPr>
          <a:xfrm>
            <a:off x="5369089" y="1700861"/>
            <a:ext cx="628702" cy="137394"/>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6"/>
          <p:cNvSpPr/>
          <p:nvPr/>
        </p:nvSpPr>
        <p:spPr>
          <a:xfrm>
            <a:off x="6837983" y="318610"/>
            <a:ext cx="1299404" cy="450907"/>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6"/>
          <p:cNvSpPr/>
          <p:nvPr/>
        </p:nvSpPr>
        <p:spPr>
          <a:xfrm>
            <a:off x="8227832" y="140003"/>
            <a:ext cx="533334" cy="456846"/>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6"/>
          <p:cNvSpPr/>
          <p:nvPr/>
        </p:nvSpPr>
        <p:spPr>
          <a:xfrm>
            <a:off x="8381361" y="223492"/>
            <a:ext cx="103439" cy="239208"/>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6"/>
          <p:cNvSpPr/>
          <p:nvPr/>
        </p:nvSpPr>
        <p:spPr>
          <a:xfrm>
            <a:off x="5942852" y="76200"/>
            <a:ext cx="2105593" cy="617346"/>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6"/>
          <p:cNvSpPr/>
          <p:nvPr/>
        </p:nvSpPr>
        <p:spPr>
          <a:xfrm>
            <a:off x="7764192" y="4582214"/>
            <a:ext cx="200431" cy="172136"/>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6"/>
          <p:cNvSpPr/>
          <p:nvPr/>
        </p:nvSpPr>
        <p:spPr>
          <a:xfrm>
            <a:off x="7964636" y="4361124"/>
            <a:ext cx="292095" cy="211014"/>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6"/>
          <p:cNvSpPr/>
          <p:nvPr/>
        </p:nvSpPr>
        <p:spPr>
          <a:xfrm>
            <a:off x="6979019" y="4726247"/>
            <a:ext cx="1248801" cy="39979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6"/>
          <p:cNvSpPr/>
          <p:nvPr/>
        </p:nvSpPr>
        <p:spPr>
          <a:xfrm>
            <a:off x="7253771" y="4389084"/>
            <a:ext cx="210126" cy="386296"/>
          </a:xfrm>
          <a:custGeom>
            <a:avLst/>
            <a:gdLst/>
            <a:ahLst/>
            <a:cxnLst/>
            <a:rect l="l" t="t" r="r" b="b"/>
            <a:pathLst>
              <a:path w="8280" h="15222" extrusionOk="0">
                <a:moveTo>
                  <a:pt x="6114" y="1"/>
                </a:moveTo>
                <a:lnTo>
                  <a:pt x="0" y="15221"/>
                </a:lnTo>
                <a:lnTo>
                  <a:pt x="2165" y="15221"/>
                </a:lnTo>
                <a:lnTo>
                  <a:pt x="82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6"/>
          <p:cNvSpPr/>
          <p:nvPr/>
        </p:nvSpPr>
        <p:spPr>
          <a:xfrm>
            <a:off x="7105679" y="4436606"/>
            <a:ext cx="164878" cy="21497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6"/>
          <p:cNvSpPr/>
          <p:nvPr/>
        </p:nvSpPr>
        <p:spPr>
          <a:xfrm>
            <a:off x="6387377" y="4562008"/>
            <a:ext cx="224667" cy="40452"/>
          </a:xfrm>
          <a:custGeom>
            <a:avLst/>
            <a:gdLst/>
            <a:ahLst/>
            <a:cxnLst/>
            <a:rect l="l" t="t" r="r" b="b"/>
            <a:pathLst>
              <a:path w="8853" h="1594" extrusionOk="0">
                <a:moveTo>
                  <a:pt x="1" y="1"/>
                </a:moveTo>
                <a:lnTo>
                  <a:pt x="1" y="1593"/>
                </a:lnTo>
                <a:lnTo>
                  <a:pt x="8853" y="1593"/>
                </a:lnTo>
                <a:lnTo>
                  <a:pt x="88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6"/>
          <p:cNvSpPr/>
          <p:nvPr/>
        </p:nvSpPr>
        <p:spPr>
          <a:xfrm>
            <a:off x="6387377" y="4446408"/>
            <a:ext cx="224667" cy="40452"/>
          </a:xfrm>
          <a:custGeom>
            <a:avLst/>
            <a:gdLst/>
            <a:ahLst/>
            <a:cxnLst/>
            <a:rect l="l" t="t" r="r" b="b"/>
            <a:pathLst>
              <a:path w="8853" h="1594" extrusionOk="0">
                <a:moveTo>
                  <a:pt x="1" y="1"/>
                </a:moveTo>
                <a:lnTo>
                  <a:pt x="1" y="1593"/>
                </a:lnTo>
                <a:lnTo>
                  <a:pt x="8853" y="1593"/>
                </a:lnTo>
                <a:lnTo>
                  <a:pt x="88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6"/>
          <p:cNvSpPr/>
          <p:nvPr/>
        </p:nvSpPr>
        <p:spPr>
          <a:xfrm>
            <a:off x="6282575" y="1942883"/>
            <a:ext cx="137394" cy="169372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6"/>
          <p:cNvSpPr/>
          <p:nvPr/>
        </p:nvSpPr>
        <p:spPr>
          <a:xfrm>
            <a:off x="6282575" y="3711632"/>
            <a:ext cx="137394" cy="32001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6"/>
          <p:cNvSpPr/>
          <p:nvPr/>
        </p:nvSpPr>
        <p:spPr>
          <a:xfrm>
            <a:off x="6478525" y="855673"/>
            <a:ext cx="3647660" cy="4198733"/>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6"/>
          <p:cNvSpPr/>
          <p:nvPr/>
        </p:nvSpPr>
        <p:spPr>
          <a:xfrm>
            <a:off x="6756500" y="2712531"/>
            <a:ext cx="992336" cy="990738"/>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6"/>
          <p:cNvSpPr/>
          <p:nvPr/>
        </p:nvSpPr>
        <p:spPr>
          <a:xfrm>
            <a:off x="7808562" y="2602321"/>
            <a:ext cx="707905" cy="698871"/>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6"/>
          <p:cNvSpPr/>
          <p:nvPr/>
        </p:nvSpPr>
        <p:spPr>
          <a:xfrm>
            <a:off x="6779136" y="1982065"/>
            <a:ext cx="1803630" cy="40426"/>
          </a:xfrm>
          <a:custGeom>
            <a:avLst/>
            <a:gdLst/>
            <a:ahLst/>
            <a:cxnLst/>
            <a:rect l="l" t="t" r="r" b="b"/>
            <a:pathLst>
              <a:path w="71072" h="1593" extrusionOk="0">
                <a:moveTo>
                  <a:pt x="0" y="1"/>
                </a:moveTo>
                <a:lnTo>
                  <a:pt x="0" y="1593"/>
                </a:lnTo>
                <a:lnTo>
                  <a:pt x="71071" y="1593"/>
                </a:lnTo>
                <a:lnTo>
                  <a:pt x="7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6"/>
          <p:cNvSpPr/>
          <p:nvPr/>
        </p:nvSpPr>
        <p:spPr>
          <a:xfrm>
            <a:off x="6779136" y="2121053"/>
            <a:ext cx="1803630" cy="40426"/>
          </a:xfrm>
          <a:custGeom>
            <a:avLst/>
            <a:gdLst/>
            <a:ahLst/>
            <a:cxnLst/>
            <a:rect l="l" t="t" r="r" b="b"/>
            <a:pathLst>
              <a:path w="71072" h="1593" extrusionOk="0">
                <a:moveTo>
                  <a:pt x="0" y="1"/>
                </a:moveTo>
                <a:lnTo>
                  <a:pt x="0" y="1593"/>
                </a:lnTo>
                <a:lnTo>
                  <a:pt x="71071" y="1593"/>
                </a:lnTo>
                <a:lnTo>
                  <a:pt x="7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6"/>
          <p:cNvSpPr/>
          <p:nvPr/>
        </p:nvSpPr>
        <p:spPr>
          <a:xfrm>
            <a:off x="6779136" y="2400627"/>
            <a:ext cx="1213730" cy="40452"/>
          </a:xfrm>
          <a:custGeom>
            <a:avLst/>
            <a:gdLst/>
            <a:ahLst/>
            <a:cxnLst/>
            <a:rect l="l" t="t" r="r" b="b"/>
            <a:pathLst>
              <a:path w="47827" h="1594" extrusionOk="0">
                <a:moveTo>
                  <a:pt x="0" y="1"/>
                </a:moveTo>
                <a:lnTo>
                  <a:pt x="0" y="1593"/>
                </a:lnTo>
                <a:lnTo>
                  <a:pt x="47827" y="1593"/>
                </a:lnTo>
                <a:lnTo>
                  <a:pt x="47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6"/>
          <p:cNvSpPr/>
          <p:nvPr/>
        </p:nvSpPr>
        <p:spPr>
          <a:xfrm>
            <a:off x="7310826" y="1700867"/>
            <a:ext cx="740211" cy="121254"/>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6"/>
          <p:cNvSpPr/>
          <p:nvPr/>
        </p:nvSpPr>
        <p:spPr>
          <a:xfrm>
            <a:off x="8125312" y="1639455"/>
            <a:ext cx="244081" cy="244081"/>
          </a:xfrm>
          <a:custGeom>
            <a:avLst/>
            <a:gdLst/>
            <a:ahLst/>
            <a:cxnLst/>
            <a:rect l="l" t="t" r="r" b="b"/>
            <a:pathLst>
              <a:path w="9618"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6"/>
          <p:cNvSpPr/>
          <p:nvPr/>
        </p:nvSpPr>
        <p:spPr>
          <a:xfrm>
            <a:off x="6897086" y="1419668"/>
            <a:ext cx="174572" cy="176196"/>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6"/>
          <p:cNvSpPr/>
          <p:nvPr/>
        </p:nvSpPr>
        <p:spPr>
          <a:xfrm>
            <a:off x="7616258" y="1439056"/>
            <a:ext cx="1536963" cy="137419"/>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6" name="Google Shape;386;p46"/>
          <p:cNvPicPr preferRelativeResize="0"/>
          <p:nvPr/>
        </p:nvPicPr>
        <p:blipFill rotWithShape="1">
          <a:blip r:embed="rId3">
            <a:alphaModFix/>
          </a:blip>
          <a:srcRect l="39242" t="34271"/>
          <a:stretch/>
        </p:blipFill>
        <p:spPr>
          <a:xfrm>
            <a:off x="-76200" y="0"/>
            <a:ext cx="1998427" cy="10574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0"/>
        <p:cNvGrpSpPr/>
        <p:nvPr/>
      </p:nvGrpSpPr>
      <p:grpSpPr>
        <a:xfrm>
          <a:off x="0" y="0"/>
          <a:ext cx="0" cy="0"/>
          <a:chOff x="0" y="0"/>
          <a:chExt cx="0" cy="0"/>
        </a:xfrm>
      </p:grpSpPr>
      <p:sp>
        <p:nvSpPr>
          <p:cNvPr id="391" name="Google Shape;391;p47"/>
          <p:cNvSpPr txBox="1"/>
          <p:nvPr/>
        </p:nvSpPr>
        <p:spPr>
          <a:xfrm>
            <a:off x="379575" y="469450"/>
            <a:ext cx="7047000" cy="44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s-ES" sz="2300" b="1">
                <a:solidFill>
                  <a:srgbClr val="333333"/>
                </a:solidFill>
                <a:highlight>
                  <a:srgbClr val="FFE600"/>
                </a:highlight>
                <a:latin typeface="Proxima Nova"/>
                <a:ea typeface="Proxima Nova"/>
                <a:cs typeface="Proxima Nova"/>
                <a:sym typeface="Proxima Nova"/>
              </a:rPr>
              <a:t>Ejemplo: Configurando Hibernate con Spring Boot</a:t>
            </a:r>
            <a:endParaRPr sz="1300" b="1" i="0" u="none" strike="noStrike" cap="none">
              <a:solidFill>
                <a:srgbClr val="333333"/>
              </a:solidFill>
              <a:highlight>
                <a:srgbClr val="FFE600"/>
              </a:highlight>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333333"/>
              </a:solidFill>
              <a:highlight>
                <a:srgbClr val="FFE600"/>
              </a:highlight>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p:txBody>
      </p:sp>
      <p:pic>
        <p:nvPicPr>
          <p:cNvPr id="392" name="Google Shape;392;p47"/>
          <p:cNvPicPr preferRelativeResize="0"/>
          <p:nvPr/>
        </p:nvPicPr>
        <p:blipFill>
          <a:blip r:embed="rId3">
            <a:alphaModFix/>
          </a:blip>
          <a:stretch>
            <a:fillRect/>
          </a:stretch>
        </p:blipFill>
        <p:spPr>
          <a:xfrm>
            <a:off x="8615822" y="-5"/>
            <a:ext cx="541575" cy="542875"/>
          </a:xfrm>
          <a:prstGeom prst="rect">
            <a:avLst/>
          </a:prstGeom>
          <a:noFill/>
          <a:ln>
            <a:noFill/>
          </a:ln>
        </p:spPr>
      </p:pic>
      <p:sp>
        <p:nvSpPr>
          <p:cNvPr id="393" name="Google Shape;393;p47"/>
          <p:cNvSpPr txBox="1"/>
          <p:nvPr/>
        </p:nvSpPr>
        <p:spPr>
          <a:xfrm>
            <a:off x="574950" y="1078500"/>
            <a:ext cx="4476900" cy="29865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s-ES" sz="1200" b="1">
                <a:solidFill>
                  <a:srgbClr val="3F3F3F"/>
                </a:solidFill>
                <a:latin typeface="Proxima Nova"/>
                <a:ea typeface="Proxima Nova"/>
                <a:cs typeface="Proxima Nova"/>
                <a:sym typeface="Proxima Nova"/>
              </a:rPr>
              <a:t>1)</a:t>
            </a:r>
            <a:r>
              <a:rPr lang="es-ES" sz="1200">
                <a:solidFill>
                  <a:srgbClr val="3F3F3F"/>
                </a:solidFill>
                <a:latin typeface="Proxima Nova"/>
                <a:ea typeface="Proxima Nova"/>
                <a:cs typeface="Proxima Nova"/>
                <a:sym typeface="Proxima Nova"/>
              </a:rPr>
              <a:t> En el </a:t>
            </a:r>
            <a:r>
              <a:rPr lang="es-ES" sz="1200" b="1">
                <a:solidFill>
                  <a:srgbClr val="3F3F3F"/>
                </a:solidFill>
                <a:latin typeface="Proxima Nova"/>
                <a:ea typeface="Proxima Nova"/>
                <a:cs typeface="Proxima Nova"/>
                <a:sym typeface="Proxima Nova"/>
              </a:rPr>
              <a:t>pom.xml</a:t>
            </a:r>
            <a:r>
              <a:rPr lang="es-ES" sz="1200">
                <a:solidFill>
                  <a:srgbClr val="3F3F3F"/>
                </a:solidFill>
                <a:latin typeface="Proxima Nova"/>
                <a:ea typeface="Proxima Nova"/>
                <a:cs typeface="Proxima Nova"/>
                <a:sym typeface="Proxima Nova"/>
              </a:rPr>
              <a:t> de nuestro proyecto Spring Boot debemos agregar las siguientes </a:t>
            </a:r>
            <a:r>
              <a:rPr lang="es-ES" sz="1200" b="1">
                <a:solidFill>
                  <a:srgbClr val="3F3F3F"/>
                </a:solidFill>
                <a:latin typeface="Proxima Nova"/>
                <a:ea typeface="Proxima Nova"/>
                <a:cs typeface="Proxima Nova"/>
                <a:sym typeface="Proxima Nova"/>
              </a:rPr>
              <a:t>dependencias</a:t>
            </a:r>
            <a:r>
              <a:rPr lang="es-ES" sz="1200">
                <a:solidFill>
                  <a:srgbClr val="3F3F3F"/>
                </a:solidFill>
                <a:latin typeface="Proxima Nova"/>
                <a:ea typeface="Proxima Nova"/>
                <a:cs typeface="Proxima Nova"/>
                <a:sym typeface="Proxima Nova"/>
              </a:rPr>
              <a:t>:</a:t>
            </a:r>
            <a:endParaRPr sz="1200">
              <a:solidFill>
                <a:srgbClr val="3F3F3F"/>
              </a:solidFill>
              <a:latin typeface="Proxima Nova"/>
              <a:ea typeface="Proxima Nova"/>
              <a:cs typeface="Proxima Nova"/>
              <a:sym typeface="Proxima Nova"/>
            </a:endParaRPr>
          </a:p>
          <a:p>
            <a:pPr marL="0" lvl="0" indent="0" algn="l" rtl="0">
              <a:spcBef>
                <a:spcPts val="600"/>
              </a:spcBef>
              <a:spcAft>
                <a:spcPts val="0"/>
              </a:spcAft>
              <a:buNone/>
            </a:pPr>
            <a:endParaRPr sz="1200">
              <a:solidFill>
                <a:srgbClr val="3F3F3F"/>
              </a:solidFill>
              <a:latin typeface="Proxima Nova"/>
              <a:ea typeface="Proxima Nova"/>
              <a:cs typeface="Proxima Nova"/>
              <a:sym typeface="Proxima Nova"/>
            </a:endParaRPr>
          </a:p>
          <a:p>
            <a:pPr marL="457200" lvl="0" indent="-304800" algn="l" rtl="0">
              <a:spcBef>
                <a:spcPts val="600"/>
              </a:spcBef>
              <a:spcAft>
                <a:spcPts val="0"/>
              </a:spcAft>
              <a:buClr>
                <a:srgbClr val="3F3F3F"/>
              </a:buClr>
              <a:buSzPts val="1200"/>
              <a:buFont typeface="Proxima Nova"/>
              <a:buChar char="●"/>
            </a:pPr>
            <a:r>
              <a:rPr lang="es-ES" sz="1200" b="1">
                <a:solidFill>
                  <a:srgbClr val="3F3F3F"/>
                </a:solidFill>
                <a:latin typeface="Proxima Nova"/>
                <a:ea typeface="Proxima Nova"/>
                <a:cs typeface="Proxima Nova"/>
                <a:sym typeface="Proxima Nova"/>
              </a:rPr>
              <a:t>spring-boot-starter-data-jpa:</a:t>
            </a:r>
            <a:r>
              <a:rPr lang="es-ES" sz="1200">
                <a:solidFill>
                  <a:srgbClr val="3F3F3F"/>
                </a:solidFill>
                <a:latin typeface="Proxima Nova"/>
                <a:ea typeface="Proxima Nova"/>
                <a:cs typeface="Proxima Nova"/>
                <a:sym typeface="Proxima Nova"/>
              </a:rPr>
              <a:t> Esta dependencia incluye la API JPA, la implementación de JPA, JDBC y otras librerías. Como la implementación por defecto de JPA es Hibernate, esta dependencia también lo trae incluído.</a:t>
            </a:r>
            <a:endParaRPr>
              <a:solidFill>
                <a:schemeClr val="dk1"/>
              </a:solidFill>
            </a:endParaRPr>
          </a:p>
          <a:p>
            <a:pPr marL="0" lvl="0" indent="0" algn="l" rtl="0">
              <a:spcBef>
                <a:spcPts val="600"/>
              </a:spcBef>
              <a:spcAft>
                <a:spcPts val="0"/>
              </a:spcAft>
              <a:buNone/>
            </a:pPr>
            <a:endParaRPr sz="1200">
              <a:solidFill>
                <a:srgbClr val="3F3F3F"/>
              </a:solidFill>
              <a:latin typeface="Proxima Nova"/>
              <a:ea typeface="Proxima Nova"/>
              <a:cs typeface="Proxima Nova"/>
              <a:sym typeface="Proxima Nova"/>
            </a:endParaRPr>
          </a:p>
          <a:p>
            <a:pPr marL="457200" lvl="0" indent="-304800" algn="l" rtl="0">
              <a:spcBef>
                <a:spcPts val="600"/>
              </a:spcBef>
              <a:spcAft>
                <a:spcPts val="0"/>
              </a:spcAft>
              <a:buClr>
                <a:srgbClr val="3F3F3F"/>
              </a:buClr>
              <a:buSzPts val="1200"/>
              <a:buFont typeface="Proxima Nova"/>
              <a:buChar char="●"/>
            </a:pPr>
            <a:r>
              <a:rPr lang="es-ES" sz="1200" b="1">
                <a:solidFill>
                  <a:srgbClr val="3F3F3F"/>
                </a:solidFill>
                <a:latin typeface="Proxima Nova"/>
                <a:ea typeface="Proxima Nova"/>
                <a:cs typeface="Proxima Nova"/>
                <a:sym typeface="Proxima Nova"/>
              </a:rPr>
              <a:t>com.h2database:</a:t>
            </a:r>
            <a:r>
              <a:rPr lang="es-ES" sz="1200">
                <a:solidFill>
                  <a:srgbClr val="3F3F3F"/>
                </a:solidFill>
                <a:latin typeface="Proxima Nova"/>
                <a:ea typeface="Proxima Nova"/>
                <a:cs typeface="Proxima Nova"/>
                <a:sym typeface="Proxima Nova"/>
              </a:rPr>
              <a:t> Para hacer una prueba rápida, podemos agregar H2, que se trata de una base de datos en memoria muy liviana. En </a:t>
            </a:r>
            <a:r>
              <a:rPr lang="es-ES" sz="1200" b="1">
                <a:solidFill>
                  <a:srgbClr val="3F3F3F"/>
                </a:solidFill>
                <a:latin typeface="Proxima Nova"/>
                <a:ea typeface="Proxima Nova"/>
                <a:cs typeface="Proxima Nova"/>
                <a:sym typeface="Proxima Nova"/>
              </a:rPr>
              <a:t>application.properties</a:t>
            </a:r>
            <a:r>
              <a:rPr lang="es-ES" sz="1200">
                <a:solidFill>
                  <a:srgbClr val="3F3F3F"/>
                </a:solidFill>
                <a:latin typeface="Proxima Nova"/>
                <a:ea typeface="Proxima Nova"/>
                <a:cs typeface="Proxima Nova"/>
                <a:sym typeface="Proxima Nova"/>
              </a:rPr>
              <a:t> habilitamos la consola de la BD H2, para poder acceder a ella través de una UI.</a:t>
            </a:r>
            <a:endParaRPr>
              <a:solidFill>
                <a:schemeClr val="dk1"/>
              </a:solidFill>
            </a:endParaRPr>
          </a:p>
          <a:p>
            <a:pPr marL="0" marR="0" lvl="0" indent="0" algn="l" rtl="0">
              <a:lnSpc>
                <a:spcPct val="100000"/>
              </a:lnSpc>
              <a:spcBef>
                <a:spcPts val="0"/>
              </a:spcBef>
              <a:spcAft>
                <a:spcPts val="0"/>
              </a:spcAft>
              <a:buNone/>
            </a:pPr>
            <a:endParaRPr b="1">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p:txBody>
      </p:sp>
      <p:graphicFrame>
        <p:nvGraphicFramePr>
          <p:cNvPr id="395" name="Google Shape;395;p47"/>
          <p:cNvGraphicFramePr/>
          <p:nvPr/>
        </p:nvGraphicFramePr>
        <p:xfrm>
          <a:off x="5115100" y="1441450"/>
          <a:ext cx="3998575" cy="2321560"/>
        </p:xfrm>
        <a:graphic>
          <a:graphicData uri="http://schemas.openxmlformats.org/drawingml/2006/table">
            <a:tbl>
              <a:tblPr>
                <a:noFill/>
                <a:tableStyleId>{6ED47660-41F1-413E-BEA1-7AD4F4A7EFA3}</a:tableStyleId>
              </a:tblPr>
              <a:tblGrid>
                <a:gridCol w="3998575">
                  <a:extLst>
                    <a:ext uri="{9D8B030D-6E8A-4147-A177-3AD203B41FA5}">
                      <a16:colId xmlns:a16="http://schemas.microsoft.com/office/drawing/2014/main" val="20000"/>
                    </a:ext>
                  </a:extLst>
                </a:gridCol>
              </a:tblGrid>
              <a:tr h="1171575">
                <a:tc>
                  <a:txBody>
                    <a:bodyPr/>
                    <a:lstStyle/>
                    <a:p>
                      <a:pPr marL="0" lvl="0" indent="0" algn="l" rtl="0">
                        <a:spcBef>
                          <a:spcPts val="0"/>
                        </a:spcBef>
                        <a:spcAft>
                          <a:spcPts val="0"/>
                        </a:spcAft>
                        <a:buNone/>
                      </a:pPr>
                      <a:r>
                        <a:rPr lang="es-ES" sz="900" b="1">
                          <a:solidFill>
                            <a:srgbClr val="939293"/>
                          </a:solidFill>
                          <a:latin typeface="Courier New"/>
                          <a:ea typeface="Courier New"/>
                          <a:cs typeface="Courier New"/>
                          <a:sym typeface="Courier New"/>
                        </a:rPr>
                        <a:t>&lt;</a:t>
                      </a:r>
                      <a:r>
                        <a:rPr lang="es-ES" sz="900" b="1">
                          <a:solidFill>
                            <a:srgbClr val="FF6188"/>
                          </a:solidFill>
                          <a:latin typeface="Courier New"/>
                          <a:ea typeface="Courier New"/>
                          <a:cs typeface="Courier New"/>
                          <a:sym typeface="Courier New"/>
                        </a:rPr>
                        <a:t>dependency</a:t>
                      </a:r>
                      <a:r>
                        <a:rPr lang="es-ES" sz="900" b="1">
                          <a:solidFill>
                            <a:srgbClr val="939293"/>
                          </a:solidFill>
                          <a:latin typeface="Courier New"/>
                          <a:ea typeface="Courier New"/>
                          <a:cs typeface="Courier New"/>
                          <a:sym typeface="Courier New"/>
                        </a:rPr>
                        <a:t>&gt;</a:t>
                      </a: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939293"/>
                          </a:solidFill>
                          <a:latin typeface="Courier New"/>
                          <a:ea typeface="Courier New"/>
                          <a:cs typeface="Courier New"/>
                          <a:sym typeface="Courier New"/>
                        </a:rPr>
                        <a:t>   &lt;</a:t>
                      </a:r>
                      <a:r>
                        <a:rPr lang="es-ES" sz="900" b="1">
                          <a:solidFill>
                            <a:srgbClr val="FF6188"/>
                          </a:solidFill>
                          <a:latin typeface="Courier New"/>
                          <a:ea typeface="Courier New"/>
                          <a:cs typeface="Courier New"/>
                          <a:sym typeface="Courier New"/>
                        </a:rPr>
                        <a:t>groupId</a:t>
                      </a:r>
                      <a:r>
                        <a:rPr lang="es-ES" sz="900" b="1">
                          <a:solidFill>
                            <a:srgbClr val="939293"/>
                          </a:solidFill>
                          <a:latin typeface="Courier New"/>
                          <a:ea typeface="Courier New"/>
                          <a:cs typeface="Courier New"/>
                          <a:sym typeface="Courier New"/>
                        </a:rPr>
                        <a:t>&gt;</a:t>
                      </a:r>
                      <a:r>
                        <a:rPr lang="es-ES" sz="900" b="1">
                          <a:solidFill>
                            <a:srgbClr val="FCFCFA"/>
                          </a:solidFill>
                          <a:latin typeface="Courier New"/>
                          <a:ea typeface="Courier New"/>
                          <a:cs typeface="Courier New"/>
                          <a:sym typeface="Courier New"/>
                        </a:rPr>
                        <a:t>org.springframework.boot</a:t>
                      </a:r>
                      <a:r>
                        <a:rPr lang="es-ES" sz="900" b="1">
                          <a:solidFill>
                            <a:srgbClr val="939293"/>
                          </a:solidFill>
                          <a:latin typeface="Courier New"/>
                          <a:ea typeface="Courier New"/>
                          <a:cs typeface="Courier New"/>
                          <a:sym typeface="Courier New"/>
                        </a:rPr>
                        <a:t>&lt;/</a:t>
                      </a:r>
                      <a:r>
                        <a:rPr lang="es-ES" sz="900" b="1">
                          <a:solidFill>
                            <a:srgbClr val="FF6188"/>
                          </a:solidFill>
                          <a:latin typeface="Courier New"/>
                          <a:ea typeface="Courier New"/>
                          <a:cs typeface="Courier New"/>
                          <a:sym typeface="Courier New"/>
                        </a:rPr>
                        <a:t>groupId</a:t>
                      </a:r>
                      <a:r>
                        <a:rPr lang="es-ES" sz="900" b="1">
                          <a:solidFill>
                            <a:srgbClr val="939293"/>
                          </a:solidFill>
                          <a:latin typeface="Courier New"/>
                          <a:ea typeface="Courier New"/>
                          <a:cs typeface="Courier New"/>
                          <a:sym typeface="Courier New"/>
                        </a:rPr>
                        <a:t>&gt;</a:t>
                      </a: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939293"/>
                          </a:solidFill>
                          <a:latin typeface="Courier New"/>
                          <a:ea typeface="Courier New"/>
                          <a:cs typeface="Courier New"/>
                          <a:sym typeface="Courier New"/>
                        </a:rPr>
                        <a:t>   &lt;</a:t>
                      </a:r>
                      <a:r>
                        <a:rPr lang="es-ES" sz="900" b="1">
                          <a:solidFill>
                            <a:srgbClr val="FF6188"/>
                          </a:solidFill>
                          <a:latin typeface="Courier New"/>
                          <a:ea typeface="Courier New"/>
                          <a:cs typeface="Courier New"/>
                          <a:sym typeface="Courier New"/>
                        </a:rPr>
                        <a:t>artifactId</a:t>
                      </a:r>
                      <a:r>
                        <a:rPr lang="es-ES" sz="900" b="1">
                          <a:solidFill>
                            <a:srgbClr val="939293"/>
                          </a:solidFill>
                          <a:latin typeface="Courier New"/>
                          <a:ea typeface="Courier New"/>
                          <a:cs typeface="Courier New"/>
                          <a:sym typeface="Courier New"/>
                        </a:rPr>
                        <a:t>&gt;</a:t>
                      </a:r>
                      <a:r>
                        <a:rPr lang="es-ES" sz="900" b="1">
                          <a:solidFill>
                            <a:srgbClr val="FCFCFA"/>
                          </a:solidFill>
                          <a:latin typeface="Courier New"/>
                          <a:ea typeface="Courier New"/>
                          <a:cs typeface="Courier New"/>
                          <a:sym typeface="Courier New"/>
                        </a:rPr>
                        <a:t>spring-boot-starter-web</a:t>
                      </a:r>
                      <a:r>
                        <a:rPr lang="es-ES" sz="900" b="1">
                          <a:solidFill>
                            <a:srgbClr val="939293"/>
                          </a:solidFill>
                          <a:latin typeface="Courier New"/>
                          <a:ea typeface="Courier New"/>
                          <a:cs typeface="Courier New"/>
                          <a:sym typeface="Courier New"/>
                        </a:rPr>
                        <a:t>&lt;/</a:t>
                      </a:r>
                      <a:r>
                        <a:rPr lang="es-ES" sz="900" b="1">
                          <a:solidFill>
                            <a:srgbClr val="FF6188"/>
                          </a:solidFill>
                          <a:latin typeface="Courier New"/>
                          <a:ea typeface="Courier New"/>
                          <a:cs typeface="Courier New"/>
                          <a:sym typeface="Courier New"/>
                        </a:rPr>
                        <a:t>artifactId</a:t>
                      </a:r>
                      <a:r>
                        <a:rPr lang="es-ES" sz="900" b="1">
                          <a:solidFill>
                            <a:srgbClr val="939293"/>
                          </a:solidFill>
                          <a:latin typeface="Courier New"/>
                          <a:ea typeface="Courier New"/>
                          <a:cs typeface="Courier New"/>
                          <a:sym typeface="Courier New"/>
                        </a:rPr>
                        <a:t>&gt;</a:t>
                      </a: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939293"/>
                          </a:solidFill>
                          <a:latin typeface="Courier New"/>
                          <a:ea typeface="Courier New"/>
                          <a:cs typeface="Courier New"/>
                          <a:sym typeface="Courier New"/>
                        </a:rPr>
                        <a:t>&lt;/</a:t>
                      </a:r>
                      <a:r>
                        <a:rPr lang="es-ES" sz="900" b="1">
                          <a:solidFill>
                            <a:srgbClr val="FF6188"/>
                          </a:solidFill>
                          <a:latin typeface="Courier New"/>
                          <a:ea typeface="Courier New"/>
                          <a:cs typeface="Courier New"/>
                          <a:sym typeface="Courier New"/>
                        </a:rPr>
                        <a:t>dependency</a:t>
                      </a:r>
                      <a:r>
                        <a:rPr lang="es-ES" sz="900" b="1">
                          <a:solidFill>
                            <a:srgbClr val="939293"/>
                          </a:solidFill>
                          <a:latin typeface="Courier New"/>
                          <a:ea typeface="Courier New"/>
                          <a:cs typeface="Courier New"/>
                          <a:sym typeface="Courier New"/>
                        </a:rPr>
                        <a:t>&gt;</a:t>
                      </a: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939293"/>
                          </a:solidFill>
                          <a:latin typeface="Courier New"/>
                          <a:ea typeface="Courier New"/>
                          <a:cs typeface="Courier New"/>
                          <a:sym typeface="Courier New"/>
                        </a:rPr>
                        <a:t>&lt;</a:t>
                      </a:r>
                      <a:r>
                        <a:rPr lang="es-ES" sz="900" b="1">
                          <a:solidFill>
                            <a:srgbClr val="FF6188"/>
                          </a:solidFill>
                          <a:latin typeface="Courier New"/>
                          <a:ea typeface="Courier New"/>
                          <a:cs typeface="Courier New"/>
                          <a:sym typeface="Courier New"/>
                        </a:rPr>
                        <a:t>dependency</a:t>
                      </a:r>
                      <a:r>
                        <a:rPr lang="es-ES" sz="900" b="1">
                          <a:solidFill>
                            <a:srgbClr val="939293"/>
                          </a:solidFill>
                          <a:latin typeface="Courier New"/>
                          <a:ea typeface="Courier New"/>
                          <a:cs typeface="Courier New"/>
                          <a:sym typeface="Courier New"/>
                        </a:rPr>
                        <a:t>&gt;</a:t>
                      </a: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939293"/>
                          </a:solidFill>
                          <a:latin typeface="Courier New"/>
                          <a:ea typeface="Courier New"/>
                          <a:cs typeface="Courier New"/>
                          <a:sym typeface="Courier New"/>
                        </a:rPr>
                        <a:t>   &lt;</a:t>
                      </a:r>
                      <a:r>
                        <a:rPr lang="es-ES" sz="900" b="1">
                          <a:solidFill>
                            <a:srgbClr val="FF6188"/>
                          </a:solidFill>
                          <a:latin typeface="Courier New"/>
                          <a:ea typeface="Courier New"/>
                          <a:cs typeface="Courier New"/>
                          <a:sym typeface="Courier New"/>
                        </a:rPr>
                        <a:t>groupId</a:t>
                      </a:r>
                      <a:r>
                        <a:rPr lang="es-ES" sz="900" b="1">
                          <a:solidFill>
                            <a:srgbClr val="939293"/>
                          </a:solidFill>
                          <a:latin typeface="Courier New"/>
                          <a:ea typeface="Courier New"/>
                          <a:cs typeface="Courier New"/>
                          <a:sym typeface="Courier New"/>
                        </a:rPr>
                        <a:t>&gt;</a:t>
                      </a:r>
                      <a:r>
                        <a:rPr lang="es-ES" sz="900" b="1">
                          <a:solidFill>
                            <a:srgbClr val="FCFCFA"/>
                          </a:solidFill>
                          <a:latin typeface="Courier New"/>
                          <a:ea typeface="Courier New"/>
                          <a:cs typeface="Courier New"/>
                          <a:sym typeface="Courier New"/>
                        </a:rPr>
                        <a:t>org.springframework.boot</a:t>
                      </a:r>
                      <a:r>
                        <a:rPr lang="es-ES" sz="900" b="1">
                          <a:solidFill>
                            <a:srgbClr val="939293"/>
                          </a:solidFill>
                          <a:latin typeface="Courier New"/>
                          <a:ea typeface="Courier New"/>
                          <a:cs typeface="Courier New"/>
                          <a:sym typeface="Courier New"/>
                        </a:rPr>
                        <a:t>&lt;/</a:t>
                      </a:r>
                      <a:r>
                        <a:rPr lang="es-ES" sz="900" b="1">
                          <a:solidFill>
                            <a:srgbClr val="FF6188"/>
                          </a:solidFill>
                          <a:latin typeface="Courier New"/>
                          <a:ea typeface="Courier New"/>
                          <a:cs typeface="Courier New"/>
                          <a:sym typeface="Courier New"/>
                        </a:rPr>
                        <a:t>groupId</a:t>
                      </a:r>
                      <a:r>
                        <a:rPr lang="es-ES" sz="900" b="1">
                          <a:solidFill>
                            <a:srgbClr val="939293"/>
                          </a:solidFill>
                          <a:latin typeface="Courier New"/>
                          <a:ea typeface="Courier New"/>
                          <a:cs typeface="Courier New"/>
                          <a:sym typeface="Courier New"/>
                        </a:rPr>
                        <a:t>&gt;</a:t>
                      </a: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939293"/>
                          </a:solidFill>
                          <a:latin typeface="Courier New"/>
                          <a:ea typeface="Courier New"/>
                          <a:cs typeface="Courier New"/>
                          <a:sym typeface="Courier New"/>
                        </a:rPr>
                        <a:t>   &lt;</a:t>
                      </a:r>
                      <a:r>
                        <a:rPr lang="es-ES" sz="900" b="1">
                          <a:solidFill>
                            <a:srgbClr val="FF6188"/>
                          </a:solidFill>
                          <a:latin typeface="Courier New"/>
                          <a:ea typeface="Courier New"/>
                          <a:cs typeface="Courier New"/>
                          <a:sym typeface="Courier New"/>
                        </a:rPr>
                        <a:t>artifactId</a:t>
                      </a:r>
                      <a:r>
                        <a:rPr lang="es-ES" sz="900" b="1">
                          <a:solidFill>
                            <a:srgbClr val="939293"/>
                          </a:solidFill>
                          <a:latin typeface="Courier New"/>
                          <a:ea typeface="Courier New"/>
                          <a:cs typeface="Courier New"/>
                          <a:sym typeface="Courier New"/>
                        </a:rPr>
                        <a:t>&gt;</a:t>
                      </a:r>
                      <a:r>
                        <a:rPr lang="es-ES" sz="900" b="1">
                          <a:solidFill>
                            <a:srgbClr val="FCFCFA"/>
                          </a:solidFill>
                          <a:latin typeface="Courier New"/>
                          <a:ea typeface="Courier New"/>
                          <a:cs typeface="Courier New"/>
                          <a:sym typeface="Courier New"/>
                        </a:rPr>
                        <a:t>spring-boot-starter-data-jpa</a:t>
                      </a:r>
                      <a:r>
                        <a:rPr lang="es-ES" sz="900" b="1">
                          <a:solidFill>
                            <a:srgbClr val="939293"/>
                          </a:solidFill>
                          <a:latin typeface="Courier New"/>
                          <a:ea typeface="Courier New"/>
                          <a:cs typeface="Courier New"/>
                          <a:sym typeface="Courier New"/>
                        </a:rPr>
                        <a:t>&lt;/</a:t>
                      </a:r>
                      <a:r>
                        <a:rPr lang="es-ES" sz="900" b="1">
                          <a:solidFill>
                            <a:srgbClr val="FF6188"/>
                          </a:solidFill>
                          <a:latin typeface="Courier New"/>
                          <a:ea typeface="Courier New"/>
                          <a:cs typeface="Courier New"/>
                          <a:sym typeface="Courier New"/>
                        </a:rPr>
                        <a:t>artifactId</a:t>
                      </a:r>
                      <a:r>
                        <a:rPr lang="es-ES" sz="900" b="1">
                          <a:solidFill>
                            <a:srgbClr val="939293"/>
                          </a:solidFill>
                          <a:latin typeface="Courier New"/>
                          <a:ea typeface="Courier New"/>
                          <a:cs typeface="Courier New"/>
                          <a:sym typeface="Courier New"/>
                        </a:rPr>
                        <a:t>&gt;</a:t>
                      </a: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939293"/>
                          </a:solidFill>
                          <a:latin typeface="Courier New"/>
                          <a:ea typeface="Courier New"/>
                          <a:cs typeface="Courier New"/>
                          <a:sym typeface="Courier New"/>
                        </a:rPr>
                        <a:t>&lt;/</a:t>
                      </a:r>
                      <a:r>
                        <a:rPr lang="es-ES" sz="900" b="1">
                          <a:solidFill>
                            <a:srgbClr val="FF6188"/>
                          </a:solidFill>
                          <a:latin typeface="Courier New"/>
                          <a:ea typeface="Courier New"/>
                          <a:cs typeface="Courier New"/>
                          <a:sym typeface="Courier New"/>
                        </a:rPr>
                        <a:t>dependency</a:t>
                      </a:r>
                      <a:r>
                        <a:rPr lang="es-ES" sz="900" b="1">
                          <a:solidFill>
                            <a:srgbClr val="939293"/>
                          </a:solidFill>
                          <a:latin typeface="Courier New"/>
                          <a:ea typeface="Courier New"/>
                          <a:cs typeface="Courier New"/>
                          <a:sym typeface="Courier New"/>
                        </a:rPr>
                        <a:t>&gt;</a:t>
                      </a: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939293"/>
                          </a:solidFill>
                          <a:latin typeface="Courier New"/>
                          <a:ea typeface="Courier New"/>
                          <a:cs typeface="Courier New"/>
                          <a:sym typeface="Courier New"/>
                        </a:rPr>
                        <a:t>&lt;</a:t>
                      </a:r>
                      <a:r>
                        <a:rPr lang="es-ES" sz="900" b="1">
                          <a:solidFill>
                            <a:srgbClr val="FF6188"/>
                          </a:solidFill>
                          <a:latin typeface="Courier New"/>
                          <a:ea typeface="Courier New"/>
                          <a:cs typeface="Courier New"/>
                          <a:sym typeface="Courier New"/>
                        </a:rPr>
                        <a:t>dependency</a:t>
                      </a:r>
                      <a:r>
                        <a:rPr lang="es-ES" sz="900" b="1">
                          <a:solidFill>
                            <a:srgbClr val="939293"/>
                          </a:solidFill>
                          <a:latin typeface="Courier New"/>
                          <a:ea typeface="Courier New"/>
                          <a:cs typeface="Courier New"/>
                          <a:sym typeface="Courier New"/>
                        </a:rPr>
                        <a:t>&gt;</a:t>
                      </a: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939293"/>
                          </a:solidFill>
                          <a:latin typeface="Courier New"/>
                          <a:ea typeface="Courier New"/>
                          <a:cs typeface="Courier New"/>
                          <a:sym typeface="Courier New"/>
                        </a:rPr>
                        <a:t>   &lt;</a:t>
                      </a:r>
                      <a:r>
                        <a:rPr lang="es-ES" sz="900" b="1">
                          <a:solidFill>
                            <a:srgbClr val="FF6188"/>
                          </a:solidFill>
                          <a:latin typeface="Courier New"/>
                          <a:ea typeface="Courier New"/>
                          <a:cs typeface="Courier New"/>
                          <a:sym typeface="Courier New"/>
                        </a:rPr>
                        <a:t>groupId</a:t>
                      </a:r>
                      <a:r>
                        <a:rPr lang="es-ES" sz="900" b="1">
                          <a:solidFill>
                            <a:srgbClr val="939293"/>
                          </a:solidFill>
                          <a:latin typeface="Courier New"/>
                          <a:ea typeface="Courier New"/>
                          <a:cs typeface="Courier New"/>
                          <a:sym typeface="Courier New"/>
                        </a:rPr>
                        <a:t>&gt;</a:t>
                      </a:r>
                      <a:r>
                        <a:rPr lang="es-ES" sz="900" b="1">
                          <a:solidFill>
                            <a:srgbClr val="FCFCFA"/>
                          </a:solidFill>
                          <a:latin typeface="Courier New"/>
                          <a:ea typeface="Courier New"/>
                          <a:cs typeface="Courier New"/>
                          <a:sym typeface="Courier New"/>
                        </a:rPr>
                        <a:t>com.h2database</a:t>
                      </a:r>
                      <a:r>
                        <a:rPr lang="es-ES" sz="900" b="1">
                          <a:solidFill>
                            <a:srgbClr val="939293"/>
                          </a:solidFill>
                          <a:latin typeface="Courier New"/>
                          <a:ea typeface="Courier New"/>
                          <a:cs typeface="Courier New"/>
                          <a:sym typeface="Courier New"/>
                        </a:rPr>
                        <a:t>&lt;/</a:t>
                      </a:r>
                      <a:r>
                        <a:rPr lang="es-ES" sz="900" b="1">
                          <a:solidFill>
                            <a:srgbClr val="FF6188"/>
                          </a:solidFill>
                          <a:latin typeface="Courier New"/>
                          <a:ea typeface="Courier New"/>
                          <a:cs typeface="Courier New"/>
                          <a:sym typeface="Courier New"/>
                        </a:rPr>
                        <a:t>groupId</a:t>
                      </a:r>
                      <a:r>
                        <a:rPr lang="es-ES" sz="900" b="1">
                          <a:solidFill>
                            <a:srgbClr val="939293"/>
                          </a:solidFill>
                          <a:latin typeface="Courier New"/>
                          <a:ea typeface="Courier New"/>
                          <a:cs typeface="Courier New"/>
                          <a:sym typeface="Courier New"/>
                        </a:rPr>
                        <a:t>&gt;</a:t>
                      </a: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939293"/>
                          </a:solidFill>
                          <a:latin typeface="Courier New"/>
                          <a:ea typeface="Courier New"/>
                          <a:cs typeface="Courier New"/>
                          <a:sym typeface="Courier New"/>
                        </a:rPr>
                        <a:t>   &lt;</a:t>
                      </a:r>
                      <a:r>
                        <a:rPr lang="es-ES" sz="900" b="1">
                          <a:solidFill>
                            <a:srgbClr val="FF6188"/>
                          </a:solidFill>
                          <a:latin typeface="Courier New"/>
                          <a:ea typeface="Courier New"/>
                          <a:cs typeface="Courier New"/>
                          <a:sym typeface="Courier New"/>
                        </a:rPr>
                        <a:t>artifactId</a:t>
                      </a:r>
                      <a:r>
                        <a:rPr lang="es-ES" sz="900" b="1">
                          <a:solidFill>
                            <a:srgbClr val="939293"/>
                          </a:solidFill>
                          <a:latin typeface="Courier New"/>
                          <a:ea typeface="Courier New"/>
                          <a:cs typeface="Courier New"/>
                          <a:sym typeface="Courier New"/>
                        </a:rPr>
                        <a:t>&gt;</a:t>
                      </a:r>
                      <a:r>
                        <a:rPr lang="es-ES" sz="900" b="1">
                          <a:solidFill>
                            <a:srgbClr val="FCFCFA"/>
                          </a:solidFill>
                          <a:latin typeface="Courier New"/>
                          <a:ea typeface="Courier New"/>
                          <a:cs typeface="Courier New"/>
                          <a:sym typeface="Courier New"/>
                        </a:rPr>
                        <a:t>h2</a:t>
                      </a:r>
                      <a:r>
                        <a:rPr lang="es-ES" sz="900" b="1">
                          <a:solidFill>
                            <a:srgbClr val="939293"/>
                          </a:solidFill>
                          <a:latin typeface="Courier New"/>
                          <a:ea typeface="Courier New"/>
                          <a:cs typeface="Courier New"/>
                          <a:sym typeface="Courier New"/>
                        </a:rPr>
                        <a:t>&lt;/</a:t>
                      </a:r>
                      <a:r>
                        <a:rPr lang="es-ES" sz="900" b="1">
                          <a:solidFill>
                            <a:srgbClr val="FF6188"/>
                          </a:solidFill>
                          <a:latin typeface="Courier New"/>
                          <a:ea typeface="Courier New"/>
                          <a:cs typeface="Courier New"/>
                          <a:sym typeface="Courier New"/>
                        </a:rPr>
                        <a:t>artifactId</a:t>
                      </a:r>
                      <a:r>
                        <a:rPr lang="es-ES" sz="900" b="1">
                          <a:solidFill>
                            <a:srgbClr val="939293"/>
                          </a:solidFill>
                          <a:latin typeface="Courier New"/>
                          <a:ea typeface="Courier New"/>
                          <a:cs typeface="Courier New"/>
                          <a:sym typeface="Courier New"/>
                        </a:rPr>
                        <a:t>&gt;</a:t>
                      </a: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939293"/>
                          </a:solidFill>
                          <a:latin typeface="Courier New"/>
                          <a:ea typeface="Courier New"/>
                          <a:cs typeface="Courier New"/>
                          <a:sym typeface="Courier New"/>
                        </a:rPr>
                        <a:t>   &lt;</a:t>
                      </a:r>
                      <a:r>
                        <a:rPr lang="es-ES" sz="900" b="1">
                          <a:solidFill>
                            <a:srgbClr val="FF6188"/>
                          </a:solidFill>
                          <a:latin typeface="Courier New"/>
                          <a:ea typeface="Courier New"/>
                          <a:cs typeface="Courier New"/>
                          <a:sym typeface="Courier New"/>
                        </a:rPr>
                        <a:t>scope</a:t>
                      </a:r>
                      <a:r>
                        <a:rPr lang="es-ES" sz="900" b="1">
                          <a:solidFill>
                            <a:srgbClr val="939293"/>
                          </a:solidFill>
                          <a:latin typeface="Courier New"/>
                          <a:ea typeface="Courier New"/>
                          <a:cs typeface="Courier New"/>
                          <a:sym typeface="Courier New"/>
                        </a:rPr>
                        <a:t>&gt;</a:t>
                      </a:r>
                      <a:r>
                        <a:rPr lang="es-ES" sz="900" b="1">
                          <a:solidFill>
                            <a:srgbClr val="FCFCFA"/>
                          </a:solidFill>
                          <a:latin typeface="Courier New"/>
                          <a:ea typeface="Courier New"/>
                          <a:cs typeface="Courier New"/>
                          <a:sym typeface="Courier New"/>
                        </a:rPr>
                        <a:t>runtime</a:t>
                      </a:r>
                      <a:r>
                        <a:rPr lang="es-ES" sz="900" b="1">
                          <a:solidFill>
                            <a:srgbClr val="939293"/>
                          </a:solidFill>
                          <a:latin typeface="Courier New"/>
                          <a:ea typeface="Courier New"/>
                          <a:cs typeface="Courier New"/>
                          <a:sym typeface="Courier New"/>
                        </a:rPr>
                        <a:t>&lt;/</a:t>
                      </a:r>
                      <a:r>
                        <a:rPr lang="es-ES" sz="900" b="1">
                          <a:solidFill>
                            <a:srgbClr val="FF6188"/>
                          </a:solidFill>
                          <a:latin typeface="Courier New"/>
                          <a:ea typeface="Courier New"/>
                          <a:cs typeface="Courier New"/>
                          <a:sym typeface="Courier New"/>
                        </a:rPr>
                        <a:t>scope</a:t>
                      </a:r>
                      <a:r>
                        <a:rPr lang="es-ES" sz="900" b="1">
                          <a:solidFill>
                            <a:srgbClr val="939293"/>
                          </a:solidFill>
                          <a:latin typeface="Courier New"/>
                          <a:ea typeface="Courier New"/>
                          <a:cs typeface="Courier New"/>
                          <a:sym typeface="Courier New"/>
                        </a:rPr>
                        <a:t>&gt;</a:t>
                      </a: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939293"/>
                          </a:solidFill>
                          <a:latin typeface="Courier New"/>
                          <a:ea typeface="Courier New"/>
                          <a:cs typeface="Courier New"/>
                          <a:sym typeface="Courier New"/>
                        </a:rPr>
                        <a:t>&lt;/</a:t>
                      </a:r>
                      <a:r>
                        <a:rPr lang="es-ES" sz="900" b="1">
                          <a:solidFill>
                            <a:srgbClr val="FF6188"/>
                          </a:solidFill>
                          <a:latin typeface="Courier New"/>
                          <a:ea typeface="Courier New"/>
                          <a:cs typeface="Courier New"/>
                          <a:sym typeface="Courier New"/>
                        </a:rPr>
                        <a:t>dependency</a:t>
                      </a:r>
                      <a:r>
                        <a:rPr lang="es-ES" sz="900" b="1">
                          <a:solidFill>
                            <a:srgbClr val="939293"/>
                          </a:solidFill>
                          <a:latin typeface="Courier New"/>
                          <a:ea typeface="Courier New"/>
                          <a:cs typeface="Courier New"/>
                          <a:sym typeface="Courier New"/>
                        </a:rPr>
                        <a:t>&gt;</a:t>
                      </a: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endParaRPr sz="900" b="1">
                        <a:solidFill>
                          <a:srgbClr val="CC0000"/>
                        </a:solidFill>
                        <a:latin typeface="Courier New"/>
                        <a:ea typeface="Courier New"/>
                        <a:cs typeface="Courier New"/>
                        <a:sym typeface="Courier New"/>
                      </a:endParaRPr>
                    </a:p>
                  </a:txBody>
                  <a:tcPr marL="63500" marR="63500" marT="63500" marB="63500">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9"/>
        <p:cNvGrpSpPr/>
        <p:nvPr/>
      </p:nvGrpSpPr>
      <p:grpSpPr>
        <a:xfrm>
          <a:off x="0" y="0"/>
          <a:ext cx="0" cy="0"/>
          <a:chOff x="0" y="0"/>
          <a:chExt cx="0" cy="0"/>
        </a:xfrm>
      </p:grpSpPr>
      <p:sp>
        <p:nvSpPr>
          <p:cNvPr id="400" name="Google Shape;400;p48"/>
          <p:cNvSpPr txBox="1"/>
          <p:nvPr/>
        </p:nvSpPr>
        <p:spPr>
          <a:xfrm>
            <a:off x="362750" y="325450"/>
            <a:ext cx="8591700" cy="422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200"/>
              <a:buFont typeface="Arial"/>
              <a:buNone/>
            </a:pPr>
            <a:r>
              <a:rPr lang="es-ES" sz="1200" b="1">
                <a:solidFill>
                  <a:srgbClr val="3F3F3F"/>
                </a:solidFill>
                <a:latin typeface="Proxima Nova"/>
                <a:ea typeface="Proxima Nova"/>
                <a:cs typeface="Proxima Nova"/>
                <a:sym typeface="Proxima Nova"/>
              </a:rPr>
              <a:t>2</a:t>
            </a:r>
            <a:r>
              <a:rPr lang="es-ES" sz="1200" b="1" i="0" u="none" strike="noStrike" cap="none">
                <a:solidFill>
                  <a:srgbClr val="3F3F3F"/>
                </a:solidFill>
                <a:latin typeface="Proxima Nova"/>
                <a:ea typeface="Proxima Nova"/>
                <a:cs typeface="Proxima Nova"/>
                <a:sym typeface="Proxima Nova"/>
              </a:rPr>
              <a:t>)</a:t>
            </a:r>
            <a:r>
              <a:rPr lang="es-ES" sz="1200" b="0" i="0" u="none" strike="noStrike" cap="none">
                <a:solidFill>
                  <a:srgbClr val="3F3F3F"/>
                </a:solidFill>
                <a:latin typeface="Proxima Nova"/>
                <a:ea typeface="Proxima Nova"/>
                <a:cs typeface="Proxima Nova"/>
                <a:sym typeface="Proxima Nova"/>
              </a:rPr>
              <a:t> </a:t>
            </a:r>
            <a:r>
              <a:rPr lang="es-ES" sz="900">
                <a:solidFill>
                  <a:schemeClr val="dk1"/>
                </a:solidFill>
                <a:highlight>
                  <a:schemeClr val="lt1"/>
                </a:highlight>
                <a:latin typeface="Comfortaa"/>
                <a:ea typeface="Comfortaa"/>
                <a:cs typeface="Comfortaa"/>
                <a:sym typeface="Comfortaa"/>
              </a:rPr>
              <a:t>Además de agregar las dependencias en el pom.xml, 2° se deben agregar las properties de la base de datos en el archivo “</a:t>
            </a:r>
            <a:r>
              <a:rPr lang="es-ES" sz="900" b="1" u="sng">
                <a:solidFill>
                  <a:schemeClr val="dk1"/>
                </a:solidFill>
                <a:highlight>
                  <a:srgbClr val="FCE5CD"/>
                </a:highlight>
                <a:latin typeface="Comfortaa"/>
                <a:ea typeface="Comfortaa"/>
                <a:cs typeface="Comfortaa"/>
                <a:sym typeface="Comfortaa"/>
              </a:rPr>
              <a:t>aplication.properties</a:t>
            </a:r>
            <a:r>
              <a:rPr lang="es-ES" sz="900">
                <a:solidFill>
                  <a:schemeClr val="dk1"/>
                </a:solidFill>
                <a:highlight>
                  <a:schemeClr val="lt1"/>
                </a:highlight>
                <a:latin typeface="Comfortaa"/>
                <a:ea typeface="Comfortaa"/>
                <a:cs typeface="Comfortaa"/>
                <a:sym typeface="Comfortaa"/>
              </a:rPr>
              <a:t>” que es un archivo de configuración y es donde </a:t>
            </a:r>
            <a:r>
              <a:rPr lang="es-ES" sz="900" b="1">
                <a:solidFill>
                  <a:schemeClr val="dk1"/>
                </a:solidFill>
                <a:highlight>
                  <a:schemeClr val="lt1"/>
                </a:highlight>
                <a:latin typeface="Comfortaa"/>
                <a:ea typeface="Comfortaa"/>
                <a:cs typeface="Comfortaa"/>
                <a:sym typeface="Comfortaa"/>
              </a:rPr>
              <a:t>Spring </a:t>
            </a:r>
            <a:r>
              <a:rPr lang="es-ES" sz="900">
                <a:solidFill>
                  <a:schemeClr val="dk1"/>
                </a:solidFill>
                <a:highlight>
                  <a:schemeClr val="lt1"/>
                </a:highlight>
                <a:latin typeface="Comfortaa"/>
                <a:ea typeface="Comfortaa"/>
                <a:cs typeface="Comfortaa"/>
                <a:sym typeface="Comfortaa"/>
              </a:rPr>
              <a:t>relaciona nuestro proyecto con la base de datos, que deseamos utilizar. para poder conectarnos con la Base de Datos, entonces debemos indicar en el archivo aplication.properties lo siguiente:</a:t>
            </a:r>
            <a:endParaRPr sz="3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3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1">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1">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1">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1">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p:txBody>
      </p:sp>
      <p:pic>
        <p:nvPicPr>
          <p:cNvPr id="401" name="Google Shape;401;p48"/>
          <p:cNvPicPr preferRelativeResize="0"/>
          <p:nvPr/>
        </p:nvPicPr>
        <p:blipFill>
          <a:blip r:embed="rId3">
            <a:alphaModFix/>
          </a:blip>
          <a:stretch>
            <a:fillRect/>
          </a:stretch>
        </p:blipFill>
        <p:spPr>
          <a:xfrm>
            <a:off x="8116117" y="8"/>
            <a:ext cx="1020722" cy="1023226"/>
          </a:xfrm>
          <a:prstGeom prst="rect">
            <a:avLst/>
          </a:prstGeom>
          <a:noFill/>
          <a:ln>
            <a:noFill/>
          </a:ln>
        </p:spPr>
      </p:pic>
      <p:sp>
        <p:nvSpPr>
          <p:cNvPr id="403" name="Google Shape;403;p48"/>
          <p:cNvSpPr txBox="1"/>
          <p:nvPr/>
        </p:nvSpPr>
        <p:spPr>
          <a:xfrm>
            <a:off x="2234800" y="1349375"/>
            <a:ext cx="5386800" cy="2774700"/>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s-ES" sz="1100" b="1" dirty="0">
                <a:latin typeface="Courier New"/>
                <a:ea typeface="Courier New"/>
                <a:cs typeface="Courier New"/>
                <a:sym typeface="Courier New"/>
              </a:rPr>
              <a:t>spring.h2.consolte.enable=true</a:t>
            </a:r>
            <a:endParaRPr sz="1100" b="1" dirty="0">
              <a:latin typeface="Courier New"/>
              <a:ea typeface="Courier New"/>
              <a:cs typeface="Courier New"/>
              <a:sym typeface="Courier New"/>
            </a:endParaRPr>
          </a:p>
          <a:p>
            <a:pPr marL="0" lvl="0" indent="0" algn="l" rtl="0">
              <a:spcBef>
                <a:spcPts val="1000"/>
              </a:spcBef>
              <a:spcAft>
                <a:spcPts val="0"/>
              </a:spcAft>
              <a:buNone/>
            </a:pPr>
            <a:r>
              <a:rPr lang="es-ES" sz="1100" b="1" dirty="0" err="1">
                <a:latin typeface="Courier New"/>
                <a:ea typeface="Courier New"/>
                <a:cs typeface="Courier New"/>
                <a:sym typeface="Courier New"/>
              </a:rPr>
              <a:t>spring.datasource.driverClassName</a:t>
            </a:r>
            <a:r>
              <a:rPr lang="es-ES" sz="1100" b="1" dirty="0">
                <a:latin typeface="Courier New"/>
                <a:ea typeface="Courier New"/>
                <a:cs typeface="Courier New"/>
                <a:sym typeface="Courier New"/>
              </a:rPr>
              <a:t>=org.h2.Driver</a:t>
            </a:r>
            <a:endParaRPr sz="1100" b="1" dirty="0">
              <a:latin typeface="Courier New"/>
              <a:ea typeface="Courier New"/>
              <a:cs typeface="Courier New"/>
              <a:sym typeface="Courier New"/>
            </a:endParaRPr>
          </a:p>
          <a:p>
            <a:pPr marL="0" lvl="0" indent="0" algn="l" rtl="0">
              <a:spcBef>
                <a:spcPts val="1000"/>
              </a:spcBef>
              <a:spcAft>
                <a:spcPts val="0"/>
              </a:spcAft>
              <a:buNone/>
            </a:pPr>
            <a:r>
              <a:rPr lang="es-ES" sz="1100" b="1" dirty="0">
                <a:latin typeface="Courier New"/>
                <a:ea typeface="Courier New"/>
                <a:cs typeface="Courier New"/>
                <a:sym typeface="Courier New"/>
              </a:rPr>
              <a:t>spring.datasource.url=jdbc:h2:mem:navin</a:t>
            </a:r>
            <a:endParaRPr sz="1100" b="1" dirty="0">
              <a:latin typeface="Courier New"/>
              <a:ea typeface="Courier New"/>
              <a:cs typeface="Courier New"/>
              <a:sym typeface="Courier New"/>
            </a:endParaRPr>
          </a:p>
          <a:p>
            <a:pPr marL="0" lvl="0" indent="0" algn="l" rtl="0">
              <a:spcBef>
                <a:spcPts val="1000"/>
              </a:spcBef>
              <a:spcAft>
                <a:spcPts val="0"/>
              </a:spcAft>
              <a:buNone/>
            </a:pPr>
            <a:r>
              <a:rPr lang="es-ES" sz="1100" b="1" dirty="0" err="1">
                <a:latin typeface="Courier New"/>
                <a:ea typeface="Courier New"/>
                <a:cs typeface="Courier New"/>
                <a:sym typeface="Courier New"/>
              </a:rPr>
              <a:t>spring.datasource.username</a:t>
            </a:r>
            <a:r>
              <a:rPr lang="es-ES" sz="1100" b="1" dirty="0">
                <a:latin typeface="Courier New"/>
                <a:ea typeface="Courier New"/>
                <a:cs typeface="Courier New"/>
                <a:sym typeface="Courier New"/>
              </a:rPr>
              <a:t>=</a:t>
            </a:r>
            <a:r>
              <a:rPr lang="es-ES" sz="1100" b="1" dirty="0" err="1">
                <a:latin typeface="Courier New"/>
                <a:ea typeface="Courier New"/>
                <a:cs typeface="Courier New"/>
                <a:sym typeface="Courier New"/>
              </a:rPr>
              <a:t>sa</a:t>
            </a:r>
            <a:endParaRPr sz="1100" b="1" dirty="0">
              <a:latin typeface="Courier New"/>
              <a:ea typeface="Courier New"/>
              <a:cs typeface="Courier New"/>
              <a:sym typeface="Courier New"/>
            </a:endParaRPr>
          </a:p>
          <a:p>
            <a:pPr marL="0" lvl="0" indent="0" algn="l" rtl="0">
              <a:spcBef>
                <a:spcPts val="1000"/>
              </a:spcBef>
              <a:spcAft>
                <a:spcPts val="0"/>
              </a:spcAft>
              <a:buNone/>
            </a:pPr>
            <a:r>
              <a:rPr lang="es-ES" sz="1100" b="1" dirty="0" err="1">
                <a:latin typeface="Courier New"/>
                <a:ea typeface="Courier New"/>
                <a:cs typeface="Courier New"/>
                <a:sym typeface="Courier New"/>
              </a:rPr>
              <a:t>spring.datasoure.password</a:t>
            </a:r>
            <a:r>
              <a:rPr lang="es-ES" sz="1100" b="1" dirty="0">
                <a:latin typeface="Courier New"/>
                <a:ea typeface="Courier New"/>
                <a:cs typeface="Courier New"/>
                <a:sym typeface="Courier New"/>
              </a:rPr>
              <a:t>=</a:t>
            </a:r>
            <a:endParaRPr sz="1100" b="1" dirty="0">
              <a:latin typeface="Courier New"/>
              <a:ea typeface="Courier New"/>
              <a:cs typeface="Courier New"/>
              <a:sym typeface="Courier New"/>
            </a:endParaRPr>
          </a:p>
          <a:p>
            <a:pPr marL="0" lvl="0" indent="0" algn="l" rtl="0">
              <a:spcBef>
                <a:spcPts val="1000"/>
              </a:spcBef>
              <a:spcAft>
                <a:spcPts val="0"/>
              </a:spcAft>
              <a:buNone/>
            </a:pPr>
            <a:r>
              <a:rPr lang="es-ES" sz="1100" b="1" dirty="0" err="1">
                <a:solidFill>
                  <a:schemeClr val="dk1"/>
                </a:solidFill>
                <a:latin typeface="Courier New"/>
                <a:ea typeface="Courier New"/>
                <a:cs typeface="Courier New"/>
                <a:sym typeface="Courier New"/>
              </a:rPr>
              <a:t>spring.jpa.show-sql</a:t>
            </a:r>
            <a:r>
              <a:rPr lang="es-ES" sz="1100" b="1" dirty="0">
                <a:solidFill>
                  <a:schemeClr val="dk1"/>
                </a:solidFill>
                <a:latin typeface="Courier New"/>
                <a:ea typeface="Courier New"/>
                <a:cs typeface="Courier New"/>
                <a:sym typeface="Courier New"/>
              </a:rPr>
              <a:t> = true</a:t>
            </a:r>
            <a:endParaRPr sz="1100" b="1" dirty="0">
              <a:solidFill>
                <a:schemeClr val="dk1"/>
              </a:solidFill>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s-ES" sz="1100" b="1" dirty="0" err="1">
                <a:solidFill>
                  <a:schemeClr val="dk1"/>
                </a:solidFill>
                <a:latin typeface="Courier New"/>
                <a:ea typeface="Courier New"/>
                <a:cs typeface="Courier New"/>
                <a:sym typeface="Courier New"/>
              </a:rPr>
              <a:t>spring.jpa.hibernate.ddl</a:t>
            </a:r>
            <a:r>
              <a:rPr lang="es-ES" sz="1100" b="1" dirty="0">
                <a:solidFill>
                  <a:schemeClr val="dk1"/>
                </a:solidFill>
                <a:latin typeface="Courier New"/>
                <a:ea typeface="Courier New"/>
                <a:cs typeface="Courier New"/>
                <a:sym typeface="Courier New"/>
              </a:rPr>
              <a:t>-auto=</a:t>
            </a:r>
            <a:r>
              <a:rPr lang="es-ES" sz="1100" b="1" dirty="0" err="1">
                <a:solidFill>
                  <a:schemeClr val="dk1"/>
                </a:solidFill>
                <a:latin typeface="Courier New"/>
                <a:ea typeface="Courier New"/>
                <a:cs typeface="Courier New"/>
                <a:sym typeface="Courier New"/>
              </a:rPr>
              <a:t>create-drop</a:t>
            </a:r>
            <a:endParaRPr sz="1100" b="1" dirty="0">
              <a:solidFill>
                <a:schemeClr val="dk1"/>
              </a:solidFill>
              <a:latin typeface="Courier New"/>
              <a:ea typeface="Courier New"/>
              <a:cs typeface="Courier New"/>
              <a:sym typeface="Courier New"/>
            </a:endParaRPr>
          </a:p>
        </p:txBody>
      </p:sp>
      <p:sp>
        <p:nvSpPr>
          <p:cNvPr id="404" name="Google Shape;404;p48"/>
          <p:cNvSpPr/>
          <p:nvPr/>
        </p:nvSpPr>
        <p:spPr>
          <a:xfrm>
            <a:off x="7799950" y="1618900"/>
            <a:ext cx="2600400" cy="1441800"/>
          </a:xfrm>
          <a:prstGeom prst="wedgeRectCallout">
            <a:avLst>
              <a:gd name="adj1" fmla="val -168264"/>
              <a:gd name="adj2" fmla="val 58356"/>
            </a:avLst>
          </a:prstGeom>
          <a:solidFill>
            <a:srgbClr val="EBEBEB"/>
          </a:solidFill>
          <a:ln w="9525" cap="flat" cmpd="sng">
            <a:solidFill>
              <a:srgbClr val="EE58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000"/>
              </a:spcBef>
              <a:spcAft>
                <a:spcPts val="0"/>
              </a:spcAft>
              <a:buNone/>
            </a:pPr>
            <a:endParaRPr sz="1200">
              <a:solidFill>
                <a:srgbClr val="000000"/>
              </a:solidFill>
              <a:latin typeface="Consolas"/>
              <a:ea typeface="Consolas"/>
              <a:cs typeface="Consolas"/>
              <a:sym typeface="Consolas"/>
            </a:endParaRPr>
          </a:p>
          <a:p>
            <a:pPr marL="0" lvl="0" indent="0" algn="l" rtl="0">
              <a:spcBef>
                <a:spcPts val="1000"/>
              </a:spcBef>
              <a:spcAft>
                <a:spcPts val="0"/>
              </a:spcAft>
              <a:buNone/>
            </a:pPr>
            <a:r>
              <a:rPr lang="es-ES" sz="1200" b="1">
                <a:solidFill>
                  <a:srgbClr val="000000"/>
                </a:solidFill>
                <a:latin typeface="Consolas"/>
                <a:ea typeface="Consolas"/>
                <a:cs typeface="Consolas"/>
                <a:sym typeface="Consolas"/>
              </a:rPr>
              <a:t>show-sql:</a:t>
            </a:r>
            <a:r>
              <a:rPr lang="es-ES" sz="1200">
                <a:solidFill>
                  <a:srgbClr val="000000"/>
                </a:solidFill>
                <a:latin typeface="Consolas"/>
                <a:ea typeface="Consolas"/>
                <a:cs typeface="Consolas"/>
                <a:sym typeface="Consolas"/>
              </a:rPr>
              <a:t>[parámetro opcional]Imprime en la consola las instrucciones hechas en la base de datos</a:t>
            </a:r>
            <a:endParaRPr sz="1200">
              <a:solidFill>
                <a:srgbClr val="000000"/>
              </a:solidFill>
              <a:latin typeface="Consolas"/>
              <a:ea typeface="Consolas"/>
              <a:cs typeface="Consolas"/>
              <a:sym typeface="Consolas"/>
            </a:endParaRPr>
          </a:p>
        </p:txBody>
      </p:sp>
      <p:sp>
        <p:nvSpPr>
          <p:cNvPr id="405" name="Google Shape;405;p48"/>
          <p:cNvSpPr/>
          <p:nvPr/>
        </p:nvSpPr>
        <p:spPr>
          <a:xfrm>
            <a:off x="-935100" y="1128575"/>
            <a:ext cx="2600400" cy="1500300"/>
          </a:xfrm>
          <a:prstGeom prst="wedgeRectCallout">
            <a:avLst>
              <a:gd name="adj1" fmla="val 74244"/>
              <a:gd name="adj2" fmla="val 16662"/>
            </a:avLst>
          </a:prstGeom>
          <a:solidFill>
            <a:srgbClr val="EBEBEB"/>
          </a:solidFill>
          <a:ln w="9525" cap="flat" cmpd="sng">
            <a:solidFill>
              <a:srgbClr val="EE58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000"/>
              </a:spcBef>
              <a:spcAft>
                <a:spcPts val="0"/>
              </a:spcAft>
              <a:buNone/>
            </a:pPr>
            <a:r>
              <a:rPr lang="es-ES" sz="1200" b="1">
                <a:latin typeface="Consolas"/>
                <a:ea typeface="Consolas"/>
                <a:cs typeface="Consolas"/>
                <a:sym typeface="Consolas"/>
              </a:rPr>
              <a:t>driverClassName</a:t>
            </a:r>
            <a:r>
              <a:rPr lang="es-ES" sz="1200" b="1">
                <a:solidFill>
                  <a:srgbClr val="000000"/>
                </a:solidFill>
                <a:latin typeface="Consolas"/>
                <a:ea typeface="Consolas"/>
                <a:cs typeface="Consolas"/>
                <a:sym typeface="Consolas"/>
              </a:rPr>
              <a:t>,</a:t>
            </a:r>
            <a:r>
              <a:rPr lang="es-ES" sz="1200">
                <a:solidFill>
                  <a:srgbClr val="000000"/>
                </a:solidFill>
                <a:latin typeface="Consolas"/>
                <a:ea typeface="Consolas"/>
                <a:cs typeface="Consolas"/>
                <a:sym typeface="Consolas"/>
              </a:rPr>
              <a:t> Indica el driver/lib para conectar java a mysql</a:t>
            </a:r>
            <a:endParaRPr sz="1200">
              <a:solidFill>
                <a:srgbClr val="000000"/>
              </a:solidFill>
              <a:latin typeface="Consolas"/>
              <a:ea typeface="Consolas"/>
              <a:cs typeface="Consolas"/>
              <a:sym typeface="Consolas"/>
            </a:endParaRPr>
          </a:p>
          <a:p>
            <a:pPr marL="0" lvl="0" indent="0" algn="l" rtl="0">
              <a:spcBef>
                <a:spcPts val="1000"/>
              </a:spcBef>
              <a:spcAft>
                <a:spcPts val="0"/>
              </a:spcAft>
              <a:buNone/>
            </a:pPr>
            <a:r>
              <a:rPr lang="es-ES" sz="1200" b="1">
                <a:solidFill>
                  <a:srgbClr val="000000"/>
                </a:solidFill>
                <a:latin typeface="Consolas"/>
                <a:ea typeface="Consolas"/>
                <a:cs typeface="Consolas"/>
                <a:sym typeface="Consolas"/>
              </a:rPr>
              <a:t>url:</a:t>
            </a:r>
            <a:r>
              <a:rPr lang="es-ES" sz="1200">
                <a:solidFill>
                  <a:srgbClr val="000000"/>
                </a:solidFill>
                <a:latin typeface="Consolas"/>
                <a:ea typeface="Consolas"/>
                <a:cs typeface="Consolas"/>
                <a:sym typeface="Consolas"/>
              </a:rPr>
              <a:t> Url donde esta el servicio de tu mysql y el nombre de la base de datos</a:t>
            </a:r>
            <a:endParaRPr sz="1050">
              <a:solidFill>
                <a:srgbClr val="000000"/>
              </a:solidFill>
              <a:highlight>
                <a:srgbClr val="F5F2F0"/>
              </a:highlight>
              <a:latin typeface="Consolas"/>
              <a:ea typeface="Consolas"/>
              <a:cs typeface="Consolas"/>
              <a:sym typeface="Consolas"/>
            </a:endParaRPr>
          </a:p>
          <a:p>
            <a:pPr marL="0" lvl="0" indent="0" algn="l" rtl="0">
              <a:spcBef>
                <a:spcPts val="1000"/>
              </a:spcBef>
              <a:spcAft>
                <a:spcPts val="0"/>
              </a:spcAft>
              <a:buClr>
                <a:srgbClr val="000000"/>
              </a:buClr>
              <a:buSzPts val="1100"/>
              <a:buFont typeface="Arial"/>
              <a:buNone/>
            </a:pPr>
            <a:endParaRPr sz="1200">
              <a:solidFill>
                <a:srgbClr val="000000"/>
              </a:solidFill>
              <a:latin typeface="Consolas"/>
              <a:ea typeface="Consolas"/>
              <a:cs typeface="Consolas"/>
              <a:sym typeface="Consolas"/>
            </a:endParaRPr>
          </a:p>
        </p:txBody>
      </p:sp>
      <p:sp>
        <p:nvSpPr>
          <p:cNvPr id="406" name="Google Shape;406;p48"/>
          <p:cNvSpPr/>
          <p:nvPr/>
        </p:nvSpPr>
        <p:spPr>
          <a:xfrm>
            <a:off x="-1063025" y="3060700"/>
            <a:ext cx="2600400" cy="1500300"/>
          </a:xfrm>
          <a:prstGeom prst="wedgeRectCallout">
            <a:avLst>
              <a:gd name="adj1" fmla="val 76184"/>
              <a:gd name="adj2" fmla="val -23285"/>
            </a:avLst>
          </a:prstGeom>
          <a:solidFill>
            <a:srgbClr val="EBEBEB"/>
          </a:solidFill>
          <a:ln w="9525" cap="flat" cmpd="sng">
            <a:solidFill>
              <a:srgbClr val="EE58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000"/>
              </a:spcBef>
              <a:spcAft>
                <a:spcPts val="0"/>
              </a:spcAft>
              <a:buNone/>
            </a:pPr>
            <a:r>
              <a:rPr lang="es-ES" sz="1200" b="1">
                <a:latin typeface="Consolas"/>
                <a:ea typeface="Consolas"/>
                <a:cs typeface="Consolas"/>
                <a:sym typeface="Consolas"/>
              </a:rPr>
              <a:t>ddl-auto: </a:t>
            </a:r>
            <a:r>
              <a:rPr lang="es-ES" sz="1200">
                <a:latin typeface="Consolas"/>
                <a:ea typeface="Consolas"/>
                <a:cs typeface="Consolas"/>
                <a:sym typeface="Consolas"/>
              </a:rPr>
              <a:t>indica que cuando se ejecuta la aplicación por primera vez crea en la base de datos todas las tablas automáticamente, si existieran las elimina.</a:t>
            </a:r>
            <a:endParaRPr sz="1050">
              <a:solidFill>
                <a:srgbClr val="000000"/>
              </a:solidFill>
              <a:highlight>
                <a:srgbClr val="F5F2F0"/>
              </a:highlight>
              <a:latin typeface="Consolas"/>
              <a:ea typeface="Consolas"/>
              <a:cs typeface="Consolas"/>
              <a:sym typeface="Consolas"/>
            </a:endParaRPr>
          </a:p>
          <a:p>
            <a:pPr marL="0" lvl="0" indent="0" algn="l" rtl="0">
              <a:spcBef>
                <a:spcPts val="1000"/>
              </a:spcBef>
              <a:spcAft>
                <a:spcPts val="0"/>
              </a:spcAft>
              <a:buClr>
                <a:srgbClr val="000000"/>
              </a:buClr>
              <a:buSzPts val="1100"/>
              <a:buFont typeface="Arial"/>
              <a:buNone/>
            </a:pPr>
            <a:endParaRPr sz="1200">
              <a:solidFill>
                <a:srgbClr val="000000"/>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0"/>
        <p:cNvGrpSpPr/>
        <p:nvPr/>
      </p:nvGrpSpPr>
      <p:grpSpPr>
        <a:xfrm>
          <a:off x="0" y="0"/>
          <a:ext cx="0" cy="0"/>
          <a:chOff x="0" y="0"/>
          <a:chExt cx="0" cy="0"/>
        </a:xfrm>
      </p:grpSpPr>
      <p:sp>
        <p:nvSpPr>
          <p:cNvPr id="411" name="Google Shape;411;p49"/>
          <p:cNvSpPr txBox="1"/>
          <p:nvPr/>
        </p:nvSpPr>
        <p:spPr>
          <a:xfrm>
            <a:off x="362750" y="325450"/>
            <a:ext cx="8591700" cy="422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200"/>
              <a:buFont typeface="Arial"/>
              <a:buNone/>
            </a:pPr>
            <a:r>
              <a:rPr lang="es-ES" sz="1200" b="1">
                <a:solidFill>
                  <a:srgbClr val="3F3F3F"/>
                </a:solidFill>
                <a:latin typeface="Proxima Nova"/>
                <a:ea typeface="Proxima Nova"/>
                <a:cs typeface="Proxima Nova"/>
                <a:sym typeface="Proxima Nova"/>
              </a:rPr>
              <a:t>3) </a:t>
            </a:r>
            <a:r>
              <a:rPr lang="es-ES" sz="1200">
                <a:solidFill>
                  <a:srgbClr val="3F3F3F"/>
                </a:solidFill>
                <a:latin typeface="Proxima Nova"/>
                <a:ea typeface="Proxima Nova"/>
                <a:cs typeface="Proxima Nova"/>
                <a:sym typeface="Proxima Nova"/>
              </a:rPr>
              <a:t>Corremos la aplicación y verificamos si establece la conexión en el navegador. </a:t>
            </a: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p:txBody>
      </p:sp>
      <p:pic>
        <p:nvPicPr>
          <p:cNvPr id="412" name="Google Shape;412;p49"/>
          <p:cNvPicPr preferRelativeResize="0"/>
          <p:nvPr/>
        </p:nvPicPr>
        <p:blipFill>
          <a:blip r:embed="rId3">
            <a:alphaModFix/>
          </a:blip>
          <a:stretch>
            <a:fillRect/>
          </a:stretch>
        </p:blipFill>
        <p:spPr>
          <a:xfrm>
            <a:off x="8116117" y="8"/>
            <a:ext cx="1020722" cy="1023226"/>
          </a:xfrm>
          <a:prstGeom prst="rect">
            <a:avLst/>
          </a:prstGeom>
          <a:noFill/>
          <a:ln>
            <a:noFill/>
          </a:ln>
        </p:spPr>
      </p:pic>
      <p:pic>
        <p:nvPicPr>
          <p:cNvPr id="413" name="Google Shape;413;p49"/>
          <p:cNvPicPr preferRelativeResize="0"/>
          <p:nvPr/>
        </p:nvPicPr>
        <p:blipFill>
          <a:blip r:embed="rId4">
            <a:alphaModFix/>
          </a:blip>
          <a:stretch>
            <a:fillRect/>
          </a:stretch>
        </p:blipFill>
        <p:spPr>
          <a:xfrm>
            <a:off x="3695775" y="1415275"/>
            <a:ext cx="5441075" cy="1585275"/>
          </a:xfrm>
          <a:prstGeom prst="rect">
            <a:avLst/>
          </a:prstGeom>
          <a:noFill/>
          <a:ln w="9525" cap="flat" cmpd="sng">
            <a:solidFill>
              <a:schemeClr val="dk1"/>
            </a:solidFill>
            <a:prstDash val="solid"/>
            <a:round/>
            <a:headEnd type="none" w="sm" len="sm"/>
            <a:tailEnd type="none" w="sm" len="sm"/>
          </a:ln>
        </p:spPr>
      </p:pic>
      <p:pic>
        <p:nvPicPr>
          <p:cNvPr id="414" name="Google Shape;414;p49"/>
          <p:cNvPicPr preferRelativeResize="0"/>
          <p:nvPr/>
        </p:nvPicPr>
        <p:blipFill>
          <a:blip r:embed="rId5">
            <a:alphaModFix/>
          </a:blip>
          <a:stretch>
            <a:fillRect/>
          </a:stretch>
        </p:blipFill>
        <p:spPr>
          <a:xfrm>
            <a:off x="511475" y="1098200"/>
            <a:ext cx="2980909" cy="315977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9"/>
        <p:cNvGrpSpPr/>
        <p:nvPr/>
      </p:nvGrpSpPr>
      <p:grpSpPr>
        <a:xfrm>
          <a:off x="0" y="0"/>
          <a:ext cx="0" cy="0"/>
          <a:chOff x="0" y="0"/>
          <a:chExt cx="0" cy="0"/>
        </a:xfrm>
      </p:grpSpPr>
      <p:sp>
        <p:nvSpPr>
          <p:cNvPr id="420" name="Google Shape;420;p50"/>
          <p:cNvSpPr txBox="1"/>
          <p:nvPr/>
        </p:nvSpPr>
        <p:spPr>
          <a:xfrm>
            <a:off x="362750" y="325450"/>
            <a:ext cx="8591700" cy="422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200"/>
              <a:buFont typeface="Arial"/>
              <a:buNone/>
            </a:pPr>
            <a:r>
              <a:rPr lang="es-ES" sz="1200" b="1">
                <a:solidFill>
                  <a:srgbClr val="3F3F3F"/>
                </a:solidFill>
                <a:latin typeface="Proxima Nova"/>
                <a:ea typeface="Proxima Nova"/>
                <a:cs typeface="Proxima Nova"/>
                <a:sym typeface="Proxima Nova"/>
              </a:rPr>
              <a:t>4</a:t>
            </a:r>
            <a:r>
              <a:rPr lang="es-ES" sz="1200" b="1" i="0" u="none" strike="noStrike" cap="none">
                <a:solidFill>
                  <a:srgbClr val="3F3F3F"/>
                </a:solidFill>
                <a:latin typeface="Proxima Nova"/>
                <a:ea typeface="Proxima Nova"/>
                <a:cs typeface="Proxima Nova"/>
                <a:sym typeface="Proxima Nova"/>
              </a:rPr>
              <a:t>)</a:t>
            </a:r>
            <a:r>
              <a:rPr lang="es-ES" sz="1200" b="0" i="0" u="none" strike="noStrike" cap="none">
                <a:solidFill>
                  <a:srgbClr val="3F3F3F"/>
                </a:solidFill>
                <a:latin typeface="Proxima Nova"/>
                <a:ea typeface="Proxima Nova"/>
                <a:cs typeface="Proxima Nova"/>
                <a:sym typeface="Proxima Nova"/>
              </a:rPr>
              <a:t> </a:t>
            </a:r>
            <a:r>
              <a:rPr lang="es-ES" sz="1200">
                <a:solidFill>
                  <a:srgbClr val="3F3F3F"/>
                </a:solidFill>
                <a:latin typeface="Proxima Nova"/>
                <a:ea typeface="Proxima Nova"/>
                <a:cs typeface="Proxima Nova"/>
                <a:sym typeface="Proxima Nova"/>
              </a:rPr>
              <a:t>Creamos la entidad Student</a:t>
            </a: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r>
              <a:rPr lang="es-ES" sz="1200" b="1">
                <a:solidFill>
                  <a:srgbClr val="3F3F3F"/>
                </a:solidFill>
                <a:latin typeface="Proxima Nova"/>
                <a:ea typeface="Proxima Nova"/>
                <a:cs typeface="Proxima Nova"/>
                <a:sym typeface="Proxima Nova"/>
              </a:rPr>
              <a:t>5) </a:t>
            </a:r>
            <a:r>
              <a:rPr lang="es-ES" sz="900">
                <a:solidFill>
                  <a:srgbClr val="3F3F3F"/>
                </a:solidFill>
                <a:latin typeface="Comfortaa"/>
                <a:ea typeface="Comfortaa"/>
                <a:cs typeface="Comfortaa"/>
                <a:sym typeface="Comfortaa"/>
              </a:rPr>
              <a:t>Para el acceso a datos con Spring Data, sólo debemos crear los repositorios. Por ejemplo para crear el repositorio para la clase Student, solo definimos la interfaz, </a:t>
            </a:r>
            <a:r>
              <a:rPr lang="es-ES" sz="900" u="sng">
                <a:solidFill>
                  <a:srgbClr val="3F3F3F"/>
                </a:solidFill>
                <a:latin typeface="Comfortaa"/>
                <a:ea typeface="Comfortaa"/>
                <a:cs typeface="Comfortaa"/>
                <a:sym typeface="Comfortaa"/>
              </a:rPr>
              <a:t>IStudentRepository </a:t>
            </a:r>
            <a:r>
              <a:rPr lang="es-ES" sz="900">
                <a:solidFill>
                  <a:srgbClr val="3F3F3F"/>
                </a:solidFill>
                <a:latin typeface="Comfortaa"/>
                <a:ea typeface="Comfortaa"/>
                <a:cs typeface="Comfortaa"/>
                <a:sym typeface="Comfortaa"/>
              </a:rPr>
              <a:t> que extienda de </a:t>
            </a:r>
            <a:r>
              <a:rPr lang="es-ES" sz="900" u="sng">
                <a:solidFill>
                  <a:srgbClr val="3F3F3F"/>
                </a:solidFill>
                <a:latin typeface="Comfortaa"/>
                <a:ea typeface="Comfortaa"/>
                <a:cs typeface="Comfortaa"/>
                <a:sym typeface="Comfortaa"/>
              </a:rPr>
              <a:t>JpaRepository:</a:t>
            </a:r>
            <a:endParaRPr sz="900" u="sng">
              <a:solidFill>
                <a:srgbClr val="3F3F3F"/>
              </a:solidFill>
              <a:latin typeface="Comfortaa"/>
              <a:ea typeface="Comfortaa"/>
              <a:cs typeface="Comfortaa"/>
              <a:sym typeface="Comfortaa"/>
            </a:endParaRPr>
          </a:p>
          <a:p>
            <a:pPr marL="0" marR="0" lvl="0" indent="0" algn="l" rtl="0">
              <a:lnSpc>
                <a:spcPct val="100000"/>
              </a:lnSpc>
              <a:spcBef>
                <a:spcPts val="600"/>
              </a:spcBef>
              <a:spcAft>
                <a:spcPts val="0"/>
              </a:spcAft>
              <a:buClr>
                <a:srgbClr val="000000"/>
              </a:buClr>
              <a:buSzPts val="1200"/>
              <a:buFont typeface="Arial"/>
              <a:buNone/>
            </a:pPr>
            <a:endParaRPr sz="1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lvl="0" indent="0" algn="l" rtl="0">
              <a:spcBef>
                <a:spcPts val="0"/>
              </a:spcBef>
              <a:spcAft>
                <a:spcPts val="0"/>
              </a:spcAft>
              <a:buClr>
                <a:schemeClr val="dk1"/>
              </a:buClr>
              <a:buSzPts val="1600"/>
              <a:buFont typeface="Arial"/>
              <a:buNone/>
            </a:pPr>
            <a:r>
              <a:rPr lang="es-ES" sz="900">
                <a:solidFill>
                  <a:srgbClr val="3F3F3F"/>
                </a:solidFill>
                <a:latin typeface="Comfortaa"/>
                <a:ea typeface="Comfortaa"/>
                <a:cs typeface="Comfortaa"/>
                <a:sym typeface="Comfortaa"/>
              </a:rPr>
              <a:t>Lo que hicimos fue crear una interface que extiende de </a:t>
            </a:r>
            <a:r>
              <a:rPr lang="es-ES" sz="900" b="1">
                <a:solidFill>
                  <a:srgbClr val="4F95B8"/>
                </a:solidFill>
                <a:latin typeface="Comfortaa"/>
                <a:ea typeface="Comfortaa"/>
                <a:cs typeface="Comfortaa"/>
                <a:sym typeface="Comfortaa"/>
              </a:rPr>
              <a:t>JpaRepository&lt;T, ID&gt; </a:t>
            </a:r>
            <a:r>
              <a:rPr lang="es-ES" sz="900">
                <a:solidFill>
                  <a:srgbClr val="3F3F3F"/>
                </a:solidFill>
                <a:latin typeface="Comfortaa"/>
                <a:ea typeface="Comfortaa"/>
                <a:cs typeface="Comfortaa"/>
                <a:sym typeface="Comfortaa"/>
              </a:rPr>
              <a:t>donde:</a:t>
            </a:r>
            <a:endParaRPr sz="900">
              <a:solidFill>
                <a:srgbClr val="3F3F3F"/>
              </a:solidFill>
              <a:latin typeface="Comfortaa"/>
              <a:ea typeface="Comfortaa"/>
              <a:cs typeface="Comfortaa"/>
              <a:sym typeface="Comfortaa"/>
            </a:endParaRPr>
          </a:p>
          <a:p>
            <a:pPr marL="457200" lvl="0" indent="-285750" algn="l" rtl="0">
              <a:lnSpc>
                <a:spcPct val="150000"/>
              </a:lnSpc>
              <a:spcBef>
                <a:spcPts val="1000"/>
              </a:spcBef>
              <a:spcAft>
                <a:spcPts val="0"/>
              </a:spcAft>
              <a:buClr>
                <a:srgbClr val="F5A408"/>
              </a:buClr>
              <a:buSzPts val="900"/>
              <a:buFont typeface="Karla"/>
              <a:buChar char="►"/>
            </a:pPr>
            <a:r>
              <a:rPr lang="es-ES" sz="900">
                <a:solidFill>
                  <a:srgbClr val="3F3F3F"/>
                </a:solidFill>
                <a:latin typeface="Comfortaa"/>
                <a:ea typeface="Comfortaa"/>
                <a:cs typeface="Comfortaa"/>
                <a:sym typeface="Comfortaa"/>
              </a:rPr>
              <a:t> </a:t>
            </a:r>
            <a:r>
              <a:rPr lang="es-ES" sz="900" b="1">
                <a:solidFill>
                  <a:srgbClr val="4F95B8"/>
                </a:solidFill>
                <a:latin typeface="Comfortaa"/>
                <a:ea typeface="Comfortaa"/>
                <a:cs typeface="Comfortaa"/>
                <a:sym typeface="Comfortaa"/>
              </a:rPr>
              <a:t>T </a:t>
            </a:r>
            <a:r>
              <a:rPr lang="es-ES" sz="900">
                <a:solidFill>
                  <a:srgbClr val="3F3F3F"/>
                </a:solidFill>
                <a:latin typeface="Comfortaa"/>
                <a:ea typeface="Comfortaa"/>
                <a:cs typeface="Comfortaa"/>
                <a:sym typeface="Comfortaa"/>
              </a:rPr>
              <a:t>debe ser la clase de la cual crearemos el repositorio. (En nuestro ejemplo sería Student)</a:t>
            </a:r>
            <a:endParaRPr sz="900">
              <a:solidFill>
                <a:srgbClr val="3F3F3F"/>
              </a:solidFill>
              <a:latin typeface="Comfortaa"/>
              <a:ea typeface="Comfortaa"/>
              <a:cs typeface="Comfortaa"/>
              <a:sym typeface="Comfortaa"/>
            </a:endParaRPr>
          </a:p>
          <a:p>
            <a:pPr marL="457200" lvl="0" indent="-285750" algn="l" rtl="0">
              <a:lnSpc>
                <a:spcPct val="150000"/>
              </a:lnSpc>
              <a:spcBef>
                <a:spcPts val="0"/>
              </a:spcBef>
              <a:spcAft>
                <a:spcPts val="0"/>
              </a:spcAft>
              <a:buClr>
                <a:srgbClr val="F5A408"/>
              </a:buClr>
              <a:buSzPts val="900"/>
              <a:buFont typeface="Karla"/>
              <a:buChar char="►"/>
            </a:pPr>
            <a:r>
              <a:rPr lang="es-ES" sz="900" b="1">
                <a:solidFill>
                  <a:srgbClr val="4F95B8"/>
                </a:solidFill>
                <a:latin typeface="Comfortaa"/>
                <a:ea typeface="Comfortaa"/>
                <a:cs typeface="Comfortaa"/>
                <a:sym typeface="Comfortaa"/>
              </a:rPr>
              <a:t>ID</a:t>
            </a:r>
            <a:r>
              <a:rPr lang="es-ES" sz="900">
                <a:solidFill>
                  <a:srgbClr val="3F3F3F"/>
                </a:solidFill>
                <a:latin typeface="Comfortaa"/>
                <a:ea typeface="Comfortaa"/>
                <a:cs typeface="Comfortaa"/>
                <a:sym typeface="Comfortaa"/>
              </a:rPr>
              <a:t> el tipo usado como identificador o clave primaria en la base de datos, (en nuestro caso </a:t>
            </a:r>
            <a:r>
              <a:rPr lang="es-ES" sz="900" b="1">
                <a:solidFill>
                  <a:srgbClr val="4F95B8"/>
                </a:solidFill>
                <a:latin typeface="Comfortaa"/>
                <a:ea typeface="Comfortaa"/>
                <a:cs typeface="Comfortaa"/>
                <a:sym typeface="Comfortaa"/>
              </a:rPr>
              <a:t>Long)</a:t>
            </a:r>
            <a:r>
              <a:rPr lang="es-ES" sz="900">
                <a:solidFill>
                  <a:srgbClr val="3F3F3F"/>
                </a:solidFill>
                <a:latin typeface="Comfortaa"/>
                <a:ea typeface="Comfortaa"/>
                <a:cs typeface="Comfortaa"/>
                <a:sym typeface="Comfortaa"/>
              </a:rPr>
              <a:t>.</a:t>
            </a:r>
            <a:endParaRPr sz="900">
              <a:solidFill>
                <a:srgbClr val="3F3F3F"/>
              </a:solidFill>
              <a:latin typeface="Comfortaa"/>
              <a:ea typeface="Comfortaa"/>
              <a:cs typeface="Comfortaa"/>
              <a:sym typeface="Comfortaa"/>
            </a:endParaRPr>
          </a:p>
          <a:p>
            <a:pPr marL="0" lvl="0" indent="0" algn="l" rtl="0">
              <a:spcBef>
                <a:spcPts val="1000"/>
              </a:spcBef>
              <a:spcAft>
                <a:spcPts val="0"/>
              </a:spcAft>
              <a:buClr>
                <a:schemeClr val="dk1"/>
              </a:buClr>
              <a:buSzPts val="1600"/>
              <a:buFont typeface="Arial"/>
              <a:buNone/>
            </a:pPr>
            <a:endParaRPr sz="900">
              <a:solidFill>
                <a:srgbClr val="3F3F3F"/>
              </a:solidFill>
              <a:latin typeface="Comfortaa"/>
              <a:ea typeface="Comfortaa"/>
              <a:cs typeface="Comfortaa"/>
              <a:sym typeface="Comfortaa"/>
            </a:endParaRPr>
          </a:p>
          <a:p>
            <a:pPr marL="0" lvl="0" indent="0" algn="l" rtl="0">
              <a:spcBef>
                <a:spcPts val="1000"/>
              </a:spcBef>
              <a:spcAft>
                <a:spcPts val="0"/>
              </a:spcAft>
              <a:buClr>
                <a:schemeClr val="dk1"/>
              </a:buClr>
              <a:buSzPts val="1600"/>
              <a:buFont typeface="Arial"/>
              <a:buNone/>
            </a:pPr>
            <a:r>
              <a:rPr lang="es-ES" sz="900">
                <a:solidFill>
                  <a:srgbClr val="3F3F3F"/>
                </a:solidFill>
                <a:latin typeface="Comfortaa"/>
                <a:ea typeface="Comfortaa"/>
                <a:cs typeface="Comfortaa"/>
                <a:sym typeface="Comfortaa"/>
              </a:rPr>
              <a:t>Con esto Spring Data creará las operaciones CRUD para la entidad Student, esto quiere decir que ya podríamos: crear, leer, actualizar, y eliminar (crud), un Student de la BD.</a:t>
            </a:r>
            <a:endParaRPr sz="900">
              <a:solidFill>
                <a:srgbClr val="3F3F3F"/>
              </a:solidFill>
              <a:latin typeface="Comfortaa"/>
              <a:ea typeface="Comfortaa"/>
              <a:cs typeface="Comfortaa"/>
              <a:sym typeface="Comfortaa"/>
            </a:endParaRPr>
          </a:p>
          <a:p>
            <a:pPr marL="0" lvl="0" indent="0" algn="l" rtl="0">
              <a:spcBef>
                <a:spcPts val="600"/>
              </a:spcBef>
              <a:spcAft>
                <a:spcPts val="0"/>
              </a:spcAft>
              <a:buClr>
                <a:schemeClr val="dk1"/>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p:txBody>
      </p:sp>
      <p:pic>
        <p:nvPicPr>
          <p:cNvPr id="421" name="Google Shape;421;p50"/>
          <p:cNvPicPr preferRelativeResize="0"/>
          <p:nvPr/>
        </p:nvPicPr>
        <p:blipFill>
          <a:blip r:embed="rId3">
            <a:alphaModFix/>
          </a:blip>
          <a:stretch>
            <a:fillRect/>
          </a:stretch>
        </p:blipFill>
        <p:spPr>
          <a:xfrm>
            <a:off x="8116117" y="8"/>
            <a:ext cx="1020722" cy="1023226"/>
          </a:xfrm>
          <a:prstGeom prst="rect">
            <a:avLst/>
          </a:prstGeom>
          <a:noFill/>
          <a:ln>
            <a:noFill/>
          </a:ln>
        </p:spPr>
      </p:pic>
      <p:pic>
        <p:nvPicPr>
          <p:cNvPr id="422" name="Google Shape;422;p50"/>
          <p:cNvPicPr preferRelativeResize="0"/>
          <p:nvPr/>
        </p:nvPicPr>
        <p:blipFill>
          <a:blip r:embed="rId4">
            <a:alphaModFix/>
          </a:blip>
          <a:stretch>
            <a:fillRect/>
          </a:stretch>
        </p:blipFill>
        <p:spPr>
          <a:xfrm>
            <a:off x="7962592" y="551024"/>
            <a:ext cx="547683" cy="549000"/>
          </a:xfrm>
          <a:prstGeom prst="rect">
            <a:avLst/>
          </a:prstGeom>
          <a:noFill/>
          <a:ln>
            <a:noFill/>
          </a:ln>
        </p:spPr>
      </p:pic>
      <p:graphicFrame>
        <p:nvGraphicFramePr>
          <p:cNvPr id="423" name="Google Shape;423;p50"/>
          <p:cNvGraphicFramePr/>
          <p:nvPr/>
        </p:nvGraphicFramePr>
        <p:xfrm>
          <a:off x="533400" y="619125"/>
          <a:ext cx="4200525" cy="1498600"/>
        </p:xfrm>
        <a:graphic>
          <a:graphicData uri="http://schemas.openxmlformats.org/drawingml/2006/table">
            <a:tbl>
              <a:tblPr>
                <a:noFill/>
                <a:tableStyleId>{6ED47660-41F1-413E-BEA1-7AD4F4A7EFA3}</a:tableStyleId>
              </a:tblPr>
              <a:tblGrid>
                <a:gridCol w="4200525">
                  <a:extLst>
                    <a:ext uri="{9D8B030D-6E8A-4147-A177-3AD203B41FA5}">
                      <a16:colId xmlns:a16="http://schemas.microsoft.com/office/drawing/2014/main" val="20000"/>
                    </a:ext>
                  </a:extLst>
                </a:gridCol>
              </a:tblGrid>
              <a:tr h="1171575">
                <a:tc>
                  <a:txBody>
                    <a:bodyPr/>
                    <a:lstStyle/>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Entity</a:t>
                      </a:r>
                      <a:endParaRPr sz="9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public </a:t>
                      </a:r>
                      <a:r>
                        <a:rPr lang="es-ES" sz="900" b="1" i="1">
                          <a:solidFill>
                            <a:srgbClr val="6D9EEB"/>
                          </a:solidFill>
                          <a:latin typeface="Courier New"/>
                          <a:ea typeface="Courier New"/>
                          <a:cs typeface="Courier New"/>
                          <a:sym typeface="Courier New"/>
                        </a:rPr>
                        <a:t>class </a:t>
                      </a:r>
                      <a:r>
                        <a:rPr lang="es-ES" sz="900" b="1">
                          <a:solidFill>
                            <a:srgbClr val="93C47D"/>
                          </a:solidFill>
                          <a:latin typeface="Courier New"/>
                          <a:ea typeface="Courier New"/>
                          <a:cs typeface="Courier New"/>
                          <a:sym typeface="Courier New"/>
                        </a:rPr>
                        <a:t>Student </a:t>
                      </a:r>
                      <a:r>
                        <a:rPr lang="es-ES" sz="900" b="1">
                          <a:solidFill>
                            <a:srgbClr val="FFFFFF"/>
                          </a:solidFill>
                          <a:latin typeface="Courier New"/>
                          <a:ea typeface="Courier New"/>
                          <a:cs typeface="Courier New"/>
                          <a:sym typeface="Courier New"/>
                        </a:rPr>
                        <a:t>{</a:t>
                      </a:r>
                      <a:endParaRPr sz="900" b="1">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Id</a:t>
                      </a:r>
                      <a:endParaRPr sz="900" b="1">
                        <a:solidFill>
                          <a:srgbClr val="6D9EEB"/>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GeneratedValue</a:t>
                      </a:r>
                      <a:r>
                        <a:rPr lang="es-ES" sz="900" b="1">
                          <a:solidFill>
                            <a:srgbClr val="FFFFFF"/>
                          </a:solidFill>
                          <a:latin typeface="Courier New"/>
                          <a:ea typeface="Courier New"/>
                          <a:cs typeface="Courier New"/>
                          <a:sym typeface="Courier New"/>
                        </a:rPr>
                        <a:t>(</a:t>
                      </a:r>
                      <a:r>
                        <a:rPr lang="es-ES" sz="900" b="1">
                          <a:solidFill>
                            <a:srgbClr val="E69138"/>
                          </a:solidFill>
                          <a:latin typeface="Courier New"/>
                          <a:ea typeface="Courier New"/>
                          <a:cs typeface="Courier New"/>
                          <a:sym typeface="Courier New"/>
                        </a:rPr>
                        <a:t>strategy</a:t>
                      </a: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generationType</a:t>
                      </a:r>
                      <a:r>
                        <a:rPr lang="es-ES" sz="900" b="1">
                          <a:solidFill>
                            <a:srgbClr val="939293"/>
                          </a:solidFill>
                          <a:latin typeface="Courier New"/>
                          <a:ea typeface="Courier New"/>
                          <a:cs typeface="Courier New"/>
                          <a:sym typeface="Courier New"/>
                        </a:rPr>
                        <a:t>.</a:t>
                      </a:r>
                      <a:r>
                        <a:rPr lang="es-ES" sz="900" b="1">
                          <a:solidFill>
                            <a:srgbClr val="B4A7D6"/>
                          </a:solidFill>
                          <a:latin typeface="Courier New"/>
                          <a:ea typeface="Courier New"/>
                          <a:cs typeface="Courier New"/>
                          <a:sym typeface="Courier New"/>
                        </a:rPr>
                        <a:t>SEQUENCE</a:t>
                      </a:r>
                      <a:r>
                        <a:rPr lang="es-ES" sz="800" b="1">
                          <a:solidFill>
                            <a:srgbClr val="FFFFFF"/>
                          </a:solidFill>
                          <a:latin typeface="Courier New"/>
                          <a:ea typeface="Courier New"/>
                          <a:cs typeface="Courier New"/>
                          <a:sym typeface="Courier New"/>
                        </a:rPr>
                        <a:t>)</a:t>
                      </a:r>
                      <a:endParaRPr sz="9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private </a:t>
                      </a:r>
                      <a:r>
                        <a:rPr lang="es-ES" sz="900" b="1" i="1">
                          <a:solidFill>
                            <a:srgbClr val="6D9EEB"/>
                          </a:solidFill>
                          <a:latin typeface="Courier New"/>
                          <a:ea typeface="Courier New"/>
                          <a:cs typeface="Courier New"/>
                          <a:sym typeface="Courier New"/>
                        </a:rPr>
                        <a:t>Long </a:t>
                      </a:r>
                      <a:r>
                        <a:rPr lang="es-ES" sz="900" b="1">
                          <a:solidFill>
                            <a:srgbClr val="FFFFFF"/>
                          </a:solidFill>
                          <a:latin typeface="Courier New"/>
                          <a:ea typeface="Courier New"/>
                          <a:cs typeface="Courier New"/>
                          <a:sym typeface="Courier New"/>
                        </a:rPr>
                        <a:t>id;</a:t>
                      </a:r>
                      <a:endParaRPr sz="900" b="1" i="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private </a:t>
                      </a:r>
                      <a:r>
                        <a:rPr lang="es-ES" sz="900" b="1" i="1">
                          <a:solidFill>
                            <a:srgbClr val="6D9EEB"/>
                          </a:solidFill>
                          <a:latin typeface="Courier New"/>
                          <a:ea typeface="Courier New"/>
                          <a:cs typeface="Courier New"/>
                          <a:sym typeface="Courier New"/>
                        </a:rPr>
                        <a:t>String </a:t>
                      </a:r>
                      <a:r>
                        <a:rPr lang="es-ES" sz="900" b="1">
                          <a:solidFill>
                            <a:srgbClr val="FFFFFF"/>
                          </a:solidFill>
                          <a:latin typeface="Courier New"/>
                          <a:ea typeface="Courier New"/>
                          <a:cs typeface="Courier New"/>
                          <a:sym typeface="Courier New"/>
                        </a:rPr>
                        <a:t>dni;</a:t>
                      </a:r>
                      <a:endParaRPr sz="9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private </a:t>
                      </a:r>
                      <a:r>
                        <a:rPr lang="es-ES" sz="900" b="1" i="1">
                          <a:solidFill>
                            <a:srgbClr val="6D9EEB"/>
                          </a:solidFill>
                          <a:latin typeface="Courier New"/>
                          <a:ea typeface="Courier New"/>
                          <a:cs typeface="Courier New"/>
                          <a:sym typeface="Courier New"/>
                        </a:rPr>
                        <a:t>String </a:t>
                      </a:r>
                      <a:r>
                        <a:rPr lang="es-ES" sz="900" b="1">
                          <a:solidFill>
                            <a:srgbClr val="FFFFFF"/>
                          </a:solidFill>
                          <a:latin typeface="Courier New"/>
                          <a:ea typeface="Courier New"/>
                          <a:cs typeface="Courier New"/>
                          <a:sym typeface="Courier New"/>
                        </a:rPr>
                        <a:t>name;</a:t>
                      </a:r>
                      <a:endParaRPr sz="9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private </a:t>
                      </a:r>
                      <a:r>
                        <a:rPr lang="es-ES" sz="900" b="1" i="1">
                          <a:solidFill>
                            <a:srgbClr val="6D9EEB"/>
                          </a:solidFill>
                          <a:latin typeface="Courier New"/>
                          <a:ea typeface="Courier New"/>
                          <a:cs typeface="Courier New"/>
                          <a:sym typeface="Courier New"/>
                        </a:rPr>
                        <a:t>String </a:t>
                      </a:r>
                      <a:r>
                        <a:rPr lang="es-ES" sz="900" b="1">
                          <a:solidFill>
                            <a:srgbClr val="FFFFFF"/>
                          </a:solidFill>
                          <a:latin typeface="Courier New"/>
                          <a:ea typeface="Courier New"/>
                          <a:cs typeface="Courier New"/>
                          <a:sym typeface="Courier New"/>
                        </a:rPr>
                        <a:t>lastName;</a:t>
                      </a:r>
                      <a:endParaRPr sz="900" b="1" i="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900" b="1" i="1">
                          <a:solidFill>
                            <a:srgbClr val="FFFFFF"/>
                          </a:solidFill>
                          <a:latin typeface="Courier New"/>
                          <a:ea typeface="Courier New"/>
                          <a:cs typeface="Courier New"/>
                          <a:sym typeface="Courier New"/>
                        </a:rPr>
                        <a:t>}</a:t>
                      </a:r>
                      <a:endParaRPr sz="900" b="1" i="1">
                        <a:solidFill>
                          <a:srgbClr val="FFFFFF"/>
                        </a:solidFill>
                        <a:latin typeface="Courier New"/>
                        <a:ea typeface="Courier New"/>
                        <a:cs typeface="Courier New"/>
                        <a:sym typeface="Courier New"/>
                      </a:endParaRPr>
                    </a:p>
                  </a:txBody>
                  <a:tcPr marL="63500" marR="63500" marT="63500" marB="63500">
                    <a:solidFill>
                      <a:srgbClr val="000000"/>
                    </a:solidFill>
                  </a:tcPr>
                </a:tc>
                <a:extLst>
                  <a:ext uri="{0D108BD9-81ED-4DB2-BD59-A6C34878D82A}">
                    <a16:rowId xmlns:a16="http://schemas.microsoft.com/office/drawing/2014/main" val="10000"/>
                  </a:ext>
                </a:extLst>
              </a:tr>
            </a:tbl>
          </a:graphicData>
        </a:graphic>
      </p:graphicFrame>
      <p:graphicFrame>
        <p:nvGraphicFramePr>
          <p:cNvPr id="424" name="Google Shape;424;p50"/>
          <p:cNvGraphicFramePr/>
          <p:nvPr/>
        </p:nvGraphicFramePr>
        <p:xfrm>
          <a:off x="472738" y="2628900"/>
          <a:ext cx="6115075" cy="431800"/>
        </p:xfrm>
        <a:graphic>
          <a:graphicData uri="http://schemas.openxmlformats.org/drawingml/2006/table">
            <a:tbl>
              <a:tblPr>
                <a:noFill/>
                <a:tableStyleId>{6ED47660-41F1-413E-BEA1-7AD4F4A7EFA3}</a:tableStyleId>
              </a:tblPr>
              <a:tblGrid>
                <a:gridCol w="6115075">
                  <a:extLst>
                    <a:ext uri="{9D8B030D-6E8A-4147-A177-3AD203B41FA5}">
                      <a16:colId xmlns:a16="http://schemas.microsoft.com/office/drawing/2014/main" val="20000"/>
                    </a:ext>
                  </a:extLst>
                </a:gridCol>
              </a:tblGrid>
              <a:tr h="381275">
                <a:tc>
                  <a:txBody>
                    <a:bodyPr/>
                    <a:lstStyle/>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public </a:t>
                      </a:r>
                      <a:r>
                        <a:rPr lang="es-ES" sz="1000" b="1" i="1">
                          <a:solidFill>
                            <a:srgbClr val="6D9EEB"/>
                          </a:solidFill>
                          <a:latin typeface="Courier New"/>
                          <a:ea typeface="Courier New"/>
                          <a:cs typeface="Courier New"/>
                          <a:sym typeface="Courier New"/>
                        </a:rPr>
                        <a:t>interface </a:t>
                      </a:r>
                      <a:r>
                        <a:rPr lang="es-ES" sz="1000" b="1">
                          <a:solidFill>
                            <a:srgbClr val="93C47D"/>
                          </a:solidFill>
                          <a:latin typeface="Courier New"/>
                          <a:ea typeface="Courier New"/>
                          <a:cs typeface="Courier New"/>
                          <a:sym typeface="Courier New"/>
                        </a:rPr>
                        <a:t>IStudentRepository </a:t>
                      </a:r>
                      <a:r>
                        <a:rPr lang="es-ES" sz="1000" b="1" i="1">
                          <a:solidFill>
                            <a:srgbClr val="6D9EEB"/>
                          </a:solidFill>
                          <a:latin typeface="Courier New"/>
                          <a:ea typeface="Courier New"/>
                          <a:cs typeface="Courier New"/>
                          <a:sym typeface="Courier New"/>
                        </a:rPr>
                        <a:t>extends </a:t>
                      </a:r>
                      <a:r>
                        <a:rPr lang="es-ES" sz="1000" b="1">
                          <a:solidFill>
                            <a:srgbClr val="93C47D"/>
                          </a:solidFill>
                          <a:latin typeface="Courier New"/>
                          <a:ea typeface="Courier New"/>
                          <a:cs typeface="Courier New"/>
                          <a:sym typeface="Courier New"/>
                        </a:rPr>
                        <a:t>JpaRepository </a:t>
                      </a:r>
                      <a:r>
                        <a:rPr lang="es-ES" sz="1000" b="1">
                          <a:solidFill>
                            <a:srgbClr val="FFFFFF"/>
                          </a:solidFill>
                          <a:latin typeface="Courier New"/>
                          <a:ea typeface="Courier New"/>
                          <a:cs typeface="Courier New"/>
                          <a:sym typeface="Courier New"/>
                        </a:rPr>
                        <a:t>&lt;</a:t>
                      </a:r>
                      <a:r>
                        <a:rPr lang="es-ES" sz="1000" b="1" i="1">
                          <a:solidFill>
                            <a:srgbClr val="6D9EEB"/>
                          </a:solidFill>
                          <a:latin typeface="Courier New"/>
                          <a:ea typeface="Courier New"/>
                          <a:cs typeface="Courier New"/>
                          <a:sym typeface="Courier New"/>
                        </a:rPr>
                        <a:t>Student </a:t>
                      </a:r>
                      <a:r>
                        <a:rPr lang="es-ES" sz="1000" b="1" i="1">
                          <a:solidFill>
                            <a:srgbClr val="FFFFFF"/>
                          </a:solidFill>
                          <a:latin typeface="Courier New"/>
                          <a:ea typeface="Courier New"/>
                          <a:cs typeface="Courier New"/>
                          <a:sym typeface="Courier New"/>
                        </a:rPr>
                        <a:t>,</a:t>
                      </a:r>
                      <a:r>
                        <a:rPr lang="es-ES" sz="1000" b="1" i="1">
                          <a:solidFill>
                            <a:srgbClr val="6D9EEB"/>
                          </a:solidFill>
                          <a:latin typeface="Courier New"/>
                          <a:ea typeface="Courier New"/>
                          <a:cs typeface="Courier New"/>
                          <a:sym typeface="Courier New"/>
                        </a:rPr>
                        <a:t> Long</a:t>
                      </a:r>
                      <a:r>
                        <a:rPr lang="es-ES" sz="1000" b="1">
                          <a:solidFill>
                            <a:srgbClr val="FFFFFF"/>
                          </a:solidFill>
                          <a:latin typeface="Courier New"/>
                          <a:ea typeface="Courier New"/>
                          <a:cs typeface="Courier New"/>
                          <a:sym typeface="Courier New"/>
                        </a:rPr>
                        <a:t>&gt; {</a:t>
                      </a:r>
                      <a:endParaRPr sz="10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FFFFFF"/>
                          </a:solidFill>
                          <a:latin typeface="Courier New"/>
                          <a:ea typeface="Courier New"/>
                          <a:cs typeface="Courier New"/>
                          <a:sym typeface="Courier New"/>
                        </a:rPr>
                        <a:t>}</a:t>
                      </a:r>
                      <a:endParaRPr sz="1000" b="1" i="1">
                        <a:solidFill>
                          <a:srgbClr val="FFFFFF"/>
                        </a:solidFill>
                        <a:latin typeface="Courier New"/>
                        <a:ea typeface="Courier New"/>
                        <a:cs typeface="Courier New"/>
                        <a:sym typeface="Courier New"/>
                      </a:endParaRPr>
                    </a:p>
                  </a:txBody>
                  <a:tcPr marL="63500" marR="63500" marT="63500" marB="63500">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8"/>
        <p:cNvGrpSpPr/>
        <p:nvPr/>
      </p:nvGrpSpPr>
      <p:grpSpPr>
        <a:xfrm>
          <a:off x="0" y="0"/>
          <a:ext cx="0" cy="0"/>
          <a:chOff x="0" y="0"/>
          <a:chExt cx="0" cy="0"/>
        </a:xfrm>
      </p:grpSpPr>
      <p:sp>
        <p:nvSpPr>
          <p:cNvPr id="429" name="Google Shape;429;p51"/>
          <p:cNvSpPr txBox="1"/>
          <p:nvPr/>
        </p:nvSpPr>
        <p:spPr>
          <a:xfrm>
            <a:off x="362750" y="325450"/>
            <a:ext cx="8591700" cy="422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lvl="0" indent="0" algn="l" rtl="0">
              <a:spcBef>
                <a:spcPts val="600"/>
              </a:spcBef>
              <a:spcAft>
                <a:spcPts val="0"/>
              </a:spcAft>
              <a:buClr>
                <a:schemeClr val="dk1"/>
              </a:buClr>
              <a:buSzPts val="1200"/>
              <a:buFont typeface="Arial"/>
              <a:buNone/>
            </a:pPr>
            <a:r>
              <a:rPr lang="es-ES" sz="1200" b="1">
                <a:solidFill>
                  <a:srgbClr val="3F3F3F"/>
                </a:solidFill>
                <a:latin typeface="Proxima Nova"/>
                <a:ea typeface="Proxima Nova"/>
                <a:cs typeface="Proxima Nova"/>
                <a:sym typeface="Proxima Nova"/>
              </a:rPr>
              <a:t>6) </a:t>
            </a:r>
            <a:r>
              <a:rPr lang="es-ES" sz="1200">
                <a:solidFill>
                  <a:srgbClr val="3F3F3F"/>
                </a:solidFill>
                <a:latin typeface="Proxima Nova"/>
                <a:ea typeface="Proxima Nova"/>
                <a:cs typeface="Proxima Nova"/>
                <a:sym typeface="Proxima Nova"/>
              </a:rPr>
              <a:t>Creamos un Servicio al cual se le inyecta el repositorio a través del constructor:</a:t>
            </a: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p:txBody>
      </p:sp>
      <p:pic>
        <p:nvPicPr>
          <p:cNvPr id="430" name="Google Shape;430;p51"/>
          <p:cNvPicPr preferRelativeResize="0"/>
          <p:nvPr/>
        </p:nvPicPr>
        <p:blipFill>
          <a:blip r:embed="rId3">
            <a:alphaModFix/>
          </a:blip>
          <a:stretch>
            <a:fillRect/>
          </a:stretch>
        </p:blipFill>
        <p:spPr>
          <a:xfrm>
            <a:off x="8116117" y="8"/>
            <a:ext cx="1020722" cy="1023226"/>
          </a:xfrm>
          <a:prstGeom prst="rect">
            <a:avLst/>
          </a:prstGeom>
          <a:noFill/>
          <a:ln>
            <a:noFill/>
          </a:ln>
        </p:spPr>
      </p:pic>
      <p:pic>
        <p:nvPicPr>
          <p:cNvPr id="432" name="Google Shape;432;p51"/>
          <p:cNvPicPr preferRelativeResize="0"/>
          <p:nvPr/>
        </p:nvPicPr>
        <p:blipFill>
          <a:blip r:embed="rId4">
            <a:alphaModFix/>
          </a:blip>
          <a:stretch>
            <a:fillRect/>
          </a:stretch>
        </p:blipFill>
        <p:spPr>
          <a:xfrm>
            <a:off x="7962592" y="551024"/>
            <a:ext cx="547683" cy="549000"/>
          </a:xfrm>
          <a:prstGeom prst="rect">
            <a:avLst/>
          </a:prstGeom>
          <a:noFill/>
          <a:ln>
            <a:noFill/>
          </a:ln>
        </p:spPr>
      </p:pic>
      <p:graphicFrame>
        <p:nvGraphicFramePr>
          <p:cNvPr id="433" name="Google Shape;433;p51"/>
          <p:cNvGraphicFramePr/>
          <p:nvPr/>
        </p:nvGraphicFramePr>
        <p:xfrm>
          <a:off x="669925" y="1149250"/>
          <a:ext cx="5353100" cy="1498600"/>
        </p:xfrm>
        <a:graphic>
          <a:graphicData uri="http://schemas.openxmlformats.org/drawingml/2006/table">
            <a:tbl>
              <a:tblPr>
                <a:noFill/>
                <a:tableStyleId>{6ED47660-41F1-413E-BEA1-7AD4F4A7EFA3}</a:tableStyleId>
              </a:tblPr>
              <a:tblGrid>
                <a:gridCol w="5353100">
                  <a:extLst>
                    <a:ext uri="{9D8B030D-6E8A-4147-A177-3AD203B41FA5}">
                      <a16:colId xmlns:a16="http://schemas.microsoft.com/office/drawing/2014/main" val="20000"/>
                    </a:ext>
                  </a:extLst>
                </a:gridCol>
              </a:tblGrid>
              <a:tr h="1171575">
                <a:tc>
                  <a:txBody>
                    <a:bodyPr/>
                    <a:lstStyle/>
                    <a:p>
                      <a:pPr marL="0" lvl="0" indent="0" algn="l" rtl="0">
                        <a:spcBef>
                          <a:spcPts val="0"/>
                        </a:spcBef>
                        <a:spcAft>
                          <a:spcPts val="0"/>
                        </a:spcAft>
                        <a:buNone/>
                      </a:pPr>
                      <a:endParaRPr sz="10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public </a:t>
                      </a:r>
                      <a:r>
                        <a:rPr lang="es-ES" sz="1000" b="1" i="1">
                          <a:solidFill>
                            <a:srgbClr val="6D9EEB"/>
                          </a:solidFill>
                          <a:latin typeface="Courier New"/>
                          <a:ea typeface="Courier New"/>
                          <a:cs typeface="Courier New"/>
                          <a:sym typeface="Courier New"/>
                        </a:rPr>
                        <a:t>class </a:t>
                      </a:r>
                      <a:r>
                        <a:rPr lang="es-ES" sz="1000" b="1">
                          <a:solidFill>
                            <a:srgbClr val="93C47D"/>
                          </a:solidFill>
                          <a:latin typeface="Courier New"/>
                          <a:ea typeface="Courier New"/>
                          <a:cs typeface="Courier New"/>
                          <a:sym typeface="Courier New"/>
                        </a:rPr>
                        <a:t>StudentService </a:t>
                      </a:r>
                      <a:r>
                        <a:rPr lang="es-ES" sz="1000" b="1">
                          <a:solidFill>
                            <a:srgbClr val="FFFFFF"/>
                          </a:solidFill>
                          <a:latin typeface="Courier New"/>
                          <a:ea typeface="Courier New"/>
                          <a:cs typeface="Courier New"/>
                          <a:sym typeface="Courier New"/>
                        </a:rPr>
                        <a:t>{</a:t>
                      </a:r>
                      <a:endParaRPr sz="1000" b="1">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10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    private final </a:t>
                      </a:r>
                      <a:r>
                        <a:rPr lang="es-ES" sz="1000" b="1" i="1">
                          <a:solidFill>
                            <a:srgbClr val="6D9EEB"/>
                          </a:solidFill>
                          <a:latin typeface="Courier New"/>
                          <a:ea typeface="Courier New"/>
                          <a:cs typeface="Courier New"/>
                          <a:sym typeface="Courier New"/>
                        </a:rPr>
                        <a:t>IStudentRepositoroy </a:t>
                      </a:r>
                      <a:r>
                        <a:rPr lang="es-ES" sz="1000" b="1">
                          <a:solidFill>
                            <a:srgbClr val="FFFFFF"/>
                          </a:solidFill>
                          <a:latin typeface="Courier New"/>
                          <a:ea typeface="Courier New"/>
                          <a:cs typeface="Courier New"/>
                          <a:sym typeface="Courier New"/>
                        </a:rPr>
                        <a:t>studentRepository;</a:t>
                      </a:r>
                      <a:endParaRPr sz="1000" b="1">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1000" b="1" i="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    public </a:t>
                      </a:r>
                      <a:r>
                        <a:rPr lang="es-ES" sz="1000" b="1" i="1">
                          <a:solidFill>
                            <a:srgbClr val="6D9EEB"/>
                          </a:solidFill>
                          <a:latin typeface="Courier New"/>
                          <a:ea typeface="Courier New"/>
                          <a:cs typeface="Courier New"/>
                          <a:sym typeface="Courier New"/>
                        </a:rPr>
                        <a:t>StudentService</a:t>
                      </a:r>
                      <a:r>
                        <a:rPr lang="es-ES" sz="1000" b="1">
                          <a:solidFill>
                            <a:srgbClr val="FFFFFF"/>
                          </a:solidFill>
                          <a:latin typeface="Courier New"/>
                          <a:ea typeface="Courier New"/>
                          <a:cs typeface="Courier New"/>
                          <a:sym typeface="Courier New"/>
                        </a:rPr>
                        <a:t>(</a:t>
                      </a:r>
                      <a:r>
                        <a:rPr lang="es-ES" sz="1000" b="1">
                          <a:solidFill>
                            <a:srgbClr val="E69138"/>
                          </a:solidFill>
                          <a:latin typeface="Courier New"/>
                          <a:ea typeface="Courier New"/>
                          <a:cs typeface="Courier New"/>
                          <a:sym typeface="Courier New"/>
                        </a:rPr>
                        <a:t>IstudentRepository </a:t>
                      </a:r>
                      <a:r>
                        <a:rPr lang="es-ES" sz="1000" b="1">
                          <a:solidFill>
                            <a:srgbClr val="FFFFFF"/>
                          </a:solidFill>
                          <a:latin typeface="Courier New"/>
                          <a:ea typeface="Courier New"/>
                          <a:cs typeface="Courier New"/>
                          <a:sym typeface="Courier New"/>
                        </a:rPr>
                        <a:t>studentRepository</a:t>
                      </a:r>
                      <a:r>
                        <a:rPr lang="es-ES" sz="900" b="1">
                          <a:solidFill>
                            <a:srgbClr val="FFFFFF"/>
                          </a:solidFill>
                          <a:latin typeface="Courier New"/>
                          <a:ea typeface="Courier New"/>
                          <a:cs typeface="Courier New"/>
                          <a:sym typeface="Courier New"/>
                        </a:rPr>
                        <a:t>) </a:t>
                      </a:r>
                      <a:r>
                        <a:rPr lang="es-ES" sz="1000" b="1">
                          <a:solidFill>
                            <a:srgbClr val="FFFFFF"/>
                          </a:solidFill>
                          <a:latin typeface="Courier New"/>
                          <a:ea typeface="Courier New"/>
                          <a:cs typeface="Courier New"/>
                          <a:sym typeface="Courier New"/>
                        </a:rPr>
                        <a:t>{</a:t>
                      </a:r>
                      <a:endParaRPr sz="10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    this</a:t>
                      </a:r>
                      <a:r>
                        <a:rPr lang="es-ES" sz="1000" b="1">
                          <a:solidFill>
                            <a:srgbClr val="FFFFFF"/>
                          </a:solidFill>
                          <a:latin typeface="Courier New"/>
                          <a:ea typeface="Courier New"/>
                          <a:cs typeface="Courier New"/>
                          <a:sym typeface="Courier New"/>
                        </a:rPr>
                        <a:t>.studentRepository = studentRepository;</a:t>
                      </a:r>
                      <a:endParaRPr sz="1000" b="1" i="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i="1">
                          <a:solidFill>
                            <a:srgbClr val="FFFFFF"/>
                          </a:solidFill>
                          <a:latin typeface="Courier New"/>
                          <a:ea typeface="Courier New"/>
                          <a:cs typeface="Courier New"/>
                          <a:sym typeface="Courier New"/>
                        </a:rPr>
                        <a:t>    }</a:t>
                      </a:r>
                      <a:endParaRPr sz="1000" b="1" i="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i="1">
                          <a:solidFill>
                            <a:srgbClr val="FFFFFF"/>
                          </a:solidFill>
                          <a:latin typeface="Courier New"/>
                          <a:ea typeface="Courier New"/>
                          <a:cs typeface="Courier New"/>
                          <a:sym typeface="Courier New"/>
                        </a:rPr>
                        <a:t>}</a:t>
                      </a:r>
                      <a:endParaRPr sz="1000" b="1" i="1">
                        <a:solidFill>
                          <a:srgbClr val="FFFFFF"/>
                        </a:solidFill>
                        <a:latin typeface="Courier New"/>
                        <a:ea typeface="Courier New"/>
                        <a:cs typeface="Courier New"/>
                        <a:sym typeface="Courier New"/>
                      </a:endParaRPr>
                    </a:p>
                  </a:txBody>
                  <a:tcPr marL="63500" marR="63500" marT="63500" marB="63500">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7"/>
        <p:cNvGrpSpPr/>
        <p:nvPr/>
      </p:nvGrpSpPr>
      <p:grpSpPr>
        <a:xfrm>
          <a:off x="0" y="0"/>
          <a:ext cx="0" cy="0"/>
          <a:chOff x="0" y="0"/>
          <a:chExt cx="0" cy="0"/>
        </a:xfrm>
      </p:grpSpPr>
      <p:sp>
        <p:nvSpPr>
          <p:cNvPr id="438" name="Google Shape;438;p52"/>
          <p:cNvSpPr txBox="1"/>
          <p:nvPr/>
        </p:nvSpPr>
        <p:spPr>
          <a:xfrm>
            <a:off x="362750" y="325450"/>
            <a:ext cx="8591700" cy="422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200"/>
              <a:buFont typeface="Arial"/>
              <a:buNone/>
            </a:pPr>
            <a:r>
              <a:rPr lang="es-ES" sz="1200" b="1">
                <a:solidFill>
                  <a:srgbClr val="3F3F3F"/>
                </a:solidFill>
                <a:latin typeface="Proxima Nova"/>
                <a:ea typeface="Proxima Nova"/>
                <a:cs typeface="Proxima Nova"/>
                <a:sym typeface="Proxima Nova"/>
              </a:rPr>
              <a:t>7</a:t>
            </a:r>
            <a:r>
              <a:rPr lang="es-ES" sz="1200" b="1" i="0" u="none" strike="noStrike" cap="none">
                <a:solidFill>
                  <a:srgbClr val="3F3F3F"/>
                </a:solidFill>
                <a:latin typeface="Proxima Nova"/>
                <a:ea typeface="Proxima Nova"/>
                <a:cs typeface="Proxima Nova"/>
                <a:sym typeface="Proxima Nova"/>
              </a:rPr>
              <a:t>)</a:t>
            </a:r>
            <a:r>
              <a:rPr lang="es-ES" sz="1200" b="0" i="0" u="none" strike="noStrike" cap="none">
                <a:solidFill>
                  <a:srgbClr val="3F3F3F"/>
                </a:solidFill>
                <a:latin typeface="Proxima Nova"/>
                <a:ea typeface="Proxima Nova"/>
                <a:cs typeface="Proxima Nova"/>
                <a:sym typeface="Proxima Nova"/>
              </a:rPr>
              <a:t> </a:t>
            </a:r>
            <a:r>
              <a:rPr lang="es-ES" sz="1200">
                <a:solidFill>
                  <a:srgbClr val="3F3F3F"/>
                </a:solidFill>
                <a:latin typeface="Proxima Nova"/>
                <a:ea typeface="Proxima Nova"/>
                <a:cs typeface="Proxima Nova"/>
                <a:sym typeface="Proxima Nova"/>
              </a:rPr>
              <a:t>Ejecutamos la aplicación y volvemos a ingresar a la base de datos (http://localhost:8080/h2-console).</a:t>
            </a: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lvl="0" indent="0" algn="l" rtl="0">
              <a:spcBef>
                <a:spcPts val="600"/>
              </a:spcBef>
              <a:spcAft>
                <a:spcPts val="0"/>
              </a:spcAft>
              <a:buClr>
                <a:schemeClr val="dk1"/>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p:txBody>
      </p:sp>
      <p:pic>
        <p:nvPicPr>
          <p:cNvPr id="439" name="Google Shape;439;p52"/>
          <p:cNvPicPr preferRelativeResize="0"/>
          <p:nvPr/>
        </p:nvPicPr>
        <p:blipFill>
          <a:blip r:embed="rId3">
            <a:alphaModFix/>
          </a:blip>
          <a:stretch>
            <a:fillRect/>
          </a:stretch>
        </p:blipFill>
        <p:spPr>
          <a:xfrm>
            <a:off x="8116117" y="8"/>
            <a:ext cx="1020722" cy="1023226"/>
          </a:xfrm>
          <a:prstGeom prst="rect">
            <a:avLst/>
          </a:prstGeom>
          <a:noFill/>
          <a:ln>
            <a:noFill/>
          </a:ln>
        </p:spPr>
      </p:pic>
      <p:pic>
        <p:nvPicPr>
          <p:cNvPr id="441" name="Google Shape;441;p52"/>
          <p:cNvPicPr preferRelativeResize="0"/>
          <p:nvPr/>
        </p:nvPicPr>
        <p:blipFill>
          <a:blip r:embed="rId4">
            <a:alphaModFix/>
          </a:blip>
          <a:stretch>
            <a:fillRect/>
          </a:stretch>
        </p:blipFill>
        <p:spPr>
          <a:xfrm>
            <a:off x="7962592" y="551024"/>
            <a:ext cx="547683" cy="549000"/>
          </a:xfrm>
          <a:prstGeom prst="rect">
            <a:avLst/>
          </a:prstGeom>
          <a:noFill/>
          <a:ln>
            <a:noFill/>
          </a:ln>
        </p:spPr>
      </p:pic>
      <p:pic>
        <p:nvPicPr>
          <p:cNvPr id="442" name="Google Shape;442;p52"/>
          <p:cNvPicPr preferRelativeResize="0"/>
          <p:nvPr/>
        </p:nvPicPr>
        <p:blipFill>
          <a:blip r:embed="rId5">
            <a:alphaModFix/>
          </a:blip>
          <a:stretch>
            <a:fillRect/>
          </a:stretch>
        </p:blipFill>
        <p:spPr>
          <a:xfrm>
            <a:off x="468300" y="790575"/>
            <a:ext cx="5305425" cy="3105150"/>
          </a:xfrm>
          <a:prstGeom prst="rect">
            <a:avLst/>
          </a:prstGeom>
          <a:noFill/>
          <a:ln w="9525" cap="flat" cmpd="sng">
            <a:solidFill>
              <a:schemeClr val="dk1"/>
            </a:solidFill>
            <a:prstDash val="solid"/>
            <a:round/>
            <a:headEnd type="none" w="sm" len="sm"/>
            <a:tailEnd type="none" w="sm" len="sm"/>
          </a:ln>
        </p:spPr>
      </p:pic>
      <p:sp>
        <p:nvSpPr>
          <p:cNvPr id="443" name="Google Shape;443;p52"/>
          <p:cNvSpPr/>
          <p:nvPr/>
        </p:nvSpPr>
        <p:spPr>
          <a:xfrm>
            <a:off x="6124575" y="1647825"/>
            <a:ext cx="2238600" cy="962100"/>
          </a:xfrm>
          <a:prstGeom prst="wedgeRoundRectCallout">
            <a:avLst>
              <a:gd name="adj1" fmla="val -237167"/>
              <a:gd name="adj2" fmla="val 19217"/>
              <a:gd name="adj3" fmla="val 0"/>
            </a:avLst>
          </a:prstGeom>
          <a:solidFill>
            <a:srgbClr val="FFE6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sz="1200"/>
              <a:t>Se creó una tabla con el nombre de la entidad cuyas columnas representan los  atributos de la clase.</a:t>
            </a:r>
            <a:endParaRPr sz="1200"/>
          </a:p>
        </p:txBody>
      </p:sp>
      <p:sp>
        <p:nvSpPr>
          <p:cNvPr id="444" name="Google Shape;444;p52"/>
          <p:cNvSpPr/>
          <p:nvPr/>
        </p:nvSpPr>
        <p:spPr>
          <a:xfrm>
            <a:off x="6048375" y="2933700"/>
            <a:ext cx="2314800" cy="447600"/>
          </a:xfrm>
          <a:prstGeom prst="wedgeRoundRectCallout">
            <a:avLst>
              <a:gd name="adj1" fmla="val -205952"/>
              <a:gd name="adj2" fmla="val -1056"/>
              <a:gd name="adj3" fmla="val 0"/>
            </a:avLst>
          </a:prstGeom>
          <a:solidFill>
            <a:srgbClr val="FFE6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sz="1200"/>
              <a:t>También se crea una secuencia.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448"/>
        <p:cNvGrpSpPr/>
        <p:nvPr/>
      </p:nvGrpSpPr>
      <p:grpSpPr>
        <a:xfrm>
          <a:off x="0" y="0"/>
          <a:ext cx="0" cy="0"/>
          <a:chOff x="0" y="0"/>
          <a:chExt cx="0" cy="0"/>
        </a:xfrm>
      </p:grpSpPr>
      <p:sp>
        <p:nvSpPr>
          <p:cNvPr id="449" name="Google Shape;449;p53"/>
          <p:cNvSpPr/>
          <p:nvPr/>
        </p:nvSpPr>
        <p:spPr>
          <a:xfrm>
            <a:off x="11109494" y="607689"/>
            <a:ext cx="198807" cy="171780"/>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3"/>
          <p:cNvSpPr/>
          <p:nvPr/>
        </p:nvSpPr>
        <p:spPr>
          <a:xfrm>
            <a:off x="9119078" y="3760547"/>
            <a:ext cx="124949" cy="14011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3"/>
          <p:cNvSpPr/>
          <p:nvPr/>
        </p:nvSpPr>
        <p:spPr>
          <a:xfrm>
            <a:off x="9146919" y="3635430"/>
            <a:ext cx="46631" cy="9359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3"/>
          <p:cNvSpPr/>
          <p:nvPr/>
        </p:nvSpPr>
        <p:spPr>
          <a:xfrm>
            <a:off x="9106257" y="3515030"/>
            <a:ext cx="60780" cy="91577"/>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3"/>
          <p:cNvSpPr/>
          <p:nvPr/>
        </p:nvSpPr>
        <p:spPr>
          <a:xfrm>
            <a:off x="11136951" y="90995"/>
            <a:ext cx="151960" cy="153559"/>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6" name="Google Shape;456;p53"/>
          <p:cNvPicPr preferRelativeResize="0"/>
          <p:nvPr/>
        </p:nvPicPr>
        <p:blipFill rotWithShape="1">
          <a:blip r:embed="rId3">
            <a:alphaModFix/>
          </a:blip>
          <a:srcRect l="39242" t="34271"/>
          <a:stretch/>
        </p:blipFill>
        <p:spPr>
          <a:xfrm>
            <a:off x="0" y="0"/>
            <a:ext cx="1998427" cy="1057426"/>
          </a:xfrm>
          <a:prstGeom prst="rect">
            <a:avLst/>
          </a:prstGeom>
          <a:noFill/>
          <a:ln>
            <a:noFill/>
          </a:ln>
        </p:spPr>
      </p:pic>
      <p:sp>
        <p:nvSpPr>
          <p:cNvPr id="457" name="Google Shape;457;p53"/>
          <p:cNvSpPr/>
          <p:nvPr/>
        </p:nvSpPr>
        <p:spPr>
          <a:xfrm>
            <a:off x="6329350" y="779473"/>
            <a:ext cx="3647660" cy="4198733"/>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3"/>
          <p:cNvSpPr/>
          <p:nvPr/>
        </p:nvSpPr>
        <p:spPr>
          <a:xfrm>
            <a:off x="4992056" y="2001200"/>
            <a:ext cx="450933" cy="449309"/>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3"/>
          <p:cNvSpPr/>
          <p:nvPr/>
        </p:nvSpPr>
        <p:spPr>
          <a:xfrm>
            <a:off x="5472028" y="1952730"/>
            <a:ext cx="318411" cy="315163"/>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3"/>
          <p:cNvSpPr/>
          <p:nvPr/>
        </p:nvSpPr>
        <p:spPr>
          <a:xfrm>
            <a:off x="4980738" y="3075900"/>
            <a:ext cx="777389" cy="1574141"/>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3"/>
          <p:cNvSpPr/>
          <p:nvPr/>
        </p:nvSpPr>
        <p:spPr>
          <a:xfrm>
            <a:off x="5329818" y="4186152"/>
            <a:ext cx="80827" cy="404061"/>
          </a:xfrm>
          <a:custGeom>
            <a:avLst/>
            <a:gdLst/>
            <a:ahLst/>
            <a:cxnLst/>
            <a:rect l="l" t="t" r="r" b="b"/>
            <a:pathLst>
              <a:path w="3185" h="15922" extrusionOk="0">
                <a:moveTo>
                  <a:pt x="0" y="1"/>
                </a:moveTo>
                <a:lnTo>
                  <a:pt x="0" y="15922"/>
                </a:lnTo>
                <a:lnTo>
                  <a:pt x="3185" y="15922"/>
                </a:lnTo>
                <a:lnTo>
                  <a:pt x="31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3"/>
          <p:cNvSpPr/>
          <p:nvPr/>
        </p:nvSpPr>
        <p:spPr>
          <a:xfrm>
            <a:off x="5824331" y="2319575"/>
            <a:ext cx="247304" cy="211572"/>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3"/>
          <p:cNvSpPr/>
          <p:nvPr/>
        </p:nvSpPr>
        <p:spPr>
          <a:xfrm>
            <a:off x="5861508" y="2570067"/>
            <a:ext cx="206877" cy="1482021"/>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3"/>
          <p:cNvSpPr/>
          <p:nvPr/>
        </p:nvSpPr>
        <p:spPr>
          <a:xfrm>
            <a:off x="5181128" y="805912"/>
            <a:ext cx="824261" cy="758001"/>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3"/>
          <p:cNvSpPr/>
          <p:nvPr/>
        </p:nvSpPr>
        <p:spPr>
          <a:xfrm>
            <a:off x="4584812" y="2017288"/>
            <a:ext cx="227890" cy="439691"/>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3"/>
          <p:cNvSpPr/>
          <p:nvPr/>
        </p:nvSpPr>
        <p:spPr>
          <a:xfrm>
            <a:off x="4766763" y="2644573"/>
            <a:ext cx="92806" cy="10975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3"/>
          <p:cNvSpPr/>
          <p:nvPr/>
        </p:nvSpPr>
        <p:spPr>
          <a:xfrm>
            <a:off x="4867609" y="1521226"/>
            <a:ext cx="226291" cy="226291"/>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3"/>
          <p:cNvSpPr/>
          <p:nvPr/>
        </p:nvSpPr>
        <p:spPr>
          <a:xfrm>
            <a:off x="4801351" y="1732182"/>
            <a:ext cx="92146" cy="105824"/>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3"/>
          <p:cNvSpPr/>
          <p:nvPr/>
        </p:nvSpPr>
        <p:spPr>
          <a:xfrm>
            <a:off x="4855225" y="2777141"/>
            <a:ext cx="235452" cy="23900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3"/>
          <p:cNvSpPr/>
          <p:nvPr/>
        </p:nvSpPr>
        <p:spPr>
          <a:xfrm>
            <a:off x="5562146" y="4408604"/>
            <a:ext cx="56719" cy="118564"/>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3"/>
          <p:cNvSpPr/>
          <p:nvPr/>
        </p:nvSpPr>
        <p:spPr>
          <a:xfrm>
            <a:off x="5499263" y="4187776"/>
            <a:ext cx="160005" cy="181018"/>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3"/>
          <p:cNvSpPr/>
          <p:nvPr/>
        </p:nvSpPr>
        <p:spPr>
          <a:xfrm>
            <a:off x="6087766" y="4216858"/>
            <a:ext cx="480015" cy="617384"/>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3"/>
          <p:cNvSpPr/>
          <p:nvPr/>
        </p:nvSpPr>
        <p:spPr>
          <a:xfrm>
            <a:off x="5454239" y="2486045"/>
            <a:ext cx="174572" cy="176171"/>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3"/>
          <p:cNvSpPr/>
          <p:nvPr/>
        </p:nvSpPr>
        <p:spPr>
          <a:xfrm>
            <a:off x="6092613" y="1445274"/>
            <a:ext cx="153559" cy="153559"/>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3"/>
          <p:cNvSpPr/>
          <p:nvPr/>
        </p:nvSpPr>
        <p:spPr>
          <a:xfrm>
            <a:off x="5454239" y="2770466"/>
            <a:ext cx="174572" cy="176171"/>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3"/>
          <p:cNvSpPr/>
          <p:nvPr/>
        </p:nvSpPr>
        <p:spPr>
          <a:xfrm>
            <a:off x="5281323" y="425514"/>
            <a:ext cx="137394" cy="3196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3"/>
          <p:cNvSpPr/>
          <p:nvPr/>
        </p:nvSpPr>
        <p:spPr>
          <a:xfrm>
            <a:off x="5473652" y="425514"/>
            <a:ext cx="135770" cy="3196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3"/>
          <p:cNvSpPr/>
          <p:nvPr/>
        </p:nvSpPr>
        <p:spPr>
          <a:xfrm>
            <a:off x="5174666" y="2628256"/>
            <a:ext cx="200431" cy="170562"/>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3"/>
          <p:cNvSpPr/>
          <p:nvPr/>
        </p:nvSpPr>
        <p:spPr>
          <a:xfrm>
            <a:off x="5216689" y="1624661"/>
            <a:ext cx="628702" cy="137394"/>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3"/>
          <p:cNvSpPr/>
          <p:nvPr/>
        </p:nvSpPr>
        <p:spPr>
          <a:xfrm>
            <a:off x="6685583" y="242410"/>
            <a:ext cx="1299404" cy="450907"/>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3"/>
          <p:cNvSpPr/>
          <p:nvPr/>
        </p:nvSpPr>
        <p:spPr>
          <a:xfrm>
            <a:off x="8075432" y="63803"/>
            <a:ext cx="533334" cy="456846"/>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3"/>
          <p:cNvSpPr/>
          <p:nvPr/>
        </p:nvSpPr>
        <p:spPr>
          <a:xfrm>
            <a:off x="8228961" y="147292"/>
            <a:ext cx="103439" cy="239208"/>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3"/>
          <p:cNvSpPr/>
          <p:nvPr/>
        </p:nvSpPr>
        <p:spPr>
          <a:xfrm>
            <a:off x="5790452" y="0"/>
            <a:ext cx="2105593" cy="617346"/>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3"/>
          <p:cNvSpPr/>
          <p:nvPr/>
        </p:nvSpPr>
        <p:spPr>
          <a:xfrm>
            <a:off x="7611792" y="4506014"/>
            <a:ext cx="200431" cy="172136"/>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3"/>
          <p:cNvSpPr/>
          <p:nvPr/>
        </p:nvSpPr>
        <p:spPr>
          <a:xfrm>
            <a:off x="7812236" y="4284924"/>
            <a:ext cx="292095" cy="211014"/>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3"/>
          <p:cNvSpPr/>
          <p:nvPr/>
        </p:nvSpPr>
        <p:spPr>
          <a:xfrm>
            <a:off x="6826619" y="4650047"/>
            <a:ext cx="1248801" cy="39979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3"/>
          <p:cNvSpPr/>
          <p:nvPr/>
        </p:nvSpPr>
        <p:spPr>
          <a:xfrm>
            <a:off x="7101371" y="4312884"/>
            <a:ext cx="210126" cy="386296"/>
          </a:xfrm>
          <a:custGeom>
            <a:avLst/>
            <a:gdLst/>
            <a:ahLst/>
            <a:cxnLst/>
            <a:rect l="l" t="t" r="r" b="b"/>
            <a:pathLst>
              <a:path w="8280" h="15222" extrusionOk="0">
                <a:moveTo>
                  <a:pt x="6114" y="1"/>
                </a:moveTo>
                <a:lnTo>
                  <a:pt x="0" y="15221"/>
                </a:lnTo>
                <a:lnTo>
                  <a:pt x="2165" y="15221"/>
                </a:lnTo>
                <a:lnTo>
                  <a:pt x="82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3"/>
          <p:cNvSpPr/>
          <p:nvPr/>
        </p:nvSpPr>
        <p:spPr>
          <a:xfrm>
            <a:off x="6953279" y="4360406"/>
            <a:ext cx="164878" cy="21497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3"/>
          <p:cNvSpPr/>
          <p:nvPr/>
        </p:nvSpPr>
        <p:spPr>
          <a:xfrm>
            <a:off x="6234977" y="4485808"/>
            <a:ext cx="224667" cy="40452"/>
          </a:xfrm>
          <a:custGeom>
            <a:avLst/>
            <a:gdLst/>
            <a:ahLst/>
            <a:cxnLst/>
            <a:rect l="l" t="t" r="r" b="b"/>
            <a:pathLst>
              <a:path w="8853" h="1594" extrusionOk="0">
                <a:moveTo>
                  <a:pt x="1" y="1"/>
                </a:moveTo>
                <a:lnTo>
                  <a:pt x="1" y="1593"/>
                </a:lnTo>
                <a:lnTo>
                  <a:pt x="8853" y="1593"/>
                </a:lnTo>
                <a:lnTo>
                  <a:pt x="88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3"/>
          <p:cNvSpPr/>
          <p:nvPr/>
        </p:nvSpPr>
        <p:spPr>
          <a:xfrm>
            <a:off x="6234977" y="4370208"/>
            <a:ext cx="224667" cy="40452"/>
          </a:xfrm>
          <a:custGeom>
            <a:avLst/>
            <a:gdLst/>
            <a:ahLst/>
            <a:cxnLst/>
            <a:rect l="l" t="t" r="r" b="b"/>
            <a:pathLst>
              <a:path w="8853" h="1594" extrusionOk="0">
                <a:moveTo>
                  <a:pt x="1" y="1"/>
                </a:moveTo>
                <a:lnTo>
                  <a:pt x="1" y="1593"/>
                </a:lnTo>
                <a:lnTo>
                  <a:pt x="8853" y="1593"/>
                </a:lnTo>
                <a:lnTo>
                  <a:pt x="88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1" name="Google Shape;491;p53"/>
          <p:cNvPicPr preferRelativeResize="0"/>
          <p:nvPr/>
        </p:nvPicPr>
        <p:blipFill rotWithShape="1">
          <a:blip r:embed="rId4">
            <a:alphaModFix/>
          </a:blip>
          <a:srcRect l="3271" r="3271"/>
          <a:stretch/>
        </p:blipFill>
        <p:spPr>
          <a:xfrm>
            <a:off x="7029351" y="1475701"/>
            <a:ext cx="1638147" cy="1574149"/>
          </a:xfrm>
          <a:prstGeom prst="rect">
            <a:avLst/>
          </a:prstGeom>
          <a:noFill/>
          <a:ln>
            <a:noFill/>
          </a:ln>
        </p:spPr>
      </p:pic>
      <p:sp>
        <p:nvSpPr>
          <p:cNvPr id="492" name="Google Shape;492;p53"/>
          <p:cNvSpPr/>
          <p:nvPr/>
        </p:nvSpPr>
        <p:spPr>
          <a:xfrm>
            <a:off x="6130175" y="1866683"/>
            <a:ext cx="137394" cy="169372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3"/>
          <p:cNvSpPr/>
          <p:nvPr/>
        </p:nvSpPr>
        <p:spPr>
          <a:xfrm>
            <a:off x="6130175" y="3635432"/>
            <a:ext cx="137394" cy="32001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3"/>
          <p:cNvSpPr txBox="1"/>
          <p:nvPr/>
        </p:nvSpPr>
        <p:spPr>
          <a:xfrm>
            <a:off x="436203" y="-63214"/>
            <a:ext cx="4288383" cy="4016494"/>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s-ES" sz="5100" dirty="0">
                <a:solidFill>
                  <a:srgbClr val="FFDB00"/>
                </a:solidFill>
                <a:latin typeface="Proxima Nova Extrabold"/>
                <a:ea typeface="Proxima Nova Extrabold"/>
                <a:cs typeface="Proxima Nova Extrabold"/>
                <a:sym typeface="Proxima Nova Extrabold"/>
              </a:rPr>
              <a:t>Gracias!</a:t>
            </a:r>
            <a:endParaRPr sz="5100" dirty="0">
              <a:solidFill>
                <a:srgbClr val="FFDB00"/>
              </a:solidFill>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sz="5100" dirty="0">
              <a:solidFill>
                <a:srgbClr val="FFDB00"/>
              </a:solidFill>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sz="5100" dirty="0">
              <a:solidFill>
                <a:srgbClr val="FFDB00"/>
              </a:solidFill>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sz="5100" dirty="0">
              <a:solidFill>
                <a:srgbClr val="FFDB00"/>
              </a:solidFill>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sz="5100" dirty="0">
              <a:solidFill>
                <a:srgbClr val="FFDB00"/>
              </a:solidFill>
              <a:latin typeface="Proxima Nova Extrabold"/>
              <a:ea typeface="Proxima Nova Extrabold"/>
              <a:cs typeface="Proxima Nova Extrabold"/>
              <a:sym typeface="Proxima Nova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7"/>
        <p:cNvGrpSpPr/>
        <p:nvPr/>
      </p:nvGrpSpPr>
      <p:grpSpPr>
        <a:xfrm>
          <a:off x="0" y="0"/>
          <a:ext cx="0" cy="0"/>
          <a:chOff x="0" y="0"/>
          <a:chExt cx="0" cy="0"/>
        </a:xfrm>
      </p:grpSpPr>
      <p:sp>
        <p:nvSpPr>
          <p:cNvPr id="158" name="Google Shape;158;p38"/>
          <p:cNvSpPr/>
          <p:nvPr/>
        </p:nvSpPr>
        <p:spPr>
          <a:xfrm>
            <a:off x="0" y="2132400"/>
            <a:ext cx="9144000" cy="3011100"/>
          </a:xfrm>
          <a:prstGeom prst="rect">
            <a:avLst/>
          </a:prstGeom>
          <a:solidFill>
            <a:srgbClr val="F9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8"/>
          <p:cNvSpPr txBox="1"/>
          <p:nvPr/>
        </p:nvSpPr>
        <p:spPr>
          <a:xfrm>
            <a:off x="1159075" y="1234950"/>
            <a:ext cx="5164800" cy="133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3200" b="1">
                <a:solidFill>
                  <a:srgbClr val="333333"/>
                </a:solidFill>
                <a:highlight>
                  <a:srgbClr val="FFE600"/>
                </a:highlight>
                <a:latin typeface="Proxima Nova"/>
                <a:ea typeface="Proxima Nova"/>
                <a:cs typeface="Proxima Nova"/>
                <a:sym typeface="Proxima Nova"/>
              </a:rPr>
              <a:t>Índice</a:t>
            </a:r>
            <a:endParaRPr sz="3200" b="1">
              <a:solidFill>
                <a:srgbClr val="333333"/>
              </a:solidFill>
              <a:highlight>
                <a:srgbClr val="FFE600"/>
              </a:highlight>
              <a:latin typeface="Proxima Nova"/>
              <a:ea typeface="Proxima Nova"/>
              <a:cs typeface="Proxima Nova"/>
              <a:sym typeface="Proxima Nova"/>
            </a:endParaRPr>
          </a:p>
        </p:txBody>
      </p:sp>
      <p:sp>
        <p:nvSpPr>
          <p:cNvPr id="160" name="Google Shape;160;p38"/>
          <p:cNvSpPr txBox="1"/>
          <p:nvPr/>
        </p:nvSpPr>
        <p:spPr>
          <a:xfrm>
            <a:off x="673675" y="2438075"/>
            <a:ext cx="8010600" cy="7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3500">
                <a:latin typeface="Proxima Nova Extrabold"/>
                <a:ea typeface="Proxima Nova Extrabold"/>
                <a:cs typeface="Proxima Nova Extrabold"/>
                <a:sym typeface="Proxima Nova Extrabold"/>
              </a:rPr>
              <a:t>    01                          </a:t>
            </a:r>
            <a:r>
              <a:rPr lang="es-ES" sz="3500">
                <a:solidFill>
                  <a:schemeClr val="dk1"/>
                </a:solidFill>
                <a:latin typeface="Proxima Nova Extrabold"/>
                <a:ea typeface="Proxima Nova Extrabold"/>
                <a:cs typeface="Proxima Nova Extrabold"/>
                <a:sym typeface="Proxima Nova Extrabold"/>
              </a:rPr>
              <a:t>02                        </a:t>
            </a:r>
            <a:endParaRPr sz="3500">
              <a:latin typeface="Proxima Nova Extrabold"/>
              <a:ea typeface="Proxima Nova Extrabold"/>
              <a:cs typeface="Proxima Nova Extrabold"/>
              <a:sym typeface="Proxima Nova Extrabold"/>
            </a:endParaRPr>
          </a:p>
          <a:p>
            <a:pPr marL="0" lvl="0" indent="0" algn="l" rtl="0">
              <a:spcBef>
                <a:spcPts val="0"/>
              </a:spcBef>
              <a:spcAft>
                <a:spcPts val="0"/>
              </a:spcAft>
              <a:buNone/>
            </a:pPr>
            <a:r>
              <a:rPr lang="es-ES" sz="3500">
                <a:latin typeface="Proxima Nova Extrabold"/>
                <a:ea typeface="Proxima Nova Extrabold"/>
                <a:cs typeface="Proxima Nova Extrabold"/>
                <a:sym typeface="Proxima Nova Extrabold"/>
              </a:rPr>
              <a:t>                                             </a:t>
            </a:r>
            <a:endParaRPr sz="35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sz="3500">
              <a:latin typeface="Proxima Nova Extrabold"/>
              <a:ea typeface="Proxima Nova Extrabold"/>
              <a:cs typeface="Proxima Nova Extrabold"/>
              <a:sym typeface="Proxima Nova Extrabold"/>
            </a:endParaRPr>
          </a:p>
        </p:txBody>
      </p:sp>
      <p:pic>
        <p:nvPicPr>
          <p:cNvPr id="162" name="Google Shape;162;p38"/>
          <p:cNvPicPr preferRelativeResize="0"/>
          <p:nvPr/>
        </p:nvPicPr>
        <p:blipFill>
          <a:blip r:embed="rId3">
            <a:alphaModFix/>
          </a:blip>
          <a:stretch>
            <a:fillRect/>
          </a:stretch>
        </p:blipFill>
        <p:spPr>
          <a:xfrm>
            <a:off x="8272744" y="-6"/>
            <a:ext cx="871250" cy="871250"/>
          </a:xfrm>
          <a:prstGeom prst="rect">
            <a:avLst/>
          </a:prstGeom>
          <a:noFill/>
          <a:ln>
            <a:noFill/>
          </a:ln>
        </p:spPr>
      </p:pic>
      <p:pic>
        <p:nvPicPr>
          <p:cNvPr id="163" name="Google Shape;163;p38"/>
          <p:cNvPicPr preferRelativeResize="0"/>
          <p:nvPr/>
        </p:nvPicPr>
        <p:blipFill>
          <a:blip r:embed="rId4">
            <a:alphaModFix/>
          </a:blip>
          <a:stretch>
            <a:fillRect/>
          </a:stretch>
        </p:blipFill>
        <p:spPr>
          <a:xfrm rot="-5400008">
            <a:off x="2244475" y="905824"/>
            <a:ext cx="839258" cy="770100"/>
          </a:xfrm>
          <a:prstGeom prst="rect">
            <a:avLst/>
          </a:prstGeom>
          <a:noFill/>
          <a:ln>
            <a:noFill/>
          </a:ln>
        </p:spPr>
      </p:pic>
      <p:sp>
        <p:nvSpPr>
          <p:cNvPr id="164" name="Google Shape;164;p38"/>
          <p:cNvSpPr txBox="1"/>
          <p:nvPr/>
        </p:nvSpPr>
        <p:spPr>
          <a:xfrm>
            <a:off x="5468224" y="2647950"/>
            <a:ext cx="1217400" cy="60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sz="1100">
                <a:solidFill>
                  <a:schemeClr val="dk1"/>
                </a:solidFill>
                <a:latin typeface="Proxima Nova Semibold"/>
                <a:ea typeface="Proxima Nova Semibold"/>
                <a:cs typeface="Proxima Nova Semibold"/>
                <a:sym typeface="Proxima Nova Semibold"/>
              </a:rPr>
              <a:t>Anotaciones</a:t>
            </a:r>
            <a:endParaRPr sz="1100" b="0" i="0" u="none" strike="noStrike" cap="none">
              <a:solidFill>
                <a:srgbClr val="000000"/>
              </a:solidFill>
              <a:latin typeface="Proxima Nova Semibold"/>
              <a:ea typeface="Proxima Nova Semibold"/>
              <a:cs typeface="Proxima Nova Semibold"/>
              <a:sym typeface="Proxima Nova Semibold"/>
            </a:endParaRPr>
          </a:p>
        </p:txBody>
      </p:sp>
      <p:sp>
        <p:nvSpPr>
          <p:cNvPr id="165" name="Google Shape;165;p38"/>
          <p:cNvSpPr txBox="1"/>
          <p:nvPr/>
        </p:nvSpPr>
        <p:spPr>
          <a:xfrm>
            <a:off x="1863425" y="2647950"/>
            <a:ext cx="1868400" cy="60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ES" sz="1100" b="0" i="0" u="none" strike="noStrike" cap="none">
                <a:solidFill>
                  <a:srgbClr val="000000"/>
                </a:solidFill>
                <a:latin typeface="Proxima Nova Semibold"/>
                <a:ea typeface="Proxima Nova Semibold"/>
                <a:cs typeface="Proxima Nova Semibold"/>
                <a:sym typeface="Proxima Nova Semibold"/>
              </a:rPr>
              <a:t>Hibernate </a:t>
            </a:r>
            <a:endParaRPr sz="1100" b="0" i="0" u="none" strike="noStrike" cap="none">
              <a:solidFill>
                <a:srgbClr val="000000"/>
              </a:solidFill>
              <a:latin typeface="Proxima Nova Semibold"/>
              <a:ea typeface="Proxima Nova Semibold"/>
              <a:cs typeface="Proxima Nova Semibold"/>
              <a:sym typeface="Proxima Nova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p:nvPr/>
        </p:nvSpPr>
        <p:spPr>
          <a:xfrm>
            <a:off x="-76200" y="0"/>
            <a:ext cx="9220200" cy="5143500"/>
          </a:xfrm>
          <a:prstGeom prst="rect">
            <a:avLst/>
          </a:pr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33333"/>
              </a:solidFill>
            </a:endParaRPr>
          </a:p>
        </p:txBody>
      </p:sp>
      <p:sp>
        <p:nvSpPr>
          <p:cNvPr id="172" name="Google Shape;172;p39"/>
          <p:cNvSpPr txBox="1"/>
          <p:nvPr/>
        </p:nvSpPr>
        <p:spPr>
          <a:xfrm>
            <a:off x="589925" y="1568850"/>
            <a:ext cx="45039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4000">
                <a:solidFill>
                  <a:srgbClr val="FFE600"/>
                </a:solidFill>
                <a:latin typeface="Proxima Nova Extrabold"/>
                <a:ea typeface="Proxima Nova Extrabold"/>
                <a:cs typeface="Proxima Nova Extrabold"/>
                <a:sym typeface="Proxima Nova Extrabold"/>
              </a:rPr>
              <a:t>Hibernate</a:t>
            </a:r>
            <a:endParaRPr sz="4000">
              <a:solidFill>
                <a:srgbClr val="FFE600"/>
              </a:solidFill>
              <a:latin typeface="Proxima Nova Extrabold"/>
              <a:ea typeface="Proxima Nova Extrabold"/>
              <a:cs typeface="Proxima Nova Extrabold"/>
              <a:sym typeface="Proxima Nova Extrabold"/>
            </a:endParaRPr>
          </a:p>
        </p:txBody>
      </p:sp>
      <p:sp>
        <p:nvSpPr>
          <p:cNvPr id="173" name="Google Shape;173;p39"/>
          <p:cNvSpPr/>
          <p:nvPr/>
        </p:nvSpPr>
        <p:spPr>
          <a:xfrm>
            <a:off x="8509478" y="3836747"/>
            <a:ext cx="124949" cy="14011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9"/>
          <p:cNvSpPr/>
          <p:nvPr/>
        </p:nvSpPr>
        <p:spPr>
          <a:xfrm>
            <a:off x="8537319" y="3711630"/>
            <a:ext cx="46631" cy="9359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9"/>
          <p:cNvSpPr/>
          <p:nvPr/>
        </p:nvSpPr>
        <p:spPr>
          <a:xfrm>
            <a:off x="8496657" y="3591230"/>
            <a:ext cx="60780" cy="91577"/>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9"/>
          <p:cNvSpPr/>
          <p:nvPr/>
        </p:nvSpPr>
        <p:spPr>
          <a:xfrm>
            <a:off x="6481750" y="855673"/>
            <a:ext cx="3647660" cy="4198733"/>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9"/>
          <p:cNvSpPr/>
          <p:nvPr/>
        </p:nvSpPr>
        <p:spPr>
          <a:xfrm>
            <a:off x="5144456" y="2077400"/>
            <a:ext cx="450933" cy="449309"/>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9"/>
          <p:cNvSpPr/>
          <p:nvPr/>
        </p:nvSpPr>
        <p:spPr>
          <a:xfrm>
            <a:off x="5624428" y="2028930"/>
            <a:ext cx="318411" cy="315163"/>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9"/>
          <p:cNvSpPr/>
          <p:nvPr/>
        </p:nvSpPr>
        <p:spPr>
          <a:xfrm>
            <a:off x="5133138" y="3152100"/>
            <a:ext cx="777389" cy="1574141"/>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9"/>
          <p:cNvSpPr/>
          <p:nvPr/>
        </p:nvSpPr>
        <p:spPr>
          <a:xfrm>
            <a:off x="5482218" y="4262352"/>
            <a:ext cx="80827" cy="404061"/>
          </a:xfrm>
          <a:custGeom>
            <a:avLst/>
            <a:gdLst/>
            <a:ahLst/>
            <a:cxnLst/>
            <a:rect l="l" t="t" r="r" b="b"/>
            <a:pathLst>
              <a:path w="3185" h="15922" extrusionOk="0">
                <a:moveTo>
                  <a:pt x="0" y="1"/>
                </a:moveTo>
                <a:lnTo>
                  <a:pt x="0" y="15922"/>
                </a:lnTo>
                <a:lnTo>
                  <a:pt x="3185" y="15922"/>
                </a:lnTo>
                <a:lnTo>
                  <a:pt x="31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9"/>
          <p:cNvSpPr/>
          <p:nvPr/>
        </p:nvSpPr>
        <p:spPr>
          <a:xfrm>
            <a:off x="5976731" y="2395775"/>
            <a:ext cx="247304" cy="211572"/>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9"/>
          <p:cNvSpPr/>
          <p:nvPr/>
        </p:nvSpPr>
        <p:spPr>
          <a:xfrm>
            <a:off x="6013908" y="2646267"/>
            <a:ext cx="206877" cy="1482021"/>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9"/>
          <p:cNvSpPr/>
          <p:nvPr/>
        </p:nvSpPr>
        <p:spPr>
          <a:xfrm>
            <a:off x="5333528" y="882112"/>
            <a:ext cx="824261" cy="758001"/>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9"/>
          <p:cNvSpPr/>
          <p:nvPr/>
        </p:nvSpPr>
        <p:spPr>
          <a:xfrm>
            <a:off x="4737212" y="2093488"/>
            <a:ext cx="227890" cy="439691"/>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9"/>
          <p:cNvSpPr/>
          <p:nvPr/>
        </p:nvSpPr>
        <p:spPr>
          <a:xfrm>
            <a:off x="4919163" y="2720773"/>
            <a:ext cx="92806" cy="10975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9"/>
          <p:cNvSpPr/>
          <p:nvPr/>
        </p:nvSpPr>
        <p:spPr>
          <a:xfrm>
            <a:off x="5020009" y="1597426"/>
            <a:ext cx="226291" cy="226291"/>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9"/>
          <p:cNvSpPr/>
          <p:nvPr/>
        </p:nvSpPr>
        <p:spPr>
          <a:xfrm>
            <a:off x="4953751" y="1808382"/>
            <a:ext cx="92146" cy="105824"/>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9"/>
          <p:cNvSpPr/>
          <p:nvPr/>
        </p:nvSpPr>
        <p:spPr>
          <a:xfrm>
            <a:off x="5007625" y="2853341"/>
            <a:ext cx="235452" cy="23900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9"/>
          <p:cNvSpPr/>
          <p:nvPr/>
        </p:nvSpPr>
        <p:spPr>
          <a:xfrm>
            <a:off x="5714546" y="4484804"/>
            <a:ext cx="56719" cy="118564"/>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9"/>
          <p:cNvSpPr/>
          <p:nvPr/>
        </p:nvSpPr>
        <p:spPr>
          <a:xfrm>
            <a:off x="5651663" y="4263976"/>
            <a:ext cx="160005" cy="181018"/>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9"/>
          <p:cNvSpPr/>
          <p:nvPr/>
        </p:nvSpPr>
        <p:spPr>
          <a:xfrm>
            <a:off x="6240166" y="4293058"/>
            <a:ext cx="480015" cy="617384"/>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9"/>
          <p:cNvSpPr/>
          <p:nvPr/>
        </p:nvSpPr>
        <p:spPr>
          <a:xfrm>
            <a:off x="5606639" y="2562245"/>
            <a:ext cx="174572" cy="176171"/>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9"/>
          <p:cNvSpPr/>
          <p:nvPr/>
        </p:nvSpPr>
        <p:spPr>
          <a:xfrm>
            <a:off x="6245013" y="1521474"/>
            <a:ext cx="153559" cy="153559"/>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9"/>
          <p:cNvSpPr/>
          <p:nvPr/>
        </p:nvSpPr>
        <p:spPr>
          <a:xfrm>
            <a:off x="5606639" y="2846666"/>
            <a:ext cx="174572" cy="176171"/>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9"/>
          <p:cNvSpPr/>
          <p:nvPr/>
        </p:nvSpPr>
        <p:spPr>
          <a:xfrm>
            <a:off x="5433723" y="501714"/>
            <a:ext cx="137394" cy="3196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9"/>
          <p:cNvSpPr/>
          <p:nvPr/>
        </p:nvSpPr>
        <p:spPr>
          <a:xfrm>
            <a:off x="5626052" y="501714"/>
            <a:ext cx="135770" cy="3196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9"/>
          <p:cNvSpPr/>
          <p:nvPr/>
        </p:nvSpPr>
        <p:spPr>
          <a:xfrm>
            <a:off x="5327066" y="2704456"/>
            <a:ext cx="200431" cy="170562"/>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9"/>
          <p:cNvSpPr/>
          <p:nvPr/>
        </p:nvSpPr>
        <p:spPr>
          <a:xfrm>
            <a:off x="5369089" y="1700861"/>
            <a:ext cx="628702" cy="137394"/>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9"/>
          <p:cNvSpPr/>
          <p:nvPr/>
        </p:nvSpPr>
        <p:spPr>
          <a:xfrm>
            <a:off x="6837983" y="318610"/>
            <a:ext cx="1299404" cy="450907"/>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9"/>
          <p:cNvSpPr/>
          <p:nvPr/>
        </p:nvSpPr>
        <p:spPr>
          <a:xfrm>
            <a:off x="8227832" y="140003"/>
            <a:ext cx="533334" cy="456846"/>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9"/>
          <p:cNvSpPr/>
          <p:nvPr/>
        </p:nvSpPr>
        <p:spPr>
          <a:xfrm>
            <a:off x="8381361" y="223492"/>
            <a:ext cx="103439" cy="239208"/>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9"/>
          <p:cNvSpPr/>
          <p:nvPr/>
        </p:nvSpPr>
        <p:spPr>
          <a:xfrm>
            <a:off x="5942852" y="76200"/>
            <a:ext cx="2105593" cy="617346"/>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9"/>
          <p:cNvSpPr/>
          <p:nvPr/>
        </p:nvSpPr>
        <p:spPr>
          <a:xfrm>
            <a:off x="7764192" y="4582214"/>
            <a:ext cx="200431" cy="172136"/>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9"/>
          <p:cNvSpPr/>
          <p:nvPr/>
        </p:nvSpPr>
        <p:spPr>
          <a:xfrm>
            <a:off x="7964636" y="4361124"/>
            <a:ext cx="292095" cy="211014"/>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9"/>
          <p:cNvSpPr/>
          <p:nvPr/>
        </p:nvSpPr>
        <p:spPr>
          <a:xfrm>
            <a:off x="6979019" y="4726247"/>
            <a:ext cx="1248801" cy="39979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9"/>
          <p:cNvSpPr/>
          <p:nvPr/>
        </p:nvSpPr>
        <p:spPr>
          <a:xfrm>
            <a:off x="7253771" y="4389084"/>
            <a:ext cx="210126" cy="386296"/>
          </a:xfrm>
          <a:custGeom>
            <a:avLst/>
            <a:gdLst/>
            <a:ahLst/>
            <a:cxnLst/>
            <a:rect l="l" t="t" r="r" b="b"/>
            <a:pathLst>
              <a:path w="8280" h="15222" extrusionOk="0">
                <a:moveTo>
                  <a:pt x="6114" y="1"/>
                </a:moveTo>
                <a:lnTo>
                  <a:pt x="0" y="15221"/>
                </a:lnTo>
                <a:lnTo>
                  <a:pt x="2165" y="15221"/>
                </a:lnTo>
                <a:lnTo>
                  <a:pt x="82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9"/>
          <p:cNvSpPr/>
          <p:nvPr/>
        </p:nvSpPr>
        <p:spPr>
          <a:xfrm>
            <a:off x="7105679" y="4436606"/>
            <a:ext cx="164878" cy="21497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9"/>
          <p:cNvSpPr/>
          <p:nvPr/>
        </p:nvSpPr>
        <p:spPr>
          <a:xfrm>
            <a:off x="6387377" y="4562008"/>
            <a:ext cx="224667" cy="40452"/>
          </a:xfrm>
          <a:custGeom>
            <a:avLst/>
            <a:gdLst/>
            <a:ahLst/>
            <a:cxnLst/>
            <a:rect l="l" t="t" r="r" b="b"/>
            <a:pathLst>
              <a:path w="8853" h="1594" extrusionOk="0">
                <a:moveTo>
                  <a:pt x="1" y="1"/>
                </a:moveTo>
                <a:lnTo>
                  <a:pt x="1" y="1593"/>
                </a:lnTo>
                <a:lnTo>
                  <a:pt x="8853" y="1593"/>
                </a:lnTo>
                <a:lnTo>
                  <a:pt x="88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9"/>
          <p:cNvSpPr/>
          <p:nvPr/>
        </p:nvSpPr>
        <p:spPr>
          <a:xfrm>
            <a:off x="6387377" y="4446408"/>
            <a:ext cx="224667" cy="40452"/>
          </a:xfrm>
          <a:custGeom>
            <a:avLst/>
            <a:gdLst/>
            <a:ahLst/>
            <a:cxnLst/>
            <a:rect l="l" t="t" r="r" b="b"/>
            <a:pathLst>
              <a:path w="8853" h="1594" extrusionOk="0">
                <a:moveTo>
                  <a:pt x="1" y="1"/>
                </a:moveTo>
                <a:lnTo>
                  <a:pt x="1" y="1593"/>
                </a:lnTo>
                <a:lnTo>
                  <a:pt x="8853" y="1593"/>
                </a:lnTo>
                <a:lnTo>
                  <a:pt x="88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9"/>
          <p:cNvSpPr/>
          <p:nvPr/>
        </p:nvSpPr>
        <p:spPr>
          <a:xfrm>
            <a:off x="6282575" y="1942883"/>
            <a:ext cx="137394" cy="169372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9"/>
          <p:cNvSpPr/>
          <p:nvPr/>
        </p:nvSpPr>
        <p:spPr>
          <a:xfrm>
            <a:off x="6282575" y="3711632"/>
            <a:ext cx="137394" cy="32001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9"/>
          <p:cNvSpPr/>
          <p:nvPr/>
        </p:nvSpPr>
        <p:spPr>
          <a:xfrm>
            <a:off x="6478525" y="855673"/>
            <a:ext cx="3647660" cy="4198733"/>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9"/>
          <p:cNvSpPr/>
          <p:nvPr/>
        </p:nvSpPr>
        <p:spPr>
          <a:xfrm>
            <a:off x="6756500" y="2712531"/>
            <a:ext cx="992336" cy="990738"/>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9"/>
          <p:cNvSpPr/>
          <p:nvPr/>
        </p:nvSpPr>
        <p:spPr>
          <a:xfrm>
            <a:off x="7808562" y="2602321"/>
            <a:ext cx="707905" cy="698871"/>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9"/>
          <p:cNvSpPr/>
          <p:nvPr/>
        </p:nvSpPr>
        <p:spPr>
          <a:xfrm>
            <a:off x="6779136" y="1982065"/>
            <a:ext cx="1803630" cy="40426"/>
          </a:xfrm>
          <a:custGeom>
            <a:avLst/>
            <a:gdLst/>
            <a:ahLst/>
            <a:cxnLst/>
            <a:rect l="l" t="t" r="r" b="b"/>
            <a:pathLst>
              <a:path w="71072" h="1593" extrusionOk="0">
                <a:moveTo>
                  <a:pt x="0" y="1"/>
                </a:moveTo>
                <a:lnTo>
                  <a:pt x="0" y="1593"/>
                </a:lnTo>
                <a:lnTo>
                  <a:pt x="71071" y="1593"/>
                </a:lnTo>
                <a:lnTo>
                  <a:pt x="7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9"/>
          <p:cNvSpPr/>
          <p:nvPr/>
        </p:nvSpPr>
        <p:spPr>
          <a:xfrm>
            <a:off x="6779136" y="2121053"/>
            <a:ext cx="1803630" cy="40426"/>
          </a:xfrm>
          <a:custGeom>
            <a:avLst/>
            <a:gdLst/>
            <a:ahLst/>
            <a:cxnLst/>
            <a:rect l="l" t="t" r="r" b="b"/>
            <a:pathLst>
              <a:path w="71072" h="1593" extrusionOk="0">
                <a:moveTo>
                  <a:pt x="0" y="1"/>
                </a:moveTo>
                <a:lnTo>
                  <a:pt x="0" y="1593"/>
                </a:lnTo>
                <a:lnTo>
                  <a:pt x="71071" y="1593"/>
                </a:lnTo>
                <a:lnTo>
                  <a:pt x="7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9"/>
          <p:cNvSpPr/>
          <p:nvPr/>
        </p:nvSpPr>
        <p:spPr>
          <a:xfrm>
            <a:off x="6779136" y="2400627"/>
            <a:ext cx="1213730" cy="40452"/>
          </a:xfrm>
          <a:custGeom>
            <a:avLst/>
            <a:gdLst/>
            <a:ahLst/>
            <a:cxnLst/>
            <a:rect l="l" t="t" r="r" b="b"/>
            <a:pathLst>
              <a:path w="47827" h="1594" extrusionOk="0">
                <a:moveTo>
                  <a:pt x="0" y="1"/>
                </a:moveTo>
                <a:lnTo>
                  <a:pt x="0" y="1593"/>
                </a:lnTo>
                <a:lnTo>
                  <a:pt x="47827" y="1593"/>
                </a:lnTo>
                <a:lnTo>
                  <a:pt x="47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9"/>
          <p:cNvSpPr/>
          <p:nvPr/>
        </p:nvSpPr>
        <p:spPr>
          <a:xfrm>
            <a:off x="7310826" y="1700867"/>
            <a:ext cx="740211" cy="121254"/>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9"/>
          <p:cNvSpPr/>
          <p:nvPr/>
        </p:nvSpPr>
        <p:spPr>
          <a:xfrm>
            <a:off x="8125312" y="1639455"/>
            <a:ext cx="244081" cy="244081"/>
          </a:xfrm>
          <a:custGeom>
            <a:avLst/>
            <a:gdLst/>
            <a:ahLst/>
            <a:cxnLst/>
            <a:rect l="l" t="t" r="r" b="b"/>
            <a:pathLst>
              <a:path w="9618"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9"/>
          <p:cNvSpPr/>
          <p:nvPr/>
        </p:nvSpPr>
        <p:spPr>
          <a:xfrm>
            <a:off x="6897086" y="1419668"/>
            <a:ext cx="174572" cy="176196"/>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9"/>
          <p:cNvSpPr/>
          <p:nvPr/>
        </p:nvSpPr>
        <p:spPr>
          <a:xfrm>
            <a:off x="7616258" y="1439056"/>
            <a:ext cx="1536963" cy="137419"/>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2" name="Google Shape;222;p39"/>
          <p:cNvPicPr preferRelativeResize="0"/>
          <p:nvPr/>
        </p:nvPicPr>
        <p:blipFill rotWithShape="1">
          <a:blip r:embed="rId3">
            <a:alphaModFix/>
          </a:blip>
          <a:srcRect l="39242" t="34271"/>
          <a:stretch/>
        </p:blipFill>
        <p:spPr>
          <a:xfrm>
            <a:off x="-76200" y="0"/>
            <a:ext cx="1998427" cy="1057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6"/>
        <p:cNvGrpSpPr/>
        <p:nvPr/>
      </p:nvGrpSpPr>
      <p:grpSpPr>
        <a:xfrm>
          <a:off x="0" y="0"/>
          <a:ext cx="0" cy="0"/>
          <a:chOff x="0" y="0"/>
          <a:chExt cx="0" cy="0"/>
        </a:xfrm>
      </p:grpSpPr>
      <p:sp>
        <p:nvSpPr>
          <p:cNvPr id="227" name="Google Shape;227;p40"/>
          <p:cNvSpPr txBox="1"/>
          <p:nvPr/>
        </p:nvSpPr>
        <p:spPr>
          <a:xfrm>
            <a:off x="455775" y="774250"/>
            <a:ext cx="4308600" cy="3938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200"/>
              <a:buFont typeface="Arial"/>
              <a:buNone/>
            </a:pPr>
            <a:r>
              <a:rPr lang="es-ES" sz="1350" b="1" i="0" u="none" strike="noStrike" cap="none">
                <a:solidFill>
                  <a:srgbClr val="3F3F3F"/>
                </a:solidFill>
                <a:highlight>
                  <a:srgbClr val="00FF00"/>
                </a:highlight>
                <a:latin typeface="Proxima Nova"/>
                <a:ea typeface="Proxima Nova"/>
                <a:cs typeface="Proxima Nova"/>
                <a:sym typeface="Proxima Nova"/>
              </a:rPr>
              <a:t>Hibernate</a:t>
            </a:r>
            <a:r>
              <a:rPr lang="es-ES" sz="1350" i="0" u="none" strike="noStrike" cap="none">
                <a:solidFill>
                  <a:srgbClr val="3F3F3F"/>
                </a:solidFill>
                <a:highlight>
                  <a:srgbClr val="00FF00"/>
                </a:highlight>
                <a:latin typeface="Proxima Nova"/>
                <a:ea typeface="Proxima Nova"/>
                <a:cs typeface="Proxima Nova"/>
                <a:sym typeface="Proxima Nova"/>
              </a:rPr>
              <a:t> es un </a:t>
            </a:r>
            <a:r>
              <a:rPr lang="es-ES" sz="1350" b="1" i="0" u="none" strike="noStrike" cap="none">
                <a:solidFill>
                  <a:srgbClr val="3F3F3F"/>
                </a:solidFill>
                <a:highlight>
                  <a:srgbClr val="00FF00"/>
                </a:highlight>
                <a:latin typeface="Proxima Nova"/>
                <a:ea typeface="Proxima Nova"/>
                <a:cs typeface="Proxima Nova"/>
                <a:sym typeface="Proxima Nova"/>
              </a:rPr>
              <a:t>servicio ORM de persistencia </a:t>
            </a:r>
            <a:r>
              <a:rPr lang="es-ES" sz="1350" i="0" u="none" strike="noStrike" cap="none">
                <a:solidFill>
                  <a:srgbClr val="3F3F3F"/>
                </a:solidFill>
                <a:highlight>
                  <a:srgbClr val="00FF00"/>
                </a:highlight>
                <a:latin typeface="Proxima Nova"/>
                <a:ea typeface="Proxima Nova"/>
                <a:cs typeface="Proxima Nova"/>
                <a:sym typeface="Proxima Nova"/>
              </a:rPr>
              <a:t>y </a:t>
            </a:r>
            <a:r>
              <a:rPr lang="es-ES" sz="1350" b="1" i="0" u="none" strike="noStrike" cap="none">
                <a:solidFill>
                  <a:srgbClr val="3F3F3F"/>
                </a:solidFill>
                <a:highlight>
                  <a:srgbClr val="00FF00"/>
                </a:highlight>
                <a:latin typeface="Proxima Nova"/>
                <a:ea typeface="Proxima Nova"/>
                <a:cs typeface="Proxima Nova"/>
                <a:sym typeface="Proxima Nova"/>
              </a:rPr>
              <a:t>consultas</a:t>
            </a:r>
            <a:r>
              <a:rPr lang="es-ES" sz="1350" i="0" u="none" strike="noStrike" cap="none">
                <a:solidFill>
                  <a:srgbClr val="3F3F3F"/>
                </a:solidFill>
                <a:highlight>
                  <a:srgbClr val="00FF00"/>
                </a:highlight>
                <a:latin typeface="Proxima Nova"/>
                <a:ea typeface="Proxima Nova"/>
                <a:cs typeface="Proxima Nova"/>
                <a:sym typeface="Proxima Nova"/>
              </a:rPr>
              <a:t> para Java. Se trata de una </a:t>
            </a:r>
            <a:r>
              <a:rPr lang="es-ES" sz="1350" b="1" i="0" u="none" strike="noStrike" cap="none">
                <a:solidFill>
                  <a:srgbClr val="3F3F3F"/>
                </a:solidFill>
                <a:highlight>
                  <a:srgbClr val="00FF00"/>
                </a:highlight>
                <a:latin typeface="Proxima Nova"/>
                <a:ea typeface="Proxima Nova"/>
                <a:cs typeface="Proxima Nova"/>
                <a:sym typeface="Proxima Nova"/>
              </a:rPr>
              <a:t>implementación</a:t>
            </a:r>
            <a:r>
              <a:rPr lang="es-ES" sz="1350" i="0" u="none" strike="noStrike" cap="none">
                <a:solidFill>
                  <a:srgbClr val="3F3F3F"/>
                </a:solidFill>
                <a:highlight>
                  <a:srgbClr val="00FF00"/>
                </a:highlight>
                <a:latin typeface="Proxima Nova"/>
                <a:ea typeface="Proxima Nova"/>
                <a:cs typeface="Proxima Nova"/>
                <a:sym typeface="Proxima Nova"/>
              </a:rPr>
              <a:t> de Java Persistence API </a:t>
            </a:r>
            <a:r>
              <a:rPr lang="es-ES" sz="1350" b="1" i="0" u="none" strike="noStrike" cap="none">
                <a:solidFill>
                  <a:srgbClr val="3F3F3F"/>
                </a:solidFill>
                <a:highlight>
                  <a:srgbClr val="00FF00"/>
                </a:highlight>
                <a:latin typeface="Proxima Nova"/>
                <a:ea typeface="Proxima Nova"/>
                <a:cs typeface="Proxima Nova"/>
                <a:sym typeface="Proxima Nova"/>
              </a:rPr>
              <a:t>(JPA)</a:t>
            </a:r>
            <a:r>
              <a:rPr lang="es-ES" sz="1350" i="0" u="none" strike="noStrike" cap="none">
                <a:solidFill>
                  <a:srgbClr val="3F3F3F"/>
                </a:solidFill>
                <a:highlight>
                  <a:srgbClr val="00FF00"/>
                </a:highlight>
                <a:latin typeface="Proxima Nova"/>
                <a:ea typeface="Proxima Nova"/>
                <a:cs typeface="Proxima Nova"/>
                <a:sym typeface="Proxima Nova"/>
              </a:rPr>
              <a:t>, pero no la única. </a:t>
            </a:r>
            <a:endParaRPr sz="1350" i="0" u="none" strike="noStrike" cap="none">
              <a:solidFill>
                <a:srgbClr val="3F3F3F"/>
              </a:solidFill>
              <a:highlight>
                <a:srgbClr val="00FF00"/>
              </a:highlight>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r>
              <a:rPr lang="es-ES" sz="1350" i="0" u="none" strike="noStrike" cap="none">
                <a:solidFill>
                  <a:srgbClr val="3F3F3F"/>
                </a:solidFill>
                <a:highlight>
                  <a:srgbClr val="00FF00"/>
                </a:highlight>
                <a:latin typeface="Proxima Nova"/>
                <a:ea typeface="Proxima Nova"/>
                <a:cs typeface="Proxima Nova"/>
                <a:sym typeface="Proxima Nova"/>
              </a:rPr>
              <a:t>Mapea las clases Java en tablas de BD, y provee mecanismos para consultar datos.</a:t>
            </a:r>
            <a:endParaRPr sz="1350" i="0" u="none" strike="noStrike" cap="none">
              <a:solidFill>
                <a:srgbClr val="000000"/>
              </a:solidFill>
              <a:highlight>
                <a:srgbClr val="00FF00"/>
              </a:highlight>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200"/>
              <a:buFont typeface="Arial"/>
              <a:buNone/>
            </a:pPr>
            <a:endParaRPr sz="1350">
              <a:solidFill>
                <a:srgbClr val="666666"/>
              </a:solidFill>
              <a:highlight>
                <a:srgbClr val="00FF00"/>
              </a:highlight>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200"/>
              <a:buFont typeface="Arial"/>
              <a:buNone/>
            </a:pPr>
            <a:endParaRPr sz="1350">
              <a:solidFill>
                <a:srgbClr val="666666"/>
              </a:solidFill>
              <a:highlight>
                <a:srgbClr val="00FF00"/>
              </a:highlight>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200"/>
              <a:buFont typeface="Arial"/>
              <a:buNone/>
            </a:pPr>
            <a:endParaRPr sz="1350" i="0" u="none" strike="noStrike" cap="none">
              <a:solidFill>
                <a:srgbClr val="666666"/>
              </a:solidFill>
              <a:highlight>
                <a:srgbClr val="00FF00"/>
              </a:highlight>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200"/>
              <a:buFont typeface="Arial"/>
              <a:buNone/>
            </a:pPr>
            <a:endParaRPr sz="1350" i="0" u="none" strike="noStrike" cap="none">
              <a:solidFill>
                <a:srgbClr val="666666"/>
              </a:solidFill>
              <a:highlight>
                <a:srgbClr val="00FF00"/>
              </a:highlight>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200"/>
              <a:buFont typeface="Arial"/>
              <a:buNone/>
            </a:pPr>
            <a:endParaRPr sz="1350" i="0" u="none" strike="noStrike" cap="none">
              <a:solidFill>
                <a:srgbClr val="666666"/>
              </a:solidFill>
              <a:highlight>
                <a:srgbClr val="00FF00"/>
              </a:highlight>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200"/>
              <a:buFont typeface="Arial"/>
              <a:buNone/>
            </a:pPr>
            <a:endParaRPr sz="1350" i="0" u="none" strike="noStrike" cap="none">
              <a:solidFill>
                <a:srgbClr val="666666"/>
              </a:solidFill>
              <a:highlight>
                <a:srgbClr val="00FF00"/>
              </a:highlight>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200"/>
              <a:buFont typeface="Arial"/>
              <a:buNone/>
            </a:pPr>
            <a:endParaRPr sz="1350" i="0" u="none" strike="noStrike" cap="none">
              <a:solidFill>
                <a:srgbClr val="666666"/>
              </a:solidFill>
              <a:highlight>
                <a:srgbClr val="00FF00"/>
              </a:highlight>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r>
              <a:rPr lang="es-ES" sz="1350" i="0" u="none" strike="noStrike" cap="none">
                <a:solidFill>
                  <a:srgbClr val="3F3F3F"/>
                </a:solidFill>
                <a:highlight>
                  <a:srgbClr val="00FF00"/>
                </a:highlight>
                <a:latin typeface="Proxima Nova"/>
                <a:ea typeface="Proxima Nova"/>
                <a:cs typeface="Proxima Nova"/>
                <a:sym typeface="Proxima Nova"/>
              </a:rPr>
              <a:t>El </a:t>
            </a:r>
            <a:r>
              <a:rPr lang="es-ES" sz="1350" b="1" i="0" u="none" strike="noStrike" cap="none">
                <a:solidFill>
                  <a:srgbClr val="3F3F3F"/>
                </a:solidFill>
                <a:highlight>
                  <a:srgbClr val="00FF00"/>
                </a:highlight>
                <a:latin typeface="Proxima Nova"/>
                <a:ea typeface="Proxima Nova"/>
                <a:cs typeface="Proxima Nova"/>
                <a:sym typeface="Proxima Nova"/>
              </a:rPr>
              <a:t>mapeo</a:t>
            </a:r>
            <a:r>
              <a:rPr lang="es-ES" sz="1350" i="0" u="none" strike="noStrike" cap="none">
                <a:solidFill>
                  <a:srgbClr val="3F3F3F"/>
                </a:solidFill>
                <a:highlight>
                  <a:srgbClr val="00FF00"/>
                </a:highlight>
                <a:latin typeface="Proxima Nova"/>
                <a:ea typeface="Proxima Nova"/>
                <a:cs typeface="Proxima Nova"/>
                <a:sym typeface="Proxima Nova"/>
              </a:rPr>
              <a:t> lo hace a través de una configuración </a:t>
            </a:r>
            <a:r>
              <a:rPr lang="es-ES" sz="1350" b="1" i="0" u="none" strike="noStrike" cap="none">
                <a:solidFill>
                  <a:srgbClr val="3F3F3F"/>
                </a:solidFill>
                <a:highlight>
                  <a:srgbClr val="00FF00"/>
                </a:highlight>
                <a:latin typeface="Proxima Nova"/>
                <a:ea typeface="Proxima Nova"/>
                <a:cs typeface="Proxima Nova"/>
                <a:sym typeface="Proxima Nova"/>
              </a:rPr>
              <a:t>.xml </a:t>
            </a:r>
            <a:r>
              <a:rPr lang="es-ES" sz="1350" i="0" u="none" strike="noStrike" cap="none">
                <a:solidFill>
                  <a:srgbClr val="3F3F3F"/>
                </a:solidFill>
                <a:highlight>
                  <a:srgbClr val="00FF00"/>
                </a:highlight>
                <a:latin typeface="Proxima Nova"/>
                <a:ea typeface="Proxima Nova"/>
                <a:cs typeface="Proxima Nova"/>
                <a:sym typeface="Proxima Nova"/>
              </a:rPr>
              <a:t>o de </a:t>
            </a:r>
            <a:r>
              <a:rPr lang="es-ES" sz="1350" b="1" i="0" u="none" strike="noStrike" cap="none">
                <a:solidFill>
                  <a:srgbClr val="3F3F3F"/>
                </a:solidFill>
                <a:highlight>
                  <a:srgbClr val="00FF00"/>
                </a:highlight>
                <a:latin typeface="Proxima Nova"/>
                <a:ea typeface="Proxima Nova"/>
                <a:cs typeface="Proxima Nova"/>
                <a:sym typeface="Proxima Nova"/>
              </a:rPr>
              <a:t>anotaciones</a:t>
            </a:r>
            <a:r>
              <a:rPr lang="es-ES" sz="1350" i="0" u="none" strike="noStrike" cap="none">
                <a:solidFill>
                  <a:srgbClr val="3F3F3F"/>
                </a:solidFill>
                <a:highlight>
                  <a:srgbClr val="00FF00"/>
                </a:highlight>
                <a:latin typeface="Proxima Nova"/>
                <a:ea typeface="Proxima Nova"/>
                <a:cs typeface="Proxima Nova"/>
                <a:sym typeface="Proxima Nova"/>
              </a:rPr>
              <a:t>.</a:t>
            </a:r>
            <a:endParaRPr sz="1350" i="0" u="none" strike="noStrike" cap="none">
              <a:solidFill>
                <a:srgbClr val="000000"/>
              </a:solidFill>
              <a:highlight>
                <a:srgbClr val="00FF00"/>
              </a:highlight>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r>
              <a:rPr lang="es-ES" sz="1350" i="0" u="none" strike="noStrike" cap="none">
                <a:solidFill>
                  <a:srgbClr val="3F3F3F"/>
                </a:solidFill>
                <a:highlight>
                  <a:srgbClr val="00FF00"/>
                </a:highlight>
                <a:latin typeface="Proxima Nova"/>
                <a:ea typeface="Proxima Nova"/>
                <a:cs typeface="Proxima Nova"/>
                <a:sym typeface="Proxima Nova"/>
              </a:rPr>
              <a:t>Si es necesario un cambio en la BD, solo deberá cambiarse el archivo de configuración o las anotaciones.</a:t>
            </a:r>
            <a:endParaRPr sz="1350" i="0" u="none" strike="noStrike" cap="none">
              <a:solidFill>
                <a:srgbClr val="3F3F3F"/>
              </a:solidFill>
              <a:highlight>
                <a:srgbClr val="00FF00"/>
              </a:highlight>
              <a:latin typeface="Proxima Nova"/>
              <a:ea typeface="Proxima Nova"/>
              <a:cs typeface="Proxima Nova"/>
              <a:sym typeface="Proxima Nova"/>
            </a:endParaRPr>
          </a:p>
        </p:txBody>
      </p:sp>
      <p:pic>
        <p:nvPicPr>
          <p:cNvPr id="228" name="Google Shape;228;p40"/>
          <p:cNvPicPr preferRelativeResize="0"/>
          <p:nvPr/>
        </p:nvPicPr>
        <p:blipFill rotWithShape="1">
          <a:blip r:embed="rId3">
            <a:alphaModFix/>
          </a:blip>
          <a:srcRect/>
          <a:stretch/>
        </p:blipFill>
        <p:spPr>
          <a:xfrm>
            <a:off x="969001" y="2247988"/>
            <a:ext cx="3122325" cy="991225"/>
          </a:xfrm>
          <a:prstGeom prst="rect">
            <a:avLst/>
          </a:prstGeom>
          <a:noFill/>
          <a:ln>
            <a:noFill/>
          </a:ln>
          <a:effectLst>
            <a:outerShdw blurRad="50800" dist="38100" dir="2700000" algn="tl" rotWithShape="0">
              <a:srgbClr val="000000">
                <a:alpha val="40000"/>
              </a:srgbClr>
            </a:outerShdw>
          </a:effectLst>
        </p:spPr>
      </p:pic>
      <p:pic>
        <p:nvPicPr>
          <p:cNvPr id="229" name="Google Shape;229;p40"/>
          <p:cNvPicPr preferRelativeResize="0"/>
          <p:nvPr/>
        </p:nvPicPr>
        <p:blipFill rotWithShape="1">
          <a:blip r:embed="rId4">
            <a:alphaModFix/>
          </a:blip>
          <a:srcRect/>
          <a:stretch/>
        </p:blipFill>
        <p:spPr>
          <a:xfrm>
            <a:off x="5449339" y="1173762"/>
            <a:ext cx="2770809" cy="2573350"/>
          </a:xfrm>
          <a:prstGeom prst="rect">
            <a:avLst/>
          </a:prstGeom>
          <a:noFill/>
          <a:ln>
            <a:noFill/>
          </a:ln>
          <a:effectLst>
            <a:outerShdw blurRad="50800" dist="38100" dir="2700000" algn="tl" rotWithShape="0">
              <a:srgbClr val="000000">
                <a:alpha val="40000"/>
              </a:srgbClr>
            </a:outerShdw>
          </a:effectLst>
        </p:spPr>
      </p:pic>
      <p:sp>
        <p:nvSpPr>
          <p:cNvPr id="230" name="Google Shape;230;p40"/>
          <p:cNvSpPr/>
          <p:nvPr/>
        </p:nvSpPr>
        <p:spPr>
          <a:xfrm>
            <a:off x="5733914" y="4087335"/>
            <a:ext cx="2025000" cy="492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50"/>
              <a:buFont typeface="Arial"/>
              <a:buNone/>
            </a:pPr>
            <a:r>
              <a:rPr lang="es-ES" sz="1050" b="0" i="0" u="none" strike="noStrike" cap="none">
                <a:solidFill>
                  <a:srgbClr val="3F3F3F"/>
                </a:solidFill>
                <a:latin typeface="Proxima Nova"/>
                <a:ea typeface="Proxima Nova"/>
                <a:cs typeface="Proxima Nova"/>
                <a:sym typeface="Proxima Nova"/>
              </a:rPr>
              <a:t>Arquitectura de Hibernate</a:t>
            </a:r>
            <a:endParaRPr sz="1050" b="0" i="0" u="none" strike="noStrike" cap="none">
              <a:solidFill>
                <a:srgbClr val="3F3F3F"/>
              </a:solidFill>
              <a:latin typeface="Proxima Nova"/>
              <a:ea typeface="Proxima Nova"/>
              <a:cs typeface="Proxima Nova"/>
              <a:sym typeface="Proxima Nova"/>
            </a:endParaRPr>
          </a:p>
          <a:p>
            <a:pPr marL="0" marR="0" lvl="0" indent="0" algn="ctr" rtl="0">
              <a:lnSpc>
                <a:spcPct val="100000"/>
              </a:lnSpc>
              <a:spcBef>
                <a:spcPts val="600"/>
              </a:spcBef>
              <a:spcAft>
                <a:spcPts val="0"/>
              </a:spcAft>
              <a:buClr>
                <a:srgbClr val="000000"/>
              </a:buClr>
              <a:buSzPts val="1050"/>
              <a:buFont typeface="Arial"/>
              <a:buNone/>
            </a:pPr>
            <a:r>
              <a:rPr lang="es-ES" sz="1050" b="0" i="1" u="none" strike="noStrike" cap="none">
                <a:solidFill>
                  <a:srgbClr val="3F3F3F"/>
                </a:solidFill>
                <a:latin typeface="Proxima Nova"/>
                <a:ea typeface="Proxima Nova"/>
                <a:cs typeface="Proxima Nova"/>
                <a:sym typeface="Proxima Nova"/>
              </a:rPr>
              <a:t>(Implementa interfaces de JPA)</a:t>
            </a:r>
            <a:endParaRPr sz="1050" b="0" i="1" u="none" strike="noStrike" cap="none">
              <a:solidFill>
                <a:srgbClr val="3F3F3F"/>
              </a:solidFill>
              <a:latin typeface="Proxima Nova"/>
              <a:ea typeface="Proxima Nova"/>
              <a:cs typeface="Proxima Nova"/>
              <a:sym typeface="Proxima Nova"/>
            </a:endParaRPr>
          </a:p>
        </p:txBody>
      </p:sp>
      <p:pic>
        <p:nvPicPr>
          <p:cNvPr id="231" name="Google Shape;231;p40"/>
          <p:cNvPicPr preferRelativeResize="0"/>
          <p:nvPr/>
        </p:nvPicPr>
        <p:blipFill>
          <a:blip r:embed="rId5">
            <a:alphaModFix/>
          </a:blip>
          <a:stretch>
            <a:fillRect/>
          </a:stretch>
        </p:blipFill>
        <p:spPr>
          <a:xfrm>
            <a:off x="7814700" y="215812"/>
            <a:ext cx="590175" cy="591600"/>
          </a:xfrm>
          <a:prstGeom prst="rect">
            <a:avLst/>
          </a:prstGeom>
          <a:noFill/>
          <a:ln>
            <a:noFill/>
          </a:ln>
        </p:spPr>
      </p:pic>
      <p:sp>
        <p:nvSpPr>
          <p:cNvPr id="232" name="Google Shape;232;p40"/>
          <p:cNvSpPr txBox="1"/>
          <p:nvPr/>
        </p:nvSpPr>
        <p:spPr>
          <a:xfrm>
            <a:off x="455775" y="284550"/>
            <a:ext cx="5055600" cy="54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500"/>
              <a:buFont typeface="Arial"/>
              <a:buNone/>
            </a:pPr>
            <a:r>
              <a:rPr lang="es-ES" sz="2500" b="1">
                <a:solidFill>
                  <a:srgbClr val="333333"/>
                </a:solidFill>
                <a:highlight>
                  <a:srgbClr val="FFE600"/>
                </a:highlight>
                <a:latin typeface="Proxima Nova"/>
                <a:ea typeface="Proxima Nova"/>
                <a:cs typeface="Proxima Nova"/>
                <a:sym typeface="Proxima Nova"/>
              </a:rPr>
              <a:t>Hibernate</a:t>
            </a:r>
            <a:endParaRPr sz="2200">
              <a:solidFill>
                <a:srgbClr val="3F3F3F"/>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237" name="Google Shape;237;p41"/>
          <p:cNvPicPr preferRelativeResize="0"/>
          <p:nvPr/>
        </p:nvPicPr>
        <p:blipFill>
          <a:blip r:embed="rId3">
            <a:alphaModFix/>
          </a:blip>
          <a:stretch>
            <a:fillRect/>
          </a:stretch>
        </p:blipFill>
        <p:spPr>
          <a:xfrm>
            <a:off x="8272744" y="4272244"/>
            <a:ext cx="871250" cy="871250"/>
          </a:xfrm>
          <a:prstGeom prst="rect">
            <a:avLst/>
          </a:prstGeom>
          <a:noFill/>
          <a:ln>
            <a:noFill/>
          </a:ln>
        </p:spPr>
      </p:pic>
      <p:sp>
        <p:nvSpPr>
          <p:cNvPr id="238" name="Google Shape;238;p41"/>
          <p:cNvSpPr txBox="1"/>
          <p:nvPr/>
        </p:nvSpPr>
        <p:spPr>
          <a:xfrm>
            <a:off x="455775" y="1048426"/>
            <a:ext cx="4264500" cy="3627600"/>
          </a:xfrm>
          <a:prstGeom prst="rect">
            <a:avLst/>
          </a:prstGeom>
          <a:noFill/>
          <a:ln>
            <a:noFill/>
          </a:ln>
        </p:spPr>
        <p:txBody>
          <a:bodyPr spcFirstLastPara="1" wrap="square" lIns="91425" tIns="91425" rIns="91425" bIns="91425" anchor="t" anchorCtr="0">
            <a:noAutofit/>
          </a:bodyPr>
          <a:lstStyle/>
          <a:p>
            <a:pPr marL="171450" marR="0" lvl="0" indent="-184150" algn="l" rtl="0">
              <a:lnSpc>
                <a:spcPct val="100000"/>
              </a:lnSpc>
              <a:spcBef>
                <a:spcPts val="600"/>
              </a:spcBef>
              <a:spcAft>
                <a:spcPts val="0"/>
              </a:spcAft>
              <a:buClr>
                <a:srgbClr val="FFE600"/>
              </a:buClr>
              <a:buSzPts val="1400"/>
              <a:buChar char="●"/>
            </a:pPr>
            <a:r>
              <a:rPr lang="es-ES">
                <a:solidFill>
                  <a:srgbClr val="3F3F3F"/>
                </a:solidFill>
                <a:highlight>
                  <a:srgbClr val="00FF00"/>
                </a:highlight>
                <a:latin typeface="Proxima Nova"/>
                <a:ea typeface="Proxima Nova"/>
                <a:cs typeface="Proxima Nova"/>
                <a:sym typeface="Proxima Nova"/>
              </a:rPr>
              <a:t>Open Source, utiliza pocos recursos.</a:t>
            </a:r>
            <a:endParaRPr>
              <a:solidFill>
                <a:srgbClr val="3F3F3F"/>
              </a:solidFill>
              <a:highlight>
                <a:srgbClr val="00FF00"/>
              </a:highlight>
              <a:latin typeface="Proxima Nova"/>
              <a:ea typeface="Proxima Nova"/>
              <a:cs typeface="Proxima Nova"/>
              <a:sym typeface="Proxima Nova"/>
            </a:endParaRPr>
          </a:p>
          <a:p>
            <a:pPr marL="171450" marR="0" lvl="0" indent="-184150" algn="l" rtl="0">
              <a:lnSpc>
                <a:spcPct val="100000"/>
              </a:lnSpc>
              <a:spcBef>
                <a:spcPts val="600"/>
              </a:spcBef>
              <a:spcAft>
                <a:spcPts val="0"/>
              </a:spcAft>
              <a:buClr>
                <a:srgbClr val="FFE600"/>
              </a:buClr>
              <a:buSzPts val="1400"/>
              <a:buChar char="●"/>
            </a:pPr>
            <a:r>
              <a:rPr lang="es-ES">
                <a:solidFill>
                  <a:srgbClr val="3F3F3F"/>
                </a:solidFill>
                <a:highlight>
                  <a:srgbClr val="00FF00"/>
                </a:highlight>
                <a:latin typeface="Proxima Nova"/>
                <a:ea typeface="Proxima Nova"/>
                <a:cs typeface="Proxima Nova"/>
                <a:sym typeface="Proxima Nova"/>
              </a:rPr>
              <a:t>Alta performance. Es veloz porque la caché es internamente utilizada en el framework. </a:t>
            </a:r>
            <a:endParaRPr>
              <a:solidFill>
                <a:srgbClr val="3F3F3F"/>
              </a:solidFill>
              <a:highlight>
                <a:srgbClr val="00FF00"/>
              </a:highlight>
              <a:latin typeface="Proxima Nova"/>
              <a:ea typeface="Proxima Nova"/>
              <a:cs typeface="Proxima Nova"/>
              <a:sym typeface="Proxima Nova"/>
            </a:endParaRPr>
          </a:p>
          <a:p>
            <a:pPr marL="171450" marR="0" lvl="0" indent="-184150" algn="l" rtl="0">
              <a:lnSpc>
                <a:spcPct val="100000"/>
              </a:lnSpc>
              <a:spcBef>
                <a:spcPts val="600"/>
              </a:spcBef>
              <a:spcAft>
                <a:spcPts val="0"/>
              </a:spcAft>
              <a:buClr>
                <a:srgbClr val="FFE600"/>
              </a:buClr>
              <a:buSzPts val="1400"/>
              <a:buChar char="●"/>
            </a:pPr>
            <a:r>
              <a:rPr lang="es-ES">
                <a:solidFill>
                  <a:srgbClr val="3F3F3F"/>
                </a:solidFill>
                <a:highlight>
                  <a:srgbClr val="00FF00"/>
                </a:highlight>
                <a:latin typeface="Proxima Nova"/>
                <a:ea typeface="Proxima Nova"/>
                <a:cs typeface="Proxima Nova"/>
                <a:sym typeface="Proxima Nova"/>
              </a:rPr>
              <a:t>Queries independientes de la BD. Con HQL (Hibernate Query Language) es posible generar queries independientes de la BD utilizada, antes de hibernate si la BD era cambiada era necesario cambiar todas las queries en la aplicación.</a:t>
            </a:r>
            <a:endParaRPr>
              <a:solidFill>
                <a:srgbClr val="3F3F3F"/>
              </a:solidFill>
              <a:highlight>
                <a:srgbClr val="00FF00"/>
              </a:highlight>
              <a:latin typeface="Proxima Nova"/>
              <a:ea typeface="Proxima Nova"/>
              <a:cs typeface="Proxima Nova"/>
              <a:sym typeface="Proxima Nova"/>
            </a:endParaRPr>
          </a:p>
          <a:p>
            <a:pPr marL="171450" marR="0" lvl="0" indent="-184150" algn="l" rtl="0">
              <a:lnSpc>
                <a:spcPct val="100000"/>
              </a:lnSpc>
              <a:spcBef>
                <a:spcPts val="600"/>
              </a:spcBef>
              <a:spcAft>
                <a:spcPts val="0"/>
              </a:spcAft>
              <a:buClr>
                <a:srgbClr val="FFE600"/>
              </a:buClr>
              <a:buSzPts val="1400"/>
              <a:buChar char="●"/>
            </a:pPr>
            <a:r>
              <a:rPr lang="es-ES">
                <a:solidFill>
                  <a:srgbClr val="3F3F3F"/>
                </a:solidFill>
                <a:highlight>
                  <a:srgbClr val="00FF00"/>
                </a:highlight>
                <a:latin typeface="Proxima Nova"/>
                <a:ea typeface="Proxima Nova"/>
                <a:cs typeface="Proxima Nova"/>
                <a:sym typeface="Proxima Nova"/>
              </a:rPr>
              <a:t>Creación automática de tablas. No es necesario crear tablas manualmente.</a:t>
            </a:r>
            <a:endParaRPr>
              <a:solidFill>
                <a:srgbClr val="3F3F3F"/>
              </a:solidFill>
              <a:highlight>
                <a:srgbClr val="00FF00"/>
              </a:highlight>
              <a:latin typeface="Proxima Nova"/>
              <a:ea typeface="Proxima Nova"/>
              <a:cs typeface="Proxima Nova"/>
              <a:sym typeface="Proxima Nova"/>
            </a:endParaRPr>
          </a:p>
          <a:p>
            <a:pPr marL="171450" marR="0" lvl="0" indent="-184150" algn="l" rtl="0">
              <a:lnSpc>
                <a:spcPct val="100000"/>
              </a:lnSpc>
              <a:spcBef>
                <a:spcPts val="600"/>
              </a:spcBef>
              <a:spcAft>
                <a:spcPts val="0"/>
              </a:spcAft>
              <a:buClr>
                <a:srgbClr val="FFE600"/>
              </a:buClr>
              <a:buSzPts val="1400"/>
              <a:buChar char="●"/>
            </a:pPr>
            <a:r>
              <a:rPr lang="es-ES">
                <a:solidFill>
                  <a:srgbClr val="3F3F3F"/>
                </a:solidFill>
                <a:highlight>
                  <a:srgbClr val="00FF00"/>
                </a:highlight>
                <a:latin typeface="Proxima Nova"/>
                <a:ea typeface="Proxima Nova"/>
                <a:cs typeface="Proxima Nova"/>
                <a:sym typeface="Proxima Nova"/>
              </a:rPr>
              <a:t>Simplifica joins complejos, es posible traer datos de múltiples tablas. </a:t>
            </a:r>
            <a:endParaRPr>
              <a:solidFill>
                <a:srgbClr val="3F3F3F"/>
              </a:solidFill>
              <a:highlight>
                <a:srgbClr val="00FF00"/>
              </a:highlight>
              <a:latin typeface="Proxima Nova"/>
              <a:ea typeface="Proxima Nova"/>
              <a:cs typeface="Proxima Nova"/>
              <a:sym typeface="Proxima Nova"/>
            </a:endParaRPr>
          </a:p>
          <a:p>
            <a:pPr marL="171450" marR="0" lvl="0" indent="-184150" algn="l" rtl="0">
              <a:lnSpc>
                <a:spcPct val="100000"/>
              </a:lnSpc>
              <a:spcBef>
                <a:spcPts val="600"/>
              </a:spcBef>
              <a:spcAft>
                <a:spcPts val="0"/>
              </a:spcAft>
              <a:buClr>
                <a:srgbClr val="FFE600"/>
              </a:buClr>
              <a:buSzPts val="1400"/>
              <a:buChar char="●"/>
            </a:pPr>
            <a:r>
              <a:rPr lang="es-ES">
                <a:solidFill>
                  <a:srgbClr val="3F3F3F"/>
                </a:solidFill>
                <a:highlight>
                  <a:srgbClr val="00FF00"/>
                </a:highlight>
                <a:latin typeface="Proxima Nova"/>
                <a:ea typeface="Proxima Nova"/>
                <a:cs typeface="Proxima Nova"/>
                <a:sym typeface="Proxima Nova"/>
              </a:rPr>
              <a:t>Provee estadísticas a través del query cache, y sobre el status de la BD.</a:t>
            </a:r>
            <a:endParaRPr sz="1500" b="1" i="0" u="none" strike="noStrike" cap="none">
              <a:solidFill>
                <a:srgbClr val="333333"/>
              </a:solidFill>
              <a:highlight>
                <a:srgbClr val="00FF00"/>
              </a:highlight>
              <a:latin typeface="Proxima Nova"/>
              <a:ea typeface="Proxima Nova"/>
              <a:cs typeface="Proxima Nova"/>
              <a:sym typeface="Proxima Nova"/>
            </a:endParaRPr>
          </a:p>
        </p:txBody>
      </p:sp>
      <p:pic>
        <p:nvPicPr>
          <p:cNvPr id="239" name="Google Shape;239;p41"/>
          <p:cNvPicPr preferRelativeResize="0"/>
          <p:nvPr/>
        </p:nvPicPr>
        <p:blipFill rotWithShape="1">
          <a:blip r:embed="rId4">
            <a:alphaModFix/>
          </a:blip>
          <a:srcRect/>
          <a:stretch/>
        </p:blipFill>
        <p:spPr>
          <a:xfrm>
            <a:off x="5175920" y="1118504"/>
            <a:ext cx="4901476" cy="3967050"/>
          </a:xfrm>
          <a:prstGeom prst="rect">
            <a:avLst/>
          </a:prstGeom>
          <a:noFill/>
          <a:ln>
            <a:noFill/>
          </a:ln>
          <a:effectLst>
            <a:outerShdw blurRad="292100" dist="139700" dir="2700000" algn="tl" rotWithShape="0">
              <a:srgbClr val="333333">
                <a:alpha val="63921"/>
              </a:srgbClr>
            </a:outerShdw>
          </a:effectLst>
        </p:spPr>
      </p:pic>
      <p:sp>
        <p:nvSpPr>
          <p:cNvPr id="240" name="Google Shape;240;p41"/>
          <p:cNvSpPr txBox="1"/>
          <p:nvPr/>
        </p:nvSpPr>
        <p:spPr>
          <a:xfrm>
            <a:off x="455775" y="284550"/>
            <a:ext cx="5055600" cy="54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500"/>
              <a:buFont typeface="Arial"/>
              <a:buNone/>
            </a:pPr>
            <a:r>
              <a:rPr lang="es-ES" sz="2500" b="1">
                <a:solidFill>
                  <a:srgbClr val="333333"/>
                </a:solidFill>
                <a:highlight>
                  <a:srgbClr val="FFE600"/>
                </a:highlight>
                <a:latin typeface="Proxima Nova"/>
                <a:ea typeface="Proxima Nova"/>
                <a:cs typeface="Proxima Nova"/>
                <a:sym typeface="Proxima Nova"/>
              </a:rPr>
              <a:t>¿Por qué Hibernate?</a:t>
            </a:r>
            <a:endParaRPr sz="2200">
              <a:solidFill>
                <a:srgbClr val="3F3F3F"/>
              </a:solidFill>
              <a:latin typeface="Proxima Nova"/>
              <a:ea typeface="Proxima Nova"/>
              <a:cs typeface="Proxima Nova"/>
              <a:sym typeface="Proxima Nova"/>
            </a:endParaRPr>
          </a:p>
        </p:txBody>
      </p:sp>
      <p:pic>
        <p:nvPicPr>
          <p:cNvPr id="241" name="Google Shape;241;p41"/>
          <p:cNvPicPr preferRelativeResize="0"/>
          <p:nvPr/>
        </p:nvPicPr>
        <p:blipFill>
          <a:blip r:embed="rId5">
            <a:alphaModFix/>
          </a:blip>
          <a:stretch>
            <a:fillRect/>
          </a:stretch>
        </p:blipFill>
        <p:spPr>
          <a:xfrm rot="-5400000">
            <a:off x="8227210" y="-323280"/>
            <a:ext cx="494225" cy="12165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2"/>
          <p:cNvSpPr/>
          <p:nvPr/>
        </p:nvSpPr>
        <p:spPr>
          <a:xfrm>
            <a:off x="-76200" y="0"/>
            <a:ext cx="9220200" cy="5143500"/>
          </a:xfrm>
          <a:prstGeom prst="rect">
            <a:avLst/>
          </a:pr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33333"/>
              </a:solidFill>
            </a:endParaRPr>
          </a:p>
        </p:txBody>
      </p:sp>
      <p:sp>
        <p:nvSpPr>
          <p:cNvPr id="248" name="Google Shape;248;p42"/>
          <p:cNvSpPr txBox="1"/>
          <p:nvPr/>
        </p:nvSpPr>
        <p:spPr>
          <a:xfrm>
            <a:off x="589925" y="1568850"/>
            <a:ext cx="45039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4000">
                <a:solidFill>
                  <a:srgbClr val="FFE600"/>
                </a:solidFill>
                <a:latin typeface="Proxima Nova Extrabold"/>
                <a:ea typeface="Proxima Nova Extrabold"/>
                <a:cs typeface="Proxima Nova Extrabold"/>
                <a:sym typeface="Proxima Nova Extrabold"/>
              </a:rPr>
              <a:t>Anotaciones</a:t>
            </a:r>
            <a:endParaRPr sz="4000">
              <a:solidFill>
                <a:srgbClr val="FFE600"/>
              </a:solidFill>
              <a:latin typeface="Proxima Nova Extrabold"/>
              <a:ea typeface="Proxima Nova Extrabold"/>
              <a:cs typeface="Proxima Nova Extrabold"/>
              <a:sym typeface="Proxima Nova Extrabold"/>
            </a:endParaRPr>
          </a:p>
        </p:txBody>
      </p:sp>
      <p:sp>
        <p:nvSpPr>
          <p:cNvPr id="249" name="Google Shape;249;p42"/>
          <p:cNvSpPr/>
          <p:nvPr/>
        </p:nvSpPr>
        <p:spPr>
          <a:xfrm>
            <a:off x="8509478" y="3836747"/>
            <a:ext cx="124949" cy="14011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2"/>
          <p:cNvSpPr/>
          <p:nvPr/>
        </p:nvSpPr>
        <p:spPr>
          <a:xfrm>
            <a:off x="8537319" y="3711630"/>
            <a:ext cx="46631" cy="9359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2"/>
          <p:cNvSpPr/>
          <p:nvPr/>
        </p:nvSpPr>
        <p:spPr>
          <a:xfrm>
            <a:off x="8496657" y="3591230"/>
            <a:ext cx="60780" cy="91577"/>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2"/>
          <p:cNvSpPr/>
          <p:nvPr/>
        </p:nvSpPr>
        <p:spPr>
          <a:xfrm>
            <a:off x="6481750" y="855673"/>
            <a:ext cx="3647660" cy="4198733"/>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2"/>
          <p:cNvSpPr/>
          <p:nvPr/>
        </p:nvSpPr>
        <p:spPr>
          <a:xfrm>
            <a:off x="5144456" y="2077400"/>
            <a:ext cx="450933" cy="449309"/>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2"/>
          <p:cNvSpPr/>
          <p:nvPr/>
        </p:nvSpPr>
        <p:spPr>
          <a:xfrm>
            <a:off x="5624428" y="2028930"/>
            <a:ext cx="318411" cy="315163"/>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2"/>
          <p:cNvSpPr/>
          <p:nvPr/>
        </p:nvSpPr>
        <p:spPr>
          <a:xfrm>
            <a:off x="5133138" y="3152100"/>
            <a:ext cx="777389" cy="1574141"/>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2"/>
          <p:cNvSpPr/>
          <p:nvPr/>
        </p:nvSpPr>
        <p:spPr>
          <a:xfrm>
            <a:off x="5482218" y="4262352"/>
            <a:ext cx="80827" cy="404061"/>
          </a:xfrm>
          <a:custGeom>
            <a:avLst/>
            <a:gdLst/>
            <a:ahLst/>
            <a:cxnLst/>
            <a:rect l="l" t="t" r="r" b="b"/>
            <a:pathLst>
              <a:path w="3185" h="15922" extrusionOk="0">
                <a:moveTo>
                  <a:pt x="0" y="1"/>
                </a:moveTo>
                <a:lnTo>
                  <a:pt x="0" y="15922"/>
                </a:lnTo>
                <a:lnTo>
                  <a:pt x="3185" y="15922"/>
                </a:lnTo>
                <a:lnTo>
                  <a:pt x="31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2"/>
          <p:cNvSpPr/>
          <p:nvPr/>
        </p:nvSpPr>
        <p:spPr>
          <a:xfrm>
            <a:off x="5976731" y="2395775"/>
            <a:ext cx="247304" cy="211572"/>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2"/>
          <p:cNvSpPr/>
          <p:nvPr/>
        </p:nvSpPr>
        <p:spPr>
          <a:xfrm>
            <a:off x="6013908" y="2646267"/>
            <a:ext cx="206877" cy="1482021"/>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2"/>
          <p:cNvSpPr/>
          <p:nvPr/>
        </p:nvSpPr>
        <p:spPr>
          <a:xfrm>
            <a:off x="5333528" y="882112"/>
            <a:ext cx="824261" cy="758001"/>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2"/>
          <p:cNvSpPr/>
          <p:nvPr/>
        </p:nvSpPr>
        <p:spPr>
          <a:xfrm>
            <a:off x="4737212" y="2093488"/>
            <a:ext cx="227890" cy="439691"/>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2"/>
          <p:cNvSpPr/>
          <p:nvPr/>
        </p:nvSpPr>
        <p:spPr>
          <a:xfrm>
            <a:off x="4919163" y="2720773"/>
            <a:ext cx="92806" cy="10975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2"/>
          <p:cNvSpPr/>
          <p:nvPr/>
        </p:nvSpPr>
        <p:spPr>
          <a:xfrm>
            <a:off x="5020009" y="1597426"/>
            <a:ext cx="226291" cy="226291"/>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2"/>
          <p:cNvSpPr/>
          <p:nvPr/>
        </p:nvSpPr>
        <p:spPr>
          <a:xfrm>
            <a:off x="4953751" y="1808382"/>
            <a:ext cx="92146" cy="105824"/>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2"/>
          <p:cNvSpPr/>
          <p:nvPr/>
        </p:nvSpPr>
        <p:spPr>
          <a:xfrm>
            <a:off x="5007625" y="2853341"/>
            <a:ext cx="235452" cy="23900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2"/>
          <p:cNvSpPr/>
          <p:nvPr/>
        </p:nvSpPr>
        <p:spPr>
          <a:xfrm>
            <a:off x="5714546" y="4484804"/>
            <a:ext cx="56719" cy="118564"/>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2"/>
          <p:cNvSpPr/>
          <p:nvPr/>
        </p:nvSpPr>
        <p:spPr>
          <a:xfrm>
            <a:off x="5651663" y="4263976"/>
            <a:ext cx="160005" cy="181018"/>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2"/>
          <p:cNvSpPr/>
          <p:nvPr/>
        </p:nvSpPr>
        <p:spPr>
          <a:xfrm>
            <a:off x="6240166" y="4293058"/>
            <a:ext cx="480015" cy="617384"/>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2"/>
          <p:cNvSpPr/>
          <p:nvPr/>
        </p:nvSpPr>
        <p:spPr>
          <a:xfrm>
            <a:off x="5606639" y="2562245"/>
            <a:ext cx="174572" cy="176171"/>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2"/>
          <p:cNvSpPr/>
          <p:nvPr/>
        </p:nvSpPr>
        <p:spPr>
          <a:xfrm>
            <a:off x="6245013" y="1521474"/>
            <a:ext cx="153559" cy="153559"/>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2"/>
          <p:cNvSpPr/>
          <p:nvPr/>
        </p:nvSpPr>
        <p:spPr>
          <a:xfrm>
            <a:off x="5606639" y="2846666"/>
            <a:ext cx="174572" cy="176171"/>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2"/>
          <p:cNvSpPr/>
          <p:nvPr/>
        </p:nvSpPr>
        <p:spPr>
          <a:xfrm>
            <a:off x="5433723" y="501714"/>
            <a:ext cx="137394" cy="3196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2"/>
          <p:cNvSpPr/>
          <p:nvPr/>
        </p:nvSpPr>
        <p:spPr>
          <a:xfrm>
            <a:off x="5626052" y="501714"/>
            <a:ext cx="135770" cy="3196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2"/>
          <p:cNvSpPr/>
          <p:nvPr/>
        </p:nvSpPr>
        <p:spPr>
          <a:xfrm>
            <a:off x="5327066" y="2704456"/>
            <a:ext cx="200431" cy="170562"/>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2"/>
          <p:cNvSpPr/>
          <p:nvPr/>
        </p:nvSpPr>
        <p:spPr>
          <a:xfrm>
            <a:off x="5369089" y="1700861"/>
            <a:ext cx="628702" cy="137394"/>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2"/>
          <p:cNvSpPr/>
          <p:nvPr/>
        </p:nvSpPr>
        <p:spPr>
          <a:xfrm>
            <a:off x="6837983" y="318610"/>
            <a:ext cx="1299404" cy="450907"/>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2"/>
          <p:cNvSpPr/>
          <p:nvPr/>
        </p:nvSpPr>
        <p:spPr>
          <a:xfrm>
            <a:off x="8227832" y="140003"/>
            <a:ext cx="533334" cy="456846"/>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2"/>
          <p:cNvSpPr/>
          <p:nvPr/>
        </p:nvSpPr>
        <p:spPr>
          <a:xfrm>
            <a:off x="8381361" y="223492"/>
            <a:ext cx="103439" cy="239208"/>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2"/>
          <p:cNvSpPr/>
          <p:nvPr/>
        </p:nvSpPr>
        <p:spPr>
          <a:xfrm>
            <a:off x="5942852" y="76200"/>
            <a:ext cx="2105593" cy="617346"/>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2"/>
          <p:cNvSpPr/>
          <p:nvPr/>
        </p:nvSpPr>
        <p:spPr>
          <a:xfrm>
            <a:off x="7764192" y="4582214"/>
            <a:ext cx="200431" cy="172136"/>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2"/>
          <p:cNvSpPr/>
          <p:nvPr/>
        </p:nvSpPr>
        <p:spPr>
          <a:xfrm>
            <a:off x="7964636" y="4361124"/>
            <a:ext cx="292095" cy="211014"/>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2"/>
          <p:cNvSpPr/>
          <p:nvPr/>
        </p:nvSpPr>
        <p:spPr>
          <a:xfrm>
            <a:off x="6979019" y="4726247"/>
            <a:ext cx="1248801" cy="39979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2"/>
          <p:cNvSpPr/>
          <p:nvPr/>
        </p:nvSpPr>
        <p:spPr>
          <a:xfrm>
            <a:off x="7253771" y="4389084"/>
            <a:ext cx="210126" cy="386296"/>
          </a:xfrm>
          <a:custGeom>
            <a:avLst/>
            <a:gdLst/>
            <a:ahLst/>
            <a:cxnLst/>
            <a:rect l="l" t="t" r="r" b="b"/>
            <a:pathLst>
              <a:path w="8280" h="15222" extrusionOk="0">
                <a:moveTo>
                  <a:pt x="6114" y="1"/>
                </a:moveTo>
                <a:lnTo>
                  <a:pt x="0" y="15221"/>
                </a:lnTo>
                <a:lnTo>
                  <a:pt x="2165" y="15221"/>
                </a:lnTo>
                <a:lnTo>
                  <a:pt x="82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2"/>
          <p:cNvSpPr/>
          <p:nvPr/>
        </p:nvSpPr>
        <p:spPr>
          <a:xfrm>
            <a:off x="7105679" y="4436606"/>
            <a:ext cx="164878" cy="21497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2"/>
          <p:cNvSpPr/>
          <p:nvPr/>
        </p:nvSpPr>
        <p:spPr>
          <a:xfrm>
            <a:off x="6387377" y="4562008"/>
            <a:ext cx="224667" cy="40452"/>
          </a:xfrm>
          <a:custGeom>
            <a:avLst/>
            <a:gdLst/>
            <a:ahLst/>
            <a:cxnLst/>
            <a:rect l="l" t="t" r="r" b="b"/>
            <a:pathLst>
              <a:path w="8853" h="1594" extrusionOk="0">
                <a:moveTo>
                  <a:pt x="1" y="1"/>
                </a:moveTo>
                <a:lnTo>
                  <a:pt x="1" y="1593"/>
                </a:lnTo>
                <a:lnTo>
                  <a:pt x="8853" y="1593"/>
                </a:lnTo>
                <a:lnTo>
                  <a:pt x="88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2"/>
          <p:cNvSpPr/>
          <p:nvPr/>
        </p:nvSpPr>
        <p:spPr>
          <a:xfrm>
            <a:off x="6387377" y="4446408"/>
            <a:ext cx="224667" cy="40452"/>
          </a:xfrm>
          <a:custGeom>
            <a:avLst/>
            <a:gdLst/>
            <a:ahLst/>
            <a:cxnLst/>
            <a:rect l="l" t="t" r="r" b="b"/>
            <a:pathLst>
              <a:path w="8853" h="1594" extrusionOk="0">
                <a:moveTo>
                  <a:pt x="1" y="1"/>
                </a:moveTo>
                <a:lnTo>
                  <a:pt x="1" y="1593"/>
                </a:lnTo>
                <a:lnTo>
                  <a:pt x="8853" y="1593"/>
                </a:lnTo>
                <a:lnTo>
                  <a:pt x="88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2"/>
          <p:cNvSpPr/>
          <p:nvPr/>
        </p:nvSpPr>
        <p:spPr>
          <a:xfrm>
            <a:off x="6282575" y="1942883"/>
            <a:ext cx="137394" cy="169372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2"/>
          <p:cNvSpPr/>
          <p:nvPr/>
        </p:nvSpPr>
        <p:spPr>
          <a:xfrm>
            <a:off x="6282575" y="3711632"/>
            <a:ext cx="137394" cy="32001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2"/>
          <p:cNvSpPr/>
          <p:nvPr/>
        </p:nvSpPr>
        <p:spPr>
          <a:xfrm>
            <a:off x="6478525" y="855673"/>
            <a:ext cx="3647660" cy="4198733"/>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2"/>
          <p:cNvSpPr/>
          <p:nvPr/>
        </p:nvSpPr>
        <p:spPr>
          <a:xfrm>
            <a:off x="6756500" y="2712531"/>
            <a:ext cx="992336" cy="990738"/>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2"/>
          <p:cNvSpPr/>
          <p:nvPr/>
        </p:nvSpPr>
        <p:spPr>
          <a:xfrm>
            <a:off x="7808562" y="2602321"/>
            <a:ext cx="707905" cy="698871"/>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2"/>
          <p:cNvSpPr/>
          <p:nvPr/>
        </p:nvSpPr>
        <p:spPr>
          <a:xfrm>
            <a:off x="6779136" y="1982065"/>
            <a:ext cx="1803630" cy="40426"/>
          </a:xfrm>
          <a:custGeom>
            <a:avLst/>
            <a:gdLst/>
            <a:ahLst/>
            <a:cxnLst/>
            <a:rect l="l" t="t" r="r" b="b"/>
            <a:pathLst>
              <a:path w="71072" h="1593" extrusionOk="0">
                <a:moveTo>
                  <a:pt x="0" y="1"/>
                </a:moveTo>
                <a:lnTo>
                  <a:pt x="0" y="1593"/>
                </a:lnTo>
                <a:lnTo>
                  <a:pt x="71071" y="1593"/>
                </a:lnTo>
                <a:lnTo>
                  <a:pt x="7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2"/>
          <p:cNvSpPr/>
          <p:nvPr/>
        </p:nvSpPr>
        <p:spPr>
          <a:xfrm>
            <a:off x="6779136" y="2121053"/>
            <a:ext cx="1803630" cy="40426"/>
          </a:xfrm>
          <a:custGeom>
            <a:avLst/>
            <a:gdLst/>
            <a:ahLst/>
            <a:cxnLst/>
            <a:rect l="l" t="t" r="r" b="b"/>
            <a:pathLst>
              <a:path w="71072" h="1593" extrusionOk="0">
                <a:moveTo>
                  <a:pt x="0" y="1"/>
                </a:moveTo>
                <a:lnTo>
                  <a:pt x="0" y="1593"/>
                </a:lnTo>
                <a:lnTo>
                  <a:pt x="71071" y="1593"/>
                </a:lnTo>
                <a:lnTo>
                  <a:pt x="7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2"/>
          <p:cNvSpPr/>
          <p:nvPr/>
        </p:nvSpPr>
        <p:spPr>
          <a:xfrm>
            <a:off x="6779136" y="2400627"/>
            <a:ext cx="1213730" cy="40452"/>
          </a:xfrm>
          <a:custGeom>
            <a:avLst/>
            <a:gdLst/>
            <a:ahLst/>
            <a:cxnLst/>
            <a:rect l="l" t="t" r="r" b="b"/>
            <a:pathLst>
              <a:path w="47827" h="1594" extrusionOk="0">
                <a:moveTo>
                  <a:pt x="0" y="1"/>
                </a:moveTo>
                <a:lnTo>
                  <a:pt x="0" y="1593"/>
                </a:lnTo>
                <a:lnTo>
                  <a:pt x="47827" y="1593"/>
                </a:lnTo>
                <a:lnTo>
                  <a:pt x="47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2"/>
          <p:cNvSpPr/>
          <p:nvPr/>
        </p:nvSpPr>
        <p:spPr>
          <a:xfrm>
            <a:off x="7310826" y="1700867"/>
            <a:ext cx="740211" cy="121254"/>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2"/>
          <p:cNvSpPr/>
          <p:nvPr/>
        </p:nvSpPr>
        <p:spPr>
          <a:xfrm>
            <a:off x="8125312" y="1639455"/>
            <a:ext cx="244081" cy="244081"/>
          </a:xfrm>
          <a:custGeom>
            <a:avLst/>
            <a:gdLst/>
            <a:ahLst/>
            <a:cxnLst/>
            <a:rect l="l" t="t" r="r" b="b"/>
            <a:pathLst>
              <a:path w="9618"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2"/>
          <p:cNvSpPr/>
          <p:nvPr/>
        </p:nvSpPr>
        <p:spPr>
          <a:xfrm>
            <a:off x="6897086" y="1419668"/>
            <a:ext cx="174572" cy="176196"/>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2"/>
          <p:cNvSpPr/>
          <p:nvPr/>
        </p:nvSpPr>
        <p:spPr>
          <a:xfrm>
            <a:off x="7616258" y="1439056"/>
            <a:ext cx="1536963" cy="137419"/>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8" name="Google Shape;298;p42"/>
          <p:cNvPicPr preferRelativeResize="0"/>
          <p:nvPr/>
        </p:nvPicPr>
        <p:blipFill rotWithShape="1">
          <a:blip r:embed="rId3">
            <a:alphaModFix/>
          </a:blip>
          <a:srcRect l="39242" t="34271"/>
          <a:stretch/>
        </p:blipFill>
        <p:spPr>
          <a:xfrm>
            <a:off x="-76200" y="0"/>
            <a:ext cx="1998427" cy="10574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3"/>
          <p:cNvSpPr txBox="1"/>
          <p:nvPr/>
        </p:nvSpPr>
        <p:spPr>
          <a:xfrm>
            <a:off x="341550" y="691804"/>
            <a:ext cx="4845000" cy="375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a:solidFill>
                  <a:srgbClr val="3F3F3F"/>
                </a:solidFill>
                <a:latin typeface="Proxima Nova"/>
                <a:ea typeface="Proxima Nova"/>
                <a:cs typeface="Proxima Nova"/>
                <a:sym typeface="Proxima Nova"/>
              </a:rPr>
              <a:t>Las anotaciones que veremos a continuación pertenecen al estándar JPA y son utilizadas por Hibernate. </a:t>
            </a:r>
            <a:endParaRPr>
              <a:solidFill>
                <a:srgbClr val="3F3F3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200"/>
              <a:buFont typeface="Arial"/>
              <a:buNone/>
            </a:pPr>
            <a:endParaRPr>
              <a:solidFill>
                <a:srgbClr val="3F3F3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200"/>
              <a:buFont typeface="Arial"/>
              <a:buNone/>
            </a:pPr>
            <a:r>
              <a:rPr lang="es-ES">
                <a:solidFill>
                  <a:srgbClr val="3F3F3F"/>
                </a:solidFill>
                <a:latin typeface="Proxima Nova"/>
                <a:ea typeface="Proxima Nova"/>
                <a:cs typeface="Proxima Nova"/>
                <a:sym typeface="Proxima Nova"/>
              </a:rPr>
              <a:t>Son una forma potente de añadir metadata para el mapeo de Objetos y Tablas relacionales. Esta metadata se inyecta en la clase POJO de java a la par del código. </a:t>
            </a:r>
            <a:endParaRPr>
              <a:solidFill>
                <a:srgbClr val="3F3F3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200"/>
              <a:buFont typeface="Arial"/>
              <a:buNone/>
            </a:pPr>
            <a:endParaRPr>
              <a:solidFill>
                <a:srgbClr val="3F3F3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200"/>
              <a:buFont typeface="Arial"/>
              <a:buNone/>
            </a:pPr>
            <a:r>
              <a:rPr lang="es-ES" b="1">
                <a:solidFill>
                  <a:srgbClr val="3F3F3F"/>
                </a:solidFill>
                <a:latin typeface="Proxima Nova"/>
                <a:ea typeface="Proxima Nova"/>
                <a:cs typeface="Proxima Nova"/>
                <a:sym typeface="Proxima Nova"/>
              </a:rPr>
              <a:t>@Entity</a:t>
            </a:r>
            <a:r>
              <a:rPr lang="es-ES">
                <a:solidFill>
                  <a:srgbClr val="3F3F3F"/>
                </a:solidFill>
                <a:latin typeface="Proxima Nova"/>
                <a:ea typeface="Proxima Nova"/>
                <a:cs typeface="Proxima Nova"/>
                <a:sym typeface="Proxima Nova"/>
              </a:rPr>
              <a:t>: Se etiqueta a la clase como un Bean del tipo entity que va a ser mapeado por el ORM con una tabla de la BD.</a:t>
            </a:r>
            <a:endParaRPr>
              <a:solidFill>
                <a:srgbClr val="3F3F3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200"/>
              <a:buFont typeface="Arial"/>
              <a:buNone/>
            </a:pPr>
            <a:endParaRPr>
              <a:solidFill>
                <a:srgbClr val="3F3F3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200"/>
              <a:buFont typeface="Arial"/>
              <a:buNone/>
            </a:pPr>
            <a:r>
              <a:rPr lang="es-ES" b="1">
                <a:solidFill>
                  <a:srgbClr val="3F3F3F"/>
                </a:solidFill>
                <a:latin typeface="Proxima Nova"/>
                <a:ea typeface="Proxima Nova"/>
                <a:cs typeface="Proxima Nova"/>
                <a:sym typeface="Proxima Nova"/>
              </a:rPr>
              <a:t>@Table</a:t>
            </a:r>
            <a:r>
              <a:rPr lang="es-ES">
                <a:solidFill>
                  <a:srgbClr val="3F3F3F"/>
                </a:solidFill>
                <a:latin typeface="Proxima Nova"/>
                <a:ea typeface="Proxima Nova"/>
                <a:cs typeface="Proxima Nova"/>
                <a:sym typeface="Proxima Nova"/>
              </a:rPr>
              <a:t>:  Especifica detalles de la tabla que va a ser usada para persistir la entidad en la BD. </a:t>
            </a:r>
            <a:endParaRPr>
              <a:solidFill>
                <a:srgbClr val="3F3F3F"/>
              </a:solidFill>
              <a:latin typeface="Proxima Nova"/>
              <a:ea typeface="Proxima Nova"/>
              <a:cs typeface="Proxima Nova"/>
              <a:sym typeface="Proxima Nova"/>
            </a:endParaRPr>
          </a:p>
          <a:p>
            <a:pPr marL="457200" marR="0" lvl="0" indent="-317500" algn="l" rtl="0">
              <a:lnSpc>
                <a:spcPct val="100000"/>
              </a:lnSpc>
              <a:spcBef>
                <a:spcPts val="0"/>
              </a:spcBef>
              <a:spcAft>
                <a:spcPts val="0"/>
              </a:spcAft>
              <a:buClr>
                <a:srgbClr val="FFE600"/>
              </a:buClr>
              <a:buSzPts val="1400"/>
              <a:buFont typeface="Proxima Nova"/>
              <a:buChar char="●"/>
            </a:pPr>
            <a:r>
              <a:rPr lang="es-ES">
                <a:solidFill>
                  <a:srgbClr val="3F3F3F"/>
                </a:solidFill>
                <a:latin typeface="Proxima Nova"/>
                <a:ea typeface="Proxima Nova"/>
                <a:cs typeface="Proxima Nova"/>
                <a:sym typeface="Proxima Nova"/>
              </a:rPr>
              <a:t>Con el atributo </a:t>
            </a:r>
            <a:r>
              <a:rPr lang="es-ES" i="1">
                <a:solidFill>
                  <a:srgbClr val="3F3F3F"/>
                </a:solidFill>
                <a:latin typeface="Proxima Nova"/>
                <a:ea typeface="Proxima Nova"/>
                <a:cs typeface="Proxima Nova"/>
                <a:sym typeface="Proxima Nova"/>
              </a:rPr>
              <a:t>«name»</a:t>
            </a:r>
            <a:r>
              <a:rPr lang="es-ES">
                <a:solidFill>
                  <a:srgbClr val="3F3F3F"/>
                </a:solidFill>
                <a:latin typeface="Proxima Nova"/>
                <a:ea typeface="Proxima Nova"/>
                <a:cs typeface="Proxima Nova"/>
                <a:sym typeface="Proxima Nova"/>
              </a:rPr>
              <a:t>, podemos explicitar el nombre de la tabla a la que debe asociarse la clase. No es necesario usarlo si la tabla se llama exactamente igual que nuestra clase.</a:t>
            </a:r>
            <a:endParaRPr sz="1200" b="0" i="0" u="none" strike="noStrike" cap="none">
              <a:solidFill>
                <a:srgbClr val="3F3F3F"/>
              </a:solidFill>
              <a:latin typeface="Proxima Nova"/>
              <a:ea typeface="Proxima Nova"/>
              <a:cs typeface="Proxima Nova"/>
              <a:sym typeface="Proxima Nova"/>
            </a:endParaRPr>
          </a:p>
        </p:txBody>
      </p:sp>
      <p:pic>
        <p:nvPicPr>
          <p:cNvPr id="304" name="Google Shape;304;p43"/>
          <p:cNvPicPr preferRelativeResize="0"/>
          <p:nvPr/>
        </p:nvPicPr>
        <p:blipFill>
          <a:blip r:embed="rId3">
            <a:alphaModFix/>
          </a:blip>
          <a:stretch>
            <a:fillRect/>
          </a:stretch>
        </p:blipFill>
        <p:spPr>
          <a:xfrm rot="-5400000">
            <a:off x="8226960" y="-325580"/>
            <a:ext cx="494225" cy="1216556"/>
          </a:xfrm>
          <a:prstGeom prst="rect">
            <a:avLst/>
          </a:prstGeom>
          <a:noFill/>
          <a:ln>
            <a:noFill/>
          </a:ln>
        </p:spPr>
      </p:pic>
      <p:sp>
        <p:nvSpPr>
          <p:cNvPr id="305" name="Google Shape;305;p43"/>
          <p:cNvSpPr txBox="1"/>
          <p:nvPr/>
        </p:nvSpPr>
        <p:spPr>
          <a:xfrm>
            <a:off x="455775" y="284550"/>
            <a:ext cx="5055600" cy="54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500"/>
              <a:buFont typeface="Arial"/>
              <a:buNone/>
            </a:pPr>
            <a:r>
              <a:rPr lang="es-ES" sz="2500" b="1">
                <a:solidFill>
                  <a:srgbClr val="333333"/>
                </a:solidFill>
                <a:highlight>
                  <a:srgbClr val="FFE600"/>
                </a:highlight>
                <a:latin typeface="Proxima Nova"/>
                <a:ea typeface="Proxima Nova"/>
                <a:cs typeface="Proxima Nova"/>
                <a:sym typeface="Proxima Nova"/>
              </a:rPr>
              <a:t>Anotaciones</a:t>
            </a:r>
            <a:endParaRPr sz="2200">
              <a:solidFill>
                <a:srgbClr val="3F3F3F"/>
              </a:solidFill>
              <a:latin typeface="Proxima Nova"/>
              <a:ea typeface="Proxima Nova"/>
              <a:cs typeface="Proxima Nova"/>
              <a:sym typeface="Proxima Nova"/>
            </a:endParaRPr>
          </a:p>
        </p:txBody>
      </p:sp>
      <p:graphicFrame>
        <p:nvGraphicFramePr>
          <p:cNvPr id="307" name="Google Shape;307;p43"/>
          <p:cNvGraphicFramePr/>
          <p:nvPr/>
        </p:nvGraphicFramePr>
        <p:xfrm>
          <a:off x="5313075" y="1174350"/>
          <a:ext cx="3618425" cy="2413000"/>
        </p:xfrm>
        <a:graphic>
          <a:graphicData uri="http://schemas.openxmlformats.org/drawingml/2006/table">
            <a:tbl>
              <a:tblPr>
                <a:noFill/>
                <a:tableStyleId>{6ED47660-41F1-413E-BEA1-7AD4F4A7EFA3}</a:tableStyleId>
              </a:tblPr>
              <a:tblGrid>
                <a:gridCol w="3618425">
                  <a:extLst>
                    <a:ext uri="{9D8B030D-6E8A-4147-A177-3AD203B41FA5}">
                      <a16:colId xmlns:a16="http://schemas.microsoft.com/office/drawing/2014/main" val="20000"/>
                    </a:ext>
                  </a:extLst>
                </a:gridCol>
              </a:tblGrid>
              <a:tr h="1171575">
                <a:tc>
                  <a:txBody>
                    <a:bodyPr/>
                    <a:lstStyle/>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a:t>
                      </a:r>
                      <a:r>
                        <a:rPr lang="es-ES" sz="1000" b="1">
                          <a:solidFill>
                            <a:srgbClr val="6D9EEB"/>
                          </a:solidFill>
                          <a:latin typeface="Courier New"/>
                          <a:ea typeface="Courier New"/>
                          <a:cs typeface="Courier New"/>
                          <a:sym typeface="Courier New"/>
                        </a:rPr>
                        <a:t>Entity</a:t>
                      </a:r>
                      <a:endParaRPr sz="1000" b="1">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a:t>
                      </a:r>
                      <a:r>
                        <a:rPr lang="es-ES" sz="1000" b="1">
                          <a:solidFill>
                            <a:srgbClr val="6D9EEB"/>
                          </a:solidFill>
                          <a:latin typeface="Courier New"/>
                          <a:ea typeface="Courier New"/>
                          <a:cs typeface="Courier New"/>
                          <a:sym typeface="Courier New"/>
                        </a:rPr>
                        <a:t>Table</a:t>
                      </a:r>
                      <a:r>
                        <a:rPr lang="es-ES" sz="1000" b="1">
                          <a:solidFill>
                            <a:srgbClr val="FFFFFF"/>
                          </a:solidFill>
                          <a:latin typeface="Courier New"/>
                          <a:ea typeface="Courier New"/>
                          <a:cs typeface="Courier New"/>
                          <a:sym typeface="Courier New"/>
                        </a:rPr>
                        <a:t>(</a:t>
                      </a:r>
                      <a:r>
                        <a:rPr lang="es-ES" sz="1000" b="1">
                          <a:solidFill>
                            <a:srgbClr val="E69138"/>
                          </a:solidFill>
                          <a:latin typeface="Courier New"/>
                          <a:ea typeface="Courier New"/>
                          <a:cs typeface="Courier New"/>
                          <a:sym typeface="Courier New"/>
                        </a:rPr>
                        <a:t>name</a:t>
                      </a:r>
                      <a:r>
                        <a:rPr lang="es-ES" sz="1000" b="1">
                          <a:solidFill>
                            <a:srgbClr val="CC0000"/>
                          </a:solidFill>
                          <a:latin typeface="Courier New"/>
                          <a:ea typeface="Courier New"/>
                          <a:cs typeface="Courier New"/>
                          <a:sym typeface="Courier New"/>
                        </a:rPr>
                        <a:t>=</a:t>
                      </a:r>
                      <a:r>
                        <a:rPr lang="es-ES" sz="1000" b="1">
                          <a:solidFill>
                            <a:srgbClr val="F1C232"/>
                          </a:solidFill>
                          <a:latin typeface="Courier New"/>
                          <a:ea typeface="Courier New"/>
                          <a:cs typeface="Courier New"/>
                          <a:sym typeface="Courier New"/>
                        </a:rPr>
                        <a:t>“customers”</a:t>
                      </a:r>
                      <a:r>
                        <a:rPr lang="es-ES" sz="1000" b="1">
                          <a:solidFill>
                            <a:srgbClr val="FFFFFF"/>
                          </a:solidFill>
                          <a:latin typeface="Courier New"/>
                          <a:ea typeface="Courier New"/>
                          <a:cs typeface="Courier New"/>
                          <a:sym typeface="Courier New"/>
                        </a:rPr>
                        <a:t>)</a:t>
                      </a:r>
                      <a:endParaRPr sz="10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public </a:t>
                      </a:r>
                      <a:r>
                        <a:rPr lang="es-ES" sz="1000" b="1" i="1">
                          <a:solidFill>
                            <a:srgbClr val="6D9EEB"/>
                          </a:solidFill>
                          <a:latin typeface="Courier New"/>
                          <a:ea typeface="Courier New"/>
                          <a:cs typeface="Courier New"/>
                          <a:sym typeface="Courier New"/>
                        </a:rPr>
                        <a:t>class </a:t>
                      </a:r>
                      <a:r>
                        <a:rPr lang="es-ES" sz="1000" b="1">
                          <a:solidFill>
                            <a:srgbClr val="93C47D"/>
                          </a:solidFill>
                          <a:latin typeface="Courier New"/>
                          <a:ea typeface="Courier New"/>
                          <a:cs typeface="Courier New"/>
                          <a:sym typeface="Courier New"/>
                        </a:rPr>
                        <a:t>Customer </a:t>
                      </a:r>
                      <a:r>
                        <a:rPr lang="es-ES" sz="1000" b="1">
                          <a:solidFill>
                            <a:srgbClr val="FFFFFF"/>
                          </a:solidFill>
                          <a:latin typeface="Courier New"/>
                          <a:ea typeface="Courier New"/>
                          <a:cs typeface="Courier New"/>
                          <a:sym typeface="Courier New"/>
                        </a:rPr>
                        <a:t>{</a:t>
                      </a:r>
                      <a:endParaRPr sz="1000" b="1">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1000" b="1">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a:t>
                      </a:r>
                      <a:r>
                        <a:rPr lang="es-ES" sz="1000" b="1">
                          <a:solidFill>
                            <a:srgbClr val="6D9EEB"/>
                          </a:solidFill>
                          <a:latin typeface="Courier New"/>
                          <a:ea typeface="Courier New"/>
                          <a:cs typeface="Courier New"/>
                          <a:sym typeface="Courier New"/>
                        </a:rPr>
                        <a:t>Id</a:t>
                      </a:r>
                      <a:endParaRPr sz="1000" b="1">
                        <a:solidFill>
                          <a:srgbClr val="6D9EEB"/>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a:t>
                      </a:r>
                      <a:r>
                        <a:rPr lang="es-ES" sz="1000" b="1">
                          <a:solidFill>
                            <a:srgbClr val="6D9EEB"/>
                          </a:solidFill>
                          <a:latin typeface="Courier New"/>
                          <a:ea typeface="Courier New"/>
                          <a:cs typeface="Courier New"/>
                          <a:sym typeface="Courier New"/>
                        </a:rPr>
                        <a:t>GeneratedValue</a:t>
                      </a:r>
                      <a:r>
                        <a:rPr lang="es-ES" sz="1000" b="1">
                          <a:solidFill>
                            <a:srgbClr val="FFFFFF"/>
                          </a:solidFill>
                          <a:latin typeface="Courier New"/>
                          <a:ea typeface="Courier New"/>
                          <a:cs typeface="Courier New"/>
                          <a:sym typeface="Courier New"/>
                        </a:rPr>
                        <a:t>(</a:t>
                      </a:r>
                      <a:r>
                        <a:rPr lang="es-ES" sz="1000" b="1">
                          <a:solidFill>
                            <a:srgbClr val="E69138"/>
                          </a:solidFill>
                          <a:latin typeface="Courier New"/>
                          <a:ea typeface="Courier New"/>
                          <a:cs typeface="Courier New"/>
                          <a:sym typeface="Courier New"/>
                        </a:rPr>
                        <a:t>strategy</a:t>
                      </a:r>
                      <a:r>
                        <a:rPr lang="es-ES" sz="1000" b="1">
                          <a:solidFill>
                            <a:srgbClr val="CC0000"/>
                          </a:solidFill>
                          <a:latin typeface="Courier New"/>
                          <a:ea typeface="Courier New"/>
                          <a:cs typeface="Courier New"/>
                          <a:sym typeface="Courier New"/>
                        </a:rPr>
                        <a:t>=</a:t>
                      </a:r>
                      <a:r>
                        <a:rPr lang="es-ES" sz="1000" b="1">
                          <a:solidFill>
                            <a:srgbClr val="6D9EEB"/>
                          </a:solidFill>
                          <a:latin typeface="Courier New"/>
                          <a:ea typeface="Courier New"/>
                          <a:cs typeface="Courier New"/>
                          <a:sym typeface="Courier New"/>
                        </a:rPr>
                        <a:t>generationType</a:t>
                      </a:r>
                      <a:r>
                        <a:rPr lang="es-ES" sz="1000" b="1">
                          <a:solidFill>
                            <a:srgbClr val="939293"/>
                          </a:solidFill>
                          <a:latin typeface="Courier New"/>
                          <a:ea typeface="Courier New"/>
                          <a:cs typeface="Courier New"/>
                          <a:sym typeface="Courier New"/>
                        </a:rPr>
                        <a:t>.</a:t>
                      </a:r>
                      <a:r>
                        <a:rPr lang="es-ES" sz="1000" b="1">
                          <a:solidFill>
                            <a:srgbClr val="B4A7D6"/>
                          </a:solidFill>
                          <a:latin typeface="Courier New"/>
                          <a:ea typeface="Courier New"/>
                          <a:cs typeface="Courier New"/>
                          <a:sym typeface="Courier New"/>
                        </a:rPr>
                        <a:t>AUTO</a:t>
                      </a:r>
                      <a:r>
                        <a:rPr lang="es-ES" sz="900" b="1">
                          <a:solidFill>
                            <a:srgbClr val="FFFFFF"/>
                          </a:solidFill>
                          <a:latin typeface="Courier New"/>
                          <a:ea typeface="Courier New"/>
                          <a:cs typeface="Courier New"/>
                          <a:sym typeface="Courier New"/>
                        </a:rPr>
                        <a:t>)</a:t>
                      </a:r>
                      <a:endParaRPr sz="9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a:t>
                      </a:r>
                      <a:r>
                        <a:rPr lang="es-ES" sz="1000" b="1">
                          <a:solidFill>
                            <a:srgbClr val="6D9EEB"/>
                          </a:solidFill>
                          <a:latin typeface="Courier New"/>
                          <a:ea typeface="Courier New"/>
                          <a:cs typeface="Courier New"/>
                          <a:sym typeface="Courier New"/>
                        </a:rPr>
                        <a:t>Column</a:t>
                      </a:r>
                      <a:r>
                        <a:rPr lang="es-ES" sz="1000" b="1">
                          <a:solidFill>
                            <a:srgbClr val="FFFFFF"/>
                          </a:solidFill>
                          <a:latin typeface="Courier New"/>
                          <a:ea typeface="Courier New"/>
                          <a:cs typeface="Courier New"/>
                          <a:sym typeface="Courier New"/>
                        </a:rPr>
                        <a:t>(</a:t>
                      </a:r>
                      <a:r>
                        <a:rPr lang="es-ES" sz="1000" b="1">
                          <a:solidFill>
                            <a:srgbClr val="E69138"/>
                          </a:solidFill>
                          <a:latin typeface="Courier New"/>
                          <a:ea typeface="Courier New"/>
                          <a:cs typeface="Courier New"/>
                          <a:sym typeface="Courier New"/>
                        </a:rPr>
                        <a:t>name</a:t>
                      </a:r>
                      <a:r>
                        <a:rPr lang="es-ES" sz="1000" b="1">
                          <a:solidFill>
                            <a:srgbClr val="CC0000"/>
                          </a:solidFill>
                          <a:latin typeface="Courier New"/>
                          <a:ea typeface="Courier New"/>
                          <a:cs typeface="Courier New"/>
                          <a:sym typeface="Courier New"/>
                        </a:rPr>
                        <a:t>=</a:t>
                      </a:r>
                      <a:r>
                        <a:rPr lang="es-ES" sz="1000" b="1">
                          <a:solidFill>
                            <a:srgbClr val="F1C232"/>
                          </a:solidFill>
                          <a:latin typeface="Courier New"/>
                          <a:ea typeface="Courier New"/>
                          <a:cs typeface="Courier New"/>
                          <a:sym typeface="Courier New"/>
                        </a:rPr>
                        <a:t>“cust_id”</a:t>
                      </a:r>
                      <a:r>
                        <a:rPr lang="es-ES" sz="1000" b="1">
                          <a:solidFill>
                            <a:srgbClr val="FFFFFF"/>
                          </a:solidFill>
                          <a:latin typeface="Courier New"/>
                          <a:ea typeface="Courier New"/>
                          <a:cs typeface="Courier New"/>
                          <a:sym typeface="Courier New"/>
                        </a:rPr>
                        <a:t>)</a:t>
                      </a:r>
                      <a:endParaRPr sz="10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private </a:t>
                      </a:r>
                      <a:r>
                        <a:rPr lang="es-ES" sz="1000" b="1" i="1">
                          <a:solidFill>
                            <a:srgbClr val="6D9EEB"/>
                          </a:solidFill>
                          <a:latin typeface="Courier New"/>
                          <a:ea typeface="Courier New"/>
                          <a:cs typeface="Courier New"/>
                          <a:sym typeface="Courier New"/>
                        </a:rPr>
                        <a:t>int </a:t>
                      </a:r>
                      <a:r>
                        <a:rPr lang="es-ES" sz="1000" b="1" i="1">
                          <a:solidFill>
                            <a:srgbClr val="FFFFFF"/>
                          </a:solidFill>
                          <a:latin typeface="Courier New"/>
                          <a:ea typeface="Courier New"/>
                          <a:cs typeface="Courier New"/>
                          <a:sym typeface="Courier New"/>
                        </a:rPr>
                        <a:t>cid;</a:t>
                      </a:r>
                      <a:endParaRPr sz="1000" b="1" i="1">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1000" b="1" i="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a:t>
                      </a:r>
                      <a:r>
                        <a:rPr lang="es-ES" sz="1000" b="1">
                          <a:solidFill>
                            <a:srgbClr val="6D9EEB"/>
                          </a:solidFill>
                          <a:latin typeface="Courier New"/>
                          <a:ea typeface="Courier New"/>
                          <a:cs typeface="Courier New"/>
                          <a:sym typeface="Courier New"/>
                        </a:rPr>
                        <a:t>Column</a:t>
                      </a:r>
                      <a:r>
                        <a:rPr lang="es-ES" sz="1000" b="1">
                          <a:solidFill>
                            <a:srgbClr val="FFFFFF"/>
                          </a:solidFill>
                          <a:latin typeface="Courier New"/>
                          <a:ea typeface="Courier New"/>
                          <a:cs typeface="Courier New"/>
                          <a:sym typeface="Courier New"/>
                        </a:rPr>
                        <a:t>(</a:t>
                      </a:r>
                      <a:r>
                        <a:rPr lang="es-ES" sz="1000" b="1">
                          <a:solidFill>
                            <a:srgbClr val="E69138"/>
                          </a:solidFill>
                          <a:latin typeface="Courier New"/>
                          <a:ea typeface="Courier New"/>
                          <a:cs typeface="Courier New"/>
                          <a:sym typeface="Courier New"/>
                        </a:rPr>
                        <a:t>name</a:t>
                      </a:r>
                      <a:r>
                        <a:rPr lang="es-ES" sz="1000" b="1">
                          <a:solidFill>
                            <a:srgbClr val="CC0000"/>
                          </a:solidFill>
                          <a:latin typeface="Courier New"/>
                          <a:ea typeface="Courier New"/>
                          <a:cs typeface="Courier New"/>
                          <a:sym typeface="Courier New"/>
                        </a:rPr>
                        <a:t>=</a:t>
                      </a:r>
                      <a:r>
                        <a:rPr lang="es-ES" sz="1000" b="1">
                          <a:solidFill>
                            <a:srgbClr val="F1C232"/>
                          </a:solidFill>
                          <a:latin typeface="Courier New"/>
                          <a:ea typeface="Courier New"/>
                          <a:cs typeface="Courier New"/>
                          <a:sym typeface="Courier New"/>
                        </a:rPr>
                        <a:t>“cname”</a:t>
                      </a:r>
                      <a:r>
                        <a:rPr lang="es-ES" sz="1000" b="1">
                          <a:solidFill>
                            <a:srgbClr val="FFFFFF"/>
                          </a:solidFill>
                          <a:latin typeface="Courier New"/>
                          <a:ea typeface="Courier New"/>
                          <a:cs typeface="Courier New"/>
                          <a:sym typeface="Courier New"/>
                        </a:rPr>
                        <a:t>)</a:t>
                      </a:r>
                      <a:endParaRPr sz="10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private </a:t>
                      </a:r>
                      <a:r>
                        <a:rPr lang="es-ES" sz="1000" b="1" i="1">
                          <a:solidFill>
                            <a:srgbClr val="6D9EEB"/>
                          </a:solidFill>
                          <a:latin typeface="Courier New"/>
                          <a:ea typeface="Courier New"/>
                          <a:cs typeface="Courier New"/>
                          <a:sym typeface="Courier New"/>
                        </a:rPr>
                        <a:t>String </a:t>
                      </a:r>
                      <a:r>
                        <a:rPr lang="es-ES" sz="1000" b="1" i="1">
                          <a:solidFill>
                            <a:srgbClr val="FFFFFF"/>
                          </a:solidFill>
                          <a:latin typeface="Courier New"/>
                          <a:ea typeface="Courier New"/>
                          <a:cs typeface="Courier New"/>
                          <a:sym typeface="Courier New"/>
                        </a:rPr>
                        <a:t>cname;</a:t>
                      </a:r>
                      <a:endParaRPr sz="1000" b="1" i="1">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1000" b="1" i="1">
                        <a:solidFill>
                          <a:srgbClr val="999999"/>
                        </a:solidFill>
                        <a:latin typeface="Courier New"/>
                        <a:ea typeface="Courier New"/>
                        <a:cs typeface="Courier New"/>
                        <a:sym typeface="Courier New"/>
                      </a:endParaRPr>
                    </a:p>
                    <a:p>
                      <a:pPr marL="0" lvl="0" indent="0" algn="l" rtl="0">
                        <a:spcBef>
                          <a:spcPts val="0"/>
                        </a:spcBef>
                        <a:spcAft>
                          <a:spcPts val="0"/>
                        </a:spcAft>
                        <a:buNone/>
                      </a:pPr>
                      <a:r>
                        <a:rPr lang="es-ES" sz="1000" b="1" i="1">
                          <a:solidFill>
                            <a:srgbClr val="999999"/>
                          </a:solidFill>
                          <a:latin typeface="Courier New"/>
                          <a:ea typeface="Courier New"/>
                          <a:cs typeface="Courier New"/>
                          <a:sym typeface="Courier New"/>
                        </a:rPr>
                        <a:t>//setters and getters</a:t>
                      </a:r>
                      <a:endParaRPr sz="1000" b="1" i="1">
                        <a:solidFill>
                          <a:srgbClr val="999999"/>
                        </a:solidFill>
                        <a:latin typeface="Courier New"/>
                        <a:ea typeface="Courier New"/>
                        <a:cs typeface="Courier New"/>
                        <a:sym typeface="Courier New"/>
                      </a:endParaRPr>
                    </a:p>
                    <a:p>
                      <a:pPr marL="0" lvl="0" indent="0" algn="l" rtl="0">
                        <a:spcBef>
                          <a:spcPts val="0"/>
                        </a:spcBef>
                        <a:spcAft>
                          <a:spcPts val="0"/>
                        </a:spcAft>
                        <a:buNone/>
                      </a:pPr>
                      <a:endParaRPr sz="1000" b="1" i="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i="1">
                          <a:solidFill>
                            <a:srgbClr val="FFFFFF"/>
                          </a:solidFill>
                          <a:latin typeface="Courier New"/>
                          <a:ea typeface="Courier New"/>
                          <a:cs typeface="Courier New"/>
                          <a:sym typeface="Courier New"/>
                        </a:rPr>
                        <a:t>}</a:t>
                      </a:r>
                      <a:endParaRPr sz="1000" b="1" i="1">
                        <a:solidFill>
                          <a:srgbClr val="FFFFFF"/>
                        </a:solidFill>
                        <a:latin typeface="Courier New"/>
                        <a:ea typeface="Courier New"/>
                        <a:cs typeface="Courier New"/>
                        <a:sym typeface="Courier New"/>
                      </a:endParaRPr>
                    </a:p>
                  </a:txBody>
                  <a:tcPr marL="63500" marR="63500" marT="63500" marB="63500">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4"/>
          <p:cNvSpPr txBox="1"/>
          <p:nvPr/>
        </p:nvSpPr>
        <p:spPr>
          <a:xfrm>
            <a:off x="455775" y="796200"/>
            <a:ext cx="5163600" cy="347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300" b="1">
                <a:solidFill>
                  <a:srgbClr val="3F3F3F"/>
                </a:solidFill>
                <a:latin typeface="Proxima Nova"/>
                <a:ea typeface="Proxima Nova"/>
                <a:cs typeface="Proxima Nova"/>
                <a:sym typeface="Proxima Nova"/>
              </a:rPr>
              <a:t>@Id</a:t>
            </a:r>
            <a:r>
              <a:rPr lang="es-ES" sz="1300">
                <a:solidFill>
                  <a:srgbClr val="3F3F3F"/>
                </a:solidFill>
                <a:latin typeface="Proxima Nova"/>
                <a:ea typeface="Proxima Nova"/>
                <a:cs typeface="Proxima Nova"/>
                <a:sym typeface="Proxima Nova"/>
              </a:rPr>
              <a:t>: Cada Bean del tipo entity va a tener una Primary Key (que puede ser simple o compuesta). Especifica cuál es el índice, permite que la BD genere un nuevo valor con cada operación de inserción.</a:t>
            </a:r>
            <a:endParaRPr sz="1300">
              <a:solidFill>
                <a:srgbClr val="3F3F3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200"/>
              <a:buFont typeface="Arial"/>
              <a:buNone/>
            </a:pPr>
            <a:endParaRPr sz="1300">
              <a:solidFill>
                <a:srgbClr val="3F3F3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200"/>
              <a:buFont typeface="Arial"/>
              <a:buNone/>
            </a:pPr>
            <a:r>
              <a:rPr lang="es-ES" sz="1300" b="1">
                <a:solidFill>
                  <a:srgbClr val="3F3F3F"/>
                </a:solidFill>
                <a:latin typeface="Proxima Nova"/>
                <a:ea typeface="Proxima Nova"/>
                <a:cs typeface="Proxima Nova"/>
                <a:sym typeface="Proxima Nova"/>
              </a:rPr>
              <a:t>@GeneratedValue</a:t>
            </a:r>
            <a:r>
              <a:rPr lang="es-ES" sz="1300">
                <a:solidFill>
                  <a:srgbClr val="3F3F3F"/>
                </a:solidFill>
                <a:latin typeface="Proxima Nova"/>
                <a:ea typeface="Proxima Nova"/>
                <a:cs typeface="Proxima Nova"/>
                <a:sym typeface="Proxima Nova"/>
              </a:rPr>
              <a:t>: Si no utilizamos esta anotación la aplicación es responsable de gestionar por sí misma el campo @Id. </a:t>
            </a:r>
            <a:endParaRPr sz="1300">
              <a:solidFill>
                <a:srgbClr val="3F3F3F"/>
              </a:solidFill>
              <a:latin typeface="Proxima Nova"/>
              <a:ea typeface="Proxima Nova"/>
              <a:cs typeface="Proxima Nova"/>
              <a:sym typeface="Proxima Nova"/>
            </a:endParaRPr>
          </a:p>
          <a:p>
            <a:pPr marL="457200" marR="0" lvl="0" indent="-311150" algn="l" rtl="0">
              <a:lnSpc>
                <a:spcPct val="100000"/>
              </a:lnSpc>
              <a:spcBef>
                <a:spcPts val="0"/>
              </a:spcBef>
              <a:spcAft>
                <a:spcPts val="0"/>
              </a:spcAft>
              <a:buClr>
                <a:srgbClr val="FFE600"/>
              </a:buClr>
              <a:buSzPts val="1300"/>
              <a:buFont typeface="Proxima Nova"/>
              <a:buChar char="●"/>
            </a:pPr>
            <a:r>
              <a:rPr lang="es-ES" sz="1300">
                <a:solidFill>
                  <a:srgbClr val="3F3F3F"/>
                </a:solidFill>
                <a:latin typeface="Proxima Nova"/>
                <a:ea typeface="Proxima Nova"/>
                <a:cs typeface="Proxima Nova"/>
                <a:sym typeface="Proxima Nova"/>
              </a:rPr>
              <a:t>El atributo </a:t>
            </a:r>
            <a:r>
              <a:rPr lang="es-ES" sz="1300" i="1">
                <a:solidFill>
                  <a:srgbClr val="3F3F3F"/>
                </a:solidFill>
                <a:latin typeface="Proxima Nova"/>
                <a:ea typeface="Proxima Nova"/>
                <a:cs typeface="Proxima Nova"/>
                <a:sym typeface="Proxima Nova"/>
              </a:rPr>
              <a:t>strategy = GenerationType</a:t>
            </a:r>
            <a:r>
              <a:rPr lang="es-ES" sz="1300">
                <a:solidFill>
                  <a:srgbClr val="3F3F3F"/>
                </a:solidFill>
                <a:latin typeface="Proxima Nova"/>
                <a:ea typeface="Proxima Nova"/>
                <a:cs typeface="Proxima Nova"/>
                <a:sym typeface="Proxima Nova"/>
              </a:rPr>
              <a:t> puede tener los siguientes valores:</a:t>
            </a:r>
            <a:endParaRPr sz="1300">
              <a:solidFill>
                <a:srgbClr val="3F3F3F"/>
              </a:solidFill>
              <a:latin typeface="Proxima Nova"/>
              <a:ea typeface="Proxima Nova"/>
              <a:cs typeface="Proxima Nova"/>
              <a:sym typeface="Proxima Nova"/>
            </a:endParaRPr>
          </a:p>
          <a:p>
            <a:pPr marL="914400" marR="0" lvl="1" indent="-311150" algn="l" rtl="0">
              <a:lnSpc>
                <a:spcPct val="100000"/>
              </a:lnSpc>
              <a:spcBef>
                <a:spcPts val="0"/>
              </a:spcBef>
              <a:spcAft>
                <a:spcPts val="0"/>
              </a:spcAft>
              <a:buClr>
                <a:srgbClr val="3F3F3F"/>
              </a:buClr>
              <a:buSzPts val="1300"/>
              <a:buFont typeface="Proxima Nova"/>
              <a:buChar char="○"/>
            </a:pPr>
            <a:r>
              <a:rPr lang="es-ES" sz="1300">
                <a:solidFill>
                  <a:srgbClr val="3F3F3F"/>
                </a:solidFill>
                <a:latin typeface="Proxima Nova"/>
                <a:ea typeface="Proxima Nova"/>
                <a:cs typeface="Proxima Nova"/>
                <a:sym typeface="Proxima Nova"/>
              </a:rPr>
              <a:t>AUTO: Por defecto. El tipo de id generada puede ser numérica o UUID.</a:t>
            </a:r>
            <a:endParaRPr sz="1300">
              <a:solidFill>
                <a:srgbClr val="3F3F3F"/>
              </a:solidFill>
              <a:latin typeface="Proxima Nova"/>
              <a:ea typeface="Proxima Nova"/>
              <a:cs typeface="Proxima Nova"/>
              <a:sym typeface="Proxima Nova"/>
            </a:endParaRPr>
          </a:p>
          <a:p>
            <a:pPr marL="914400" marR="0" lvl="1" indent="-311150" algn="l" rtl="0">
              <a:lnSpc>
                <a:spcPct val="100000"/>
              </a:lnSpc>
              <a:spcBef>
                <a:spcPts val="0"/>
              </a:spcBef>
              <a:spcAft>
                <a:spcPts val="0"/>
              </a:spcAft>
              <a:buClr>
                <a:srgbClr val="3F3F3F"/>
              </a:buClr>
              <a:buSzPts val="1300"/>
              <a:buFont typeface="Proxima Nova"/>
              <a:buChar char="○"/>
            </a:pPr>
            <a:r>
              <a:rPr lang="es-ES" sz="1300">
                <a:solidFill>
                  <a:srgbClr val="3F3F3F"/>
                </a:solidFill>
                <a:latin typeface="Proxima Nova"/>
                <a:ea typeface="Proxima Nova"/>
                <a:cs typeface="Proxima Nova"/>
                <a:sym typeface="Proxima Nova"/>
              </a:rPr>
              <a:t>IDENTITY: Asigna claves primarias para las entidades que utilizan una columna de identidad, son auto-incrementales.</a:t>
            </a:r>
            <a:endParaRPr sz="1300">
              <a:solidFill>
                <a:srgbClr val="3F3F3F"/>
              </a:solidFill>
              <a:latin typeface="Proxima Nova"/>
              <a:ea typeface="Proxima Nova"/>
              <a:cs typeface="Proxima Nova"/>
              <a:sym typeface="Proxima Nova"/>
            </a:endParaRPr>
          </a:p>
          <a:p>
            <a:pPr marL="914400" marR="0" lvl="1" indent="-311150" algn="l" rtl="0">
              <a:lnSpc>
                <a:spcPct val="100000"/>
              </a:lnSpc>
              <a:spcBef>
                <a:spcPts val="0"/>
              </a:spcBef>
              <a:spcAft>
                <a:spcPts val="0"/>
              </a:spcAft>
              <a:buClr>
                <a:srgbClr val="3F3F3F"/>
              </a:buClr>
              <a:buSzPts val="1300"/>
              <a:buFont typeface="Proxima Nova"/>
              <a:buChar char="○"/>
            </a:pPr>
            <a:r>
              <a:rPr lang="es-ES" sz="1300">
                <a:solidFill>
                  <a:srgbClr val="3F3F3F"/>
                </a:solidFill>
                <a:latin typeface="Proxima Nova"/>
                <a:ea typeface="Proxima Nova"/>
                <a:cs typeface="Proxima Nova"/>
                <a:sym typeface="Proxima Nova"/>
              </a:rPr>
              <a:t>SEQUENCE: Asigna claves primarias para las entidades utilizando una secuencia que puede ser customizada.</a:t>
            </a:r>
            <a:endParaRPr sz="1300">
              <a:solidFill>
                <a:srgbClr val="3F3F3F"/>
              </a:solidFill>
              <a:latin typeface="Proxima Nova"/>
              <a:ea typeface="Proxima Nova"/>
              <a:cs typeface="Proxima Nova"/>
              <a:sym typeface="Proxima Nova"/>
            </a:endParaRPr>
          </a:p>
          <a:p>
            <a:pPr marL="914400" marR="0" lvl="1" indent="-311150" algn="l" rtl="0">
              <a:lnSpc>
                <a:spcPct val="100000"/>
              </a:lnSpc>
              <a:spcBef>
                <a:spcPts val="0"/>
              </a:spcBef>
              <a:spcAft>
                <a:spcPts val="0"/>
              </a:spcAft>
              <a:buClr>
                <a:srgbClr val="3F3F3F"/>
              </a:buClr>
              <a:buSzPts val="1300"/>
              <a:buFont typeface="Proxima Nova"/>
              <a:buChar char="○"/>
            </a:pPr>
            <a:r>
              <a:rPr lang="es-ES" sz="1300">
                <a:solidFill>
                  <a:srgbClr val="3F3F3F"/>
                </a:solidFill>
                <a:latin typeface="Proxima Nova"/>
                <a:ea typeface="Proxima Nova"/>
                <a:cs typeface="Proxima Nova"/>
                <a:sym typeface="Proxima Nova"/>
              </a:rPr>
              <a:t>TABLE: Asigna claves primarias para las entidades utilizando una tabla de la BD, guardando en una tabla el último valor de clave primaria.</a:t>
            </a: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666666"/>
              </a:solidFill>
              <a:latin typeface="Roboto Condensed"/>
              <a:ea typeface="Roboto Condensed"/>
              <a:cs typeface="Roboto Condensed"/>
              <a:sym typeface="Roboto Condensed"/>
            </a:endParaRPr>
          </a:p>
        </p:txBody>
      </p:sp>
      <p:pic>
        <p:nvPicPr>
          <p:cNvPr id="313" name="Google Shape;313;p44"/>
          <p:cNvPicPr preferRelativeResize="0"/>
          <p:nvPr/>
        </p:nvPicPr>
        <p:blipFill>
          <a:blip r:embed="rId3">
            <a:alphaModFix/>
          </a:blip>
          <a:stretch>
            <a:fillRect/>
          </a:stretch>
        </p:blipFill>
        <p:spPr>
          <a:xfrm>
            <a:off x="8116117" y="8"/>
            <a:ext cx="1020722" cy="1023226"/>
          </a:xfrm>
          <a:prstGeom prst="rect">
            <a:avLst/>
          </a:prstGeom>
          <a:noFill/>
          <a:ln>
            <a:noFill/>
          </a:ln>
        </p:spPr>
      </p:pic>
      <p:pic>
        <p:nvPicPr>
          <p:cNvPr id="314" name="Google Shape;314;p44"/>
          <p:cNvPicPr preferRelativeResize="0"/>
          <p:nvPr/>
        </p:nvPicPr>
        <p:blipFill>
          <a:blip r:embed="rId4">
            <a:alphaModFix/>
          </a:blip>
          <a:stretch>
            <a:fillRect/>
          </a:stretch>
        </p:blipFill>
        <p:spPr>
          <a:xfrm>
            <a:off x="8068717" y="529800"/>
            <a:ext cx="547683" cy="549000"/>
          </a:xfrm>
          <a:prstGeom prst="rect">
            <a:avLst/>
          </a:prstGeom>
          <a:noFill/>
          <a:ln>
            <a:noFill/>
          </a:ln>
        </p:spPr>
      </p:pic>
      <p:sp>
        <p:nvSpPr>
          <p:cNvPr id="315" name="Google Shape;315;p44"/>
          <p:cNvSpPr txBox="1"/>
          <p:nvPr/>
        </p:nvSpPr>
        <p:spPr>
          <a:xfrm>
            <a:off x="455775" y="284550"/>
            <a:ext cx="5055600" cy="54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500"/>
              <a:buFont typeface="Arial"/>
              <a:buNone/>
            </a:pPr>
            <a:r>
              <a:rPr lang="es-ES" sz="2500" b="1">
                <a:solidFill>
                  <a:srgbClr val="333333"/>
                </a:solidFill>
                <a:highlight>
                  <a:srgbClr val="FFE600"/>
                </a:highlight>
                <a:latin typeface="Proxima Nova"/>
                <a:ea typeface="Proxima Nova"/>
                <a:cs typeface="Proxima Nova"/>
                <a:sym typeface="Proxima Nova"/>
              </a:rPr>
              <a:t>Más Anotaciones ...</a:t>
            </a:r>
            <a:endParaRPr sz="2200">
              <a:solidFill>
                <a:srgbClr val="3F3F3F"/>
              </a:solidFill>
              <a:latin typeface="Proxima Nova"/>
              <a:ea typeface="Proxima Nova"/>
              <a:cs typeface="Proxima Nova"/>
              <a:sym typeface="Proxima Nova"/>
            </a:endParaRPr>
          </a:p>
        </p:txBody>
      </p:sp>
      <p:graphicFrame>
        <p:nvGraphicFramePr>
          <p:cNvPr id="317" name="Google Shape;317;p44"/>
          <p:cNvGraphicFramePr/>
          <p:nvPr/>
        </p:nvGraphicFramePr>
        <p:xfrm>
          <a:off x="6286000" y="1267413"/>
          <a:ext cx="2130050" cy="1381500"/>
        </p:xfrm>
        <a:graphic>
          <a:graphicData uri="http://schemas.openxmlformats.org/drawingml/2006/table">
            <a:tbl>
              <a:tblPr>
                <a:noFill/>
                <a:tableStyleId>{6ED47660-41F1-413E-BEA1-7AD4F4A7EFA3}</a:tableStyleId>
              </a:tblPr>
              <a:tblGrid>
                <a:gridCol w="2130050">
                  <a:extLst>
                    <a:ext uri="{9D8B030D-6E8A-4147-A177-3AD203B41FA5}">
                      <a16:colId xmlns:a16="http://schemas.microsoft.com/office/drawing/2014/main" val="20000"/>
                    </a:ext>
                  </a:extLst>
                </a:gridCol>
              </a:tblGrid>
              <a:tr h="1381500">
                <a:tc>
                  <a:txBody>
                    <a:bodyPr/>
                    <a:lstStyle/>
                    <a:p>
                      <a:pPr marL="0" lvl="0" indent="0" algn="l" rtl="0">
                        <a:spcBef>
                          <a:spcPts val="0"/>
                        </a:spcBef>
                        <a:spcAft>
                          <a:spcPts val="0"/>
                        </a:spcAft>
                        <a:buNone/>
                      </a:pPr>
                      <a:r>
                        <a:rPr lang="es-ES" sz="1000" b="1">
                          <a:solidFill>
                            <a:srgbClr val="FCFCFA"/>
                          </a:solidFill>
                          <a:latin typeface="Courier New"/>
                          <a:ea typeface="Courier New"/>
                          <a:cs typeface="Courier New"/>
                          <a:sym typeface="Courier New"/>
                        </a:rPr>
                        <a:t>@Entity</a:t>
                      </a:r>
                      <a:endParaRPr sz="1000" b="1">
                        <a:solidFill>
                          <a:srgbClr val="FCFCFA"/>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FF6188"/>
                          </a:solidFill>
                          <a:latin typeface="Courier New"/>
                          <a:ea typeface="Courier New"/>
                          <a:cs typeface="Courier New"/>
                          <a:sym typeface="Courier New"/>
                        </a:rPr>
                        <a:t>public class </a:t>
                      </a:r>
                      <a:r>
                        <a:rPr lang="es-ES" sz="1000" b="1" i="1">
                          <a:solidFill>
                            <a:srgbClr val="78DCE8"/>
                          </a:solidFill>
                          <a:latin typeface="Courier New"/>
                          <a:ea typeface="Courier New"/>
                          <a:cs typeface="Courier New"/>
                          <a:sym typeface="Courier New"/>
                        </a:rPr>
                        <a:t>Course </a:t>
                      </a:r>
                      <a:r>
                        <a:rPr lang="es-ES" sz="1000" b="1">
                          <a:solidFill>
                            <a:srgbClr val="939293"/>
                          </a:solidFill>
                          <a:latin typeface="Courier New"/>
                          <a:ea typeface="Courier New"/>
                          <a:cs typeface="Courier New"/>
                          <a:sym typeface="Courier New"/>
                        </a:rPr>
                        <a:t>{</a:t>
                      </a:r>
                      <a:endParaRPr sz="1000" b="1">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939293"/>
                          </a:solidFill>
                          <a:latin typeface="Courier New"/>
                          <a:ea typeface="Courier New"/>
                          <a:cs typeface="Courier New"/>
                          <a:sym typeface="Courier New"/>
                        </a:rPr>
                        <a:t>   </a:t>
                      </a:r>
                      <a:r>
                        <a:rPr lang="es-ES" sz="1000" b="1">
                          <a:solidFill>
                            <a:srgbClr val="FCFCFA"/>
                          </a:solidFill>
                          <a:latin typeface="Courier New"/>
                          <a:ea typeface="Courier New"/>
                          <a:cs typeface="Courier New"/>
                          <a:sym typeface="Courier New"/>
                        </a:rPr>
                        <a:t>@Id</a:t>
                      </a:r>
                      <a:endParaRPr sz="1000" b="1">
                        <a:solidFill>
                          <a:srgbClr val="FCFCFA"/>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FCFCFA"/>
                          </a:solidFill>
                          <a:latin typeface="Courier New"/>
                          <a:ea typeface="Courier New"/>
                          <a:cs typeface="Courier New"/>
                          <a:sym typeface="Courier New"/>
                        </a:rPr>
                        <a:t>   @GeneratedValue</a:t>
                      </a:r>
                      <a:endParaRPr sz="1000" b="1">
                        <a:solidFill>
                          <a:srgbClr val="FCFCFA"/>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FCFCFA"/>
                          </a:solidFill>
                          <a:latin typeface="Courier New"/>
                          <a:ea typeface="Courier New"/>
                          <a:cs typeface="Courier New"/>
                          <a:sym typeface="Courier New"/>
                        </a:rPr>
                        <a:t>   </a:t>
                      </a:r>
                      <a:r>
                        <a:rPr lang="es-ES" sz="1000" b="1">
                          <a:solidFill>
                            <a:srgbClr val="FF6188"/>
                          </a:solidFill>
                          <a:latin typeface="Courier New"/>
                          <a:ea typeface="Courier New"/>
                          <a:cs typeface="Courier New"/>
                          <a:sym typeface="Courier New"/>
                        </a:rPr>
                        <a:t>private </a:t>
                      </a:r>
                      <a:r>
                        <a:rPr lang="es-ES" sz="1000" b="1" i="1">
                          <a:solidFill>
                            <a:srgbClr val="78DCE8"/>
                          </a:solidFill>
                          <a:latin typeface="Courier New"/>
                          <a:ea typeface="Courier New"/>
                          <a:cs typeface="Courier New"/>
                          <a:sym typeface="Courier New"/>
                        </a:rPr>
                        <a:t>UUID </a:t>
                      </a:r>
                      <a:r>
                        <a:rPr lang="es-ES" sz="1000" b="1">
                          <a:solidFill>
                            <a:srgbClr val="FCFCFA"/>
                          </a:solidFill>
                          <a:latin typeface="Courier New"/>
                          <a:ea typeface="Courier New"/>
                          <a:cs typeface="Courier New"/>
                          <a:sym typeface="Courier New"/>
                        </a:rPr>
                        <a:t>courseId</a:t>
                      </a:r>
                      <a:r>
                        <a:rPr lang="es-ES" sz="1000" b="1">
                          <a:solidFill>
                            <a:srgbClr val="939293"/>
                          </a:solidFill>
                          <a:latin typeface="Courier New"/>
                          <a:ea typeface="Courier New"/>
                          <a:cs typeface="Courier New"/>
                          <a:sym typeface="Courier New"/>
                        </a:rPr>
                        <a:t>;</a:t>
                      </a:r>
                      <a:endParaRPr sz="1000" b="1">
                        <a:solidFill>
                          <a:srgbClr val="939293"/>
                        </a:solidFill>
                        <a:latin typeface="Courier New"/>
                        <a:ea typeface="Courier New"/>
                        <a:cs typeface="Courier New"/>
                        <a:sym typeface="Courier New"/>
                      </a:endParaRPr>
                    </a:p>
                    <a:p>
                      <a:pPr marL="0" lvl="0" indent="0" algn="l" rtl="0">
                        <a:spcBef>
                          <a:spcPts val="0"/>
                        </a:spcBef>
                        <a:spcAft>
                          <a:spcPts val="0"/>
                        </a:spcAft>
                        <a:buNone/>
                      </a:pPr>
                      <a:endParaRPr sz="1000" b="1">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939293"/>
                          </a:solidFill>
                          <a:latin typeface="Courier New"/>
                          <a:ea typeface="Courier New"/>
                          <a:cs typeface="Courier New"/>
                          <a:sym typeface="Courier New"/>
                        </a:rPr>
                        <a:t>   </a:t>
                      </a:r>
                      <a:r>
                        <a:rPr lang="es-ES" sz="1000" b="1" i="1">
                          <a:solidFill>
                            <a:srgbClr val="727072"/>
                          </a:solidFill>
                          <a:latin typeface="Courier New"/>
                          <a:ea typeface="Courier New"/>
                          <a:cs typeface="Courier New"/>
                          <a:sym typeface="Courier New"/>
                        </a:rPr>
                        <a:t>// ...</a:t>
                      </a:r>
                      <a:endParaRPr sz="1000" b="1" i="1">
                        <a:solidFill>
                          <a:srgbClr val="727072"/>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939293"/>
                          </a:solidFill>
                          <a:latin typeface="Courier New"/>
                          <a:ea typeface="Courier New"/>
                          <a:cs typeface="Courier New"/>
                          <a:sym typeface="Courier New"/>
                        </a:rPr>
                        <a:t>}</a:t>
                      </a:r>
                      <a:endParaRPr sz="1100">
                        <a:solidFill>
                          <a:srgbClr val="78DCE8"/>
                        </a:solidFill>
                        <a:latin typeface="Courier New"/>
                        <a:ea typeface="Courier New"/>
                        <a:cs typeface="Courier New"/>
                        <a:sym typeface="Courier New"/>
                      </a:endParaRPr>
                    </a:p>
                  </a:txBody>
                  <a:tcPr marL="63500" marR="63500" marT="63500" marB="63500">
                    <a:solidFill>
                      <a:srgbClr val="000000"/>
                    </a:solidFill>
                  </a:tcPr>
                </a:tc>
                <a:extLst>
                  <a:ext uri="{0D108BD9-81ED-4DB2-BD59-A6C34878D82A}">
                    <a16:rowId xmlns:a16="http://schemas.microsoft.com/office/drawing/2014/main" val="10000"/>
                  </a:ext>
                </a:extLst>
              </a:tr>
            </a:tbl>
          </a:graphicData>
        </a:graphic>
      </p:graphicFrame>
      <p:graphicFrame>
        <p:nvGraphicFramePr>
          <p:cNvPr id="318" name="Google Shape;318;p44"/>
          <p:cNvGraphicFramePr/>
          <p:nvPr/>
        </p:nvGraphicFramePr>
        <p:xfrm>
          <a:off x="5558050" y="2837525"/>
          <a:ext cx="3585950" cy="1087120"/>
        </p:xfrm>
        <a:graphic>
          <a:graphicData uri="http://schemas.openxmlformats.org/drawingml/2006/table">
            <a:tbl>
              <a:tblPr>
                <a:noFill/>
                <a:tableStyleId>{6ED47660-41F1-413E-BEA1-7AD4F4A7EFA3}</a:tableStyleId>
              </a:tblPr>
              <a:tblGrid>
                <a:gridCol w="3585950">
                  <a:extLst>
                    <a:ext uri="{9D8B030D-6E8A-4147-A177-3AD203B41FA5}">
                      <a16:colId xmlns:a16="http://schemas.microsoft.com/office/drawing/2014/main" val="20000"/>
                    </a:ext>
                  </a:extLst>
                </a:gridCol>
              </a:tblGrid>
              <a:tr h="1084525">
                <a:tc>
                  <a:txBody>
                    <a:bodyPr/>
                    <a:lstStyle/>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GeneratedValue</a:t>
                      </a:r>
                      <a:r>
                        <a:rPr lang="es-ES" sz="900" b="1">
                          <a:solidFill>
                            <a:srgbClr val="939293"/>
                          </a:solidFill>
                          <a:latin typeface="Courier New"/>
                          <a:ea typeface="Courier New"/>
                          <a:cs typeface="Courier New"/>
                          <a:sym typeface="Courier New"/>
                        </a:rPr>
                        <a:t>(</a:t>
                      </a:r>
                      <a:r>
                        <a:rPr lang="es-ES" sz="900" b="1">
                          <a:solidFill>
                            <a:srgbClr val="E69138"/>
                          </a:solidFill>
                          <a:latin typeface="Courier New"/>
                          <a:ea typeface="Courier New"/>
                          <a:cs typeface="Courier New"/>
                          <a:sym typeface="Courier New"/>
                        </a:rPr>
                        <a:t>strategy</a:t>
                      </a: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generationType</a:t>
                      </a:r>
                      <a:r>
                        <a:rPr lang="es-ES" sz="900" b="1">
                          <a:solidFill>
                            <a:srgbClr val="939293"/>
                          </a:solidFill>
                          <a:latin typeface="Courier New"/>
                          <a:ea typeface="Courier New"/>
                          <a:cs typeface="Courier New"/>
                          <a:sym typeface="Courier New"/>
                        </a:rPr>
                        <a:t>.</a:t>
                      </a:r>
                      <a:r>
                        <a:rPr lang="es-ES" sz="900" b="1">
                          <a:solidFill>
                            <a:srgbClr val="B4A7D6"/>
                          </a:solidFill>
                          <a:latin typeface="Courier New"/>
                          <a:ea typeface="Courier New"/>
                          <a:cs typeface="Courier New"/>
                          <a:sym typeface="Courier New"/>
                        </a:rPr>
                        <a:t>AUTO</a:t>
                      </a:r>
                      <a:r>
                        <a:rPr lang="es-ES" sz="900" b="1">
                          <a:solidFill>
                            <a:srgbClr val="939293"/>
                          </a:solidFill>
                          <a:latin typeface="Courier New"/>
                          <a:ea typeface="Courier New"/>
                          <a:cs typeface="Courier New"/>
                          <a:sym typeface="Courier New"/>
                        </a:rPr>
                        <a:t>)</a:t>
                      </a: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GeneratedValue</a:t>
                      </a:r>
                      <a:r>
                        <a:rPr lang="es-ES" sz="900" b="1">
                          <a:solidFill>
                            <a:srgbClr val="939293"/>
                          </a:solidFill>
                          <a:latin typeface="Courier New"/>
                          <a:ea typeface="Courier New"/>
                          <a:cs typeface="Courier New"/>
                          <a:sym typeface="Courier New"/>
                        </a:rPr>
                        <a:t>(</a:t>
                      </a:r>
                      <a:r>
                        <a:rPr lang="es-ES" sz="900" b="1">
                          <a:solidFill>
                            <a:srgbClr val="E69138"/>
                          </a:solidFill>
                          <a:latin typeface="Courier New"/>
                          <a:ea typeface="Courier New"/>
                          <a:cs typeface="Courier New"/>
                          <a:sym typeface="Courier New"/>
                        </a:rPr>
                        <a:t>strategy</a:t>
                      </a: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generationType</a:t>
                      </a:r>
                      <a:r>
                        <a:rPr lang="es-ES" sz="900" b="1">
                          <a:solidFill>
                            <a:srgbClr val="939293"/>
                          </a:solidFill>
                          <a:latin typeface="Courier New"/>
                          <a:ea typeface="Courier New"/>
                          <a:cs typeface="Courier New"/>
                          <a:sym typeface="Courier New"/>
                        </a:rPr>
                        <a:t>.</a:t>
                      </a:r>
                      <a:r>
                        <a:rPr lang="es-ES" sz="900" b="1">
                          <a:solidFill>
                            <a:srgbClr val="B4A7D6"/>
                          </a:solidFill>
                          <a:latin typeface="Courier New"/>
                          <a:ea typeface="Courier New"/>
                          <a:cs typeface="Courier New"/>
                          <a:sym typeface="Courier New"/>
                        </a:rPr>
                        <a:t>IDENTITY</a:t>
                      </a:r>
                      <a:r>
                        <a:rPr lang="es-ES" sz="900" b="1">
                          <a:solidFill>
                            <a:srgbClr val="939293"/>
                          </a:solidFill>
                          <a:latin typeface="Courier New"/>
                          <a:ea typeface="Courier New"/>
                          <a:cs typeface="Courier New"/>
                          <a:sym typeface="Courier New"/>
                        </a:rPr>
                        <a:t>)</a:t>
                      </a: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GeneratedValue</a:t>
                      </a:r>
                      <a:r>
                        <a:rPr lang="es-ES" sz="900" b="1">
                          <a:solidFill>
                            <a:srgbClr val="939293"/>
                          </a:solidFill>
                          <a:latin typeface="Courier New"/>
                          <a:ea typeface="Courier New"/>
                          <a:cs typeface="Courier New"/>
                          <a:sym typeface="Courier New"/>
                        </a:rPr>
                        <a:t>(</a:t>
                      </a:r>
                      <a:r>
                        <a:rPr lang="es-ES" sz="900" b="1">
                          <a:solidFill>
                            <a:srgbClr val="E69138"/>
                          </a:solidFill>
                          <a:latin typeface="Courier New"/>
                          <a:ea typeface="Courier New"/>
                          <a:cs typeface="Courier New"/>
                          <a:sym typeface="Courier New"/>
                        </a:rPr>
                        <a:t>strategy</a:t>
                      </a: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generationType</a:t>
                      </a:r>
                      <a:r>
                        <a:rPr lang="es-ES" sz="900" b="1">
                          <a:solidFill>
                            <a:srgbClr val="939293"/>
                          </a:solidFill>
                          <a:latin typeface="Courier New"/>
                          <a:ea typeface="Courier New"/>
                          <a:cs typeface="Courier New"/>
                          <a:sym typeface="Courier New"/>
                        </a:rPr>
                        <a:t>.</a:t>
                      </a:r>
                      <a:r>
                        <a:rPr lang="es-ES" sz="900" b="1">
                          <a:solidFill>
                            <a:srgbClr val="B4A7D6"/>
                          </a:solidFill>
                          <a:latin typeface="Courier New"/>
                          <a:ea typeface="Courier New"/>
                          <a:cs typeface="Courier New"/>
                          <a:sym typeface="Courier New"/>
                        </a:rPr>
                        <a:t>SEQUENCE</a:t>
                      </a:r>
                      <a:r>
                        <a:rPr lang="es-ES" sz="900" b="1">
                          <a:solidFill>
                            <a:srgbClr val="939293"/>
                          </a:solidFill>
                          <a:latin typeface="Courier New"/>
                          <a:ea typeface="Courier New"/>
                          <a:cs typeface="Courier New"/>
                          <a:sym typeface="Courier New"/>
                        </a:rPr>
                        <a:t>)</a:t>
                      </a: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GeneratedValue</a:t>
                      </a:r>
                      <a:r>
                        <a:rPr lang="es-ES" sz="900" b="1">
                          <a:solidFill>
                            <a:srgbClr val="939293"/>
                          </a:solidFill>
                          <a:latin typeface="Courier New"/>
                          <a:ea typeface="Courier New"/>
                          <a:cs typeface="Courier New"/>
                          <a:sym typeface="Courier New"/>
                        </a:rPr>
                        <a:t>(</a:t>
                      </a:r>
                      <a:r>
                        <a:rPr lang="es-ES" sz="900" b="1">
                          <a:solidFill>
                            <a:srgbClr val="E69138"/>
                          </a:solidFill>
                          <a:latin typeface="Courier New"/>
                          <a:ea typeface="Courier New"/>
                          <a:cs typeface="Courier New"/>
                          <a:sym typeface="Courier New"/>
                        </a:rPr>
                        <a:t>strategy</a:t>
                      </a: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generationType</a:t>
                      </a:r>
                      <a:r>
                        <a:rPr lang="es-ES" sz="900" b="1">
                          <a:solidFill>
                            <a:srgbClr val="939293"/>
                          </a:solidFill>
                          <a:latin typeface="Courier New"/>
                          <a:ea typeface="Courier New"/>
                          <a:cs typeface="Courier New"/>
                          <a:sym typeface="Courier New"/>
                        </a:rPr>
                        <a:t>.</a:t>
                      </a:r>
                      <a:r>
                        <a:rPr lang="es-ES" sz="900" b="1">
                          <a:solidFill>
                            <a:srgbClr val="B4A7D6"/>
                          </a:solidFill>
                          <a:latin typeface="Courier New"/>
                          <a:ea typeface="Courier New"/>
                          <a:cs typeface="Courier New"/>
                          <a:sym typeface="Courier New"/>
                        </a:rPr>
                        <a:t>TABLE</a:t>
                      </a:r>
                      <a:r>
                        <a:rPr lang="es-ES" sz="900" b="1">
                          <a:solidFill>
                            <a:srgbClr val="939293"/>
                          </a:solidFill>
                          <a:latin typeface="Courier New"/>
                          <a:ea typeface="Courier New"/>
                          <a:cs typeface="Courier New"/>
                          <a:sym typeface="Courier New"/>
                        </a:rPr>
                        <a:t>)</a:t>
                      </a:r>
                      <a:endParaRPr sz="1000">
                        <a:solidFill>
                          <a:srgbClr val="78DCE8"/>
                        </a:solidFill>
                        <a:latin typeface="Courier New"/>
                        <a:ea typeface="Courier New"/>
                        <a:cs typeface="Courier New"/>
                        <a:sym typeface="Courier New"/>
                      </a:endParaRPr>
                    </a:p>
                  </a:txBody>
                  <a:tcPr marL="63500" marR="63500" marT="63500" marB="63500">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5"/>
          <p:cNvSpPr txBox="1"/>
          <p:nvPr/>
        </p:nvSpPr>
        <p:spPr>
          <a:xfrm>
            <a:off x="525050" y="1025025"/>
            <a:ext cx="4986300" cy="348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s-ES" b="1">
                <a:solidFill>
                  <a:srgbClr val="3F3F3F"/>
                </a:solidFill>
                <a:latin typeface="Proxima Nova"/>
                <a:ea typeface="Proxima Nova"/>
                <a:cs typeface="Proxima Nova"/>
                <a:sym typeface="Proxima Nova"/>
              </a:rPr>
              <a:t>@Column</a:t>
            </a:r>
            <a:r>
              <a:rPr lang="es-ES">
                <a:solidFill>
                  <a:srgbClr val="3F3F3F"/>
                </a:solidFill>
                <a:latin typeface="Proxima Nova"/>
                <a:ea typeface="Proxima Nova"/>
                <a:cs typeface="Proxima Nova"/>
                <a:sym typeface="Proxima Nova"/>
              </a:rPr>
              <a:t>: Especifica los detalles de una columna, para indicar a qué atributo o campo será mapeada. Puede usarse con los siguientes atributos:</a:t>
            </a:r>
            <a:endParaRPr>
              <a:solidFill>
                <a:srgbClr val="3F3F3F"/>
              </a:solidFill>
              <a:latin typeface="Proxima Nova"/>
              <a:ea typeface="Proxima Nova"/>
              <a:cs typeface="Proxima Nova"/>
              <a:sym typeface="Proxima Nova"/>
            </a:endParaRPr>
          </a:p>
          <a:p>
            <a:pPr marL="457200" marR="0" lvl="0" indent="-317500" algn="l" rtl="0">
              <a:lnSpc>
                <a:spcPct val="100000"/>
              </a:lnSpc>
              <a:spcBef>
                <a:spcPts val="0"/>
              </a:spcBef>
              <a:spcAft>
                <a:spcPts val="0"/>
              </a:spcAft>
              <a:buClr>
                <a:srgbClr val="FFE600"/>
              </a:buClr>
              <a:buSzPts val="1400"/>
              <a:buFont typeface="Proxima Nova"/>
              <a:buChar char="●"/>
            </a:pPr>
            <a:r>
              <a:rPr lang="es-ES" i="1">
                <a:solidFill>
                  <a:srgbClr val="3F3F3F"/>
                </a:solidFill>
                <a:latin typeface="Proxima Nova"/>
                <a:ea typeface="Proxima Nova"/>
                <a:cs typeface="Proxima Nova"/>
                <a:sym typeface="Proxima Nova"/>
              </a:rPr>
              <a:t>name</a:t>
            </a:r>
            <a:r>
              <a:rPr lang="es-ES">
                <a:solidFill>
                  <a:srgbClr val="3F3F3F"/>
                </a:solidFill>
                <a:latin typeface="Proxima Nova"/>
                <a:ea typeface="Proxima Nova"/>
                <a:cs typeface="Proxima Nova"/>
                <a:sym typeface="Proxima Nova"/>
              </a:rPr>
              <a:t>: explicita el nombre.</a:t>
            </a:r>
            <a:endParaRPr>
              <a:solidFill>
                <a:srgbClr val="3F3F3F"/>
              </a:solidFill>
              <a:latin typeface="Proxima Nova"/>
              <a:ea typeface="Proxima Nova"/>
              <a:cs typeface="Proxima Nova"/>
              <a:sym typeface="Proxima Nova"/>
            </a:endParaRPr>
          </a:p>
          <a:p>
            <a:pPr marL="457200" marR="0" lvl="0" indent="-317500" algn="l" rtl="0">
              <a:lnSpc>
                <a:spcPct val="100000"/>
              </a:lnSpc>
              <a:spcBef>
                <a:spcPts val="0"/>
              </a:spcBef>
              <a:spcAft>
                <a:spcPts val="0"/>
              </a:spcAft>
              <a:buClr>
                <a:srgbClr val="FFE600"/>
              </a:buClr>
              <a:buSzPts val="1400"/>
              <a:buFont typeface="Proxima Nova"/>
              <a:buChar char="●"/>
            </a:pPr>
            <a:r>
              <a:rPr lang="es-ES" i="1">
                <a:solidFill>
                  <a:srgbClr val="3F3F3F"/>
                </a:solidFill>
                <a:latin typeface="Proxima Nova"/>
                <a:ea typeface="Proxima Nova"/>
                <a:cs typeface="Proxima Nova"/>
                <a:sym typeface="Proxima Nova"/>
              </a:rPr>
              <a:t>length</a:t>
            </a:r>
            <a:r>
              <a:rPr lang="es-ES">
                <a:solidFill>
                  <a:srgbClr val="3F3F3F"/>
                </a:solidFill>
                <a:latin typeface="Proxima Nova"/>
                <a:ea typeface="Proxima Nova"/>
                <a:cs typeface="Proxima Nova"/>
                <a:sym typeface="Proxima Nova"/>
              </a:rPr>
              <a:t>: especifica el tamaño de columna utilizado para mapear un valor especialmente en el caso de un String. Indica la característica del largo de la columna en la BD. Por ejemplo con length = 3, genera una columna del tipo VARCHAR(3) . Intentar insertar una String más larga daría un error de SQL.</a:t>
            </a:r>
            <a:endParaRPr>
              <a:solidFill>
                <a:srgbClr val="3F3F3F"/>
              </a:solidFill>
              <a:latin typeface="Proxima Nova"/>
              <a:ea typeface="Proxima Nova"/>
              <a:cs typeface="Proxima Nova"/>
              <a:sym typeface="Proxima Nova"/>
            </a:endParaRPr>
          </a:p>
          <a:p>
            <a:pPr marL="457200" marR="0" lvl="0" indent="-317500" algn="l" rtl="0">
              <a:lnSpc>
                <a:spcPct val="100000"/>
              </a:lnSpc>
              <a:spcBef>
                <a:spcPts val="0"/>
              </a:spcBef>
              <a:spcAft>
                <a:spcPts val="0"/>
              </a:spcAft>
              <a:buClr>
                <a:srgbClr val="FFE600"/>
              </a:buClr>
              <a:buSzPts val="1400"/>
              <a:buFont typeface="Proxima Nova"/>
              <a:buChar char="●"/>
            </a:pPr>
            <a:r>
              <a:rPr lang="es-ES" i="1">
                <a:solidFill>
                  <a:srgbClr val="3F3F3F"/>
                </a:solidFill>
                <a:latin typeface="Proxima Nova"/>
                <a:ea typeface="Proxima Nova"/>
                <a:cs typeface="Proxima Nova"/>
                <a:sym typeface="Proxima Nova"/>
              </a:rPr>
              <a:t>nullable</a:t>
            </a:r>
            <a:r>
              <a:rPr lang="es-ES">
                <a:solidFill>
                  <a:srgbClr val="3F3F3F"/>
                </a:solidFill>
                <a:latin typeface="Proxima Nova"/>
                <a:ea typeface="Proxima Nova"/>
                <a:cs typeface="Proxima Nova"/>
                <a:sym typeface="Proxima Nova"/>
              </a:rPr>
              <a:t>: puede marcarse la columna con nullable = false cuando se genera el schema.</a:t>
            </a:r>
            <a:endParaRPr>
              <a:solidFill>
                <a:srgbClr val="3F3F3F"/>
              </a:solidFill>
              <a:latin typeface="Proxima Nova"/>
              <a:ea typeface="Proxima Nova"/>
              <a:cs typeface="Proxima Nova"/>
              <a:sym typeface="Proxima Nova"/>
            </a:endParaRPr>
          </a:p>
          <a:p>
            <a:pPr marL="457200" marR="0" lvl="0" indent="-317500" algn="l" rtl="0">
              <a:lnSpc>
                <a:spcPct val="100000"/>
              </a:lnSpc>
              <a:spcBef>
                <a:spcPts val="0"/>
              </a:spcBef>
              <a:spcAft>
                <a:spcPts val="0"/>
              </a:spcAft>
              <a:buClr>
                <a:srgbClr val="FFE600"/>
              </a:buClr>
              <a:buSzPts val="1400"/>
              <a:buFont typeface="Proxima Nova"/>
              <a:buChar char="●"/>
            </a:pPr>
            <a:r>
              <a:rPr lang="es-ES" i="1">
                <a:solidFill>
                  <a:srgbClr val="3F3F3F"/>
                </a:solidFill>
                <a:latin typeface="Proxima Nova"/>
                <a:ea typeface="Proxima Nova"/>
                <a:cs typeface="Proxima Nova"/>
                <a:sym typeface="Proxima Nova"/>
              </a:rPr>
              <a:t>unique</a:t>
            </a:r>
            <a:r>
              <a:rPr lang="es-ES">
                <a:solidFill>
                  <a:srgbClr val="3F3F3F"/>
                </a:solidFill>
                <a:latin typeface="Proxima Nova"/>
                <a:ea typeface="Proxima Nova"/>
                <a:cs typeface="Proxima Nova"/>
                <a:sym typeface="Proxima Nova"/>
              </a:rPr>
              <a:t>: permite sólo valores únicos en esa columna.</a:t>
            </a:r>
            <a:endParaRPr sz="1200" b="0" i="0" u="none" strike="noStrike" cap="none">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p:txBody>
      </p:sp>
      <p:sp>
        <p:nvSpPr>
          <p:cNvPr id="324" name="Google Shape;324;p45"/>
          <p:cNvSpPr txBox="1"/>
          <p:nvPr/>
        </p:nvSpPr>
        <p:spPr>
          <a:xfrm>
            <a:off x="455775" y="284550"/>
            <a:ext cx="5055600" cy="54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500"/>
              <a:buFont typeface="Arial"/>
              <a:buNone/>
            </a:pPr>
            <a:r>
              <a:rPr lang="es-ES" sz="2500" b="1">
                <a:solidFill>
                  <a:srgbClr val="333333"/>
                </a:solidFill>
                <a:highlight>
                  <a:srgbClr val="FFE600"/>
                </a:highlight>
                <a:latin typeface="Proxima Nova"/>
                <a:ea typeface="Proxima Nova"/>
                <a:cs typeface="Proxima Nova"/>
                <a:sym typeface="Proxima Nova"/>
              </a:rPr>
              <a:t>Y más Anotaciones...</a:t>
            </a:r>
            <a:endParaRPr sz="2200">
              <a:solidFill>
                <a:srgbClr val="3F3F3F"/>
              </a:solidFill>
              <a:latin typeface="Proxima Nova"/>
              <a:ea typeface="Proxima Nova"/>
              <a:cs typeface="Proxima Nova"/>
              <a:sym typeface="Proxima Nova"/>
            </a:endParaRPr>
          </a:p>
        </p:txBody>
      </p:sp>
      <p:pic>
        <p:nvPicPr>
          <p:cNvPr id="326" name="Google Shape;326;p45"/>
          <p:cNvPicPr preferRelativeResize="0"/>
          <p:nvPr/>
        </p:nvPicPr>
        <p:blipFill>
          <a:blip r:embed="rId3">
            <a:alphaModFix/>
          </a:blip>
          <a:stretch>
            <a:fillRect/>
          </a:stretch>
        </p:blipFill>
        <p:spPr>
          <a:xfrm>
            <a:off x="8116117" y="8"/>
            <a:ext cx="1020722" cy="1023226"/>
          </a:xfrm>
          <a:prstGeom prst="rect">
            <a:avLst/>
          </a:prstGeom>
          <a:noFill/>
          <a:ln>
            <a:noFill/>
          </a:ln>
        </p:spPr>
      </p:pic>
      <p:pic>
        <p:nvPicPr>
          <p:cNvPr id="327" name="Google Shape;327;p45"/>
          <p:cNvPicPr preferRelativeResize="0"/>
          <p:nvPr/>
        </p:nvPicPr>
        <p:blipFill>
          <a:blip r:embed="rId4">
            <a:alphaModFix/>
          </a:blip>
          <a:stretch>
            <a:fillRect/>
          </a:stretch>
        </p:blipFill>
        <p:spPr>
          <a:xfrm>
            <a:off x="8068717" y="529799"/>
            <a:ext cx="547683" cy="549000"/>
          </a:xfrm>
          <a:prstGeom prst="rect">
            <a:avLst/>
          </a:prstGeom>
          <a:noFill/>
          <a:ln>
            <a:noFill/>
          </a:ln>
        </p:spPr>
      </p:pic>
      <p:graphicFrame>
        <p:nvGraphicFramePr>
          <p:cNvPr id="328" name="Google Shape;328;p45"/>
          <p:cNvGraphicFramePr/>
          <p:nvPr/>
        </p:nvGraphicFramePr>
        <p:xfrm>
          <a:off x="5725450" y="729525"/>
          <a:ext cx="2129175" cy="1498600"/>
        </p:xfrm>
        <a:graphic>
          <a:graphicData uri="http://schemas.openxmlformats.org/drawingml/2006/table">
            <a:tbl>
              <a:tblPr>
                <a:noFill/>
                <a:tableStyleId>{6ED47660-41F1-413E-BEA1-7AD4F4A7EFA3}</a:tableStyleId>
              </a:tblPr>
              <a:tblGrid>
                <a:gridCol w="2129175">
                  <a:extLst>
                    <a:ext uri="{9D8B030D-6E8A-4147-A177-3AD203B41FA5}">
                      <a16:colId xmlns:a16="http://schemas.microsoft.com/office/drawing/2014/main" val="20000"/>
                    </a:ext>
                  </a:extLst>
                </a:gridCol>
              </a:tblGrid>
              <a:tr h="1171575">
                <a:tc>
                  <a:txBody>
                    <a:bodyPr/>
                    <a:lstStyle/>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a:t>
                      </a:r>
                      <a:r>
                        <a:rPr lang="es-ES" sz="1000" b="1">
                          <a:solidFill>
                            <a:srgbClr val="6D9EEB"/>
                          </a:solidFill>
                          <a:latin typeface="Courier New"/>
                          <a:ea typeface="Courier New"/>
                          <a:cs typeface="Courier New"/>
                          <a:sym typeface="Courier New"/>
                        </a:rPr>
                        <a:t>Entity</a:t>
                      </a:r>
                      <a:endParaRPr sz="10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public </a:t>
                      </a:r>
                      <a:r>
                        <a:rPr lang="es-ES" sz="1000" b="1" i="1">
                          <a:solidFill>
                            <a:srgbClr val="6D9EEB"/>
                          </a:solidFill>
                          <a:latin typeface="Courier New"/>
                          <a:ea typeface="Courier New"/>
                          <a:cs typeface="Courier New"/>
                          <a:sym typeface="Courier New"/>
                        </a:rPr>
                        <a:t>class </a:t>
                      </a:r>
                      <a:r>
                        <a:rPr lang="es-ES" sz="1000" b="1">
                          <a:solidFill>
                            <a:srgbClr val="93C47D"/>
                          </a:solidFill>
                          <a:latin typeface="Courier New"/>
                          <a:ea typeface="Courier New"/>
                          <a:cs typeface="Courier New"/>
                          <a:sym typeface="Courier New"/>
                        </a:rPr>
                        <a:t>User </a:t>
                      </a:r>
                      <a:r>
                        <a:rPr lang="es-ES" sz="1000" b="1">
                          <a:solidFill>
                            <a:srgbClr val="FFFFFF"/>
                          </a:solidFill>
                          <a:latin typeface="Courier New"/>
                          <a:ea typeface="Courier New"/>
                          <a:cs typeface="Courier New"/>
                          <a:sym typeface="Courier New"/>
                        </a:rPr>
                        <a:t>{</a:t>
                      </a:r>
                      <a:endParaRPr sz="1000" b="1">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1000" b="1" i="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a:t>
                      </a:r>
                      <a:r>
                        <a:rPr lang="es-ES" sz="1000" b="1">
                          <a:solidFill>
                            <a:srgbClr val="6D9EEB"/>
                          </a:solidFill>
                          <a:latin typeface="Courier New"/>
                          <a:ea typeface="Courier New"/>
                          <a:cs typeface="Courier New"/>
                          <a:sym typeface="Courier New"/>
                        </a:rPr>
                        <a:t>Column</a:t>
                      </a:r>
                      <a:r>
                        <a:rPr lang="es-ES" sz="1000" b="1">
                          <a:solidFill>
                            <a:srgbClr val="FFFFFF"/>
                          </a:solidFill>
                          <a:latin typeface="Courier New"/>
                          <a:ea typeface="Courier New"/>
                          <a:cs typeface="Courier New"/>
                          <a:sym typeface="Courier New"/>
                        </a:rPr>
                        <a:t>(</a:t>
                      </a:r>
                      <a:r>
                        <a:rPr lang="es-ES" sz="1000" b="1">
                          <a:solidFill>
                            <a:srgbClr val="E69138"/>
                          </a:solidFill>
                          <a:latin typeface="Courier New"/>
                          <a:ea typeface="Courier New"/>
                          <a:cs typeface="Courier New"/>
                          <a:sym typeface="Courier New"/>
                        </a:rPr>
                        <a:t>length </a:t>
                      </a:r>
                      <a:r>
                        <a:rPr lang="es-ES" sz="1000" b="1">
                          <a:solidFill>
                            <a:srgbClr val="CC0000"/>
                          </a:solidFill>
                          <a:latin typeface="Courier New"/>
                          <a:ea typeface="Courier New"/>
                          <a:cs typeface="Courier New"/>
                          <a:sym typeface="Courier New"/>
                        </a:rPr>
                        <a:t>=</a:t>
                      </a:r>
                      <a:r>
                        <a:rPr lang="es-ES" sz="1000" b="1">
                          <a:solidFill>
                            <a:srgbClr val="F1C232"/>
                          </a:solidFill>
                          <a:latin typeface="Courier New"/>
                          <a:ea typeface="Courier New"/>
                          <a:cs typeface="Courier New"/>
                          <a:sym typeface="Courier New"/>
                        </a:rPr>
                        <a:t> </a:t>
                      </a:r>
                      <a:r>
                        <a:rPr lang="es-ES" sz="1000" b="1">
                          <a:solidFill>
                            <a:srgbClr val="8E7CC3"/>
                          </a:solidFill>
                          <a:latin typeface="Courier New"/>
                          <a:ea typeface="Courier New"/>
                          <a:cs typeface="Courier New"/>
                          <a:sym typeface="Courier New"/>
                        </a:rPr>
                        <a:t>3</a:t>
                      </a:r>
                      <a:r>
                        <a:rPr lang="es-ES" sz="1000" b="1">
                          <a:solidFill>
                            <a:srgbClr val="FFFFFF"/>
                          </a:solidFill>
                          <a:latin typeface="Courier New"/>
                          <a:ea typeface="Courier New"/>
                          <a:cs typeface="Courier New"/>
                          <a:sym typeface="Courier New"/>
                        </a:rPr>
                        <a:t>)</a:t>
                      </a:r>
                      <a:endParaRPr sz="10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private </a:t>
                      </a:r>
                      <a:r>
                        <a:rPr lang="es-ES" sz="1000" b="1" i="1">
                          <a:solidFill>
                            <a:srgbClr val="6D9EEB"/>
                          </a:solidFill>
                          <a:latin typeface="Courier New"/>
                          <a:ea typeface="Courier New"/>
                          <a:cs typeface="Courier New"/>
                          <a:sym typeface="Courier New"/>
                        </a:rPr>
                        <a:t>String </a:t>
                      </a:r>
                      <a:r>
                        <a:rPr lang="es-ES" sz="1000" b="1" i="1">
                          <a:solidFill>
                            <a:srgbClr val="FFFFFF"/>
                          </a:solidFill>
                          <a:latin typeface="Courier New"/>
                          <a:ea typeface="Courier New"/>
                          <a:cs typeface="Courier New"/>
                          <a:sym typeface="Courier New"/>
                        </a:rPr>
                        <a:t>firstName;</a:t>
                      </a:r>
                      <a:endParaRPr sz="1000" b="1" i="1">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1000" b="1" i="1">
                        <a:solidFill>
                          <a:srgbClr val="999999"/>
                        </a:solidFill>
                        <a:latin typeface="Courier New"/>
                        <a:ea typeface="Courier New"/>
                        <a:cs typeface="Courier New"/>
                        <a:sym typeface="Courier New"/>
                      </a:endParaRPr>
                    </a:p>
                    <a:p>
                      <a:pPr marL="0" lvl="0" indent="0" algn="l" rtl="0">
                        <a:spcBef>
                          <a:spcPts val="0"/>
                        </a:spcBef>
                        <a:spcAft>
                          <a:spcPts val="0"/>
                        </a:spcAft>
                        <a:buNone/>
                      </a:pPr>
                      <a:r>
                        <a:rPr lang="es-ES" sz="1000" b="1" i="1">
                          <a:solidFill>
                            <a:srgbClr val="999999"/>
                          </a:solidFill>
                          <a:latin typeface="Courier New"/>
                          <a:ea typeface="Courier New"/>
                          <a:cs typeface="Courier New"/>
                          <a:sym typeface="Courier New"/>
                        </a:rPr>
                        <a:t>// ...</a:t>
                      </a:r>
                      <a:endParaRPr sz="1000" b="1" i="1">
                        <a:solidFill>
                          <a:srgbClr val="999999"/>
                        </a:solidFill>
                        <a:latin typeface="Courier New"/>
                        <a:ea typeface="Courier New"/>
                        <a:cs typeface="Courier New"/>
                        <a:sym typeface="Courier New"/>
                      </a:endParaRPr>
                    </a:p>
                    <a:p>
                      <a:pPr marL="0" lvl="0" indent="0" algn="l" rtl="0">
                        <a:spcBef>
                          <a:spcPts val="0"/>
                        </a:spcBef>
                        <a:spcAft>
                          <a:spcPts val="0"/>
                        </a:spcAft>
                        <a:buNone/>
                      </a:pPr>
                      <a:endParaRPr sz="1000" b="1" i="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i="1">
                          <a:solidFill>
                            <a:srgbClr val="FFFFFF"/>
                          </a:solidFill>
                          <a:latin typeface="Courier New"/>
                          <a:ea typeface="Courier New"/>
                          <a:cs typeface="Courier New"/>
                          <a:sym typeface="Courier New"/>
                        </a:rPr>
                        <a:t>}</a:t>
                      </a:r>
                      <a:endParaRPr sz="1000" b="1" i="1">
                        <a:solidFill>
                          <a:srgbClr val="FFFFFF"/>
                        </a:solidFill>
                        <a:latin typeface="Courier New"/>
                        <a:ea typeface="Courier New"/>
                        <a:cs typeface="Courier New"/>
                        <a:sym typeface="Courier New"/>
                      </a:endParaRPr>
                    </a:p>
                  </a:txBody>
                  <a:tcPr marL="63500" marR="63500" marT="63500" marB="63500">
                    <a:solidFill>
                      <a:srgbClr val="000000"/>
                    </a:solidFill>
                  </a:tcPr>
                </a:tc>
                <a:extLst>
                  <a:ext uri="{0D108BD9-81ED-4DB2-BD59-A6C34878D82A}">
                    <a16:rowId xmlns:a16="http://schemas.microsoft.com/office/drawing/2014/main" val="10000"/>
                  </a:ext>
                </a:extLst>
              </a:tr>
            </a:tbl>
          </a:graphicData>
        </a:graphic>
      </p:graphicFrame>
      <p:graphicFrame>
        <p:nvGraphicFramePr>
          <p:cNvPr id="329" name="Google Shape;329;p45"/>
          <p:cNvGraphicFramePr/>
          <p:nvPr/>
        </p:nvGraphicFramePr>
        <p:xfrm>
          <a:off x="5879975" y="2593050"/>
          <a:ext cx="2129175" cy="2016575"/>
        </p:xfrm>
        <a:graphic>
          <a:graphicData uri="http://schemas.openxmlformats.org/drawingml/2006/table">
            <a:tbl>
              <a:tblPr>
                <a:noFill/>
                <a:tableStyleId>{6ED47660-41F1-413E-BEA1-7AD4F4A7EFA3}</a:tableStyleId>
              </a:tblPr>
              <a:tblGrid>
                <a:gridCol w="2129175">
                  <a:extLst>
                    <a:ext uri="{9D8B030D-6E8A-4147-A177-3AD203B41FA5}">
                      <a16:colId xmlns:a16="http://schemas.microsoft.com/office/drawing/2014/main" val="20000"/>
                    </a:ext>
                  </a:extLst>
                </a:gridCol>
              </a:tblGrid>
              <a:tr h="2016575">
                <a:tc>
                  <a:txBody>
                    <a:bodyPr/>
                    <a:lstStyle/>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a:t>
                      </a:r>
                      <a:r>
                        <a:rPr lang="es-ES" sz="1000" b="1">
                          <a:solidFill>
                            <a:srgbClr val="6D9EEB"/>
                          </a:solidFill>
                          <a:latin typeface="Courier New"/>
                          <a:ea typeface="Courier New"/>
                          <a:cs typeface="Courier New"/>
                          <a:sym typeface="Courier New"/>
                        </a:rPr>
                        <a:t>Entity</a:t>
                      </a:r>
                      <a:endParaRPr sz="10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public </a:t>
                      </a:r>
                      <a:r>
                        <a:rPr lang="es-ES" sz="1000" b="1" i="1">
                          <a:solidFill>
                            <a:srgbClr val="6D9EEB"/>
                          </a:solidFill>
                          <a:latin typeface="Courier New"/>
                          <a:ea typeface="Courier New"/>
                          <a:cs typeface="Courier New"/>
                          <a:sym typeface="Courier New"/>
                        </a:rPr>
                        <a:t>class </a:t>
                      </a:r>
                      <a:r>
                        <a:rPr lang="es-ES" sz="1000" b="1">
                          <a:solidFill>
                            <a:srgbClr val="93C47D"/>
                          </a:solidFill>
                          <a:latin typeface="Courier New"/>
                          <a:ea typeface="Courier New"/>
                          <a:cs typeface="Courier New"/>
                          <a:sym typeface="Courier New"/>
                        </a:rPr>
                        <a:t>User </a:t>
                      </a:r>
                      <a:r>
                        <a:rPr lang="es-ES" sz="1000" b="1">
                          <a:solidFill>
                            <a:srgbClr val="FFFFFF"/>
                          </a:solidFill>
                          <a:latin typeface="Courier New"/>
                          <a:ea typeface="Courier New"/>
                          <a:cs typeface="Courier New"/>
                          <a:sym typeface="Courier New"/>
                        </a:rPr>
                        <a:t>{</a:t>
                      </a:r>
                      <a:endParaRPr sz="1000" b="1">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1000" b="1" i="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i="1">
                          <a:solidFill>
                            <a:srgbClr val="999999"/>
                          </a:solidFill>
                          <a:latin typeface="Courier New"/>
                          <a:ea typeface="Courier New"/>
                          <a:cs typeface="Courier New"/>
                          <a:sym typeface="Courier New"/>
                        </a:rPr>
                        <a:t>// ...</a:t>
                      </a:r>
                      <a:endParaRPr sz="1000" b="1" i="1">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1000" b="1" i="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a:t>
                      </a:r>
                      <a:r>
                        <a:rPr lang="es-ES" sz="1000" b="1">
                          <a:solidFill>
                            <a:srgbClr val="6D9EEB"/>
                          </a:solidFill>
                          <a:latin typeface="Courier New"/>
                          <a:ea typeface="Courier New"/>
                          <a:cs typeface="Courier New"/>
                          <a:sym typeface="Courier New"/>
                        </a:rPr>
                        <a:t>Column</a:t>
                      </a:r>
                      <a:r>
                        <a:rPr lang="es-ES" sz="1000" b="1">
                          <a:solidFill>
                            <a:srgbClr val="FFFFFF"/>
                          </a:solidFill>
                          <a:latin typeface="Courier New"/>
                          <a:ea typeface="Courier New"/>
                          <a:cs typeface="Courier New"/>
                          <a:sym typeface="Courier New"/>
                        </a:rPr>
                        <a:t>(</a:t>
                      </a:r>
                      <a:r>
                        <a:rPr lang="es-ES" sz="1000" b="1">
                          <a:solidFill>
                            <a:srgbClr val="E69138"/>
                          </a:solidFill>
                          <a:latin typeface="Courier New"/>
                          <a:ea typeface="Courier New"/>
                          <a:cs typeface="Courier New"/>
                          <a:sym typeface="Courier New"/>
                        </a:rPr>
                        <a:t>length </a:t>
                      </a:r>
                      <a:r>
                        <a:rPr lang="es-ES" sz="1000" b="1">
                          <a:solidFill>
                            <a:srgbClr val="CC0000"/>
                          </a:solidFill>
                          <a:latin typeface="Courier New"/>
                          <a:ea typeface="Courier New"/>
                          <a:cs typeface="Courier New"/>
                          <a:sym typeface="Courier New"/>
                        </a:rPr>
                        <a:t>=</a:t>
                      </a:r>
                      <a:r>
                        <a:rPr lang="es-ES" sz="1000" b="1">
                          <a:solidFill>
                            <a:srgbClr val="F1C232"/>
                          </a:solidFill>
                          <a:latin typeface="Courier New"/>
                          <a:ea typeface="Courier New"/>
                          <a:cs typeface="Courier New"/>
                          <a:sym typeface="Courier New"/>
                        </a:rPr>
                        <a:t> </a:t>
                      </a:r>
                      <a:r>
                        <a:rPr lang="es-ES" sz="1000" b="1">
                          <a:solidFill>
                            <a:srgbClr val="8E7CC3"/>
                          </a:solidFill>
                          <a:latin typeface="Courier New"/>
                          <a:ea typeface="Courier New"/>
                          <a:cs typeface="Courier New"/>
                          <a:sym typeface="Courier New"/>
                        </a:rPr>
                        <a:t>5</a:t>
                      </a:r>
                      <a:r>
                        <a:rPr lang="es-ES" sz="1000" b="1">
                          <a:solidFill>
                            <a:srgbClr val="FFFFFF"/>
                          </a:solidFill>
                          <a:latin typeface="Courier New"/>
                          <a:ea typeface="Courier New"/>
                          <a:cs typeface="Courier New"/>
                          <a:sym typeface="Courier New"/>
                        </a:rPr>
                        <a:t>)</a:t>
                      </a:r>
                      <a:endParaRPr sz="10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a:t>
                      </a:r>
                      <a:r>
                        <a:rPr lang="es-ES" sz="1000" b="1">
                          <a:solidFill>
                            <a:srgbClr val="6D9EEB"/>
                          </a:solidFill>
                          <a:latin typeface="Courier New"/>
                          <a:ea typeface="Courier New"/>
                          <a:cs typeface="Courier New"/>
                          <a:sym typeface="Courier New"/>
                        </a:rPr>
                        <a:t>Size</a:t>
                      </a:r>
                      <a:r>
                        <a:rPr lang="es-ES" sz="1000" b="1">
                          <a:solidFill>
                            <a:srgbClr val="FFFFFF"/>
                          </a:solidFill>
                          <a:latin typeface="Courier New"/>
                          <a:ea typeface="Courier New"/>
                          <a:cs typeface="Courier New"/>
                          <a:sym typeface="Courier New"/>
                        </a:rPr>
                        <a:t>(</a:t>
                      </a:r>
                      <a:r>
                        <a:rPr lang="es-ES" sz="1000" b="1">
                          <a:solidFill>
                            <a:srgbClr val="E69138"/>
                          </a:solidFill>
                          <a:latin typeface="Courier New"/>
                          <a:ea typeface="Courier New"/>
                          <a:cs typeface="Courier New"/>
                          <a:sym typeface="Courier New"/>
                        </a:rPr>
                        <a:t>min </a:t>
                      </a:r>
                      <a:r>
                        <a:rPr lang="es-ES" sz="1000" b="1">
                          <a:solidFill>
                            <a:srgbClr val="CC0000"/>
                          </a:solidFill>
                          <a:latin typeface="Courier New"/>
                          <a:ea typeface="Courier New"/>
                          <a:cs typeface="Courier New"/>
                          <a:sym typeface="Courier New"/>
                        </a:rPr>
                        <a:t>=</a:t>
                      </a:r>
                      <a:r>
                        <a:rPr lang="es-ES" sz="1000" b="1">
                          <a:solidFill>
                            <a:srgbClr val="F1C232"/>
                          </a:solidFill>
                          <a:latin typeface="Courier New"/>
                          <a:ea typeface="Courier New"/>
                          <a:cs typeface="Courier New"/>
                          <a:sym typeface="Courier New"/>
                        </a:rPr>
                        <a:t> </a:t>
                      </a:r>
                      <a:r>
                        <a:rPr lang="es-ES" sz="1000" b="1">
                          <a:solidFill>
                            <a:srgbClr val="8E7CC3"/>
                          </a:solidFill>
                          <a:latin typeface="Courier New"/>
                          <a:ea typeface="Courier New"/>
                          <a:cs typeface="Courier New"/>
                          <a:sym typeface="Courier New"/>
                        </a:rPr>
                        <a:t>3</a:t>
                      </a:r>
                      <a:r>
                        <a:rPr lang="es-ES" sz="1000" b="1">
                          <a:solidFill>
                            <a:srgbClr val="FFFFFF"/>
                          </a:solidFill>
                          <a:latin typeface="Courier New"/>
                          <a:ea typeface="Courier New"/>
                          <a:cs typeface="Courier New"/>
                          <a:sym typeface="Courier New"/>
                        </a:rPr>
                        <a:t>,</a:t>
                      </a:r>
                      <a:r>
                        <a:rPr lang="es-ES" sz="1000" b="1">
                          <a:solidFill>
                            <a:srgbClr val="8E7CC3"/>
                          </a:solidFill>
                          <a:latin typeface="Courier New"/>
                          <a:ea typeface="Courier New"/>
                          <a:cs typeface="Courier New"/>
                          <a:sym typeface="Courier New"/>
                        </a:rPr>
                        <a:t> </a:t>
                      </a:r>
                      <a:r>
                        <a:rPr lang="es-ES" sz="1000" b="1">
                          <a:solidFill>
                            <a:srgbClr val="E69138"/>
                          </a:solidFill>
                          <a:latin typeface="Courier New"/>
                          <a:ea typeface="Courier New"/>
                          <a:cs typeface="Courier New"/>
                          <a:sym typeface="Courier New"/>
                        </a:rPr>
                        <a:t>max </a:t>
                      </a:r>
                      <a:r>
                        <a:rPr lang="es-ES" sz="1000" b="1">
                          <a:solidFill>
                            <a:srgbClr val="CC0000"/>
                          </a:solidFill>
                          <a:latin typeface="Courier New"/>
                          <a:ea typeface="Courier New"/>
                          <a:cs typeface="Courier New"/>
                          <a:sym typeface="Courier New"/>
                        </a:rPr>
                        <a:t>=</a:t>
                      </a:r>
                      <a:r>
                        <a:rPr lang="es-ES" sz="1000" b="1">
                          <a:solidFill>
                            <a:srgbClr val="F1C232"/>
                          </a:solidFill>
                          <a:latin typeface="Courier New"/>
                          <a:ea typeface="Courier New"/>
                          <a:cs typeface="Courier New"/>
                          <a:sym typeface="Courier New"/>
                        </a:rPr>
                        <a:t> </a:t>
                      </a:r>
                      <a:r>
                        <a:rPr lang="es-ES" sz="1000" b="1">
                          <a:solidFill>
                            <a:srgbClr val="8E7CC3"/>
                          </a:solidFill>
                          <a:latin typeface="Courier New"/>
                          <a:ea typeface="Courier New"/>
                          <a:cs typeface="Courier New"/>
                          <a:sym typeface="Courier New"/>
                        </a:rPr>
                        <a:t>5</a:t>
                      </a:r>
                      <a:r>
                        <a:rPr lang="es-ES" sz="1000" b="1">
                          <a:solidFill>
                            <a:srgbClr val="FFFFFF"/>
                          </a:solidFill>
                          <a:latin typeface="Courier New"/>
                          <a:ea typeface="Courier New"/>
                          <a:cs typeface="Courier New"/>
                          <a:sym typeface="Courier New"/>
                        </a:rPr>
                        <a:t>)</a:t>
                      </a:r>
                      <a:endParaRPr sz="10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a:solidFill>
                            <a:srgbClr val="CC0000"/>
                          </a:solidFill>
                          <a:latin typeface="Courier New"/>
                          <a:ea typeface="Courier New"/>
                          <a:cs typeface="Courier New"/>
                          <a:sym typeface="Courier New"/>
                        </a:rPr>
                        <a:t>private </a:t>
                      </a:r>
                      <a:r>
                        <a:rPr lang="es-ES" sz="1000" b="1" i="1">
                          <a:solidFill>
                            <a:srgbClr val="6D9EEB"/>
                          </a:solidFill>
                          <a:latin typeface="Courier New"/>
                          <a:ea typeface="Courier New"/>
                          <a:cs typeface="Courier New"/>
                          <a:sym typeface="Courier New"/>
                        </a:rPr>
                        <a:t>String </a:t>
                      </a:r>
                      <a:r>
                        <a:rPr lang="es-ES" sz="1000" b="1" i="1">
                          <a:solidFill>
                            <a:srgbClr val="FFFFFF"/>
                          </a:solidFill>
                          <a:latin typeface="Courier New"/>
                          <a:ea typeface="Courier New"/>
                          <a:cs typeface="Courier New"/>
                          <a:sym typeface="Courier New"/>
                        </a:rPr>
                        <a:t>city;</a:t>
                      </a:r>
                      <a:endParaRPr sz="1000" b="1" i="1">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1000" b="1" i="1">
                        <a:solidFill>
                          <a:srgbClr val="999999"/>
                        </a:solidFill>
                        <a:latin typeface="Courier New"/>
                        <a:ea typeface="Courier New"/>
                        <a:cs typeface="Courier New"/>
                        <a:sym typeface="Courier New"/>
                      </a:endParaRPr>
                    </a:p>
                    <a:p>
                      <a:pPr marL="0" lvl="0" indent="0" algn="l" rtl="0">
                        <a:spcBef>
                          <a:spcPts val="0"/>
                        </a:spcBef>
                        <a:spcAft>
                          <a:spcPts val="0"/>
                        </a:spcAft>
                        <a:buNone/>
                      </a:pPr>
                      <a:r>
                        <a:rPr lang="es-ES" sz="1000" b="1" i="1">
                          <a:solidFill>
                            <a:srgbClr val="999999"/>
                          </a:solidFill>
                          <a:latin typeface="Courier New"/>
                          <a:ea typeface="Courier New"/>
                          <a:cs typeface="Courier New"/>
                          <a:sym typeface="Courier New"/>
                        </a:rPr>
                        <a:t>// ...</a:t>
                      </a:r>
                      <a:endParaRPr sz="1000" b="1" i="1">
                        <a:solidFill>
                          <a:srgbClr val="999999"/>
                        </a:solidFill>
                        <a:latin typeface="Courier New"/>
                        <a:ea typeface="Courier New"/>
                        <a:cs typeface="Courier New"/>
                        <a:sym typeface="Courier New"/>
                      </a:endParaRPr>
                    </a:p>
                    <a:p>
                      <a:pPr marL="0" lvl="0" indent="0" algn="l" rtl="0">
                        <a:spcBef>
                          <a:spcPts val="0"/>
                        </a:spcBef>
                        <a:spcAft>
                          <a:spcPts val="0"/>
                        </a:spcAft>
                        <a:buNone/>
                      </a:pPr>
                      <a:endParaRPr sz="1000" b="1" i="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1000" b="1" i="1">
                          <a:solidFill>
                            <a:srgbClr val="FFFFFF"/>
                          </a:solidFill>
                          <a:latin typeface="Courier New"/>
                          <a:ea typeface="Courier New"/>
                          <a:cs typeface="Courier New"/>
                          <a:sym typeface="Courier New"/>
                        </a:rPr>
                        <a:t>}</a:t>
                      </a:r>
                      <a:endParaRPr sz="1000" b="1" i="1">
                        <a:solidFill>
                          <a:srgbClr val="FFFFFF"/>
                        </a:solidFill>
                        <a:latin typeface="Courier New"/>
                        <a:ea typeface="Courier New"/>
                        <a:cs typeface="Courier New"/>
                        <a:sym typeface="Courier New"/>
                      </a:endParaRPr>
                    </a:p>
                  </a:txBody>
                  <a:tcPr marL="63500" marR="63500" marT="63500" marB="63500">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1500</Words>
  <Application>Microsoft Office PowerPoint</Application>
  <PresentationFormat>Presentación en pantalla (16:9)</PresentationFormat>
  <Paragraphs>242</Paragraphs>
  <Slides>17</Slides>
  <Notes>17</Notes>
  <HiddenSlides>0</HiddenSlides>
  <MMClips>0</MMClips>
  <ScaleCrop>false</ScaleCrop>
  <HeadingPairs>
    <vt:vector size="6" baseType="variant">
      <vt:variant>
        <vt:lpstr>Fuentes usadas</vt:lpstr>
      </vt:variant>
      <vt:variant>
        <vt:i4>9</vt:i4>
      </vt:variant>
      <vt:variant>
        <vt:lpstr>Tema</vt:lpstr>
      </vt:variant>
      <vt:variant>
        <vt:i4>3</vt:i4>
      </vt:variant>
      <vt:variant>
        <vt:lpstr>Títulos de diapositiva</vt:lpstr>
      </vt:variant>
      <vt:variant>
        <vt:i4>17</vt:i4>
      </vt:variant>
    </vt:vector>
  </HeadingPairs>
  <TitlesOfParts>
    <vt:vector size="29" baseType="lpstr">
      <vt:lpstr>Arial</vt:lpstr>
      <vt:lpstr>Comfortaa</vt:lpstr>
      <vt:lpstr>Courier New</vt:lpstr>
      <vt:lpstr>Proxima Nova</vt:lpstr>
      <vt:lpstr>Karla</vt:lpstr>
      <vt:lpstr>Proxima Nova Semibold</vt:lpstr>
      <vt:lpstr>Roboto Condensed</vt:lpstr>
      <vt:lpstr>Consolas</vt:lpstr>
      <vt:lpstr>Proxima Nova Extrabold</vt:lpstr>
      <vt:lpstr>Simple Light</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Facu Cortez</cp:lastModifiedBy>
  <cp:revision>2</cp:revision>
  <dcterms:modified xsi:type="dcterms:W3CDTF">2023-08-26T03:33:36Z</dcterms:modified>
</cp:coreProperties>
</file>