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Proxima Nova Extrabold" panose="020B0604020202020204" charset="0"/>
      <p:bold r:id="rId33"/>
    </p:embeddedFont>
    <p:embeddedFont>
      <p:font typeface="Proxima Nova Semibold" panose="020B0604020202020204" charset="0"/>
      <p:regular r:id="rId34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50">
          <p15:clr>
            <a:srgbClr val="A4A3A4"/>
          </p15:clr>
        </p15:guide>
        <p15:guide id="2" pos="5338">
          <p15:clr>
            <a:srgbClr val="A4A3A4"/>
          </p15:clr>
        </p15:guide>
        <p15:guide id="3" pos="422">
          <p15:clr>
            <a:srgbClr val="9AA0A6"/>
          </p15:clr>
        </p15:guide>
        <p15:guide id="4" pos="2494">
          <p15:clr>
            <a:srgbClr val="9AA0A6"/>
          </p15:clr>
        </p15:guide>
        <p15:guide id="5" orient="horz" pos="2551">
          <p15:clr>
            <a:srgbClr val="9AA0A6"/>
          </p15:clr>
        </p15:guide>
        <p15:guide id="6" orient="horz" pos="2838">
          <p15:clr>
            <a:srgbClr val="9AA0A6"/>
          </p15:clr>
        </p15:guide>
        <p15:guide id="7" orient="horz" pos="1928">
          <p15:clr>
            <a:srgbClr val="9AA0A6"/>
          </p15:clr>
        </p15:guide>
        <p15:guide id="8" orient="horz" pos="402">
          <p15:clr>
            <a:srgbClr val="9AA0A6"/>
          </p15:clr>
        </p15:guide>
        <p15:guide id="9" pos="1049">
          <p15:clr>
            <a:srgbClr val="9AA0A6"/>
          </p15:clr>
        </p15:guide>
        <p15:guide id="10" pos="543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dspve4KE9x7Ry+p+Q3vu7crMdf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vier Rabuch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72145F-EEB8-4A04-928C-1C9B46320778}">
  <a:tblStyle styleId="{7572145F-EEB8-4A04-928C-1C9B463207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F1F2406-EB14-440B-989F-B6DBED2E57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0" y="138"/>
      </p:cViewPr>
      <p:guideLst>
        <p:guide orient="horz" pos="850"/>
        <p:guide pos="5338"/>
        <p:guide pos="422"/>
        <p:guide pos="2494"/>
        <p:guide orient="horz" pos="2551"/>
        <p:guide orient="horz" pos="2838"/>
        <p:guide orient="horz" pos="1928"/>
        <p:guide orient="horz" pos="402"/>
        <p:guide pos="1049"/>
        <p:guide pos="54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ae5a15b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eae5a15b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current/reference/html/#jpa.query-methods.query-crea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-101907" y="34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AR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HQL</a:t>
            </a:r>
            <a:endParaRPr>
              <a:solidFill>
                <a:srgbClr val="333333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-10725" y="739375"/>
            <a:ext cx="1326000" cy="2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385655" y="227172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HIBERNATE QUERY LANGUAGE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682" y="2948236"/>
            <a:ext cx="71532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9"/>
          <p:cNvSpPr txBox="1"/>
          <p:nvPr/>
        </p:nvSpPr>
        <p:spPr>
          <a:xfrm>
            <a:off x="608175" y="1275150"/>
            <a:ext cx="54915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00B050"/>
                </a:highlight>
                <a:latin typeface="Proxima Nova"/>
                <a:ea typeface="Proxima Nova"/>
                <a:cs typeface="Proxima Nova"/>
                <a:sym typeface="Proxima Nova"/>
              </a:rPr>
              <a:t>Sintaxis de consulta HQL</a:t>
            </a:r>
            <a:endParaRPr sz="1500" b="1" i="0" u="none" strike="noStrike" cap="none">
              <a:solidFill>
                <a:srgbClr val="333333"/>
              </a:solidFill>
              <a:highlight>
                <a:srgbClr val="00B05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9"/>
          <p:cNvSpPr txBox="1"/>
          <p:nvPr/>
        </p:nvSpPr>
        <p:spPr>
          <a:xfrm>
            <a:off x="1514029" y="1818719"/>
            <a:ext cx="19137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3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Clausula</a:t>
            </a:r>
            <a:br>
              <a:rPr lang="es-AR" sz="1300" b="1" i="0" u="none" strike="noStrike" cap="non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AR" sz="12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Elemento con palabras claves específica de HQL</a:t>
            </a:r>
            <a:endParaRPr sz="1200" b="0" i="0" u="none" strike="noStrike" cap="non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E6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 txBox="1"/>
          <p:nvPr/>
        </p:nvSpPr>
        <p:spPr>
          <a:xfrm>
            <a:off x="4964425" y="1758388"/>
            <a:ext cx="228698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AR" sz="13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Clase</a:t>
            </a:r>
            <a:br>
              <a:rPr lang="es-AR" sz="1300" b="1" i="0" u="none" strike="noStrike" cap="non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AR" sz="12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Hace referencia a la clase y no a la tabla de la base de datos. </a:t>
            </a:r>
            <a:endParaRPr sz="1200" b="0" i="0" u="none" strike="noStrike" cap="non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E6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 txBox="1"/>
          <p:nvPr/>
        </p:nvSpPr>
        <p:spPr>
          <a:xfrm>
            <a:off x="3039688" y="3955100"/>
            <a:ext cx="263101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AR" sz="13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Atributo de Clase</a:t>
            </a:r>
            <a:br>
              <a:rPr lang="es-AR" sz="1300" b="1" i="0" u="none" strike="noStrike" cap="non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AR" sz="1200" b="0" i="0" u="none" strike="noStrike" cap="non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Hace referencia al atributo de la clase y no a la columna de la tabla</a:t>
            </a:r>
            <a:endParaRPr sz="13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E6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9"/>
          <p:cNvCxnSpPr/>
          <p:nvPr/>
        </p:nvCxnSpPr>
        <p:spPr>
          <a:xfrm>
            <a:off x="2470885" y="2700700"/>
            <a:ext cx="0" cy="287205"/>
          </a:xfrm>
          <a:prstGeom prst="straightConnector1">
            <a:avLst/>
          </a:prstGeom>
          <a:noFill/>
          <a:ln w="28575" cap="flat" cmpd="sng">
            <a:solidFill>
              <a:srgbClr val="3B85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9"/>
          <p:cNvCxnSpPr/>
          <p:nvPr/>
        </p:nvCxnSpPr>
        <p:spPr>
          <a:xfrm flipH="1">
            <a:off x="3845500" y="3421100"/>
            <a:ext cx="6000" cy="534000"/>
          </a:xfrm>
          <a:prstGeom prst="straightConnector1">
            <a:avLst/>
          </a:prstGeom>
          <a:noFill/>
          <a:ln w="28575" cap="flat" cmpd="sng">
            <a:solidFill>
              <a:srgbClr val="3B85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20;p9"/>
          <p:cNvCxnSpPr/>
          <p:nvPr/>
        </p:nvCxnSpPr>
        <p:spPr>
          <a:xfrm>
            <a:off x="5968465" y="2700700"/>
            <a:ext cx="0" cy="256800"/>
          </a:xfrm>
          <a:prstGeom prst="straightConnector1">
            <a:avLst/>
          </a:prstGeom>
          <a:noFill/>
          <a:ln w="28575" cap="flat" cmpd="sng">
            <a:solidFill>
              <a:srgbClr val="3B85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9"/>
          <p:cNvSpPr/>
          <p:nvPr/>
        </p:nvSpPr>
        <p:spPr>
          <a:xfrm>
            <a:off x="2404285" y="2952275"/>
            <a:ext cx="133200" cy="121091"/>
          </a:xfrm>
          <a:prstGeom prst="ellipse">
            <a:avLst/>
          </a:prstGeom>
          <a:solidFill>
            <a:srgbClr val="3B8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5901865" y="2900500"/>
            <a:ext cx="133200" cy="133200"/>
          </a:xfrm>
          <a:prstGeom prst="ellipse">
            <a:avLst/>
          </a:prstGeom>
          <a:solidFill>
            <a:srgbClr val="3B8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3791125" y="3357700"/>
            <a:ext cx="133200" cy="133200"/>
          </a:xfrm>
          <a:prstGeom prst="ellipse">
            <a:avLst/>
          </a:prstGeom>
          <a:solidFill>
            <a:srgbClr val="3B8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/>
        </p:nvSpPr>
        <p:spPr>
          <a:xfrm>
            <a:off x="389100" y="430138"/>
            <a:ext cx="3601702" cy="433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Mayúsculas</a:t>
            </a: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Las palabras clave del lenguaje</a:t>
            </a:r>
            <a:r>
              <a:rPr lang="es-AR" sz="1200" b="0" i="0" u="none" strike="noStrike" cap="none">
                <a:solidFill>
                  <a:srgbClr val="00B0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-AR" sz="1200" b="1" i="0" u="sng" strike="noStrike" cap="none">
                <a:solidFill>
                  <a:srgbClr val="00B050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r>
              <a:rPr lang="es-AR" sz="1200" b="0" i="0" u="none" strike="noStrike" cap="none">
                <a:solidFill>
                  <a:srgbClr val="00B05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son sensibles a Mayúsculas y Minúsculas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El nombre de las clases Java y sus propiedades </a:t>
            </a:r>
            <a:r>
              <a:rPr lang="es-AR" sz="1200" b="1" i="0" u="sng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SI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 son sensibles a las mayúsculas o minúsculas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Al realizar comparaciones con los valores de las propiedades, éstas </a:t>
            </a:r>
            <a:r>
              <a:rPr lang="es-AR" sz="1200" b="1" i="0" u="sng" strike="noStrike" cap="none">
                <a:solidFill>
                  <a:srgbClr val="00B050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 son sensibles a las mayúsculas o minúsculas.</a:t>
            </a: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3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9" name="Google Shape;3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0800" y="2910836"/>
            <a:ext cx="3047308" cy="5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3666" y="3825162"/>
            <a:ext cx="4065825" cy="57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1058" y="1651961"/>
            <a:ext cx="30670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71058" y="2283635"/>
            <a:ext cx="30670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66105" y="756629"/>
            <a:ext cx="4083386" cy="58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"/>
          <p:cNvSpPr txBox="1"/>
          <p:nvPr/>
        </p:nvSpPr>
        <p:spPr>
          <a:xfrm>
            <a:off x="389100" y="430138"/>
            <a:ext cx="4106700" cy="447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00B050"/>
                </a:highlight>
                <a:latin typeface="Proxima Nova"/>
                <a:ea typeface="Proxima Nova"/>
                <a:cs typeface="Proxima Nova"/>
                <a:sym typeface="Proxima Nova"/>
              </a:rPr>
              <a:t>Cláusulas</a:t>
            </a:r>
            <a:endParaRPr sz="1500" b="1" i="0" u="none" strike="noStrike" cap="none">
              <a:solidFill>
                <a:srgbClr val="333333"/>
              </a:solidFill>
              <a:highlight>
                <a:srgbClr val="00B05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FROM: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carga un objeto persistente en memoria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AS: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asignar alias a la clase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SELECT: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obtiene propiedades de objetos, en lugar del objeto completo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WHERE: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recupera objetos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ORDER BY: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ordena resultados por propiedad de los objetos, ascendente ASC o descendente DESC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BY: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devuelve valores agregados que se agrupan por cualquier propiedad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UPDATE: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actualiza una o mas propiedades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DELETE: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 uno o mas objetos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INSERT: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inserta objetos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3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9" name="Google Shape;33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775336"/>
            <a:ext cx="4106700" cy="30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124922"/>
            <a:ext cx="4106700" cy="30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8200" y="1532307"/>
            <a:ext cx="4106700" cy="30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48199" y="2146448"/>
            <a:ext cx="4106699" cy="30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48198" y="2522473"/>
            <a:ext cx="4106699" cy="3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48198" y="3183665"/>
            <a:ext cx="4106699" cy="3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48198" y="3763806"/>
            <a:ext cx="4106698" cy="3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48198" y="4126735"/>
            <a:ext cx="4106698" cy="3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48198" y="4499809"/>
            <a:ext cx="4106698" cy="405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951" y="2763450"/>
            <a:ext cx="7828207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2"/>
          <p:cNvSpPr txBox="1"/>
          <p:nvPr/>
        </p:nvSpPr>
        <p:spPr>
          <a:xfrm>
            <a:off x="608175" y="1275150"/>
            <a:ext cx="54915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00B050"/>
                </a:highlight>
                <a:latin typeface="Proxima Nova"/>
                <a:ea typeface="Proxima Nova"/>
                <a:cs typeface="Proxima Nova"/>
                <a:sym typeface="Proxima Nova"/>
              </a:rPr>
              <a:t>Sintaxis de la Consulta en SPRING</a:t>
            </a:r>
            <a:endParaRPr sz="1400" b="0" i="0" u="none" strike="noStrike" cap="none">
              <a:solidFill>
                <a:srgbClr val="000000"/>
              </a:solidFill>
              <a:highlight>
                <a:srgbClr val="00B05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1514029" y="1818719"/>
            <a:ext cx="1913711" cy="79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3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Consulta HQL</a:t>
            </a:r>
            <a:br>
              <a:rPr lang="es-AR" sz="1300" b="1" i="0" u="none" strike="noStrike" cap="non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AR" sz="12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 con sintaxis HQL</a:t>
            </a:r>
            <a:endParaRPr sz="1200" b="0" i="0" u="none" strike="noStrike" cap="non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E6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"/>
          <p:cNvSpPr txBox="1"/>
          <p:nvPr/>
        </p:nvSpPr>
        <p:spPr>
          <a:xfrm>
            <a:off x="5103002" y="1794518"/>
            <a:ext cx="2832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AR" sz="13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Parámetro de la consulta HQL</a:t>
            </a:r>
            <a:br>
              <a:rPr lang="es-AR" sz="1300" b="1" i="0" u="none" strike="noStrike" cap="non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AR" sz="12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-AR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r>
              <a:rPr lang="es-AR" sz="1400" b="1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lang="es-AR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posición del parámetro</a:t>
            </a:r>
            <a:r>
              <a:rPr lang="es-AR" sz="1400" b="1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0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Debe ser usado luego en el método</a:t>
            </a:r>
            <a:endParaRPr sz="1200" b="0" i="0" u="none" strike="noStrike" cap="non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E6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3791119" y="3867675"/>
            <a:ext cx="56637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AR" sz="13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Método</a:t>
            </a:r>
            <a:br>
              <a:rPr lang="es-AR" sz="1300" b="1" i="0" u="none" strike="noStrike" cap="non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AR" sz="1200" b="0" i="0" u="none" strike="noStrike" cap="non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Expuesto por la Interface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0" i="0" u="none" strike="noStrike" cap="non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Si la Query posee parámetros, se debe utilizar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0" i="0" u="none" strike="noStrike" cap="non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[Tipo de dato java] +[nombre de variable]. En este caso lo qu</a:t>
            </a:r>
            <a:r>
              <a:rPr lang="es-AR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 en la Query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este en la posición 1 (</a:t>
            </a:r>
            <a:r>
              <a:rPr lang="es-AR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?1</a:t>
            </a:r>
            <a:r>
              <a:rPr lang="es-AR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mapeará con el primer parámetro en este caso </a:t>
            </a:r>
            <a:r>
              <a:rPr lang="es-AR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endParaRPr sz="12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E6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2056955" y="2796335"/>
            <a:ext cx="133200" cy="121091"/>
          </a:xfrm>
          <a:prstGeom prst="ellipse">
            <a:avLst/>
          </a:prstGeom>
          <a:solidFill>
            <a:srgbClr val="3B8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3791125" y="3527818"/>
            <a:ext cx="133200" cy="133200"/>
          </a:xfrm>
          <a:prstGeom prst="ellipse">
            <a:avLst/>
          </a:prstGeom>
          <a:solidFill>
            <a:srgbClr val="3B8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12"/>
          <p:cNvCxnSpPr/>
          <p:nvPr/>
        </p:nvCxnSpPr>
        <p:spPr>
          <a:xfrm rot="10800000">
            <a:off x="6050060" y="3159522"/>
            <a:ext cx="457066" cy="0"/>
          </a:xfrm>
          <a:prstGeom prst="straightConnector1">
            <a:avLst/>
          </a:prstGeom>
          <a:noFill/>
          <a:ln w="28575" cap="flat" cmpd="sng">
            <a:solidFill>
              <a:srgbClr val="3B85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12"/>
          <p:cNvCxnSpPr/>
          <p:nvPr/>
        </p:nvCxnSpPr>
        <p:spPr>
          <a:xfrm rot="10800000">
            <a:off x="4997436" y="3527818"/>
            <a:ext cx="1290005" cy="0"/>
          </a:xfrm>
          <a:prstGeom prst="straightConnector1">
            <a:avLst/>
          </a:prstGeom>
          <a:noFill/>
          <a:ln w="28575" cap="flat" cmpd="sng">
            <a:solidFill>
              <a:srgbClr val="3B85FF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61" name="Google Shape;361;p12"/>
          <p:cNvGraphicFramePr/>
          <p:nvPr/>
        </p:nvGraphicFramePr>
        <p:xfrm>
          <a:off x="1389038" y="2836613"/>
          <a:ext cx="7370850" cy="994250"/>
        </p:xfrm>
        <a:graphic>
          <a:graphicData uri="http://schemas.openxmlformats.org/drawingml/2006/table">
            <a:tbl>
              <a:tblPr>
                <a:noFill/>
                <a:tableStyleId>{AF1F2406-EB14-440B-989F-B6DBED2E57FE}</a:tableStyleId>
              </a:tblPr>
              <a:tblGrid>
                <a:gridCol w="737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1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</a:t>
                      </a:r>
                      <a:r>
                        <a:rPr lang="es-AR" sz="1100" b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6"/>
                            </a:ext>
                          </a:extLst>
                        </a:rPr>
                        <a:t>Repository</a:t>
                      </a:r>
                      <a:endParaRPr sz="1100" b="1">
                        <a:solidFill>
                          <a:srgbClr val="6D9EE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  <a:extLst>
                          <a:ext uri="http://customooxmlschemas.google.com/">
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        </a:ext>
                        </a:extLs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1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8"/>
                            </a:ext>
                          </a:extLst>
                        </a:rPr>
                        <a:t>public </a:t>
                      </a:r>
                      <a:r>
                        <a:rPr lang="es-AR" sz="11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9"/>
                            </a:ext>
                          </a:extLst>
                        </a:rPr>
                        <a:t>interface </a:t>
                      </a:r>
                      <a:r>
                        <a:rPr lang="es-AR" sz="1100" b="1">
                          <a:solidFill>
                            <a:srgbClr val="93C4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0"/>
                            </a:ext>
                          </a:extLst>
                        </a:rPr>
                        <a:t>UsuarioRepository </a:t>
                      </a:r>
                      <a:r>
                        <a:rPr lang="es-AR" sz="11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1"/>
                            </a:ext>
                          </a:extLst>
                        </a:rPr>
                        <a:t>extends </a:t>
                      </a:r>
                      <a:r>
                        <a:rPr lang="es-AR" sz="1100" b="1">
                          <a:solidFill>
                            <a:srgbClr val="93C4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2"/>
                            </a:ext>
                          </a:extLst>
                        </a:rPr>
                        <a:t>JpaRepository&lt;UsuarioModel</a:t>
                      </a:r>
                      <a:r>
                        <a:rPr lang="es-AR" sz="11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3"/>
                            </a:ext>
                          </a:extLst>
                        </a:rPr>
                        <a:t>,</a:t>
                      </a:r>
                      <a:r>
                        <a:rPr lang="es-AR" sz="1100" b="1">
                          <a:solidFill>
                            <a:srgbClr val="93C4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4"/>
                            </a:ext>
                          </a:extLst>
                        </a:rPr>
                        <a:t> Long&gt;</a:t>
                      </a:r>
                      <a:r>
                        <a:rPr lang="es-AR" sz="11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5"/>
                            </a:ext>
                          </a:extLst>
                        </a:rPr>
                        <a:t> </a:t>
                      </a:r>
                      <a:r>
                        <a:rPr lang="es-AR" sz="11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6"/>
                            </a:ext>
                          </a:extLst>
                        </a:rPr>
                        <a:t>{</a:t>
                      </a:r>
                      <a:endParaRPr sz="11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  <a:extLst>
                          <a:ext uri="http://customooxmlschemas.google.com/">
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7"/>
                          </a:ext>
                        </a:extLs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  <a:extLst>
                          <a:ext uri="http://customooxmlschemas.google.com/">
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8"/>
                          </a:ext>
                        </a:extLs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1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9"/>
                            </a:ext>
                          </a:extLst>
                        </a:rPr>
                        <a:t>@</a:t>
                      </a:r>
                      <a:r>
                        <a:rPr lang="es-AR" sz="1100" b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0"/>
                            </a:ext>
                          </a:extLst>
                        </a:rPr>
                        <a:t>Query</a:t>
                      </a:r>
                      <a:r>
                        <a:rPr lang="es-AR" sz="11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1"/>
                            </a:ext>
                          </a:extLst>
                        </a:rPr>
                        <a:t>(</a:t>
                      </a:r>
                      <a:r>
                        <a:rPr lang="es-AR" sz="1100" b="1">
                          <a:solidFill>
                            <a:srgbClr val="F1C23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2"/>
                            </a:ext>
                          </a:extLst>
                        </a:rPr>
                        <a:t>“select u from UsuarioModel u where u.userName = ?1 order by u.userName”</a:t>
                      </a:r>
                      <a:r>
                        <a:rPr lang="es-AR" sz="10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3"/>
                            </a:ext>
                          </a:extLst>
                        </a:rPr>
                        <a:t>)</a:t>
                      </a:r>
                      <a:endParaRPr sz="11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  <a:extLst>
                          <a:ext uri="http://customooxmlschemas.google.com/">
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4"/>
                          </a:ext>
                        </a:extLs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1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5"/>
                            </a:ext>
                          </a:extLst>
                        </a:rPr>
                        <a:t>List</a:t>
                      </a:r>
                      <a:r>
                        <a:rPr lang="es-AR" sz="11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6"/>
                            </a:ext>
                          </a:extLst>
                        </a:rPr>
                        <a:t>&lt;</a:t>
                      </a:r>
                      <a:r>
                        <a:rPr lang="es-AR" sz="11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7"/>
                            </a:ext>
                          </a:extLst>
                        </a:rPr>
                        <a:t>UsuarioModel</a:t>
                      </a:r>
                      <a:r>
                        <a:rPr lang="es-AR" sz="11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8"/>
                            </a:ext>
                          </a:extLst>
                        </a:rPr>
                        <a:t>&gt; findUsuarioModelByName(</a:t>
                      </a:r>
                      <a:r>
                        <a:rPr lang="es-AR" sz="11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9"/>
                            </a:ext>
                          </a:extLst>
                        </a:rPr>
                        <a:t>String </a:t>
                      </a:r>
                      <a:r>
                        <a:rPr lang="es-AR" sz="11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0"/>
                            </a:ext>
                          </a:extLst>
                        </a:rPr>
                        <a:t>name</a:t>
                      </a:r>
                      <a:r>
                        <a:rPr lang="es-AR" sz="10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1"/>
                            </a:ext>
                          </a:extLst>
                        </a:rPr>
                        <a:t>)</a:t>
                      </a:r>
                      <a:r>
                        <a:rPr lang="es-AR" sz="11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2"/>
                            </a:ext>
                          </a:extLst>
                        </a:rPr>
                        <a:t>;</a:t>
                      </a:r>
                      <a:endParaRPr sz="1100" b="1" i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2" name="Google Shape;362;p12"/>
          <p:cNvCxnSpPr/>
          <p:nvPr/>
        </p:nvCxnSpPr>
        <p:spPr>
          <a:xfrm>
            <a:off x="6214375" y="2563425"/>
            <a:ext cx="5400" cy="854700"/>
          </a:xfrm>
          <a:prstGeom prst="straightConnector1">
            <a:avLst/>
          </a:prstGeom>
          <a:noFill/>
          <a:ln w="28575" cap="flat" cmpd="sng">
            <a:solidFill>
              <a:srgbClr val="3B85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3" name="Google Shape;363;p12"/>
          <p:cNvCxnSpPr/>
          <p:nvPr/>
        </p:nvCxnSpPr>
        <p:spPr>
          <a:xfrm flipH="1">
            <a:off x="1811880" y="2428210"/>
            <a:ext cx="1800" cy="1011900"/>
          </a:xfrm>
          <a:prstGeom prst="straightConnector1">
            <a:avLst/>
          </a:prstGeom>
          <a:noFill/>
          <a:ln w="28575" cap="flat" cmpd="sng">
            <a:solidFill>
              <a:srgbClr val="3B85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4" name="Google Shape;364;p12"/>
          <p:cNvCxnSpPr/>
          <p:nvPr/>
        </p:nvCxnSpPr>
        <p:spPr>
          <a:xfrm>
            <a:off x="5381625" y="3782843"/>
            <a:ext cx="600" cy="411900"/>
          </a:xfrm>
          <a:prstGeom prst="straightConnector1">
            <a:avLst/>
          </a:prstGeom>
          <a:noFill/>
          <a:ln w="28575" cap="flat" cmpd="sng">
            <a:solidFill>
              <a:srgbClr val="3B85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/>
          <p:cNvSpPr txBox="1"/>
          <p:nvPr/>
        </p:nvSpPr>
        <p:spPr>
          <a:xfrm>
            <a:off x="372949" y="628206"/>
            <a:ext cx="8047151" cy="70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48FFD5"/>
                </a:highlight>
                <a:latin typeface="Proxima Nova"/>
                <a:ea typeface="Proxima Nova"/>
                <a:cs typeface="Proxima Nova"/>
                <a:sym typeface="Proxima Nova"/>
              </a:rPr>
              <a:t>Consultas: Nombre de Métodos</a:t>
            </a:r>
            <a:endParaRPr sz="1500" b="1" i="0" u="none" strike="noStrike" cap="none">
              <a:solidFill>
                <a:srgbClr val="333333"/>
              </a:solidFill>
              <a:highlight>
                <a:srgbClr val="48FFD5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Como buena práctica crear nombres de métodos siguiendo las siguientes pautas.</a:t>
            </a: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0" name="Google Shape;3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949" y="1333499"/>
            <a:ext cx="8294801" cy="349746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3"/>
          <p:cNvSpPr txBox="1"/>
          <p:nvPr/>
        </p:nvSpPr>
        <p:spPr>
          <a:xfrm>
            <a:off x="7462950" y="4743300"/>
            <a:ext cx="12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00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/>
          <p:nvPr/>
        </p:nvSpPr>
        <p:spPr>
          <a:xfrm>
            <a:off x="9341508" y="4556240"/>
            <a:ext cx="863038" cy="452532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10644062" y="1094184"/>
            <a:ext cx="429920" cy="134577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4"/>
          <p:cNvSpPr/>
          <p:nvPr/>
        </p:nvSpPr>
        <p:spPr>
          <a:xfrm>
            <a:off x="10737803" y="1229111"/>
            <a:ext cx="242431" cy="96612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10807284" y="1353152"/>
            <a:ext cx="121228" cy="10407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10547098" y="953572"/>
            <a:ext cx="623855" cy="173354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6734750" y="763298"/>
            <a:ext cx="3647660" cy="4198733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7012725" y="2620156"/>
            <a:ext cx="992336" cy="990738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4"/>
          <p:cNvSpPr/>
          <p:nvPr/>
        </p:nvSpPr>
        <p:spPr>
          <a:xfrm>
            <a:off x="8724146" y="2691287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8064787" y="2509946"/>
            <a:ext cx="707905" cy="698871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4"/>
          <p:cNvSpPr/>
          <p:nvPr/>
        </p:nvSpPr>
        <p:spPr>
          <a:xfrm>
            <a:off x="5356243" y="1894537"/>
            <a:ext cx="450933" cy="449309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4"/>
          <p:cNvSpPr/>
          <p:nvPr/>
        </p:nvSpPr>
        <p:spPr>
          <a:xfrm>
            <a:off x="5836216" y="1846068"/>
            <a:ext cx="318411" cy="315163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4"/>
          <p:cNvSpPr/>
          <p:nvPr/>
        </p:nvSpPr>
        <p:spPr>
          <a:xfrm>
            <a:off x="9082921" y="1889690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9082921" y="2028678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4"/>
          <p:cNvSpPr/>
          <p:nvPr/>
        </p:nvSpPr>
        <p:spPr>
          <a:xfrm>
            <a:off x="9082921" y="2167666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4"/>
          <p:cNvSpPr/>
          <p:nvPr/>
        </p:nvSpPr>
        <p:spPr>
          <a:xfrm>
            <a:off x="9082921" y="2447240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"/>
          <p:cNvSpPr/>
          <p:nvPr/>
        </p:nvSpPr>
        <p:spPr>
          <a:xfrm>
            <a:off x="9082921" y="2586228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9082921" y="2864203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9082921" y="3003191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"/>
          <p:cNvSpPr/>
          <p:nvPr/>
        </p:nvSpPr>
        <p:spPr>
          <a:xfrm>
            <a:off x="9082921" y="3281141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4"/>
          <p:cNvSpPr/>
          <p:nvPr/>
        </p:nvSpPr>
        <p:spPr>
          <a:xfrm>
            <a:off x="7035361" y="1889690"/>
            <a:ext cx="1803630" cy="40426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4"/>
          <p:cNvSpPr/>
          <p:nvPr/>
        </p:nvSpPr>
        <p:spPr>
          <a:xfrm>
            <a:off x="7035361" y="2028678"/>
            <a:ext cx="1803630" cy="40426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7035361" y="2308252"/>
            <a:ext cx="1213730" cy="40452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4"/>
          <p:cNvSpPr/>
          <p:nvPr/>
        </p:nvSpPr>
        <p:spPr>
          <a:xfrm>
            <a:off x="9204119" y="1608492"/>
            <a:ext cx="741835" cy="121254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4"/>
          <p:cNvSpPr/>
          <p:nvPr/>
        </p:nvSpPr>
        <p:spPr>
          <a:xfrm>
            <a:off x="7567051" y="1608492"/>
            <a:ext cx="740211" cy="121254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4"/>
          <p:cNvSpPr/>
          <p:nvPr/>
        </p:nvSpPr>
        <p:spPr>
          <a:xfrm>
            <a:off x="5344925" y="2969237"/>
            <a:ext cx="777389" cy="1574141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694006" y="4079490"/>
            <a:ext cx="80827" cy="404061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4"/>
          <p:cNvSpPr/>
          <p:nvPr/>
        </p:nvSpPr>
        <p:spPr>
          <a:xfrm>
            <a:off x="6999783" y="226760"/>
            <a:ext cx="1299404" cy="45090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9729363" y="-85550"/>
            <a:ext cx="1165259" cy="389900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6188519" y="2212912"/>
            <a:ext cx="247304" cy="211572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9496635" y="1309200"/>
            <a:ext cx="247304" cy="212054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10505075" y="2425391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7759354" y="4578064"/>
            <a:ext cx="200431" cy="172136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11109494" y="607689"/>
            <a:ext cx="198807" cy="171780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8265186" y="4263699"/>
            <a:ext cx="292095" cy="21101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6225696" y="2463405"/>
            <a:ext cx="206877" cy="1482021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4"/>
          <p:cNvSpPr/>
          <p:nvPr/>
        </p:nvSpPr>
        <p:spPr>
          <a:xfrm>
            <a:off x="5545316" y="699249"/>
            <a:ext cx="824261" cy="758001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/>
          <p:nvPr/>
        </p:nvSpPr>
        <p:spPr>
          <a:xfrm>
            <a:off x="10493757" y="2951473"/>
            <a:ext cx="250527" cy="1557975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/>
          <p:nvPr/>
        </p:nvSpPr>
        <p:spPr>
          <a:xfrm>
            <a:off x="10950002" y="2897218"/>
            <a:ext cx="133663" cy="75295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/>
          <p:nvPr/>
        </p:nvSpPr>
        <p:spPr>
          <a:xfrm>
            <a:off x="9195278" y="3760547"/>
            <a:ext cx="124949" cy="140110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4"/>
          <p:cNvSpPr/>
          <p:nvPr/>
        </p:nvSpPr>
        <p:spPr>
          <a:xfrm>
            <a:off x="11101399" y="2972333"/>
            <a:ext cx="318411" cy="333080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4"/>
          <p:cNvSpPr/>
          <p:nvPr/>
        </p:nvSpPr>
        <p:spPr>
          <a:xfrm>
            <a:off x="10526086" y="2772086"/>
            <a:ext cx="248395" cy="160005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9223119" y="3635430"/>
            <a:ext cx="46631" cy="9359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4"/>
          <p:cNvSpPr/>
          <p:nvPr/>
        </p:nvSpPr>
        <p:spPr>
          <a:xfrm>
            <a:off x="10805660" y="2850551"/>
            <a:ext cx="122852" cy="60551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4"/>
          <p:cNvSpPr/>
          <p:nvPr/>
        </p:nvSpPr>
        <p:spPr>
          <a:xfrm>
            <a:off x="9182457" y="3515030"/>
            <a:ext cx="60780" cy="91577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4"/>
          <p:cNvSpPr/>
          <p:nvPr/>
        </p:nvSpPr>
        <p:spPr>
          <a:xfrm>
            <a:off x="4949000" y="1910626"/>
            <a:ext cx="227890" cy="439691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4"/>
          <p:cNvSpPr/>
          <p:nvPr/>
        </p:nvSpPr>
        <p:spPr>
          <a:xfrm>
            <a:off x="5130950" y="2537911"/>
            <a:ext cx="92806" cy="10975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4"/>
          <p:cNvSpPr/>
          <p:nvPr/>
        </p:nvSpPr>
        <p:spPr>
          <a:xfrm>
            <a:off x="5073421" y="2389838"/>
            <a:ext cx="72757" cy="115620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4"/>
          <p:cNvSpPr/>
          <p:nvPr/>
        </p:nvSpPr>
        <p:spPr>
          <a:xfrm>
            <a:off x="5092809" y="1760574"/>
            <a:ext cx="82020" cy="114605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/>
          <p:nvPr/>
        </p:nvSpPr>
        <p:spPr>
          <a:xfrm>
            <a:off x="5231797" y="1414564"/>
            <a:ext cx="226291" cy="226291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165538" y="1625519"/>
            <a:ext cx="92146" cy="105824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4"/>
          <p:cNvSpPr/>
          <p:nvPr/>
        </p:nvSpPr>
        <p:spPr>
          <a:xfrm>
            <a:off x="5219413" y="2670478"/>
            <a:ext cx="235452" cy="23900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4"/>
          <p:cNvSpPr/>
          <p:nvPr/>
        </p:nvSpPr>
        <p:spPr>
          <a:xfrm>
            <a:off x="6021014" y="4607603"/>
            <a:ext cx="327294" cy="333308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4"/>
          <p:cNvSpPr/>
          <p:nvPr/>
        </p:nvSpPr>
        <p:spPr>
          <a:xfrm>
            <a:off x="6508016" y="5000839"/>
            <a:ext cx="132800" cy="61261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4"/>
          <p:cNvSpPr/>
          <p:nvPr/>
        </p:nvSpPr>
        <p:spPr>
          <a:xfrm>
            <a:off x="5926334" y="4301941"/>
            <a:ext cx="56719" cy="118564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4"/>
          <p:cNvSpPr/>
          <p:nvPr/>
        </p:nvSpPr>
        <p:spPr>
          <a:xfrm>
            <a:off x="5958765" y="4459175"/>
            <a:ext cx="76006" cy="116483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4"/>
          <p:cNvSpPr/>
          <p:nvPr/>
        </p:nvSpPr>
        <p:spPr>
          <a:xfrm>
            <a:off x="5863451" y="4081114"/>
            <a:ext cx="160005" cy="181018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4"/>
          <p:cNvSpPr/>
          <p:nvPr/>
        </p:nvSpPr>
        <p:spPr>
          <a:xfrm>
            <a:off x="6358852" y="4940772"/>
            <a:ext cx="133283" cy="74458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4"/>
          <p:cNvSpPr/>
          <p:nvPr/>
        </p:nvSpPr>
        <p:spPr>
          <a:xfrm>
            <a:off x="6676339" y="4981273"/>
            <a:ext cx="240832" cy="160005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4"/>
          <p:cNvSpPr/>
          <p:nvPr/>
        </p:nvSpPr>
        <p:spPr>
          <a:xfrm>
            <a:off x="8381537" y="1547080"/>
            <a:ext cx="244081" cy="244081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4"/>
          <p:cNvSpPr/>
          <p:nvPr/>
        </p:nvSpPr>
        <p:spPr>
          <a:xfrm>
            <a:off x="9496635" y="431981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10107525" y="431981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4"/>
          <p:cNvSpPr/>
          <p:nvPr/>
        </p:nvSpPr>
        <p:spPr>
          <a:xfrm>
            <a:off x="6451953" y="4110195"/>
            <a:ext cx="480015" cy="617384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4"/>
          <p:cNvSpPr/>
          <p:nvPr/>
        </p:nvSpPr>
        <p:spPr>
          <a:xfrm>
            <a:off x="6552140" y="4213630"/>
            <a:ext cx="284456" cy="40426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4"/>
          <p:cNvSpPr/>
          <p:nvPr/>
        </p:nvSpPr>
        <p:spPr>
          <a:xfrm>
            <a:off x="6552140" y="4291207"/>
            <a:ext cx="284456" cy="40426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4"/>
          <p:cNvSpPr/>
          <p:nvPr/>
        </p:nvSpPr>
        <p:spPr>
          <a:xfrm>
            <a:off x="6552140" y="4368758"/>
            <a:ext cx="224667" cy="40452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4"/>
          <p:cNvSpPr/>
          <p:nvPr/>
        </p:nvSpPr>
        <p:spPr>
          <a:xfrm>
            <a:off x="11161211" y="2330888"/>
            <a:ext cx="407283" cy="45255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4"/>
          <p:cNvSpPr/>
          <p:nvPr/>
        </p:nvSpPr>
        <p:spPr>
          <a:xfrm>
            <a:off x="8389632" y="48153"/>
            <a:ext cx="533334" cy="456846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4"/>
          <p:cNvSpPr/>
          <p:nvPr/>
        </p:nvSpPr>
        <p:spPr>
          <a:xfrm>
            <a:off x="8543161" y="131642"/>
            <a:ext cx="103439" cy="239208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4"/>
          <p:cNvSpPr/>
          <p:nvPr/>
        </p:nvSpPr>
        <p:spPr>
          <a:xfrm>
            <a:off x="5818427" y="2379383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4"/>
          <p:cNvSpPr/>
          <p:nvPr/>
        </p:nvSpPr>
        <p:spPr>
          <a:xfrm>
            <a:off x="6456800" y="1338611"/>
            <a:ext cx="153559" cy="153559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4"/>
          <p:cNvSpPr/>
          <p:nvPr/>
        </p:nvSpPr>
        <p:spPr>
          <a:xfrm>
            <a:off x="11136951" y="90995"/>
            <a:ext cx="151960" cy="153559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4"/>
          <p:cNvSpPr/>
          <p:nvPr/>
        </p:nvSpPr>
        <p:spPr>
          <a:xfrm>
            <a:off x="5818427" y="2663804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4"/>
          <p:cNvSpPr/>
          <p:nvPr/>
        </p:nvSpPr>
        <p:spPr>
          <a:xfrm>
            <a:off x="7153311" y="1327293"/>
            <a:ext cx="174572" cy="176196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4"/>
          <p:cNvSpPr/>
          <p:nvPr/>
        </p:nvSpPr>
        <p:spPr>
          <a:xfrm>
            <a:off x="7872483" y="1346681"/>
            <a:ext cx="1536963" cy="137419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4"/>
          <p:cNvSpPr/>
          <p:nvPr/>
        </p:nvSpPr>
        <p:spPr>
          <a:xfrm>
            <a:off x="6104652" y="-15650"/>
            <a:ext cx="2105593" cy="617346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4"/>
          <p:cNvSpPr/>
          <p:nvPr/>
        </p:nvSpPr>
        <p:spPr>
          <a:xfrm>
            <a:off x="10618203" y="372193"/>
            <a:ext cx="856567" cy="1128081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4"/>
          <p:cNvSpPr/>
          <p:nvPr/>
        </p:nvSpPr>
        <p:spPr>
          <a:xfrm>
            <a:off x="5645511" y="318852"/>
            <a:ext cx="137394" cy="319630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4"/>
          <p:cNvSpPr/>
          <p:nvPr/>
        </p:nvSpPr>
        <p:spPr>
          <a:xfrm>
            <a:off x="6516587" y="3614057"/>
            <a:ext cx="137394" cy="320010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4"/>
          <p:cNvSpPr/>
          <p:nvPr/>
        </p:nvSpPr>
        <p:spPr>
          <a:xfrm>
            <a:off x="5837840" y="318852"/>
            <a:ext cx="135770" cy="319630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4"/>
          <p:cNvSpPr/>
          <p:nvPr/>
        </p:nvSpPr>
        <p:spPr>
          <a:xfrm>
            <a:off x="6516587" y="1862233"/>
            <a:ext cx="137394" cy="169372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4"/>
          <p:cNvSpPr/>
          <p:nvPr/>
        </p:nvSpPr>
        <p:spPr>
          <a:xfrm>
            <a:off x="10367711" y="4606334"/>
            <a:ext cx="1063444" cy="161629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4"/>
          <p:cNvSpPr/>
          <p:nvPr/>
        </p:nvSpPr>
        <p:spPr>
          <a:xfrm>
            <a:off x="7152194" y="4743697"/>
            <a:ext cx="1248801" cy="39979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4"/>
          <p:cNvSpPr/>
          <p:nvPr/>
        </p:nvSpPr>
        <p:spPr>
          <a:xfrm>
            <a:off x="5538853" y="2521593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4"/>
          <p:cNvSpPr/>
          <p:nvPr/>
        </p:nvSpPr>
        <p:spPr>
          <a:xfrm>
            <a:off x="5580877" y="1517999"/>
            <a:ext cx="628702" cy="137394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4"/>
          <p:cNvSpPr/>
          <p:nvPr/>
        </p:nvSpPr>
        <p:spPr>
          <a:xfrm>
            <a:off x="10875167" y="3384576"/>
            <a:ext cx="179419" cy="462251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4"/>
          <p:cNvSpPr/>
          <p:nvPr/>
        </p:nvSpPr>
        <p:spPr>
          <a:xfrm>
            <a:off x="11072317" y="3382952"/>
            <a:ext cx="181043" cy="46387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4"/>
          <p:cNvSpPr/>
          <p:nvPr/>
        </p:nvSpPr>
        <p:spPr>
          <a:xfrm>
            <a:off x="10970506" y="3476693"/>
            <a:ext cx="187489" cy="118005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4"/>
          <p:cNvSpPr/>
          <p:nvPr/>
        </p:nvSpPr>
        <p:spPr>
          <a:xfrm>
            <a:off x="11064248" y="3635069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4"/>
          <p:cNvSpPr/>
          <p:nvPr/>
        </p:nvSpPr>
        <p:spPr>
          <a:xfrm>
            <a:off x="10834767" y="3331235"/>
            <a:ext cx="454156" cy="40426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4"/>
          <p:cNvSpPr/>
          <p:nvPr/>
        </p:nvSpPr>
        <p:spPr>
          <a:xfrm>
            <a:off x="10834767" y="3859703"/>
            <a:ext cx="454156" cy="40426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4"/>
          <p:cNvSpPr/>
          <p:nvPr/>
        </p:nvSpPr>
        <p:spPr>
          <a:xfrm>
            <a:off x="6986866" y="4551393"/>
            <a:ext cx="164878" cy="214973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4"/>
          <p:cNvSpPr/>
          <p:nvPr/>
        </p:nvSpPr>
        <p:spPr>
          <a:xfrm>
            <a:off x="7177571" y="4446334"/>
            <a:ext cx="210126" cy="386296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4"/>
          <p:cNvSpPr/>
          <p:nvPr/>
        </p:nvSpPr>
        <p:spPr>
          <a:xfrm>
            <a:off x="10994747" y="4131183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4"/>
          <p:cNvSpPr txBox="1">
            <a:spLocks noGrp="1"/>
          </p:cNvSpPr>
          <p:nvPr>
            <p:ph type="ctrTitle" idx="4294967295"/>
          </p:nvPr>
        </p:nvSpPr>
        <p:spPr>
          <a:xfrm>
            <a:off x="603555" y="1759900"/>
            <a:ext cx="3129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AR" sz="3400" b="0" i="0" u="none" strike="noStrike" cap="none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Ubicación de Consultas en SPRING</a:t>
            </a:r>
            <a:endParaRPr sz="3400" b="0" i="0" u="none" strike="noStrike" cap="none">
              <a:solidFill>
                <a:srgbClr val="333333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603550" y="2940575"/>
            <a:ext cx="22884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"/>
          <p:cNvSpPr txBox="1"/>
          <p:nvPr/>
        </p:nvSpPr>
        <p:spPr>
          <a:xfrm>
            <a:off x="608174" y="1275150"/>
            <a:ext cx="4479751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¿Donde ubicar las consultas HQL?</a:t>
            </a: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Dentro del model @NameQuery </a:t>
            </a:r>
            <a:r>
              <a:rPr lang="es-AR" sz="120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(POCO RECOMENDADO)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Dentro del repository @Query </a:t>
            </a:r>
            <a:r>
              <a:rPr lang="es-AR" sz="1200" b="1" i="0" u="none" strike="noStrike" cap="none">
                <a:solidFill>
                  <a:srgbClr val="00B050"/>
                </a:solidFill>
                <a:latin typeface="Proxima Nova"/>
                <a:ea typeface="Proxima Nova"/>
                <a:cs typeface="Proxima Nova"/>
                <a:sym typeface="Proxima Nova"/>
              </a:rPr>
              <a:t>(IDEAL)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Dentro del service EntityManager </a:t>
            </a:r>
            <a:r>
              <a:rPr lang="es-AR" sz="120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(POCO RECOMENDADO)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1125" y="997267"/>
            <a:ext cx="3314700" cy="389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15"/>
          <p:cNvCxnSpPr>
            <a:endCxn id="478" idx="2"/>
          </p:cNvCxnSpPr>
          <p:nvPr/>
        </p:nvCxnSpPr>
        <p:spPr>
          <a:xfrm>
            <a:off x="3581345" y="2108320"/>
            <a:ext cx="3011400" cy="1399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8" name="Google Shape;478;p15"/>
          <p:cNvSpPr/>
          <p:nvPr/>
        </p:nvSpPr>
        <p:spPr>
          <a:xfrm>
            <a:off x="6592745" y="3441520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15"/>
          <p:cNvCxnSpPr>
            <a:endCxn id="480" idx="2"/>
          </p:cNvCxnSpPr>
          <p:nvPr/>
        </p:nvCxnSpPr>
        <p:spPr>
          <a:xfrm>
            <a:off x="3333695" y="2743170"/>
            <a:ext cx="3240000" cy="12666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0" name="Google Shape;480;p15"/>
          <p:cNvSpPr/>
          <p:nvPr/>
        </p:nvSpPr>
        <p:spPr>
          <a:xfrm>
            <a:off x="6573695" y="3943170"/>
            <a:ext cx="133200" cy="1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15"/>
          <p:cNvCxnSpPr>
            <a:endCxn id="482" idx="2"/>
          </p:cNvCxnSpPr>
          <p:nvPr/>
        </p:nvCxnSpPr>
        <p:spPr>
          <a:xfrm>
            <a:off x="3705295" y="3695620"/>
            <a:ext cx="2855700" cy="803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2" name="Google Shape;482;p15"/>
          <p:cNvSpPr/>
          <p:nvPr/>
        </p:nvSpPr>
        <p:spPr>
          <a:xfrm>
            <a:off x="6560995" y="4432120"/>
            <a:ext cx="133200" cy="133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6"/>
          <p:cNvSpPr txBox="1"/>
          <p:nvPr/>
        </p:nvSpPr>
        <p:spPr>
          <a:xfrm>
            <a:off x="372949" y="628205"/>
            <a:ext cx="3985691" cy="171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Creando una Consulta HQL en Repository</a:t>
            </a: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1-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crear la interface UsuarioRepository </a:t>
            </a:r>
            <a:endParaRPr sz="1200" b="1" i="0" u="none" strike="noStrike" cap="none">
              <a:solidFill>
                <a:srgbClr val="8E492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2-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extender de </a:t>
            </a:r>
            <a:r>
              <a:rPr lang="es-AR" sz="12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JpaRepository</a:t>
            </a:r>
            <a:r>
              <a:rPr lang="es-AR" sz="1200" b="1" i="0" u="none" strike="noStrike" cap="none">
                <a:solidFill>
                  <a:srgbClr val="8E492B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3-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crear la consulta HQL con la Anotación @Query </a:t>
            </a:r>
            <a:endParaRPr sz="1200" b="1" i="0" u="none" strike="noStrike" cap="none">
              <a:solidFill>
                <a:srgbClr val="8E492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4-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crear el método para esa consulta </a:t>
            </a:r>
            <a:endParaRPr sz="1200" b="1" i="0" u="none" strike="noStrike" cap="none">
              <a:solidFill>
                <a:srgbClr val="8E492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8" name="Google Shape;488;p16"/>
          <p:cNvSpPr txBox="1"/>
          <p:nvPr/>
        </p:nvSpPr>
        <p:spPr>
          <a:xfrm>
            <a:off x="372948" y="2711954"/>
            <a:ext cx="3985691" cy="171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Usando la Consulta HQL creada en Service </a:t>
            </a: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1-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crear la clase UsuarioService </a:t>
            </a:r>
            <a:endParaRPr sz="1200" b="1" i="0" u="none" strike="noStrike" cap="none">
              <a:solidFill>
                <a:srgbClr val="8E492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2-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inyectar dependencia de UsuarioRepository</a:t>
            </a:r>
            <a:endParaRPr sz="1200" b="1" i="0" u="none" strike="noStrike" cap="none">
              <a:solidFill>
                <a:srgbClr val="8E492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3-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crear Método para llamar al método de Repository</a:t>
            </a:r>
            <a:endParaRPr sz="1200" b="1" i="0" u="none" strike="noStrike" cap="none">
              <a:solidFill>
                <a:srgbClr val="8E49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89" name="Google Shape;489;p16"/>
          <p:cNvGraphicFramePr/>
          <p:nvPr/>
        </p:nvGraphicFramePr>
        <p:xfrm>
          <a:off x="3959225" y="1031963"/>
          <a:ext cx="5184775" cy="994250"/>
        </p:xfrm>
        <a:graphic>
          <a:graphicData uri="http://schemas.openxmlformats.org/drawingml/2006/table">
            <a:tbl>
              <a:tblPr>
                <a:noFill/>
                <a:tableStyleId>{AF1F2406-EB14-440B-989F-B6DBED2E57FE}</a:tableStyleId>
              </a:tblPr>
              <a:tblGrid>
                <a:gridCol w="51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</a:t>
                      </a:r>
                      <a:r>
                        <a:rPr lang="es-AR" sz="800" b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3"/>
                            </a:ext>
                          </a:extLst>
                        </a:rPr>
                        <a:t>Repository</a:t>
                      </a:r>
                      <a:endParaRPr sz="800" b="1">
                        <a:solidFill>
                          <a:srgbClr val="6D9EE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  <a:extLst>
                          <a:ext uri="http://customooxmlschemas.google.com/">
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4"/>
                          </a:ext>
                        </a:extLs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5"/>
                            </a:ext>
                          </a:extLst>
                        </a:rPr>
                        <a:t>public </a:t>
                      </a:r>
                      <a:r>
                        <a:rPr lang="es-AR" sz="8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6"/>
                            </a:ext>
                          </a:extLst>
                        </a:rPr>
                        <a:t>interface </a:t>
                      </a:r>
                      <a:r>
                        <a:rPr lang="es-AR" sz="800" b="1">
                          <a:solidFill>
                            <a:srgbClr val="93C4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7"/>
                            </a:ext>
                          </a:extLst>
                        </a:rPr>
                        <a:t>UsuarioRepository </a:t>
                      </a:r>
                      <a:r>
                        <a:rPr lang="es-AR" sz="8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8"/>
                            </a:ext>
                          </a:extLst>
                        </a:rPr>
                        <a:t>extends </a:t>
                      </a:r>
                      <a:r>
                        <a:rPr lang="es-AR" sz="800" b="1">
                          <a:solidFill>
                            <a:srgbClr val="93C4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9"/>
                            </a:ext>
                          </a:extLst>
                        </a:rPr>
                        <a:t>JpaRepository</a:t>
                      </a:r>
                      <a:r>
                        <a:rPr lang="es-AR" sz="800" b="1">
                          <a:solidFill>
                            <a:srgbClr val="93C4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0"/>
                            </a:ext>
                          </a:extLst>
                        </a:rPr>
                        <a:t>&lt;UsuarioModel</a:t>
                      </a:r>
                      <a:r>
                        <a:rPr lang="es-AR" sz="8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1"/>
                            </a:ext>
                          </a:extLst>
                        </a:rPr>
                        <a:t>,</a:t>
                      </a:r>
                      <a:r>
                        <a:rPr lang="es-AR" sz="800" b="1">
                          <a:solidFill>
                            <a:srgbClr val="93C4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2"/>
                            </a:ext>
                          </a:extLst>
                        </a:rPr>
                        <a:t> Long&gt;</a:t>
                      </a:r>
                      <a:r>
                        <a:rPr lang="es-AR" sz="8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3"/>
                            </a:ext>
                          </a:extLst>
                        </a:rPr>
                        <a:t> </a:t>
                      </a:r>
                      <a:r>
                        <a:rPr lang="es-AR" sz="8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4"/>
                            </a:ext>
                          </a:extLst>
                        </a:rPr>
                        <a:t>{</a:t>
                      </a:r>
                      <a:endParaRPr sz="8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  <a:extLst>
                          <a:ext uri="http://customooxmlschemas.google.com/">
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5"/>
                          </a:ext>
                        </a:extLs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  <a:extLst>
                          <a:ext uri="http://customooxmlschemas.google.com/">
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6"/>
                          </a:ext>
                        </a:extLs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7"/>
                            </a:ext>
                          </a:extLst>
                        </a:rPr>
                        <a:t>@</a:t>
                      </a:r>
                      <a:r>
                        <a:rPr lang="es-AR" sz="800" b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8"/>
                            </a:ext>
                          </a:extLst>
                        </a:rPr>
                        <a:t>Query</a:t>
                      </a:r>
                      <a:r>
                        <a:rPr lang="es-AR" sz="8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9"/>
                            </a:ext>
                          </a:extLst>
                        </a:rPr>
                        <a:t>(</a:t>
                      </a:r>
                      <a:r>
                        <a:rPr lang="es-AR" sz="800" b="1">
                          <a:solidFill>
                            <a:srgbClr val="F1C23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0"/>
                            </a:ext>
                          </a:extLst>
                        </a:rPr>
                        <a:t>“select u from UsuarioModel u where u.userName = ?1 order by u.userName”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1"/>
                            </a:ext>
                          </a:extLst>
                        </a:rPr>
                        <a:t>)</a:t>
                      </a:r>
                      <a:endParaRPr sz="8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  <a:extLst>
                          <a:ext uri="http://customooxmlschemas.google.com/">
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2"/>
                          </a:ext>
                        </a:extLs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3"/>
                            </a:ext>
                          </a:extLst>
                        </a:rPr>
                        <a:t>List</a:t>
                      </a:r>
                      <a:r>
                        <a:rPr lang="es-AR" sz="8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4"/>
                            </a:ext>
                          </a:extLst>
                        </a:rPr>
                        <a:t>&lt;</a:t>
                      </a:r>
                      <a:r>
                        <a:rPr lang="es-AR" sz="8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5"/>
                            </a:ext>
                          </a:extLst>
                        </a:rPr>
                        <a:t>UsuarioModel</a:t>
                      </a:r>
                      <a:r>
                        <a:rPr lang="es-AR" sz="8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6"/>
                            </a:ext>
                          </a:extLst>
                        </a:rPr>
                        <a:t>&gt; findUsuarioModelByName(</a:t>
                      </a:r>
                      <a:r>
                        <a:rPr lang="es-AR" sz="8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7"/>
                            </a:ext>
                          </a:extLst>
                        </a:rPr>
                        <a:t>String </a:t>
                      </a:r>
                      <a:r>
                        <a:rPr lang="es-AR" sz="8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8"/>
                            </a:ext>
                          </a:extLst>
                        </a:rPr>
                        <a:t>name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9"/>
                            </a:ext>
                          </a:extLst>
                        </a:rPr>
                        <a:t>)</a:t>
                      </a:r>
                      <a:r>
                        <a:rPr lang="es-AR" sz="8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60"/>
                            </a:ext>
                          </a:extLst>
                        </a:rPr>
                        <a:t>;</a:t>
                      </a:r>
                      <a:endParaRPr sz="800" b="1" i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0" name="Google Shape;490;p16"/>
          <p:cNvGraphicFramePr/>
          <p:nvPr/>
        </p:nvGraphicFramePr>
        <p:xfrm>
          <a:off x="4246550" y="2770225"/>
          <a:ext cx="4897450" cy="2338390"/>
        </p:xfrm>
        <a:graphic>
          <a:graphicData uri="http://schemas.openxmlformats.org/drawingml/2006/table">
            <a:tbl>
              <a:tblPr>
                <a:noFill/>
                <a:tableStyleId>{AF1F2406-EB14-440B-989F-B6DBED2E57FE}</a:tableStyleId>
              </a:tblPr>
              <a:tblGrid>
                <a:gridCol w="489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</a:t>
                      </a:r>
                      <a:r>
                        <a:rPr lang="es-AR" sz="700" b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service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lang="es-AR" sz="700" b="1">
                          <a:solidFill>
                            <a:srgbClr val="93C4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UsuarioService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@</a:t>
                      </a:r>
                      <a:r>
                        <a:rPr lang="es-AR" sz="700" b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Autowired</a:t>
                      </a:r>
                      <a:endParaRPr sz="700" b="1">
                        <a:solidFill>
                          <a:srgbClr val="6D9EE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UsuarioRepository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usuarioRepository;</a:t>
                      </a:r>
                      <a:endParaRPr sz="700" b="1">
                        <a:solidFill>
                          <a:srgbClr val="6D9EE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rgbClr val="6D9EE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ArrayList&lt;UsuarioModel&gt;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obtenerUsuarios(){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ArrayList&lt;UsuarioModel&gt;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usuarioRepository.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findAll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ArrayList&lt;UsuarioModel&gt;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obtenerUsuariosPorNombre(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nombre){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ArrayList&lt;UsuarioModel&gt;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usuarioRepository.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findUsuarioModelByName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(nombre);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UsuarioModel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guardarUsuario(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UsuarioModel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nuevoUsuario){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usuarioRepository.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(nuevoUsuario);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700" b="1" i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 i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700" b="1" i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" name="Google Shape;491;p16"/>
          <p:cNvSpPr/>
          <p:nvPr/>
        </p:nvSpPr>
        <p:spPr>
          <a:xfrm>
            <a:off x="4337075" y="3774625"/>
            <a:ext cx="4821600" cy="471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4939050" y="897475"/>
            <a:ext cx="314700" cy="3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1</a:t>
            </a: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6537925" y="897475"/>
            <a:ext cx="314700" cy="3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2</a:t>
            </a: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3668075" y="1372500"/>
            <a:ext cx="314700" cy="3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3</a:t>
            </a:r>
            <a:endParaRPr/>
          </a:p>
        </p:txBody>
      </p:sp>
      <p:sp>
        <p:nvSpPr>
          <p:cNvPr id="495" name="Google Shape;495;p16"/>
          <p:cNvSpPr/>
          <p:nvPr/>
        </p:nvSpPr>
        <p:spPr>
          <a:xfrm>
            <a:off x="5687475" y="1729250"/>
            <a:ext cx="314700" cy="3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4</a:t>
            </a:r>
            <a:endParaRPr/>
          </a:p>
        </p:txBody>
      </p:sp>
      <p:sp>
        <p:nvSpPr>
          <p:cNvPr id="496" name="Google Shape;496;p16"/>
          <p:cNvSpPr/>
          <p:nvPr/>
        </p:nvSpPr>
        <p:spPr>
          <a:xfrm>
            <a:off x="4823875" y="2611450"/>
            <a:ext cx="314700" cy="3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1</a:t>
            </a:r>
            <a:endParaRPr/>
          </a:p>
        </p:txBody>
      </p:sp>
      <p:sp>
        <p:nvSpPr>
          <p:cNvPr id="497" name="Google Shape;497;p16"/>
          <p:cNvSpPr/>
          <p:nvPr/>
        </p:nvSpPr>
        <p:spPr>
          <a:xfrm>
            <a:off x="4043950" y="3164525"/>
            <a:ext cx="314700" cy="3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2</a:t>
            </a:r>
            <a:endParaRPr/>
          </a:p>
        </p:txBody>
      </p:sp>
      <p:sp>
        <p:nvSpPr>
          <p:cNvPr id="498" name="Google Shape;498;p16"/>
          <p:cNvSpPr/>
          <p:nvPr/>
        </p:nvSpPr>
        <p:spPr>
          <a:xfrm>
            <a:off x="4043950" y="3853675"/>
            <a:ext cx="314700" cy="3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7"/>
          <p:cNvSpPr txBox="1"/>
          <p:nvPr/>
        </p:nvSpPr>
        <p:spPr>
          <a:xfrm>
            <a:off x="372949" y="609601"/>
            <a:ext cx="3589451" cy="210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FFFFFF"/>
                </a:solidFill>
                <a:highlight>
                  <a:srgbClr val="FF0000"/>
                </a:highlight>
                <a:latin typeface="Proxima Nova"/>
                <a:ea typeface="Proxima Nova"/>
                <a:cs typeface="Proxima Nova"/>
                <a:sym typeface="Proxima Nova"/>
              </a:rPr>
              <a:t>Creando una Consulta HQL en Service</a:t>
            </a:r>
            <a:endParaRPr sz="1500" b="1" i="0" u="none" strike="noStrike" cap="none">
              <a:solidFill>
                <a:srgbClr val="FFFFFF"/>
              </a:solidFill>
              <a:highlight>
                <a:srgbClr val="FF00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1-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crear la clase UsuarioService </a:t>
            </a:r>
            <a:endParaRPr sz="1200" b="1" i="0" u="none" strike="noStrike" cap="none">
              <a:solidFill>
                <a:srgbClr val="8E492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2-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inyectar EntityManager </a:t>
            </a: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@PersistenceContext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1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crear Método para usar EntityManager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1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s-AR" sz="12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partir del entityManger crea</a:t>
            </a:r>
            <a:r>
              <a:rPr lang="es-AR" sz="12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la query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8E492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17"/>
          <p:cNvSpPr txBox="1"/>
          <p:nvPr/>
        </p:nvSpPr>
        <p:spPr>
          <a:xfrm>
            <a:off x="244850" y="3173025"/>
            <a:ext cx="363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FFFFFF"/>
                </a:solidFill>
                <a:highlight>
                  <a:srgbClr val="FF0000"/>
                </a:highlight>
                <a:latin typeface="Proxima Nova"/>
                <a:ea typeface="Proxima Nova"/>
                <a:cs typeface="Proxima Nova"/>
                <a:sym typeface="Proxima Nova"/>
              </a:rPr>
              <a:t>SE PUEDE HACER, pero no lo hagas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5" name="Google Shape;505;p17"/>
          <p:cNvGraphicFramePr/>
          <p:nvPr/>
        </p:nvGraphicFramePr>
        <p:xfrm>
          <a:off x="3810125" y="924600"/>
          <a:ext cx="5241575" cy="2054950"/>
        </p:xfrm>
        <a:graphic>
          <a:graphicData uri="http://schemas.openxmlformats.org/drawingml/2006/table">
            <a:tbl>
              <a:tblPr>
                <a:noFill/>
                <a:tableStyleId>{AF1F2406-EB14-440B-989F-B6DBED2E57FE}</a:tableStyleId>
              </a:tblPr>
              <a:tblGrid>
                <a:gridCol w="52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</a:t>
                      </a:r>
                      <a:r>
                        <a:rPr lang="es-AR" sz="700" b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service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lang="es-AR" sz="700" b="1">
                          <a:solidFill>
                            <a:srgbClr val="93C47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UsuarioService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rgbClr val="93929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@</a:t>
                      </a:r>
                      <a:r>
                        <a:rPr lang="es-AR" sz="700" b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PersistenceContext</a:t>
                      </a:r>
                      <a:endParaRPr sz="700" b="1">
                        <a:solidFill>
                          <a:srgbClr val="6D9EE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EntityManager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entityManager;</a:t>
                      </a:r>
                      <a:endParaRPr sz="700" b="1">
                        <a:solidFill>
                          <a:srgbClr val="6D9EE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ArrayList&lt;UsuarioModel&gt;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obtenerUsuariosPorNombre2(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nombre){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ArrayList&lt;UsuarioModel&gt;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users </a:t>
                      </a: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ArrayList&lt;UsuarioModel&gt;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)entityManager.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createQuery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-AR" sz="700" b="1">
                          <a:solidFill>
                            <a:srgbClr val="F1C23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“select u from UsuarioModel u where u.userName like ?1 order by u.userName”</a:t>
                      </a:r>
                      <a:r>
                        <a:rPr lang="es-AR" sz="6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6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6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.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setParameter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,nombre)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es-AR" sz="6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s-AR" sz="700" b="1" i="1">
                          <a:solidFill>
                            <a:srgbClr val="6D9E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getResultList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6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s-AR" sz="7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</a:t>
                      </a: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users;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700"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700" b="1" i="1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700" b="1" i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6" name="Google Shape;506;p17"/>
          <p:cNvSpPr/>
          <p:nvPr/>
        </p:nvSpPr>
        <p:spPr>
          <a:xfrm>
            <a:off x="4414650" y="765300"/>
            <a:ext cx="314700" cy="3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1</a:t>
            </a:r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3644525" y="1237100"/>
            <a:ext cx="314700" cy="3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2</a:t>
            </a:r>
            <a:endParaRPr/>
          </a:p>
        </p:txBody>
      </p:sp>
      <p:sp>
        <p:nvSpPr>
          <p:cNvPr id="508" name="Google Shape;508;p17"/>
          <p:cNvSpPr/>
          <p:nvPr/>
        </p:nvSpPr>
        <p:spPr>
          <a:xfrm>
            <a:off x="3644525" y="1675850"/>
            <a:ext cx="314700" cy="3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3</a:t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8737000" y="1839250"/>
            <a:ext cx="314700" cy="3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00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/>
          <p:nvPr/>
        </p:nvSpPr>
        <p:spPr>
          <a:xfrm>
            <a:off x="9341508" y="4556240"/>
            <a:ext cx="863038" cy="452532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8"/>
          <p:cNvSpPr/>
          <p:nvPr/>
        </p:nvSpPr>
        <p:spPr>
          <a:xfrm>
            <a:off x="10644062" y="1094184"/>
            <a:ext cx="429920" cy="134577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8"/>
          <p:cNvSpPr/>
          <p:nvPr/>
        </p:nvSpPr>
        <p:spPr>
          <a:xfrm>
            <a:off x="10737803" y="1229111"/>
            <a:ext cx="242431" cy="96612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8"/>
          <p:cNvSpPr/>
          <p:nvPr/>
        </p:nvSpPr>
        <p:spPr>
          <a:xfrm>
            <a:off x="10807284" y="1353152"/>
            <a:ext cx="121228" cy="10407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8"/>
          <p:cNvSpPr/>
          <p:nvPr/>
        </p:nvSpPr>
        <p:spPr>
          <a:xfrm>
            <a:off x="10547098" y="953572"/>
            <a:ext cx="623855" cy="173354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8"/>
          <p:cNvSpPr/>
          <p:nvPr/>
        </p:nvSpPr>
        <p:spPr>
          <a:xfrm>
            <a:off x="6734750" y="763298"/>
            <a:ext cx="3647660" cy="4198733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8"/>
          <p:cNvSpPr/>
          <p:nvPr/>
        </p:nvSpPr>
        <p:spPr>
          <a:xfrm>
            <a:off x="7012725" y="2620156"/>
            <a:ext cx="992336" cy="990738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8"/>
          <p:cNvSpPr/>
          <p:nvPr/>
        </p:nvSpPr>
        <p:spPr>
          <a:xfrm>
            <a:off x="8724146" y="2691287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8"/>
          <p:cNvSpPr/>
          <p:nvPr/>
        </p:nvSpPr>
        <p:spPr>
          <a:xfrm>
            <a:off x="8064787" y="2509946"/>
            <a:ext cx="707905" cy="698871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8"/>
          <p:cNvSpPr/>
          <p:nvPr/>
        </p:nvSpPr>
        <p:spPr>
          <a:xfrm>
            <a:off x="5356243" y="1894537"/>
            <a:ext cx="450933" cy="449309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8"/>
          <p:cNvSpPr/>
          <p:nvPr/>
        </p:nvSpPr>
        <p:spPr>
          <a:xfrm>
            <a:off x="5836216" y="1846068"/>
            <a:ext cx="318411" cy="315163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8"/>
          <p:cNvSpPr/>
          <p:nvPr/>
        </p:nvSpPr>
        <p:spPr>
          <a:xfrm>
            <a:off x="9082921" y="1889690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8"/>
          <p:cNvSpPr/>
          <p:nvPr/>
        </p:nvSpPr>
        <p:spPr>
          <a:xfrm>
            <a:off x="9082921" y="2028678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8"/>
          <p:cNvSpPr/>
          <p:nvPr/>
        </p:nvSpPr>
        <p:spPr>
          <a:xfrm>
            <a:off x="9082921" y="2167666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8"/>
          <p:cNvSpPr/>
          <p:nvPr/>
        </p:nvSpPr>
        <p:spPr>
          <a:xfrm>
            <a:off x="9082921" y="2447240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8"/>
          <p:cNvSpPr/>
          <p:nvPr/>
        </p:nvSpPr>
        <p:spPr>
          <a:xfrm>
            <a:off x="9082921" y="2586228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8"/>
          <p:cNvSpPr/>
          <p:nvPr/>
        </p:nvSpPr>
        <p:spPr>
          <a:xfrm>
            <a:off x="9082921" y="2864203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8"/>
          <p:cNvSpPr/>
          <p:nvPr/>
        </p:nvSpPr>
        <p:spPr>
          <a:xfrm>
            <a:off x="9082921" y="3003191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8"/>
          <p:cNvSpPr/>
          <p:nvPr/>
        </p:nvSpPr>
        <p:spPr>
          <a:xfrm>
            <a:off x="9082921" y="3281141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8"/>
          <p:cNvSpPr/>
          <p:nvPr/>
        </p:nvSpPr>
        <p:spPr>
          <a:xfrm>
            <a:off x="7035361" y="1889690"/>
            <a:ext cx="1803630" cy="40426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8"/>
          <p:cNvSpPr/>
          <p:nvPr/>
        </p:nvSpPr>
        <p:spPr>
          <a:xfrm>
            <a:off x="7035361" y="2028678"/>
            <a:ext cx="1803630" cy="40426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8"/>
          <p:cNvSpPr/>
          <p:nvPr/>
        </p:nvSpPr>
        <p:spPr>
          <a:xfrm>
            <a:off x="7035361" y="2308252"/>
            <a:ext cx="1213730" cy="40452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8"/>
          <p:cNvSpPr/>
          <p:nvPr/>
        </p:nvSpPr>
        <p:spPr>
          <a:xfrm>
            <a:off x="9204119" y="1608492"/>
            <a:ext cx="741835" cy="121254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8"/>
          <p:cNvSpPr/>
          <p:nvPr/>
        </p:nvSpPr>
        <p:spPr>
          <a:xfrm>
            <a:off x="7567051" y="1608492"/>
            <a:ext cx="740211" cy="121254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8"/>
          <p:cNvSpPr/>
          <p:nvPr/>
        </p:nvSpPr>
        <p:spPr>
          <a:xfrm>
            <a:off x="5344925" y="2969237"/>
            <a:ext cx="777389" cy="1574141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8"/>
          <p:cNvSpPr/>
          <p:nvPr/>
        </p:nvSpPr>
        <p:spPr>
          <a:xfrm>
            <a:off x="5694006" y="4079490"/>
            <a:ext cx="80827" cy="404061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8"/>
          <p:cNvSpPr/>
          <p:nvPr/>
        </p:nvSpPr>
        <p:spPr>
          <a:xfrm>
            <a:off x="6999783" y="226760"/>
            <a:ext cx="1299404" cy="45090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8"/>
          <p:cNvSpPr/>
          <p:nvPr/>
        </p:nvSpPr>
        <p:spPr>
          <a:xfrm>
            <a:off x="9729363" y="-85550"/>
            <a:ext cx="1165259" cy="389900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8"/>
          <p:cNvSpPr/>
          <p:nvPr/>
        </p:nvSpPr>
        <p:spPr>
          <a:xfrm>
            <a:off x="6188519" y="2212912"/>
            <a:ext cx="247304" cy="211572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8"/>
          <p:cNvSpPr/>
          <p:nvPr/>
        </p:nvSpPr>
        <p:spPr>
          <a:xfrm>
            <a:off x="9496635" y="1309200"/>
            <a:ext cx="247304" cy="212054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8"/>
          <p:cNvSpPr/>
          <p:nvPr/>
        </p:nvSpPr>
        <p:spPr>
          <a:xfrm>
            <a:off x="10505075" y="2425391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8"/>
          <p:cNvSpPr/>
          <p:nvPr/>
        </p:nvSpPr>
        <p:spPr>
          <a:xfrm>
            <a:off x="7759354" y="4578064"/>
            <a:ext cx="200431" cy="172136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8"/>
          <p:cNvSpPr/>
          <p:nvPr/>
        </p:nvSpPr>
        <p:spPr>
          <a:xfrm>
            <a:off x="11109494" y="607689"/>
            <a:ext cx="198807" cy="171780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8"/>
          <p:cNvSpPr/>
          <p:nvPr/>
        </p:nvSpPr>
        <p:spPr>
          <a:xfrm>
            <a:off x="8265186" y="4263699"/>
            <a:ext cx="292095" cy="21101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8"/>
          <p:cNvSpPr/>
          <p:nvPr/>
        </p:nvSpPr>
        <p:spPr>
          <a:xfrm>
            <a:off x="6225696" y="2463405"/>
            <a:ext cx="206877" cy="1482021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8"/>
          <p:cNvSpPr/>
          <p:nvPr/>
        </p:nvSpPr>
        <p:spPr>
          <a:xfrm>
            <a:off x="5545316" y="699249"/>
            <a:ext cx="824261" cy="758001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8"/>
          <p:cNvSpPr/>
          <p:nvPr/>
        </p:nvSpPr>
        <p:spPr>
          <a:xfrm>
            <a:off x="10493757" y="2951473"/>
            <a:ext cx="250527" cy="1557975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8"/>
          <p:cNvSpPr/>
          <p:nvPr/>
        </p:nvSpPr>
        <p:spPr>
          <a:xfrm>
            <a:off x="10950002" y="2897218"/>
            <a:ext cx="133663" cy="75295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8"/>
          <p:cNvSpPr/>
          <p:nvPr/>
        </p:nvSpPr>
        <p:spPr>
          <a:xfrm>
            <a:off x="9195278" y="3760547"/>
            <a:ext cx="124949" cy="140110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8"/>
          <p:cNvSpPr/>
          <p:nvPr/>
        </p:nvSpPr>
        <p:spPr>
          <a:xfrm>
            <a:off x="11101399" y="2972333"/>
            <a:ext cx="318411" cy="333080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8"/>
          <p:cNvSpPr/>
          <p:nvPr/>
        </p:nvSpPr>
        <p:spPr>
          <a:xfrm>
            <a:off x="10526086" y="2772086"/>
            <a:ext cx="248395" cy="160005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8"/>
          <p:cNvSpPr/>
          <p:nvPr/>
        </p:nvSpPr>
        <p:spPr>
          <a:xfrm>
            <a:off x="9223119" y="3635430"/>
            <a:ext cx="46631" cy="9359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8"/>
          <p:cNvSpPr/>
          <p:nvPr/>
        </p:nvSpPr>
        <p:spPr>
          <a:xfrm>
            <a:off x="10805660" y="2850551"/>
            <a:ext cx="122852" cy="60551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8"/>
          <p:cNvSpPr/>
          <p:nvPr/>
        </p:nvSpPr>
        <p:spPr>
          <a:xfrm>
            <a:off x="9182457" y="3515030"/>
            <a:ext cx="60780" cy="91577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8"/>
          <p:cNvSpPr/>
          <p:nvPr/>
        </p:nvSpPr>
        <p:spPr>
          <a:xfrm>
            <a:off x="4949000" y="1910626"/>
            <a:ext cx="227890" cy="439691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8"/>
          <p:cNvSpPr/>
          <p:nvPr/>
        </p:nvSpPr>
        <p:spPr>
          <a:xfrm>
            <a:off x="5130950" y="2537911"/>
            <a:ext cx="92806" cy="10975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8"/>
          <p:cNvSpPr/>
          <p:nvPr/>
        </p:nvSpPr>
        <p:spPr>
          <a:xfrm>
            <a:off x="5073421" y="2389838"/>
            <a:ext cx="72757" cy="115620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8"/>
          <p:cNvSpPr/>
          <p:nvPr/>
        </p:nvSpPr>
        <p:spPr>
          <a:xfrm>
            <a:off x="5092809" y="1760574"/>
            <a:ext cx="82020" cy="114605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8"/>
          <p:cNvSpPr/>
          <p:nvPr/>
        </p:nvSpPr>
        <p:spPr>
          <a:xfrm>
            <a:off x="5231797" y="1414564"/>
            <a:ext cx="226291" cy="226291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8"/>
          <p:cNvSpPr/>
          <p:nvPr/>
        </p:nvSpPr>
        <p:spPr>
          <a:xfrm>
            <a:off x="5165538" y="1625519"/>
            <a:ext cx="92146" cy="105824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8"/>
          <p:cNvSpPr/>
          <p:nvPr/>
        </p:nvSpPr>
        <p:spPr>
          <a:xfrm>
            <a:off x="5219413" y="2670478"/>
            <a:ext cx="235452" cy="23900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8"/>
          <p:cNvSpPr/>
          <p:nvPr/>
        </p:nvSpPr>
        <p:spPr>
          <a:xfrm>
            <a:off x="6021014" y="4607603"/>
            <a:ext cx="327294" cy="333308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8"/>
          <p:cNvSpPr/>
          <p:nvPr/>
        </p:nvSpPr>
        <p:spPr>
          <a:xfrm>
            <a:off x="6508016" y="5000839"/>
            <a:ext cx="132800" cy="61261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8"/>
          <p:cNvSpPr/>
          <p:nvPr/>
        </p:nvSpPr>
        <p:spPr>
          <a:xfrm>
            <a:off x="5926334" y="4301941"/>
            <a:ext cx="56719" cy="118564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8"/>
          <p:cNvSpPr/>
          <p:nvPr/>
        </p:nvSpPr>
        <p:spPr>
          <a:xfrm>
            <a:off x="5958765" y="4459175"/>
            <a:ext cx="76006" cy="116483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8"/>
          <p:cNvSpPr/>
          <p:nvPr/>
        </p:nvSpPr>
        <p:spPr>
          <a:xfrm>
            <a:off x="5863451" y="4081114"/>
            <a:ext cx="160005" cy="181018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8"/>
          <p:cNvSpPr/>
          <p:nvPr/>
        </p:nvSpPr>
        <p:spPr>
          <a:xfrm>
            <a:off x="6358852" y="4940772"/>
            <a:ext cx="133283" cy="74458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8"/>
          <p:cNvSpPr/>
          <p:nvPr/>
        </p:nvSpPr>
        <p:spPr>
          <a:xfrm>
            <a:off x="6676339" y="4981273"/>
            <a:ext cx="240832" cy="160005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8"/>
          <p:cNvSpPr/>
          <p:nvPr/>
        </p:nvSpPr>
        <p:spPr>
          <a:xfrm>
            <a:off x="8381537" y="1547080"/>
            <a:ext cx="244081" cy="244081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8"/>
          <p:cNvSpPr/>
          <p:nvPr/>
        </p:nvSpPr>
        <p:spPr>
          <a:xfrm>
            <a:off x="9496635" y="431981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8"/>
          <p:cNvSpPr/>
          <p:nvPr/>
        </p:nvSpPr>
        <p:spPr>
          <a:xfrm>
            <a:off x="10107525" y="431981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8"/>
          <p:cNvSpPr/>
          <p:nvPr/>
        </p:nvSpPr>
        <p:spPr>
          <a:xfrm>
            <a:off x="6451953" y="4110195"/>
            <a:ext cx="480015" cy="617384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8"/>
          <p:cNvSpPr/>
          <p:nvPr/>
        </p:nvSpPr>
        <p:spPr>
          <a:xfrm>
            <a:off x="6552140" y="4213630"/>
            <a:ext cx="284456" cy="40426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8"/>
          <p:cNvSpPr/>
          <p:nvPr/>
        </p:nvSpPr>
        <p:spPr>
          <a:xfrm>
            <a:off x="6552140" y="4291207"/>
            <a:ext cx="284456" cy="40426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8"/>
          <p:cNvSpPr/>
          <p:nvPr/>
        </p:nvSpPr>
        <p:spPr>
          <a:xfrm>
            <a:off x="6552140" y="4368758"/>
            <a:ext cx="224667" cy="40452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8"/>
          <p:cNvSpPr/>
          <p:nvPr/>
        </p:nvSpPr>
        <p:spPr>
          <a:xfrm>
            <a:off x="11161211" y="2330888"/>
            <a:ext cx="407283" cy="45255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8"/>
          <p:cNvSpPr/>
          <p:nvPr/>
        </p:nvSpPr>
        <p:spPr>
          <a:xfrm>
            <a:off x="8389632" y="48153"/>
            <a:ext cx="533334" cy="456846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8"/>
          <p:cNvSpPr/>
          <p:nvPr/>
        </p:nvSpPr>
        <p:spPr>
          <a:xfrm>
            <a:off x="8543161" y="131642"/>
            <a:ext cx="103439" cy="239208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8"/>
          <p:cNvSpPr/>
          <p:nvPr/>
        </p:nvSpPr>
        <p:spPr>
          <a:xfrm>
            <a:off x="5818427" y="2379383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8"/>
          <p:cNvSpPr/>
          <p:nvPr/>
        </p:nvSpPr>
        <p:spPr>
          <a:xfrm>
            <a:off x="6456800" y="1338611"/>
            <a:ext cx="153559" cy="153559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8"/>
          <p:cNvSpPr/>
          <p:nvPr/>
        </p:nvSpPr>
        <p:spPr>
          <a:xfrm>
            <a:off x="11136951" y="90995"/>
            <a:ext cx="151960" cy="153559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8"/>
          <p:cNvSpPr/>
          <p:nvPr/>
        </p:nvSpPr>
        <p:spPr>
          <a:xfrm>
            <a:off x="5818427" y="2663804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8"/>
          <p:cNvSpPr/>
          <p:nvPr/>
        </p:nvSpPr>
        <p:spPr>
          <a:xfrm>
            <a:off x="7153311" y="1327293"/>
            <a:ext cx="174572" cy="176196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8"/>
          <p:cNvSpPr/>
          <p:nvPr/>
        </p:nvSpPr>
        <p:spPr>
          <a:xfrm>
            <a:off x="7872483" y="1346681"/>
            <a:ext cx="1536963" cy="137419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8"/>
          <p:cNvSpPr/>
          <p:nvPr/>
        </p:nvSpPr>
        <p:spPr>
          <a:xfrm>
            <a:off x="6104652" y="-15650"/>
            <a:ext cx="2105593" cy="617346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8"/>
          <p:cNvSpPr/>
          <p:nvPr/>
        </p:nvSpPr>
        <p:spPr>
          <a:xfrm>
            <a:off x="10618203" y="372193"/>
            <a:ext cx="856567" cy="1128081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8"/>
          <p:cNvSpPr/>
          <p:nvPr/>
        </p:nvSpPr>
        <p:spPr>
          <a:xfrm>
            <a:off x="5645511" y="318852"/>
            <a:ext cx="137394" cy="319630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8"/>
          <p:cNvSpPr/>
          <p:nvPr/>
        </p:nvSpPr>
        <p:spPr>
          <a:xfrm>
            <a:off x="6516587" y="3614057"/>
            <a:ext cx="137394" cy="320010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8"/>
          <p:cNvSpPr/>
          <p:nvPr/>
        </p:nvSpPr>
        <p:spPr>
          <a:xfrm>
            <a:off x="5837840" y="318852"/>
            <a:ext cx="135770" cy="319630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8"/>
          <p:cNvSpPr/>
          <p:nvPr/>
        </p:nvSpPr>
        <p:spPr>
          <a:xfrm>
            <a:off x="6516587" y="1862233"/>
            <a:ext cx="137394" cy="169372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8"/>
          <p:cNvSpPr/>
          <p:nvPr/>
        </p:nvSpPr>
        <p:spPr>
          <a:xfrm>
            <a:off x="10367711" y="4606334"/>
            <a:ext cx="1063444" cy="161629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8"/>
          <p:cNvSpPr/>
          <p:nvPr/>
        </p:nvSpPr>
        <p:spPr>
          <a:xfrm>
            <a:off x="7152194" y="4743697"/>
            <a:ext cx="1248801" cy="39979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8"/>
          <p:cNvSpPr/>
          <p:nvPr/>
        </p:nvSpPr>
        <p:spPr>
          <a:xfrm>
            <a:off x="5538853" y="2521593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8"/>
          <p:cNvSpPr/>
          <p:nvPr/>
        </p:nvSpPr>
        <p:spPr>
          <a:xfrm>
            <a:off x="5580877" y="1517999"/>
            <a:ext cx="628702" cy="137394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8"/>
          <p:cNvSpPr/>
          <p:nvPr/>
        </p:nvSpPr>
        <p:spPr>
          <a:xfrm>
            <a:off x="10875167" y="3384576"/>
            <a:ext cx="179419" cy="462251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8"/>
          <p:cNvSpPr/>
          <p:nvPr/>
        </p:nvSpPr>
        <p:spPr>
          <a:xfrm>
            <a:off x="11072317" y="3382952"/>
            <a:ext cx="181043" cy="46387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8"/>
          <p:cNvSpPr/>
          <p:nvPr/>
        </p:nvSpPr>
        <p:spPr>
          <a:xfrm>
            <a:off x="10970506" y="3476693"/>
            <a:ext cx="187489" cy="118005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8"/>
          <p:cNvSpPr/>
          <p:nvPr/>
        </p:nvSpPr>
        <p:spPr>
          <a:xfrm>
            <a:off x="11064248" y="3635069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8"/>
          <p:cNvSpPr/>
          <p:nvPr/>
        </p:nvSpPr>
        <p:spPr>
          <a:xfrm>
            <a:off x="10834767" y="3331235"/>
            <a:ext cx="454156" cy="40426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8"/>
          <p:cNvSpPr/>
          <p:nvPr/>
        </p:nvSpPr>
        <p:spPr>
          <a:xfrm>
            <a:off x="10834767" y="3859703"/>
            <a:ext cx="454156" cy="40426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8"/>
          <p:cNvSpPr/>
          <p:nvPr/>
        </p:nvSpPr>
        <p:spPr>
          <a:xfrm>
            <a:off x="6986866" y="4551393"/>
            <a:ext cx="164878" cy="214973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8"/>
          <p:cNvSpPr/>
          <p:nvPr/>
        </p:nvSpPr>
        <p:spPr>
          <a:xfrm>
            <a:off x="7177571" y="4446334"/>
            <a:ext cx="210126" cy="386296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8"/>
          <p:cNvSpPr/>
          <p:nvPr/>
        </p:nvSpPr>
        <p:spPr>
          <a:xfrm>
            <a:off x="10994747" y="4131183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8"/>
          <p:cNvSpPr txBox="1">
            <a:spLocks noGrp="1"/>
          </p:cNvSpPr>
          <p:nvPr>
            <p:ph type="ctrTitle" idx="4294967295"/>
          </p:nvPr>
        </p:nvSpPr>
        <p:spPr>
          <a:xfrm>
            <a:off x="603554" y="1759900"/>
            <a:ext cx="4283465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AR" sz="3400" b="0" i="0" u="none" strike="noStrike" cap="none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Cuidado con usar SQL en Hibernate</a:t>
            </a:r>
            <a:endParaRPr sz="3400" b="0" i="0" u="none" strike="noStrike" cap="none">
              <a:solidFill>
                <a:srgbClr val="333333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8" name="Google Shape;608;p18"/>
          <p:cNvSpPr txBox="1"/>
          <p:nvPr/>
        </p:nvSpPr>
        <p:spPr>
          <a:xfrm>
            <a:off x="603550" y="2940575"/>
            <a:ext cx="22884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550700" y="1228375"/>
            <a:ext cx="5164800" cy="1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Índice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669675" y="1953492"/>
            <a:ext cx="8010600" cy="265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0" i="0" u="none" strike="noStrike" cap="none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   01                          </a:t>
            </a:r>
            <a:r>
              <a:rPr lang="es-AR" sz="35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03                        </a:t>
            </a:r>
            <a:endParaRPr sz="3500" b="0" i="0" u="none" strike="noStrike" cap="none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0" i="0" u="none" strike="noStrike" cap="none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                  </a:t>
            </a:r>
            <a:endParaRPr sz="3500" b="0" i="0" u="none" strike="noStrike" cap="none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0" i="0" u="none" strike="noStrike" cap="none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   02                         04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675" y="2099246"/>
            <a:ext cx="379675" cy="33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675" y="3101170"/>
            <a:ext cx="427750" cy="4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775074" y="2099245"/>
            <a:ext cx="1401071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Características</a:t>
            </a:r>
            <a:endParaRPr sz="1100" b="0" i="0" u="none" strike="noStrike" cap="non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775075" y="3143945"/>
            <a:ext cx="1008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Sintaxis</a:t>
            </a:r>
            <a:endParaRPr sz="1100" b="0" i="0" u="none" strike="noStrike" cap="non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5266500" y="2099245"/>
            <a:ext cx="2539354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Ubicación de consultas en SPRING</a:t>
            </a:r>
            <a:endParaRPr sz="1100" b="0" i="0" u="none" strike="noStrike" cap="non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5266500" y="3143945"/>
            <a:ext cx="2539354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Cuidado con usar SQL con Hibernate</a:t>
            </a:r>
            <a:endParaRPr sz="1100" b="0" i="0" u="none" strike="noStrike" cap="non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75630" y="1962958"/>
            <a:ext cx="602974" cy="60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3805" y="2999845"/>
            <a:ext cx="602974" cy="60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9"/>
          <p:cNvSpPr txBox="1"/>
          <p:nvPr/>
        </p:nvSpPr>
        <p:spPr>
          <a:xfrm>
            <a:off x="455774" y="434123"/>
            <a:ext cx="8362643" cy="55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Cómo funcionan las Queries SQL (no HQL/Criteria) con la cache de session en Hibernate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400" b="0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(Cuidado con el Uso de SQL Queries)</a:t>
            </a:r>
            <a:endParaRPr sz="1400" b="0" i="0" u="none" strike="noStrike" cap="non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3F3F3F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4" name="Google Shape;614;p19"/>
          <p:cNvSpPr/>
          <p:nvPr/>
        </p:nvSpPr>
        <p:spPr>
          <a:xfrm>
            <a:off x="3977654" y="3493675"/>
            <a:ext cx="823800" cy="39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5" name="Google Shape;6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600" y="2042813"/>
            <a:ext cx="464021" cy="5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855" y="1216549"/>
            <a:ext cx="8425331" cy="343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0"/>
          <p:cNvSpPr txBox="1"/>
          <p:nvPr/>
        </p:nvSpPr>
        <p:spPr>
          <a:xfrm>
            <a:off x="1127051" y="609600"/>
            <a:ext cx="7813306" cy="29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Enlaces de Interés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Documentación HIBERNATE HQL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https://docs.jboss.org/hibernate/orm/3.6/reference/es-ES/html/queryhql.html#queryhql-polymorphism</a:t>
            </a: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Data JPA - Reference Documentation</a:t>
            </a: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https://docs.spring.io/spring-data/data-jpa/docs/1.0.0.M1/reference/html/#jpa.query-methods.query-creation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8E492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2" name="Google Shape;6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608" y="2578837"/>
            <a:ext cx="851443" cy="71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643" y="1124115"/>
            <a:ext cx="826089" cy="75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00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1"/>
          <p:cNvSpPr/>
          <p:nvPr/>
        </p:nvSpPr>
        <p:spPr>
          <a:xfrm>
            <a:off x="9341508" y="4556240"/>
            <a:ext cx="863038" cy="452532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10644062" y="1094184"/>
            <a:ext cx="429920" cy="134577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10737803" y="1229111"/>
            <a:ext cx="242431" cy="96612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10807284" y="1353152"/>
            <a:ext cx="121228" cy="10407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1"/>
          <p:cNvSpPr/>
          <p:nvPr/>
        </p:nvSpPr>
        <p:spPr>
          <a:xfrm>
            <a:off x="10547098" y="953572"/>
            <a:ext cx="623855" cy="173354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1"/>
          <p:cNvSpPr/>
          <p:nvPr/>
        </p:nvSpPr>
        <p:spPr>
          <a:xfrm>
            <a:off x="6734750" y="763298"/>
            <a:ext cx="3647660" cy="4198733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8724146" y="2691287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5356243" y="1894537"/>
            <a:ext cx="450933" cy="449309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5836216" y="1846068"/>
            <a:ext cx="318411" cy="315163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9204119" y="1608492"/>
            <a:ext cx="741835" cy="121254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5344925" y="2969237"/>
            <a:ext cx="777389" cy="1574141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1"/>
          <p:cNvSpPr/>
          <p:nvPr/>
        </p:nvSpPr>
        <p:spPr>
          <a:xfrm>
            <a:off x="5694006" y="4079490"/>
            <a:ext cx="80827" cy="404061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6999783" y="226760"/>
            <a:ext cx="1299404" cy="45090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1"/>
          <p:cNvSpPr/>
          <p:nvPr/>
        </p:nvSpPr>
        <p:spPr>
          <a:xfrm>
            <a:off x="9729363" y="-85550"/>
            <a:ext cx="1165259" cy="389900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6188519" y="2212912"/>
            <a:ext cx="247304" cy="211572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9496635" y="1309200"/>
            <a:ext cx="247304" cy="212054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10505075" y="2425391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7759354" y="4578064"/>
            <a:ext cx="200431" cy="172136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11109494" y="607689"/>
            <a:ext cx="198807" cy="171780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8265186" y="4263699"/>
            <a:ext cx="292095" cy="21101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6225696" y="2463405"/>
            <a:ext cx="206877" cy="1482021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5545316" y="699249"/>
            <a:ext cx="824261" cy="758001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10493757" y="2951473"/>
            <a:ext cx="250527" cy="1557975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10950002" y="2897218"/>
            <a:ext cx="133663" cy="75295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9195278" y="3760547"/>
            <a:ext cx="124949" cy="140110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11101399" y="2972333"/>
            <a:ext cx="318411" cy="333080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10526086" y="2772086"/>
            <a:ext cx="248395" cy="160005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9223119" y="3635430"/>
            <a:ext cx="46631" cy="9359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10805660" y="2850551"/>
            <a:ext cx="122852" cy="60551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9182457" y="3515030"/>
            <a:ext cx="60780" cy="91577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4949000" y="1910626"/>
            <a:ext cx="227890" cy="439691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5130950" y="2537911"/>
            <a:ext cx="92806" cy="10975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5073421" y="2389838"/>
            <a:ext cx="72757" cy="115620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5092809" y="1760574"/>
            <a:ext cx="82020" cy="114605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5231797" y="1414564"/>
            <a:ext cx="226291" cy="226291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5165538" y="1625519"/>
            <a:ext cx="92146" cy="105824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5219413" y="2670478"/>
            <a:ext cx="235452" cy="23900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6021014" y="4607603"/>
            <a:ext cx="327294" cy="333308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6508016" y="5000839"/>
            <a:ext cx="132800" cy="61261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5926334" y="4301941"/>
            <a:ext cx="56719" cy="118564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5958765" y="4459175"/>
            <a:ext cx="76006" cy="116483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5863451" y="4081114"/>
            <a:ext cx="160005" cy="181018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1"/>
          <p:cNvSpPr/>
          <p:nvPr/>
        </p:nvSpPr>
        <p:spPr>
          <a:xfrm>
            <a:off x="6358852" y="4940772"/>
            <a:ext cx="133283" cy="74458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1"/>
          <p:cNvSpPr/>
          <p:nvPr/>
        </p:nvSpPr>
        <p:spPr>
          <a:xfrm>
            <a:off x="6676339" y="4981273"/>
            <a:ext cx="240832" cy="160005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9496635" y="431981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1"/>
          <p:cNvSpPr/>
          <p:nvPr/>
        </p:nvSpPr>
        <p:spPr>
          <a:xfrm>
            <a:off x="10107525" y="431981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1"/>
          <p:cNvSpPr/>
          <p:nvPr/>
        </p:nvSpPr>
        <p:spPr>
          <a:xfrm>
            <a:off x="6451953" y="4110195"/>
            <a:ext cx="480015" cy="617384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6552140" y="4213630"/>
            <a:ext cx="284456" cy="40426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6552140" y="4291207"/>
            <a:ext cx="284456" cy="40426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1"/>
          <p:cNvSpPr/>
          <p:nvPr/>
        </p:nvSpPr>
        <p:spPr>
          <a:xfrm>
            <a:off x="6552140" y="4368758"/>
            <a:ext cx="224667" cy="40452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11161211" y="2330888"/>
            <a:ext cx="407283" cy="45255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8389632" y="48153"/>
            <a:ext cx="533334" cy="456846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8543161" y="131642"/>
            <a:ext cx="103439" cy="239208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5818427" y="2379383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6456800" y="1338611"/>
            <a:ext cx="153559" cy="153559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11136951" y="90995"/>
            <a:ext cx="151960" cy="153559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5818427" y="2663804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1"/>
          <p:cNvSpPr/>
          <p:nvPr/>
        </p:nvSpPr>
        <p:spPr>
          <a:xfrm>
            <a:off x="6104652" y="-15650"/>
            <a:ext cx="2105593" cy="617346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10618203" y="372193"/>
            <a:ext cx="856567" cy="1128081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5645511" y="318852"/>
            <a:ext cx="137394" cy="319630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1"/>
          <p:cNvSpPr/>
          <p:nvPr/>
        </p:nvSpPr>
        <p:spPr>
          <a:xfrm>
            <a:off x="6516587" y="3614057"/>
            <a:ext cx="137394" cy="320010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5837840" y="318852"/>
            <a:ext cx="135770" cy="319630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1"/>
          <p:cNvSpPr/>
          <p:nvPr/>
        </p:nvSpPr>
        <p:spPr>
          <a:xfrm>
            <a:off x="6516587" y="1862233"/>
            <a:ext cx="137394" cy="169372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10367711" y="4606334"/>
            <a:ext cx="1063444" cy="161629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7152194" y="4743697"/>
            <a:ext cx="1248801" cy="39979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5538853" y="2521593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5580877" y="1517999"/>
            <a:ext cx="628702" cy="137394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10875167" y="3384576"/>
            <a:ext cx="179419" cy="462251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11072317" y="3382952"/>
            <a:ext cx="181043" cy="46387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10970506" y="3476693"/>
            <a:ext cx="187489" cy="118005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11064248" y="3635069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10834767" y="3331235"/>
            <a:ext cx="454156" cy="40426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10834767" y="3859703"/>
            <a:ext cx="454156" cy="40426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6986866" y="4551393"/>
            <a:ext cx="164878" cy="214973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7177571" y="4446334"/>
            <a:ext cx="210126" cy="386296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10994747" y="4131183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1"/>
          <p:cNvSpPr txBox="1"/>
          <p:nvPr/>
        </p:nvSpPr>
        <p:spPr>
          <a:xfrm>
            <a:off x="603550" y="2940575"/>
            <a:ext cx="22884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5" name="Google Shape;705;p21"/>
          <p:cNvSpPr txBox="1"/>
          <p:nvPr/>
        </p:nvSpPr>
        <p:spPr>
          <a:xfrm>
            <a:off x="593475" y="1111700"/>
            <a:ext cx="43419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¡Gracias!</a:t>
            </a:r>
            <a:endParaRPr sz="4800" b="1" i="0" u="none" strike="noStrike" cap="none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6" name="Google Shape;7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8775" y="1341026"/>
            <a:ext cx="517925" cy="5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00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9341508" y="4556240"/>
            <a:ext cx="863038" cy="452532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0644062" y="1094184"/>
            <a:ext cx="429920" cy="134577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0737803" y="1229111"/>
            <a:ext cx="242431" cy="96612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0807284" y="1353152"/>
            <a:ext cx="121228" cy="10407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547098" y="953572"/>
            <a:ext cx="623855" cy="173354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6734750" y="763298"/>
            <a:ext cx="3647660" cy="4198733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7012725" y="2620156"/>
            <a:ext cx="992336" cy="990738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8724146" y="2691287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8064787" y="2509946"/>
            <a:ext cx="707905" cy="698871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5356243" y="1894537"/>
            <a:ext cx="450933" cy="449309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5836216" y="1846068"/>
            <a:ext cx="318411" cy="315163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9082921" y="1889690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9082921" y="2028678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9082921" y="2167666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9082921" y="2447240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9082921" y="2586228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9082921" y="2864203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9082921" y="3003191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9082921" y="3281141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7035361" y="1889690"/>
            <a:ext cx="1803630" cy="40426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035361" y="2028678"/>
            <a:ext cx="1803630" cy="40426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035361" y="2308252"/>
            <a:ext cx="1213730" cy="40452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9204119" y="1608492"/>
            <a:ext cx="741835" cy="121254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7567051" y="1608492"/>
            <a:ext cx="740211" cy="121254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5344925" y="2969237"/>
            <a:ext cx="777389" cy="1574141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5694006" y="4079490"/>
            <a:ext cx="80827" cy="404061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6999783" y="226760"/>
            <a:ext cx="1299404" cy="45090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729363" y="-85550"/>
            <a:ext cx="1165259" cy="389900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188519" y="2212912"/>
            <a:ext cx="247304" cy="211572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9496635" y="1309200"/>
            <a:ext cx="247304" cy="212054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0505075" y="2425391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7759354" y="4578064"/>
            <a:ext cx="200431" cy="172136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1109494" y="607689"/>
            <a:ext cx="198807" cy="171780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8265186" y="4263699"/>
            <a:ext cx="292095" cy="21101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225696" y="2463405"/>
            <a:ext cx="206877" cy="1482021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545316" y="699249"/>
            <a:ext cx="824261" cy="758001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0493757" y="2951473"/>
            <a:ext cx="250527" cy="1557975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0950002" y="2897218"/>
            <a:ext cx="133663" cy="75295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9195278" y="3760547"/>
            <a:ext cx="124949" cy="140110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101399" y="2972333"/>
            <a:ext cx="318411" cy="333080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0526086" y="2772086"/>
            <a:ext cx="248395" cy="160005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9223119" y="3635430"/>
            <a:ext cx="46631" cy="9359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0805660" y="2850551"/>
            <a:ext cx="122852" cy="60551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9182457" y="3515030"/>
            <a:ext cx="60780" cy="91577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949000" y="1910626"/>
            <a:ext cx="227890" cy="439691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130950" y="2537911"/>
            <a:ext cx="92806" cy="10975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073421" y="2389838"/>
            <a:ext cx="72757" cy="115620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5092809" y="1760574"/>
            <a:ext cx="82020" cy="114605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5231797" y="1414564"/>
            <a:ext cx="226291" cy="226291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165538" y="1625519"/>
            <a:ext cx="92146" cy="105824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219413" y="2670478"/>
            <a:ext cx="235452" cy="23900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021014" y="4607603"/>
            <a:ext cx="327294" cy="333308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6508016" y="5000839"/>
            <a:ext cx="132800" cy="61261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5926334" y="4301941"/>
            <a:ext cx="56719" cy="118564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5958765" y="4459175"/>
            <a:ext cx="76006" cy="116483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5863451" y="4081114"/>
            <a:ext cx="160005" cy="181018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6358852" y="4940772"/>
            <a:ext cx="133283" cy="74458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6676339" y="4981273"/>
            <a:ext cx="240832" cy="160005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381537" y="1547080"/>
            <a:ext cx="244081" cy="244081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9496635" y="431981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0107525" y="431981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6451953" y="4110195"/>
            <a:ext cx="480015" cy="617384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552140" y="4213630"/>
            <a:ext cx="284456" cy="40426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6552140" y="4291207"/>
            <a:ext cx="284456" cy="40426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6552140" y="4368758"/>
            <a:ext cx="224667" cy="40452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1161211" y="2330888"/>
            <a:ext cx="407283" cy="45255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8389632" y="48153"/>
            <a:ext cx="533334" cy="456846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8543161" y="131642"/>
            <a:ext cx="103439" cy="239208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5818427" y="2379383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6456800" y="1338611"/>
            <a:ext cx="153559" cy="153559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11136951" y="90995"/>
            <a:ext cx="151960" cy="153559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5818427" y="2663804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7153311" y="1327293"/>
            <a:ext cx="174572" cy="176196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872483" y="1346681"/>
            <a:ext cx="1536963" cy="137419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6104652" y="-15650"/>
            <a:ext cx="2105593" cy="617346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10618203" y="372193"/>
            <a:ext cx="856567" cy="1128081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5645511" y="318852"/>
            <a:ext cx="137394" cy="319630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6516587" y="3614057"/>
            <a:ext cx="137394" cy="320010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5837840" y="318852"/>
            <a:ext cx="135770" cy="319630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6516587" y="1862233"/>
            <a:ext cx="137394" cy="169372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10367711" y="4606334"/>
            <a:ext cx="1063444" cy="161629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7152194" y="4743697"/>
            <a:ext cx="1248801" cy="39979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5538853" y="2521593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5580877" y="1517999"/>
            <a:ext cx="628702" cy="137394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10875167" y="3384576"/>
            <a:ext cx="179419" cy="462251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11072317" y="3382952"/>
            <a:ext cx="181043" cy="46387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970506" y="3476693"/>
            <a:ext cx="187489" cy="118005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11064248" y="3635069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10834767" y="3331235"/>
            <a:ext cx="454156" cy="40426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10834767" y="3859703"/>
            <a:ext cx="454156" cy="40426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6986866" y="4551393"/>
            <a:ext cx="164878" cy="214973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7177571" y="4446334"/>
            <a:ext cx="210126" cy="386296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10994747" y="4131183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ctrTitle" idx="4294967295"/>
          </p:nvPr>
        </p:nvSpPr>
        <p:spPr>
          <a:xfrm>
            <a:off x="603549" y="1759900"/>
            <a:ext cx="3990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AR" sz="3400" b="0" i="0" u="none" strike="noStrike" cap="none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Características</a:t>
            </a:r>
            <a:endParaRPr sz="3400" b="0" i="0" u="none" strike="noStrike" cap="none">
              <a:solidFill>
                <a:srgbClr val="333333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603550" y="2940575"/>
            <a:ext cx="22884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608175" y="797167"/>
            <a:ext cx="5983125" cy="116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¿Que es HQL (Hibernate Query Language)? </a:t>
            </a: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Es un lenguaje de consultas que proporciona Hibernate, es similar a SQL Standard</a:t>
            </a: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577695" y="2069707"/>
            <a:ext cx="6518430" cy="205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Características de HQL</a:t>
            </a: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Los tipos de datos son los de JAVA.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Las consultas son independientes del lenguaje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Las consultas son independientes del modelo de tablas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1" i="0" u="sng" strike="noStrike" cap="none">
                <a:solidFill>
                  <a:srgbClr val="00B050"/>
                </a:solidFill>
                <a:latin typeface="Proxima Nova"/>
                <a:ea typeface="Proxima Nova"/>
                <a:cs typeface="Proxima Nova"/>
                <a:sym typeface="Proxima Nova"/>
              </a:rPr>
              <a:t>Trabaja con clases y atributos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Se puede tratar con colecciones de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Se puede navegar entre distintos objetos en la propia consulta</a:t>
            </a: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2864" y="454266"/>
            <a:ext cx="1760909" cy="1615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/>
        </p:nvSpPr>
        <p:spPr>
          <a:xfrm>
            <a:off x="608175" y="400927"/>
            <a:ext cx="7863880" cy="223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¿Cómo funciona HQL? </a:t>
            </a: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1-  Escribimos las consultas en HQL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2- Hibernate las convierte (</a:t>
            </a:r>
            <a:r>
              <a:rPr lang="es-AR" sz="1200" b="1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traduce</a:t>
            </a: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) a SQL, según la base de datos que estemos utilizando </a:t>
            </a: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8737" y="2571750"/>
            <a:ext cx="64865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/>
        </p:nvSpPr>
        <p:spPr>
          <a:xfrm>
            <a:off x="608175" y="797167"/>
            <a:ext cx="7863880" cy="93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Traducción HQL a SQL </a:t>
            </a: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Char char="●"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El concepto de “traducción” es importante para entender qué hace Hibernate cuando ejecutamos HQL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3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roxima Nova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824" y="1822417"/>
            <a:ext cx="2608684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8769" y="1822417"/>
            <a:ext cx="3794760" cy="107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1044" y="1918839"/>
            <a:ext cx="654189" cy="65291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/>
        </p:nvSpPr>
        <p:spPr>
          <a:xfrm>
            <a:off x="3565754" y="2571915"/>
            <a:ext cx="10062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traducción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824" y="3458079"/>
            <a:ext cx="2608684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98769" y="3419652"/>
            <a:ext cx="3794760" cy="107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64125" y="3525598"/>
            <a:ext cx="654189" cy="6529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 txBox="1"/>
          <p:nvPr/>
        </p:nvSpPr>
        <p:spPr>
          <a:xfrm>
            <a:off x="3638835" y="4178674"/>
            <a:ext cx="10062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traducción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00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/>
          <p:nvPr/>
        </p:nvSpPr>
        <p:spPr>
          <a:xfrm>
            <a:off x="9341508" y="4556240"/>
            <a:ext cx="863038" cy="452532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10644062" y="1094184"/>
            <a:ext cx="429920" cy="134577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0737803" y="1229111"/>
            <a:ext cx="242431" cy="96612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10807284" y="1353152"/>
            <a:ext cx="121228" cy="10407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0547098" y="953572"/>
            <a:ext cx="623855" cy="173354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6734750" y="763298"/>
            <a:ext cx="3647660" cy="4198733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7012725" y="2620156"/>
            <a:ext cx="992336" cy="990738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8724146" y="2691287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8064787" y="2509946"/>
            <a:ext cx="707905" cy="698871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5356243" y="1894537"/>
            <a:ext cx="450933" cy="449309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5836216" y="1846068"/>
            <a:ext cx="318411" cy="315163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9082921" y="1889690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9082921" y="2028678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9082921" y="2167666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9082921" y="2447240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9082921" y="2586228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9082921" y="2864203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9082921" y="3003191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9082921" y="3281141"/>
            <a:ext cx="1044056" cy="40426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7035361" y="1889690"/>
            <a:ext cx="1803630" cy="40426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7035361" y="2028678"/>
            <a:ext cx="1803630" cy="40426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7035361" y="2308252"/>
            <a:ext cx="1213730" cy="40452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9204119" y="1608492"/>
            <a:ext cx="741835" cy="121254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7567051" y="1608492"/>
            <a:ext cx="740211" cy="121254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5344925" y="2969237"/>
            <a:ext cx="777389" cy="1574141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5694006" y="4079490"/>
            <a:ext cx="80827" cy="404061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6999783" y="226760"/>
            <a:ext cx="1299404" cy="45090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9729363" y="-85550"/>
            <a:ext cx="1165259" cy="389900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6188519" y="2212912"/>
            <a:ext cx="247304" cy="211572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9496635" y="1309200"/>
            <a:ext cx="247304" cy="212054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0505075" y="2425391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7759354" y="4578064"/>
            <a:ext cx="200431" cy="172136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11109494" y="607689"/>
            <a:ext cx="198807" cy="171780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8265186" y="4263699"/>
            <a:ext cx="292095" cy="21101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6225696" y="2463405"/>
            <a:ext cx="206877" cy="1482021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5545316" y="699249"/>
            <a:ext cx="824261" cy="758001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10493757" y="2951473"/>
            <a:ext cx="250527" cy="1557975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10950002" y="2897218"/>
            <a:ext cx="133663" cy="75295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9195278" y="3760547"/>
            <a:ext cx="124949" cy="140110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11101399" y="2972333"/>
            <a:ext cx="318411" cy="333080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10526086" y="2772086"/>
            <a:ext cx="248395" cy="160005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9223119" y="3635430"/>
            <a:ext cx="46631" cy="9359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10805660" y="2850551"/>
            <a:ext cx="122852" cy="60551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9182457" y="3515030"/>
            <a:ext cx="60780" cy="91577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4949000" y="1910626"/>
            <a:ext cx="227890" cy="439691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5130950" y="2537911"/>
            <a:ext cx="92806" cy="10975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5073421" y="2389838"/>
            <a:ext cx="72757" cy="115620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5092809" y="1760574"/>
            <a:ext cx="82020" cy="114605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5231797" y="1414564"/>
            <a:ext cx="226291" cy="226291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5165538" y="1625519"/>
            <a:ext cx="92146" cy="105824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5219413" y="2670478"/>
            <a:ext cx="235452" cy="23900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6021014" y="4607603"/>
            <a:ext cx="327294" cy="333308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6508016" y="5000839"/>
            <a:ext cx="132800" cy="61261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5926334" y="4301941"/>
            <a:ext cx="56719" cy="118564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5958765" y="4459175"/>
            <a:ext cx="76006" cy="116483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5863451" y="4081114"/>
            <a:ext cx="160005" cy="181018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6358852" y="4940772"/>
            <a:ext cx="133283" cy="74458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6676339" y="4981273"/>
            <a:ext cx="240832" cy="160005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8381537" y="1547080"/>
            <a:ext cx="244081" cy="244081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9496635" y="431981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10107525" y="431981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6451953" y="4110195"/>
            <a:ext cx="480015" cy="617384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6552140" y="4213630"/>
            <a:ext cx="284456" cy="40426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6552140" y="4291207"/>
            <a:ext cx="284456" cy="40426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6552140" y="4368758"/>
            <a:ext cx="224667" cy="40452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11161211" y="2330888"/>
            <a:ext cx="407283" cy="45255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8389632" y="48153"/>
            <a:ext cx="533334" cy="456846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8543161" y="131642"/>
            <a:ext cx="103439" cy="239208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5818427" y="2379383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6456800" y="1338611"/>
            <a:ext cx="153559" cy="153559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11136951" y="90995"/>
            <a:ext cx="151960" cy="153559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5818427" y="2663804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7153311" y="1327293"/>
            <a:ext cx="174572" cy="176196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7872483" y="1346681"/>
            <a:ext cx="1536963" cy="137419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6104652" y="-15650"/>
            <a:ext cx="2105593" cy="617346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10618203" y="372193"/>
            <a:ext cx="856567" cy="1128081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5645511" y="318852"/>
            <a:ext cx="137394" cy="319630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6516587" y="3614057"/>
            <a:ext cx="137394" cy="320010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5837840" y="318852"/>
            <a:ext cx="135770" cy="319630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6516587" y="1862233"/>
            <a:ext cx="137394" cy="169372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10367711" y="4606334"/>
            <a:ext cx="1063444" cy="161629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7152194" y="4743697"/>
            <a:ext cx="1248801" cy="39979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5538853" y="2521593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5580877" y="1517999"/>
            <a:ext cx="628702" cy="137394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10875167" y="3384576"/>
            <a:ext cx="179419" cy="462251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11072317" y="3382952"/>
            <a:ext cx="181043" cy="46387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10970506" y="3476693"/>
            <a:ext cx="187489" cy="118005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11064248" y="3635069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10834767" y="3331235"/>
            <a:ext cx="454156" cy="40426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10834767" y="3859703"/>
            <a:ext cx="454156" cy="40426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6986866" y="4551393"/>
            <a:ext cx="164878" cy="214973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7177571" y="4446334"/>
            <a:ext cx="210126" cy="386296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10994747" y="4131183"/>
            <a:ext cx="244055" cy="244081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 txBox="1">
            <a:spLocks noGrp="1"/>
          </p:cNvSpPr>
          <p:nvPr>
            <p:ph type="ctrTitle" idx="4294967295"/>
          </p:nvPr>
        </p:nvSpPr>
        <p:spPr>
          <a:xfrm>
            <a:off x="603555" y="1759900"/>
            <a:ext cx="3129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AR" sz="3400" b="0" i="0" u="none" strike="noStrike" cap="none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Sintaxis</a:t>
            </a:r>
            <a:endParaRPr sz="3400" b="0" i="0" u="none" strike="noStrike" cap="none">
              <a:solidFill>
                <a:srgbClr val="333333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96" name="Google Shape;296;p7"/>
          <p:cNvSpPr txBox="1"/>
          <p:nvPr/>
        </p:nvSpPr>
        <p:spPr>
          <a:xfrm>
            <a:off x="603550" y="2940575"/>
            <a:ext cx="22884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"/>
          <p:cNvSpPr txBox="1"/>
          <p:nvPr/>
        </p:nvSpPr>
        <p:spPr>
          <a:xfrm>
            <a:off x="372949" y="628206"/>
            <a:ext cx="4614687" cy="12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rgbClr val="333333"/>
                </a:solidFill>
                <a:highlight>
                  <a:srgbClr val="00B050"/>
                </a:highlight>
                <a:latin typeface="Proxima Nova"/>
                <a:ea typeface="Proxima Nova"/>
                <a:cs typeface="Proxima Nova"/>
                <a:sym typeface="Proxima Nova"/>
              </a:rPr>
              <a:t>Elementos de HQL</a:t>
            </a:r>
            <a:endParaRPr sz="1500" b="1" i="0" u="none" strike="noStrike" cap="none">
              <a:solidFill>
                <a:srgbClr val="333333"/>
              </a:solidFill>
              <a:highlight>
                <a:srgbClr val="00B05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La mayoría de la sintaxis y características son similares a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 b="0" i="0" u="none" strike="noStrike" cap="none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Una consulta HQL puede constituirse de los siguientes elementos </a:t>
            </a:r>
            <a:endParaRPr sz="1200" b="1" i="0" u="none" strike="noStrike" cap="none">
              <a:solidFill>
                <a:srgbClr val="8E492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02" name="Google Shape;302;p8"/>
          <p:cNvGraphicFramePr/>
          <p:nvPr/>
        </p:nvGraphicFramePr>
        <p:xfrm>
          <a:off x="372949" y="1943311"/>
          <a:ext cx="7829175" cy="1915435"/>
        </p:xfrm>
        <a:graphic>
          <a:graphicData uri="http://schemas.openxmlformats.org/drawingml/2006/table">
            <a:tbl>
              <a:tblPr>
                <a:noFill/>
                <a:tableStyleId>{7572145F-EEB8-4A04-928C-1C9B46320778}</a:tableStyleId>
              </a:tblPr>
              <a:tblGrid>
                <a:gridCol w="171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6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1" u="none" strike="noStrike" cap="non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Elementos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 anchor="ctr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85FF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 anchor="ctr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8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Cláusulas</a:t>
                      </a:r>
                      <a:endParaRPr sz="12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from </a:t>
                      </a:r>
                      <a:endParaRPr sz="1400" u="none" strike="noStrike" cap="none">
                        <a:highlight>
                          <a:schemeClr val="accent4"/>
                        </a:highlight>
                      </a:endParaRPr>
                    </a:p>
                  </a:txBody>
                  <a:tcPr marL="90000" marR="91425" marT="54000" marB="54000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highlight>
                          <a:schemeClr val="accent4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select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highlight>
                          <a:schemeClr val="accent4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where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highlight>
                          <a:schemeClr val="accent4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order by</a:t>
                      </a:r>
                      <a:endParaRPr sz="1400" u="none" strike="noStrike" cap="none">
                        <a:highlight>
                          <a:schemeClr val="accent4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highlight>
                          <a:schemeClr val="accent4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group by</a:t>
                      </a:r>
                      <a:endParaRPr sz="1400" u="none" strike="noStrike" cap="none">
                        <a:highlight>
                          <a:schemeClr val="accent4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highlight>
                          <a:schemeClr val="accent4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update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highlight>
                          <a:schemeClr val="accent4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delete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highlight>
                          <a:schemeClr val="accent4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Insert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highlight>
                          <a:schemeClr val="accent4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Funciones Agregadas</a:t>
                      </a:r>
                      <a:endParaRPr sz="12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 anchor="ctr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avg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 anchor="ctr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sum </a:t>
                      </a:r>
                      <a:endParaRPr sz="1400" u="none" strike="noStrike" cap="none"/>
                    </a:p>
                  </a:txBody>
                  <a:tcPr marL="90000" marR="91425" marT="54000" marB="54000" anchor="ctr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min </a:t>
                      </a:r>
                      <a:endParaRPr sz="1400" u="none" strike="noStrike" cap="none"/>
                    </a:p>
                  </a:txBody>
                  <a:tcPr marL="90000" marR="91425" marT="54000" marB="54000" anchor="ctr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max</a:t>
                      </a:r>
                      <a:endParaRPr sz="1400" u="none" strike="noStrike" cap="none"/>
                    </a:p>
                  </a:txBody>
                  <a:tcPr marL="90000" marR="91425" marT="54000" marB="54000" anchor="ctr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count(*)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count(…)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count(distinct …)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b="0" i="0" u="none" strike="noStrike" cap="non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count(all…)</a:t>
                      </a:r>
                      <a:endParaRPr sz="1400" u="none" strike="noStrike" cap="none"/>
                    </a:p>
                  </a:txBody>
                  <a:tcPr marL="90000" marR="91425" marT="54000" marB="54000" anchor="ctr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Sub Consultas</a:t>
                      </a:r>
                      <a:endParaRPr sz="12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 anchor="ctr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Consultas dentro de consultas</a:t>
                      </a:r>
                      <a:endParaRPr sz="12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0000" marR="91425" marT="54000" marB="54000" anchor="ctr">
                    <a:lnL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83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ae5a15b38_0_0"/>
          <p:cNvSpPr txBox="1"/>
          <p:nvPr/>
        </p:nvSpPr>
        <p:spPr>
          <a:xfrm>
            <a:off x="611965" y="1683250"/>
            <a:ext cx="66945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300" b="1">
                <a:solidFill>
                  <a:srgbClr val="333333"/>
                </a:solidFill>
                <a:highlight>
                  <a:srgbClr val="00B050"/>
                </a:highlight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HQL y su uso en Spring Boot</a:t>
            </a:r>
            <a:endParaRPr sz="1300" b="1">
              <a:solidFill>
                <a:srgbClr val="333333"/>
              </a:solidFill>
              <a:highlight>
                <a:srgbClr val="00B050"/>
              </a:highlight>
              <a:latin typeface="Proxima Nova"/>
              <a:ea typeface="Proxima Nova"/>
              <a:cs typeface="Proxima Nova"/>
              <a:sym typeface="Proxima Nova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</a:ext>
              </a:extLs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300" b="1">
                <a:solidFill>
                  <a:srgbClr val="333333"/>
                </a:solidFill>
                <a:highlight>
                  <a:srgbClr val="00B050"/>
                </a:highlight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 </a:t>
            </a:r>
            <a:br>
              <a:rPr lang="es-AR" sz="1300" b="1" i="0" u="none" strike="noStrike" cap="none">
                <a:solidFill>
                  <a:srgbClr val="333333"/>
                </a:solidFill>
                <a:highlight>
                  <a:srgbClr val="00B050"/>
                </a:highlight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</a:br>
            <a:r>
              <a:rPr lang="es-AR" sz="1200">
                <a:solidFill>
                  <a:srgbClr val="434343"/>
                </a:solidFill>
                <a:highlight>
                  <a:srgbClr val="00B050"/>
                </a:highlight>
                <a:latin typeface="Proxima Nova"/>
                <a:ea typeface="Proxima Nova"/>
                <a:cs typeface="Proxima Nova"/>
                <a:sym typeface="Proxima Nova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A continuación te mostramos la estructura y cómo ejecutar una sintaxis HQL para luego poder invocarla desde Spring Boot</a:t>
            </a:r>
            <a:endParaRPr sz="1200" b="0" i="0" u="none" strike="noStrike" cap="none">
              <a:solidFill>
                <a:srgbClr val="434343"/>
              </a:solidFill>
              <a:highlight>
                <a:srgbClr val="00B05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E6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eae5a15b38_0_0"/>
          <p:cNvCxnSpPr/>
          <p:nvPr/>
        </p:nvCxnSpPr>
        <p:spPr>
          <a:xfrm>
            <a:off x="2470885" y="2700700"/>
            <a:ext cx="0" cy="287100"/>
          </a:xfrm>
          <a:prstGeom prst="straightConnector1">
            <a:avLst/>
          </a:prstGeom>
          <a:noFill/>
          <a:ln w="28575" cap="flat" cmpd="sng">
            <a:solidFill>
              <a:srgbClr val="3B85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943</Words>
  <Application>Microsoft Office PowerPoint</Application>
  <PresentationFormat>Presentación en pantalla (16:9)</PresentationFormat>
  <Paragraphs>208</Paragraphs>
  <Slides>22</Slides>
  <Notes>22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Courier New</vt:lpstr>
      <vt:lpstr>Proxima Nova</vt:lpstr>
      <vt:lpstr>Proxima Nova Semibold</vt:lpstr>
      <vt:lpstr>Consolas</vt:lpstr>
      <vt:lpstr>Proxima Nova Extrabold</vt:lpstr>
      <vt:lpstr>Simple Light</vt:lpstr>
      <vt:lpstr>HQL</vt:lpstr>
      <vt:lpstr>Presentación de PowerPoint</vt:lpstr>
      <vt:lpstr>Características</vt:lpstr>
      <vt:lpstr>Presentación de PowerPoint</vt:lpstr>
      <vt:lpstr>Presentación de PowerPoint</vt:lpstr>
      <vt:lpstr>Presentación de PowerPoint</vt:lpstr>
      <vt:lpstr>Sintaxis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Ubicación de Consultas en SPRING</vt:lpstr>
      <vt:lpstr>Presentación de PowerPoint</vt:lpstr>
      <vt:lpstr>Presentación de PowerPoint</vt:lpstr>
      <vt:lpstr>Presentación de PowerPoint</vt:lpstr>
      <vt:lpstr>Cuidado con usar SQL en Hibernate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HQL</dc:title>
  <cp:lastModifiedBy>Facu Cortez</cp:lastModifiedBy>
  <cp:revision>3</cp:revision>
  <dcterms:modified xsi:type="dcterms:W3CDTF">2023-08-26T03:47:11Z</dcterms:modified>
</cp:coreProperties>
</file>