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1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2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3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4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5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6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7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8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9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20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21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22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23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4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6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7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8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29.xml" ContentType="application/vnd.openxmlformats-officedocument.theme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  <p:sldMasterId id="2147483745" r:id="rId5"/>
    <p:sldMasterId id="2147483755" r:id="rId6"/>
    <p:sldMasterId id="2147483765" r:id="rId7"/>
    <p:sldMasterId id="2147483778" r:id="rId8"/>
    <p:sldMasterId id="2147483789" r:id="rId9"/>
    <p:sldMasterId id="2147483801" r:id="rId10"/>
    <p:sldMasterId id="2147483812" r:id="rId11"/>
    <p:sldMasterId id="2147483823" r:id="rId12"/>
    <p:sldMasterId id="2147483834" r:id="rId13"/>
    <p:sldMasterId id="2147483849" r:id="rId14"/>
    <p:sldMasterId id="2147483860" r:id="rId15"/>
    <p:sldMasterId id="2147483871" r:id="rId16"/>
    <p:sldMasterId id="2147483882" r:id="rId17"/>
    <p:sldMasterId id="2147483892" r:id="rId18"/>
    <p:sldMasterId id="2147483904" r:id="rId19"/>
    <p:sldMasterId id="2147483958" r:id="rId20"/>
    <p:sldMasterId id="2147483969" r:id="rId21"/>
    <p:sldMasterId id="2147483980" r:id="rId22"/>
    <p:sldMasterId id="2147483992" r:id="rId23"/>
    <p:sldMasterId id="2147484002" r:id="rId24"/>
    <p:sldMasterId id="2147484014" r:id="rId25"/>
    <p:sldMasterId id="2147484026" r:id="rId26"/>
    <p:sldMasterId id="2147484035" r:id="rId27"/>
    <p:sldMasterId id="2147484047" r:id="rId28"/>
    <p:sldMasterId id="2147484059" r:id="rId29"/>
    <p:sldMasterId id="2147484069" r:id="rId30"/>
    <p:sldMasterId id="2147484084" r:id="rId31"/>
    <p:sldMasterId id="2147484095" r:id="rId32"/>
    <p:sldMasterId id="2147484110" r:id="rId33"/>
  </p:sldMasterIdLst>
  <p:notesMasterIdLst>
    <p:notesMasterId r:id="rId65"/>
  </p:notesMasterIdLst>
  <p:handoutMasterIdLst>
    <p:handoutMasterId r:id="rId66"/>
  </p:handoutMasterIdLst>
  <p:sldIdLst>
    <p:sldId id="391" r:id="rId34"/>
    <p:sldId id="511" r:id="rId35"/>
    <p:sldId id="548" r:id="rId36"/>
    <p:sldId id="549" r:id="rId37"/>
    <p:sldId id="521" r:id="rId38"/>
    <p:sldId id="522" r:id="rId39"/>
    <p:sldId id="545" r:id="rId40"/>
    <p:sldId id="523" r:id="rId41"/>
    <p:sldId id="546" r:id="rId42"/>
    <p:sldId id="533" r:id="rId43"/>
    <p:sldId id="535" r:id="rId44"/>
    <p:sldId id="536" r:id="rId45"/>
    <p:sldId id="537" r:id="rId46"/>
    <p:sldId id="538" r:id="rId47"/>
    <p:sldId id="539" r:id="rId48"/>
    <p:sldId id="525" r:id="rId49"/>
    <p:sldId id="524" r:id="rId50"/>
    <p:sldId id="540" r:id="rId51"/>
    <p:sldId id="526" r:id="rId52"/>
    <p:sldId id="541" r:id="rId53"/>
    <p:sldId id="542" r:id="rId54"/>
    <p:sldId id="543" r:id="rId55"/>
    <p:sldId id="527" r:id="rId56"/>
    <p:sldId id="528" r:id="rId57"/>
    <p:sldId id="544" r:id="rId58"/>
    <p:sldId id="529" r:id="rId59"/>
    <p:sldId id="530" r:id="rId60"/>
    <p:sldId id="531" r:id="rId61"/>
    <p:sldId id="532" r:id="rId62"/>
    <p:sldId id="547" r:id="rId63"/>
    <p:sldId id="281" r:id="rId64"/>
  </p:sldIdLst>
  <p:sldSz cx="9144000" cy="5143500" type="screen16x9"/>
  <p:notesSz cx="6724650" cy="9774238"/>
  <p:custDataLst>
    <p:tags r:id="rId67"/>
  </p:custDataLst>
  <p:defaultTextStyle>
    <a:defPPr>
      <a:defRPr lang="en-GB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2A0C14C-6D8C-461B-AE2F-1214D784C8B2}">
          <p14:sldIdLst>
            <p14:sldId id="391"/>
          </p14:sldIdLst>
        </p14:section>
        <p14:section name="Content" id="{982CB755-716E-45EB-8CA7-D64D96A03E75}">
          <p14:sldIdLst>
            <p14:sldId id="511"/>
            <p14:sldId id="548"/>
            <p14:sldId id="549"/>
            <p14:sldId id="521"/>
            <p14:sldId id="522"/>
            <p14:sldId id="545"/>
            <p14:sldId id="523"/>
            <p14:sldId id="546"/>
            <p14:sldId id="533"/>
            <p14:sldId id="535"/>
            <p14:sldId id="536"/>
            <p14:sldId id="537"/>
            <p14:sldId id="538"/>
            <p14:sldId id="539"/>
            <p14:sldId id="525"/>
            <p14:sldId id="524"/>
            <p14:sldId id="540"/>
            <p14:sldId id="526"/>
            <p14:sldId id="541"/>
            <p14:sldId id="542"/>
            <p14:sldId id="543"/>
            <p14:sldId id="527"/>
            <p14:sldId id="528"/>
            <p14:sldId id="544"/>
            <p14:sldId id="529"/>
            <p14:sldId id="530"/>
            <p14:sldId id="531"/>
            <p14:sldId id="532"/>
            <p14:sldId id="547"/>
          </p14:sldIdLst>
        </p14:section>
        <p14:section name="Thank you" id="{6C67BDE9-F8AE-4455-BA5B-F28BEC1A2719}">
          <p14:sldIdLst>
            <p14:sldId id="28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SAC Pierre OPFR/DML" initials="CPOF" lastIdx="4" clrIdx="0"/>
  <p:cmAuthor id="1" name="ALLARD SAINT ALBIN Thierry Ext IMT/OCP" initials="ASATEI" lastIdx="1" clrIdx="1"/>
  <p:cmAuthor id="2" name="PISARZ Jerome IMT TECHNO" initials="PJI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4BB4E6"/>
    <a:srgbClr val="FF0000"/>
    <a:srgbClr val="FF9933"/>
    <a:srgbClr val="FF6600"/>
    <a:srgbClr val="99FFCC"/>
    <a:srgbClr val="FFCC99"/>
    <a:srgbClr val="00FF00"/>
    <a:srgbClr val="FDD3F2"/>
    <a:srgbClr val="C8E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1886" autoAdjust="0"/>
  </p:normalViewPr>
  <p:slideViewPr>
    <p:cSldViewPr>
      <p:cViewPr varScale="1">
        <p:scale>
          <a:sx n="85" d="100"/>
          <a:sy n="85" d="100"/>
        </p:scale>
        <p:origin x="-912" y="-84"/>
      </p:cViewPr>
      <p:guideLst>
        <p:guide orient="horz" pos="3029"/>
        <p:guide orient="horz" pos="2603"/>
        <p:guide orient="horz" pos="2816"/>
        <p:guide orient="horz" pos="607"/>
        <p:guide orient="horz" pos="822"/>
        <p:guide orient="horz" pos="2394"/>
        <p:guide orient="horz" pos="1723"/>
        <p:guide orient="horz" pos="1935"/>
        <p:guide orient="horz" pos="216"/>
        <p:guide pos="5550"/>
        <p:guide pos="214"/>
        <p:guide pos="2775"/>
        <p:guide pos="2985"/>
        <p:guide pos="3888"/>
        <p:guide pos="4100"/>
        <p:guide pos="1877"/>
        <p:guide pos="16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" Target="slides/slide6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slide" Target="slides/slide14.xml"/><Relationship Id="rId50" Type="http://schemas.openxmlformats.org/officeDocument/2006/relationships/slide" Target="slides/slide17.xml"/><Relationship Id="rId55" Type="http://schemas.openxmlformats.org/officeDocument/2006/relationships/slide" Target="slides/slide22.xml"/><Relationship Id="rId63" Type="http://schemas.openxmlformats.org/officeDocument/2006/relationships/slide" Target="slides/slide30.xml"/><Relationship Id="rId68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slide" Target="slides/slide12.xml"/><Relationship Id="rId53" Type="http://schemas.openxmlformats.org/officeDocument/2006/relationships/slide" Target="slides/slide20.xml"/><Relationship Id="rId58" Type="http://schemas.openxmlformats.org/officeDocument/2006/relationships/slide" Target="slides/slide25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" Target="slides/slide3.xml"/><Relationship Id="rId49" Type="http://schemas.openxmlformats.org/officeDocument/2006/relationships/slide" Target="slides/slide16.xml"/><Relationship Id="rId57" Type="http://schemas.openxmlformats.org/officeDocument/2006/relationships/slide" Target="slides/slide24.xml"/><Relationship Id="rId61" Type="http://schemas.openxmlformats.org/officeDocument/2006/relationships/slide" Target="slides/slide28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" Target="slides/slide11.xml"/><Relationship Id="rId52" Type="http://schemas.openxmlformats.org/officeDocument/2006/relationships/slide" Target="slides/slide19.xml"/><Relationship Id="rId60" Type="http://schemas.openxmlformats.org/officeDocument/2006/relationships/slide" Target="slides/slide27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slide" Target="slides/slide15.xml"/><Relationship Id="rId56" Type="http://schemas.openxmlformats.org/officeDocument/2006/relationships/slide" Target="slides/slide23.xml"/><Relationship Id="rId64" Type="http://schemas.openxmlformats.org/officeDocument/2006/relationships/slide" Target="slides/slide31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18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" Target="slides/slide5.xml"/><Relationship Id="rId46" Type="http://schemas.openxmlformats.org/officeDocument/2006/relationships/slide" Target="slides/slide13.xml"/><Relationship Id="rId59" Type="http://schemas.openxmlformats.org/officeDocument/2006/relationships/slide" Target="slides/slide26.xml"/><Relationship Id="rId67" Type="http://schemas.openxmlformats.org/officeDocument/2006/relationships/tags" Target="tags/tag1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8.xml"/><Relationship Id="rId54" Type="http://schemas.openxmlformats.org/officeDocument/2006/relationships/slide" Target="slides/slide21.xml"/><Relationship Id="rId62" Type="http://schemas.openxmlformats.org/officeDocument/2006/relationships/slide" Target="slides/slide29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824B-B566-4F9E-8E0B-192AC83AB3F4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36DA5-BA0A-4CEF-99A9-08EBC71546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2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222375"/>
            <a:ext cx="5864225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712788" rtl="0" fontAlgn="base">
      <a:spcBef>
        <a:spcPct val="30000"/>
      </a:spcBef>
      <a:spcAft>
        <a:spcPct val="0"/>
      </a:spcAft>
      <a:buFont typeface="Wingdings" panose="05000000000000000000" pitchFamily="2" charset="2"/>
      <a:buNone/>
      <a:defRPr sz="900" kern="1200">
        <a:solidFill>
          <a:schemeClr val="tx1"/>
        </a:solidFill>
        <a:latin typeface="Helvetica 75 Bold" panose="020B0804020202020204" pitchFamily="34" charset="0"/>
        <a:ea typeface="ＭＳ Ｐゴシック" pitchFamily="34" charset="-128"/>
        <a:cs typeface="+mn-cs"/>
      </a:defRPr>
    </a:lvl1pPr>
    <a:lvl2pPr marL="115888" indent="-115888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2pPr>
    <a:lvl3pPr marL="228600" indent="-112713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3pPr>
    <a:lvl4pPr marL="3429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4pPr>
    <a:lvl5pPr marL="458788" indent="-115888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17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17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17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175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0213" y="1222375"/>
            <a:ext cx="5864225" cy="3298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01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9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1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08115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44" y="339738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199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399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2584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14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073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399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04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44" y="339738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399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62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98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38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329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8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400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897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467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70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067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0668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5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2472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640847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443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86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4235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71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4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487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765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6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452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90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70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349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621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852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9942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2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948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540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494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364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744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078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669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123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5039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72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5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2733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324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828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961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454169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991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51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802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064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82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80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70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148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557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848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181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682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966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251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535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085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6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81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72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09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670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461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695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46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78532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8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20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06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32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53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831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92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26635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97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1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628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772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256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8041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031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97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623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700275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78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0289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4482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867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2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018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50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745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120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30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400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4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13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13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867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8791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95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24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311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7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71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204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245957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7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4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860827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33972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4806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33972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8162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1304926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2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92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1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10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630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33972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19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119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ulette 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30248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rgbClr val="FF7900"/>
                </a:solidFill>
                <a:latin typeface="Helvetica 75 Bold" panose="020B0804020202020204" pitchFamily="34" charset="0"/>
                <a:ea typeface="+mn-ea"/>
              </a:rPr>
              <a:t>Interne Orange</a:t>
            </a:r>
            <a:endParaRPr lang="fr-FR" sz="800" dirty="0">
              <a:solidFill>
                <a:srgbClr val="FF7900"/>
              </a:solidFill>
              <a:latin typeface="Helvetica 75 Bold" panose="020B08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69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GB" sz="1800">
                <a:solidFill>
                  <a:srgbClr val="000000"/>
                </a:solidFill>
                <a:latin typeface="Helvetica 75 Bold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2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rgbClr val="FF7900"/>
                </a:solidFill>
                <a:latin typeface="Helvetica 75 Bold" panose="020B0804020202020204" pitchFamily="34" charset="0"/>
                <a:ea typeface="+mn-ea"/>
              </a:rPr>
              <a:t>Interne Orange</a:t>
            </a:r>
            <a:endParaRPr lang="fr-FR" sz="800" dirty="0">
              <a:solidFill>
                <a:srgbClr val="FF7900"/>
              </a:solidFill>
              <a:latin typeface="Helvetica 75 Bold" panose="020B08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3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rgbClr val="FF7900"/>
                </a:solidFill>
                <a:latin typeface="Helvetica 75 Bold" panose="020B0804020202020204" pitchFamily="34" charset="0"/>
                <a:ea typeface="+mn-ea"/>
              </a:rPr>
              <a:t>Interne Orange</a:t>
            </a:r>
            <a:endParaRPr lang="fr-FR" sz="800" dirty="0">
              <a:solidFill>
                <a:srgbClr val="FF7900"/>
              </a:solidFill>
              <a:latin typeface="Helvetica 75 Bold" panose="020B08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78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rgbClr val="FF7900"/>
                </a:solidFill>
                <a:latin typeface="Helvetica 75 Bold" panose="020B0804020202020204" pitchFamily="34" charset="0"/>
                <a:ea typeface="+mn-ea"/>
              </a:rPr>
              <a:t>Interne Orange</a:t>
            </a:r>
            <a:endParaRPr lang="fr-FR" sz="800" dirty="0">
              <a:solidFill>
                <a:srgbClr val="FF7900"/>
              </a:solidFill>
              <a:latin typeface="Helvetica 75 Bold" panose="020B08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04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rgbClr val="FF7900"/>
                </a:solidFill>
                <a:latin typeface="Helvetica 75 Bold" panose="020B0804020202020204" pitchFamily="34" charset="0"/>
                <a:ea typeface="+mn-ea"/>
              </a:rPr>
              <a:t>Interne Orange</a:t>
            </a:r>
            <a:endParaRPr lang="fr-FR" sz="800" dirty="0">
              <a:solidFill>
                <a:srgbClr val="FF7900"/>
              </a:solidFill>
              <a:latin typeface="Helvetica 75 Bold" panose="020B08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1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27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rgbClr val="FF7900"/>
                </a:solidFill>
                <a:latin typeface="Helvetica 75 Bold" panose="020B0804020202020204" pitchFamily="34" charset="0"/>
                <a:ea typeface="+mn-ea"/>
              </a:rPr>
              <a:t>Interne Orange</a:t>
            </a:r>
            <a:endParaRPr lang="fr-FR" sz="800" dirty="0">
              <a:solidFill>
                <a:srgbClr val="FF7900"/>
              </a:solidFill>
              <a:latin typeface="Helvetica 75 Bold" panose="020B08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5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129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483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85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705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53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880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16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2695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528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623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8592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216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326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156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132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207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353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72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378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935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957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2995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16213" y="302400"/>
            <a:ext cx="7084800" cy="7371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fr-FR" dirty="0" smtClean="0"/>
              <a:t>pour ajouter une diapo différente &gt; Accueil &gt; Nouvelle diapositive (puis cliquez menu déroulant) 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43000" y="1329929"/>
            <a:ext cx="7058025" cy="2915840"/>
          </a:xfr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r>
              <a:rPr lang="fr-FR" dirty="0" smtClean="0"/>
              <a:t>écrivez le texte ici, si besoin sélectionnez une icône ci-dessous pour ajouter un tableau, un graphique, un </a:t>
            </a:r>
            <a:r>
              <a:rPr lang="fr-FR" dirty="0" err="1" smtClean="0"/>
              <a:t>SmartArt</a:t>
            </a:r>
            <a:r>
              <a:rPr lang="fr-FR" dirty="0" smtClean="0"/>
              <a:t>, une image ou une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68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rgbClr val="FF7900"/>
                </a:solidFill>
                <a:latin typeface="Helvetica 75 Bold" panose="020B0804020202020204" pitchFamily="34" charset="0"/>
                <a:ea typeface="+mn-ea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1062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261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5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331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715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2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0186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040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322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34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6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4708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531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73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60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97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53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2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763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2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77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7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0576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482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12865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2"/>
          <p:cNvSpPr>
            <a:spLocks noChangeArrowheads="1"/>
          </p:cNvSpPr>
          <p:nvPr userDrawn="1"/>
        </p:nvSpPr>
        <p:spPr bwMode="auto">
          <a:xfrm>
            <a:off x="1004889" y="4806554"/>
            <a:ext cx="2795587" cy="14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>
              <a:defRPr>
                <a:solidFill>
                  <a:schemeClr val="tx1"/>
                </a:solidFill>
                <a:latin typeface="Helvetica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55 Roman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9pPr>
          </a:lstStyle>
          <a:p>
            <a:pPr>
              <a:defRPr/>
            </a:pPr>
            <a:r>
              <a:rPr lang="en-GB" altLang="fr-FR" sz="1000" smtClean="0">
                <a:solidFill>
                  <a:srgbClr val="7F7F7F"/>
                </a:solidFill>
              </a:rPr>
              <a:t>interne</a:t>
            </a:r>
            <a:r>
              <a:rPr lang="en-US" altLang="fr-FR" sz="1000" smtClean="0">
                <a:solidFill>
                  <a:srgbClr val="7F7F7F"/>
                </a:solidFill>
              </a:rPr>
              <a:t> Orange</a:t>
            </a:r>
          </a:p>
        </p:txBody>
      </p:sp>
      <p:sp>
        <p:nvSpPr>
          <p:cNvPr id="5" name="Rectangle 762"/>
          <p:cNvSpPr>
            <a:spLocks noChangeArrowheads="1"/>
          </p:cNvSpPr>
          <p:nvPr userDrawn="1"/>
        </p:nvSpPr>
        <p:spPr bwMode="auto">
          <a:xfrm>
            <a:off x="395289" y="4806554"/>
            <a:ext cx="504825" cy="14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>
              <a:defRPr>
                <a:solidFill>
                  <a:schemeClr val="tx1"/>
                </a:solidFill>
                <a:latin typeface="Helvetica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55 Roman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34" charset="0"/>
              </a:defRPr>
            </a:lvl9pPr>
          </a:lstStyle>
          <a:p>
            <a:pPr>
              <a:defRPr/>
            </a:pPr>
            <a:fld id="{BB1C3D4B-F3B7-4F4E-B05C-CCCCBE9128C3}" type="slidenum">
              <a:rPr lang="en-US" altLang="fr-FR" sz="1000" smtClean="0">
                <a:solidFill>
                  <a:srgbClr val="7F7F7F"/>
                </a:solidFill>
              </a:rPr>
              <a:pPr>
                <a:defRPr/>
              </a:pPr>
              <a:t>‹N°›</a:t>
            </a:fld>
            <a:endParaRPr lang="en-US" altLang="fr-FR" sz="1000" smtClean="0">
              <a:solidFill>
                <a:srgbClr val="7F7F7F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213" y="302400"/>
            <a:ext cx="7084800" cy="7371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1042989" y="1329929"/>
            <a:ext cx="7058025" cy="2915840"/>
          </a:xfr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2057940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072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953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472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67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013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98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87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13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12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376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7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4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814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33972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17214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33972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0099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1304926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04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92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88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2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97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8" y="33972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988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821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272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ulette 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26556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16213" y="302400"/>
            <a:ext cx="7084800" cy="7371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fr-FR" dirty="0" smtClean="0"/>
              <a:t>pour ajouter une diapo différente &gt; Accueil &gt; Nouvelle diapositive (puis cliquez menu déroulant) 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42991" y="1329929"/>
            <a:ext cx="7058025" cy="2915840"/>
          </a:xfr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r>
              <a:rPr lang="fr-FR" dirty="0" smtClean="0"/>
              <a:t>écrivez le texte ici, si besoin sélectionnez une icône ci-dessous pour ajouter un tableau, un graphique, un </a:t>
            </a:r>
            <a:r>
              <a:rPr lang="fr-FR" dirty="0" err="1" smtClean="0"/>
              <a:t>SmartArt</a:t>
            </a:r>
            <a:r>
              <a:rPr lang="fr-FR" dirty="0" smtClean="0"/>
              <a:t>, une image ou une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76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57504"/>
            <a:ext cx="8229600" cy="216024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98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41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55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850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17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00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64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6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51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594888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7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44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066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5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3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871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434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5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2387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770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980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670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36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7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124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19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21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94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02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74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2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47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0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23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37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600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28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05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56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9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65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345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007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0101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17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03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914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433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42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958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27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93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90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597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659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49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66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66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1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788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68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68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48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17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66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058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" name="Diapositive think-cell" r:id="rId4" imgW="360" imgH="360" progId="TCLayout.ActiveDocument.1">
                  <p:embed/>
                </p:oleObj>
              </mc:Choice>
              <mc:Fallback>
                <p:oleObj name="Diapositive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10"/>
          <p:cNvSpPr txBox="1">
            <a:spLocks/>
          </p:cNvSpPr>
          <p:nvPr/>
        </p:nvSpPr>
        <p:spPr>
          <a:xfrm>
            <a:off x="336550" y="4471988"/>
            <a:ext cx="274638" cy="33496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B459C198-2AA8-4862-8A68-E4074ADDCE31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655638" y="4467237"/>
            <a:ext cx="8151812" cy="33972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275" y="4468825"/>
            <a:ext cx="4237038" cy="484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39745" y="4130675"/>
            <a:ext cx="676275" cy="676275"/>
            <a:chOff x="360362" y="1781889"/>
            <a:chExt cx="1144765" cy="1144191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1pPr>
              <a:lvl2pPr eaLnBrk="0" hangingPunct="0"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5pPr>
              <a:lvl6pPr marL="1882775" indent="403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6pPr>
              <a:lvl7pPr marL="2339975" indent="403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7pPr>
              <a:lvl8pPr marL="2797175" indent="403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8pPr>
              <a:lvl9pPr marL="3254375" indent="403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 75" pitchFamily="34" charset="0"/>
                  <a:ea typeface="ＭＳ Ｐゴシック" pitchFamily="34" charset="-128"/>
                </a:defRPr>
              </a:lvl9pPr>
            </a:lstStyle>
            <a:p>
              <a:pPr defTabSz="914400" eaLnBrk="1" hangingPunct="1">
                <a:lnSpc>
                  <a:spcPct val="90000"/>
                </a:lnSpc>
                <a:spcAft>
                  <a:spcPts val="1200"/>
                </a:spcAft>
              </a:pPr>
              <a:endParaRPr lang="en-US" altLang="en-US" sz="1800">
                <a:solidFill>
                  <a:srgbClr val="FF6600"/>
                </a:solidFill>
                <a:latin typeface="Helvetica 75 Bold" pitchFamily="34" charset="0"/>
                <a:cs typeface="Arial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42375 w 104"/>
                <a:gd name="T1" fmla="*/ 115888 h 122"/>
                <a:gd name="T2" fmla="*/ 61512 w 104"/>
                <a:gd name="T3" fmla="*/ 137703 h 122"/>
                <a:gd name="T4" fmla="*/ 99785 w 104"/>
                <a:gd name="T5" fmla="*/ 119979 h 122"/>
                <a:gd name="T6" fmla="*/ 99785 w 104"/>
                <a:gd name="T7" fmla="*/ 81804 h 122"/>
                <a:gd name="T8" fmla="*/ 42375 w 104"/>
                <a:gd name="T9" fmla="*/ 115888 h 122"/>
                <a:gd name="T10" fmla="*/ 101152 w 104"/>
                <a:gd name="T11" fmla="*/ 149973 h 122"/>
                <a:gd name="T12" fmla="*/ 47842 w 104"/>
                <a:gd name="T13" fmla="*/ 166334 h 122"/>
                <a:gd name="T14" fmla="*/ 0 w 104"/>
                <a:gd name="T15" fmla="*/ 119979 h 122"/>
                <a:gd name="T16" fmla="*/ 101152 w 104"/>
                <a:gd name="T17" fmla="*/ 57263 h 122"/>
                <a:gd name="T18" fmla="*/ 101152 w 104"/>
                <a:gd name="T19" fmla="*/ 47719 h 122"/>
                <a:gd name="T20" fmla="*/ 76548 w 104"/>
                <a:gd name="T21" fmla="*/ 29995 h 122"/>
                <a:gd name="T22" fmla="*/ 36907 w 104"/>
                <a:gd name="T23" fmla="*/ 47719 h 122"/>
                <a:gd name="T24" fmla="*/ 8202 w 104"/>
                <a:gd name="T25" fmla="*/ 31358 h 122"/>
                <a:gd name="T26" fmla="*/ 76548 w 104"/>
                <a:gd name="T27" fmla="*/ 0 h 122"/>
                <a:gd name="T28" fmla="*/ 142160 w 104"/>
                <a:gd name="T29" fmla="*/ 47719 h 122"/>
                <a:gd name="T30" fmla="*/ 142160 w 104"/>
                <a:gd name="T31" fmla="*/ 163607 h 122"/>
                <a:gd name="T32" fmla="*/ 105253 w 104"/>
                <a:gd name="T33" fmla="*/ 163607 h 122"/>
                <a:gd name="T34" fmla="*/ 101152 w 104"/>
                <a:gd name="T35" fmla="*/ 149973 h 1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8202 h 120"/>
                <a:gd name="T2" fmla="*/ 34122 w 105"/>
                <a:gd name="T3" fmla="*/ 2734 h 120"/>
                <a:gd name="T4" fmla="*/ 38216 w 105"/>
                <a:gd name="T5" fmla="*/ 21871 h 120"/>
                <a:gd name="T6" fmla="*/ 92811 w 105"/>
                <a:gd name="T7" fmla="*/ 0 h 120"/>
                <a:gd name="T8" fmla="*/ 143311 w 105"/>
                <a:gd name="T9" fmla="*/ 51943 h 120"/>
                <a:gd name="T10" fmla="*/ 143311 w 105"/>
                <a:gd name="T11" fmla="*/ 164031 h 120"/>
                <a:gd name="T12" fmla="*/ 101000 w 105"/>
                <a:gd name="T13" fmla="*/ 164031 h 120"/>
                <a:gd name="T14" fmla="*/ 101000 w 105"/>
                <a:gd name="T15" fmla="*/ 60145 h 120"/>
                <a:gd name="T16" fmla="*/ 80527 w 105"/>
                <a:gd name="T17" fmla="*/ 31439 h 120"/>
                <a:gd name="T18" fmla="*/ 40946 w 105"/>
                <a:gd name="T19" fmla="*/ 49209 h 120"/>
                <a:gd name="T20" fmla="*/ 40946 w 105"/>
                <a:gd name="T21" fmla="*/ 164031 h 120"/>
                <a:gd name="T22" fmla="*/ 0 w 105"/>
                <a:gd name="T23" fmla="*/ 164031 h 120"/>
                <a:gd name="T24" fmla="*/ 0 w 105"/>
                <a:gd name="T25" fmla="*/ 8202 h 1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108039 w 109"/>
                <a:gd name="T1" fmla="*/ 62716 h 122"/>
                <a:gd name="T2" fmla="*/ 75217 w 109"/>
                <a:gd name="T3" fmla="*/ 28631 h 122"/>
                <a:gd name="T4" fmla="*/ 42395 w 109"/>
                <a:gd name="T5" fmla="*/ 62716 h 122"/>
                <a:gd name="T6" fmla="*/ 108039 w 109"/>
                <a:gd name="T7" fmla="*/ 62716 h 122"/>
                <a:gd name="T8" fmla="*/ 76585 w 109"/>
                <a:gd name="T9" fmla="*/ 166334 h 122"/>
                <a:gd name="T10" fmla="*/ 0 w 109"/>
                <a:gd name="T11" fmla="*/ 84530 h 122"/>
                <a:gd name="T12" fmla="*/ 75217 w 109"/>
                <a:gd name="T13" fmla="*/ 0 h 122"/>
                <a:gd name="T14" fmla="*/ 149067 w 109"/>
                <a:gd name="T15" fmla="*/ 81804 h 122"/>
                <a:gd name="T16" fmla="*/ 149067 w 109"/>
                <a:gd name="T17" fmla="*/ 89984 h 122"/>
                <a:gd name="T18" fmla="*/ 42395 w 109"/>
                <a:gd name="T19" fmla="*/ 89984 h 122"/>
                <a:gd name="T20" fmla="*/ 79320 w 109"/>
                <a:gd name="T21" fmla="*/ 136339 h 122"/>
                <a:gd name="T22" fmla="*/ 116245 w 109"/>
                <a:gd name="T23" fmla="*/ 114525 h 122"/>
                <a:gd name="T24" fmla="*/ 147699 w 109"/>
                <a:gd name="T25" fmla="*/ 132249 h 122"/>
                <a:gd name="T26" fmla="*/ 76585 w 109"/>
                <a:gd name="T27" fmla="*/ 166334 h 1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79138 w 116"/>
                <a:gd name="T1" fmla="*/ 35480 h 124"/>
                <a:gd name="T2" fmla="*/ 42298 w 116"/>
                <a:gd name="T3" fmla="*/ 84606 h 124"/>
                <a:gd name="T4" fmla="*/ 79138 w 116"/>
                <a:gd name="T5" fmla="*/ 133731 h 124"/>
                <a:gd name="T6" fmla="*/ 115978 w 116"/>
                <a:gd name="T7" fmla="*/ 84606 h 124"/>
                <a:gd name="T8" fmla="*/ 79138 w 116"/>
                <a:gd name="T9" fmla="*/ 35480 h 124"/>
                <a:gd name="T10" fmla="*/ 79138 w 116"/>
                <a:gd name="T11" fmla="*/ 169211 h 124"/>
                <a:gd name="T12" fmla="*/ 0 w 116"/>
                <a:gd name="T13" fmla="*/ 84606 h 124"/>
                <a:gd name="T14" fmla="*/ 79138 w 116"/>
                <a:gd name="T15" fmla="*/ 0 h 124"/>
                <a:gd name="T16" fmla="*/ 158276 w 116"/>
                <a:gd name="T17" fmla="*/ 84606 h 124"/>
                <a:gd name="T18" fmla="*/ 79138 w 116"/>
                <a:gd name="T19" fmla="*/ 16921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4101 h 120"/>
                <a:gd name="T2" fmla="*/ 40811 w 66"/>
                <a:gd name="T3" fmla="*/ 4101 h 120"/>
                <a:gd name="T4" fmla="*/ 40811 w 66"/>
                <a:gd name="T5" fmla="*/ 23238 h 120"/>
                <a:gd name="T6" fmla="*/ 84343 w 66"/>
                <a:gd name="T7" fmla="*/ 0 h 120"/>
                <a:gd name="T8" fmla="*/ 89785 w 66"/>
                <a:gd name="T9" fmla="*/ 1367 h 120"/>
                <a:gd name="T10" fmla="*/ 89785 w 66"/>
                <a:gd name="T11" fmla="*/ 41008 h 120"/>
                <a:gd name="T12" fmla="*/ 87064 w 66"/>
                <a:gd name="T13" fmla="*/ 41008 h 120"/>
                <a:gd name="T14" fmla="*/ 43532 w 66"/>
                <a:gd name="T15" fmla="*/ 57411 h 120"/>
                <a:gd name="T16" fmla="*/ 43532 w 66"/>
                <a:gd name="T17" fmla="*/ 164031 h 120"/>
                <a:gd name="T18" fmla="*/ 0 w 66"/>
                <a:gd name="T19" fmla="*/ 164031 h 120"/>
                <a:gd name="T20" fmla="*/ 0 w 66"/>
                <a:gd name="T21" fmla="*/ 4101 h 1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49642 w 110"/>
                <a:gd name="T1" fmla="*/ 2732 h 166"/>
                <a:gd name="T2" fmla="*/ 149642 w 110"/>
                <a:gd name="T3" fmla="*/ 155731 h 166"/>
                <a:gd name="T4" fmla="*/ 70740 w 110"/>
                <a:gd name="T5" fmla="*/ 226766 h 166"/>
                <a:gd name="T6" fmla="*/ 4081 w 110"/>
                <a:gd name="T7" fmla="*/ 187150 h 166"/>
                <a:gd name="T8" fmla="*/ 46253 w 110"/>
                <a:gd name="T9" fmla="*/ 180320 h 166"/>
                <a:gd name="T10" fmla="*/ 76181 w 110"/>
                <a:gd name="T11" fmla="*/ 195347 h 166"/>
                <a:gd name="T12" fmla="*/ 108831 w 110"/>
                <a:gd name="T13" fmla="*/ 159829 h 166"/>
                <a:gd name="T14" fmla="*/ 108831 w 110"/>
                <a:gd name="T15" fmla="*/ 142070 h 166"/>
                <a:gd name="T16" fmla="*/ 107470 w 110"/>
                <a:gd name="T17" fmla="*/ 140704 h 166"/>
                <a:gd name="T18" fmla="*/ 66659 w 110"/>
                <a:gd name="T19" fmla="*/ 163927 h 166"/>
                <a:gd name="T20" fmla="*/ 0 w 110"/>
                <a:gd name="T21" fmla="*/ 84696 h 166"/>
                <a:gd name="T22" fmla="*/ 63938 w 110"/>
                <a:gd name="T23" fmla="*/ 0 h 166"/>
                <a:gd name="T24" fmla="*/ 110191 w 110"/>
                <a:gd name="T25" fmla="*/ 23223 h 166"/>
                <a:gd name="T26" fmla="*/ 110191 w 110"/>
                <a:gd name="T27" fmla="*/ 21857 h 166"/>
                <a:gd name="T28" fmla="*/ 114272 w 110"/>
                <a:gd name="T29" fmla="*/ 2732 h 166"/>
                <a:gd name="T30" fmla="*/ 149642 w 110"/>
                <a:gd name="T31" fmla="*/ 2732 h 166"/>
                <a:gd name="T32" fmla="*/ 74821 w 110"/>
                <a:gd name="T33" fmla="*/ 129776 h 166"/>
                <a:gd name="T34" fmla="*/ 108831 w 110"/>
                <a:gd name="T35" fmla="*/ 75133 h 166"/>
                <a:gd name="T36" fmla="*/ 73461 w 110"/>
                <a:gd name="T37" fmla="*/ 30053 h 166"/>
                <a:gd name="T38" fmla="*/ 42172 w 110"/>
                <a:gd name="T39" fmla="*/ 77865 h 166"/>
                <a:gd name="T40" fmla="*/ 74821 w 110"/>
                <a:gd name="T41" fmla="*/ 129776 h 1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12232 w 195"/>
                <a:gd name="T1" fmla="*/ 52950 h 92"/>
                <a:gd name="T2" fmla="*/ 102448 w 195"/>
                <a:gd name="T3" fmla="*/ 52950 h 92"/>
                <a:gd name="T4" fmla="*/ 102448 w 195"/>
                <a:gd name="T5" fmla="*/ 9209 h 92"/>
                <a:gd name="T6" fmla="*/ 102448 w 195"/>
                <a:gd name="T7" fmla="*/ 9209 h 92"/>
                <a:gd name="T8" fmla="*/ 84606 w 195"/>
                <a:gd name="T9" fmla="*/ 52950 h 92"/>
                <a:gd name="T10" fmla="*/ 79426 w 195"/>
                <a:gd name="T11" fmla="*/ 52950 h 92"/>
                <a:gd name="T12" fmla="*/ 63310 w 195"/>
                <a:gd name="T13" fmla="*/ 9209 h 92"/>
                <a:gd name="T14" fmla="*/ 61584 w 195"/>
                <a:gd name="T15" fmla="*/ 9209 h 92"/>
                <a:gd name="T16" fmla="*/ 61584 w 195"/>
                <a:gd name="T17" fmla="*/ 52950 h 92"/>
                <a:gd name="T18" fmla="*/ 53526 w 195"/>
                <a:gd name="T19" fmla="*/ 52950 h 92"/>
                <a:gd name="T20" fmla="*/ 53526 w 195"/>
                <a:gd name="T21" fmla="*/ 0 h 92"/>
                <a:gd name="T22" fmla="*/ 67339 w 195"/>
                <a:gd name="T23" fmla="*/ 0 h 92"/>
                <a:gd name="T24" fmla="*/ 83455 w 195"/>
                <a:gd name="T25" fmla="*/ 40864 h 92"/>
                <a:gd name="T26" fmla="*/ 98419 w 195"/>
                <a:gd name="T27" fmla="*/ 0 h 92"/>
                <a:gd name="T28" fmla="*/ 112232 w 195"/>
                <a:gd name="T29" fmla="*/ 0 h 92"/>
                <a:gd name="T30" fmla="*/ 112232 w 195"/>
                <a:gd name="T31" fmla="*/ 52950 h 92"/>
                <a:gd name="T32" fmla="*/ 42591 w 195"/>
                <a:gd name="T33" fmla="*/ 8058 h 92"/>
                <a:gd name="T34" fmla="*/ 26475 w 195"/>
                <a:gd name="T35" fmla="*/ 8058 h 92"/>
                <a:gd name="T36" fmla="*/ 26475 w 195"/>
                <a:gd name="T37" fmla="*/ 52950 h 92"/>
                <a:gd name="T38" fmla="*/ 17842 w 195"/>
                <a:gd name="T39" fmla="*/ 52950 h 92"/>
                <a:gd name="T40" fmla="*/ 17842 w 195"/>
                <a:gd name="T41" fmla="*/ 8058 h 92"/>
                <a:gd name="T42" fmla="*/ 0 w 195"/>
                <a:gd name="T43" fmla="*/ 8058 h 92"/>
                <a:gd name="T44" fmla="*/ 0 w 195"/>
                <a:gd name="T45" fmla="*/ 0 h 92"/>
                <a:gd name="T46" fmla="*/ 42591 w 195"/>
                <a:gd name="T47" fmla="*/ 0 h 92"/>
                <a:gd name="T48" fmla="*/ 42591 w 195"/>
                <a:gd name="T49" fmla="*/ 8058 h 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56237660"/>
      </p:ext>
    </p:extLst>
  </p:cSld>
  <p:clrMapOvr>
    <a:masterClrMapping/>
  </p:clrMapOvr>
  <p:transition spd="med">
    <p:fade/>
  </p:transition>
  <p:hf sldNum="0" hdr="0" ftr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7558265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6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131935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104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2864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70157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36345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620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530800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00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4469086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65" y="339726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17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78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02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63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00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7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04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48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304927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5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3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339737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9" y="4594889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10"/>
          <p:cNvSpPr txBox="1">
            <a:spLocks/>
          </p:cNvSpPr>
          <p:nvPr userDrawn="1"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46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64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933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87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 defTabSz="712687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4130675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70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339726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199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399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339726"/>
            <a:ext cx="2301875" cy="3460750"/>
          </a:xfrm>
        </p:spPr>
        <p:txBody>
          <a:bodyPr tIns="109712"/>
          <a:lstStyle>
            <a:lvl1pPr>
              <a:spcAft>
                <a:spcPts val="2399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399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26771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44" y="339738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581" marR="0" indent="-401581" algn="l" defTabSz="514277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581" indent="-401581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581" indent="-401581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581" lvl="1" indent="-401581" algn="l" defTabSz="5142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581" marR="0" lvl="1" indent="-401581" algn="l" defTabSz="5142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581" lvl="1" indent="-401581" algn="l" defTabSz="5142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38779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1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30.xml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theme" Target="../theme/theme16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theme" Target="../theme/theme18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theme" Target="../theme/theme19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9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theme" Target="../theme/theme21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theme" Target="../theme/theme22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7.xml"/><Relationship Id="rId9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theme" Target="../theme/theme24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8.xml"/><Relationship Id="rId10" Type="http://schemas.openxmlformats.org/officeDocument/2006/relationships/theme" Target="../theme/theme26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theme" Target="../theme/theme28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13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slideLayout" Target="../slideLayouts/slideLayout286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Relationship Id="rId14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5.xml"/><Relationship Id="rId3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4.xml"/><Relationship Id="rId2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88.xml"/><Relationship Id="rId6" Type="http://schemas.openxmlformats.org/officeDocument/2006/relationships/slideLayout" Target="../slideLayouts/slideLayout293.xml"/><Relationship Id="rId11" Type="http://schemas.openxmlformats.org/officeDocument/2006/relationships/theme" Target="../theme/theme30.xml"/><Relationship Id="rId5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47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4083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698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7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5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1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70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 defTabSz="914270"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70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102530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277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135"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270"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406"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541" algn="l" defTabSz="514277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277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277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31" indent="-133331" algn="l" defTabSz="514277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25" indent="-134919" algn="l" defTabSz="514277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342" indent="-134919" algn="l" defTabSz="514277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262" indent="-128570" algn="l" defTabSz="51427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401" indent="-128570" algn="l" defTabSz="51427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540" indent="-128570" algn="l" defTabSz="51427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8" indent="-128570" algn="l" defTabSz="51427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39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77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416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554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693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831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970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109" algn="l" defTabSz="51427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4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4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5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5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9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4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0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93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7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7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fontAlgn="base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fontAlgn="base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fontAlgn="base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5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5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6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2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9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5598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5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0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90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82" r:id="rId12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5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5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36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513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065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2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8388424" y="4850159"/>
            <a:ext cx="415106" cy="169863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900" b="1">
                <a:solidFill>
                  <a:srgbClr val="000000"/>
                </a:solidFill>
                <a:latin typeface="Helvetica 55 Roman" panose="02000503040000020004" pitchFamily="2" charset="0"/>
              </a:rPr>
              <a:pPr algn="r"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900" b="1">
              <a:solidFill>
                <a:srgbClr val="000000"/>
              </a:solidFill>
              <a:latin typeface="Helvetica 55 Roman" panose="02000503040000020004" pitchFamily="2" charset="0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323528" y="4608288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5893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8" r:id="rId12"/>
    <p:sldLayoutId id="2147484109" r:id="rId13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6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325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2000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7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8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10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0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6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26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" name="Diapositive think-cell" r:id="rId14" imgW="360" imgH="360" progId="TCLayout.ActiveDocument.1">
                  <p:embed/>
                </p:oleObj>
              </mc:Choice>
              <mc:Fallback>
                <p:oleObj name="Diapositive think-cell" r:id="rId1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34"/>
            <a:ext cx="84709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ici pour saisir le titre principal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74" y="1304925"/>
            <a:ext cx="84740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4638" cy="33496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D27C1FF7-1E3B-4D9A-A7F4-A4160505608C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5638" y="4467237"/>
            <a:ext cx="8151812" cy="33972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 err="1">
                <a:solidFill>
                  <a:srgbClr val="FF6600"/>
                </a:solidFill>
                <a:latin typeface="Helvetica 75 Bold" panose="020B0804020202020204" pitchFamily="34" charset="0"/>
              </a:rPr>
              <a:t>confidentiel</a:t>
            </a: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 Orange</a:t>
            </a:r>
          </a:p>
        </p:txBody>
      </p:sp>
    </p:spTree>
    <p:extLst>
      <p:ext uri="{BB962C8B-B14F-4D97-AF65-F5344CB8AC3E}">
        <p14:creationId xmlns:p14="http://schemas.microsoft.com/office/powerpoint/2010/main" val="1035378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45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oo.gl/ohUVAQ" TargetMode="External"/><Relationship Id="rId4" Type="http://schemas.openxmlformats.org/officeDocument/2006/relationships/hyperlink" Target="https://goo.gl/DgCvr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ange-OpenSource/LiveBooster-Heracles-Arduino" TargetMode="External"/><Relationship Id="rId5" Type="http://schemas.openxmlformats.org/officeDocument/2006/relationships/hyperlink" Target="https://github.com/Orange-OpenSource/LiveObjects-iotSoftbox-mqtt-arduino" TargetMode="Externa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row.com/download/SIM800%20Series_AT%20Command%20Manual_V1.09.pdf" TargetMode="External"/><Relationship Id="rId2" Type="http://schemas.openxmlformats.org/officeDocument/2006/relationships/hyperlink" Target="http://labs.mediatek.com/api/linkit-one/frames.html?frmname=topic&amp;frmfile=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emagit.fr/conseil/Internet-des-Objets-bien-comprendre-MQT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net.com/wps/portal/ebv/solutions/ebvchips/heracl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43"/>
          <p:cNvSpPr txBox="1">
            <a:spLocks/>
          </p:cNvSpPr>
          <p:nvPr/>
        </p:nvSpPr>
        <p:spPr>
          <a:xfrm>
            <a:off x="1115616" y="4104001"/>
            <a:ext cx="5472608" cy="96125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None/>
              <a:defRPr lang="fr-FR" sz="1800" kern="1200" baseline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defRPr>
            </a:lvl1pPr>
            <a:lvl2pPr marL="45720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None/>
              <a:defRPr lang="fr-FR" sz="1600" kern="1200" baseline="0">
                <a:solidFill>
                  <a:schemeClr val="tx1">
                    <a:tint val="75000"/>
                  </a:schemeClr>
                </a:solidFill>
                <a:latin typeface="Helvetica 55 Roman" pitchFamily="34" charset="0"/>
                <a:ea typeface="+mn-ea"/>
                <a:cs typeface="+mn-cs"/>
              </a:defRPr>
            </a:lvl2pPr>
            <a:lvl3pPr marL="91440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None/>
              <a:defRPr lang="fr-FR" sz="1600" kern="1200" baseline="0">
                <a:solidFill>
                  <a:schemeClr val="tx1">
                    <a:tint val="75000"/>
                  </a:schemeClr>
                </a:solidFill>
                <a:latin typeface="Helvetica 55 Roman" pitchFamily="34" charset="0"/>
                <a:ea typeface="+mn-ea"/>
                <a:cs typeface="+mn-cs"/>
              </a:defRPr>
            </a:lvl3pPr>
            <a:lvl4pPr marL="137160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None/>
              <a:defRPr lang="fr-FR" sz="1600" kern="1200">
                <a:solidFill>
                  <a:schemeClr val="tx1">
                    <a:tint val="75000"/>
                  </a:schemeClr>
                </a:solidFill>
                <a:latin typeface="Helvetica 55 Roman" pitchFamily="34" charset="0"/>
                <a:ea typeface="+mn-ea"/>
                <a:cs typeface="+mn-cs"/>
              </a:defRPr>
            </a:lvl4pPr>
            <a:lvl5pPr marL="182880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None/>
              <a:defRPr lang="fr-FR" sz="1600" kern="1200">
                <a:solidFill>
                  <a:schemeClr val="tx1">
                    <a:tint val="75000"/>
                  </a:schemeClr>
                </a:solidFill>
                <a:latin typeface="Helvetica 55 Roman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latin typeface="Century Gothic" panose="020B0502020202020204" pitchFamily="34" charset="0"/>
              </a:rPr>
              <a:t>IMT/OCP</a:t>
            </a:r>
          </a:p>
          <a:p>
            <a:r>
              <a:rPr lang="en-GB" dirty="0" smtClean="0">
                <a:latin typeface="Century Gothic" panose="020B0502020202020204" pitchFamily="34" charset="0"/>
              </a:rPr>
              <a:t>MAI 2018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2" name="Text Placeholder 44"/>
          <p:cNvSpPr txBox="1">
            <a:spLocks/>
          </p:cNvSpPr>
          <p:nvPr/>
        </p:nvSpPr>
        <p:spPr>
          <a:xfrm>
            <a:off x="1115616" y="2067694"/>
            <a:ext cx="7608938" cy="9906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None/>
              <a:defRPr lang="fr-FR" sz="6400" kern="1200" baseline="0">
                <a:solidFill>
                  <a:schemeClr val="tx1"/>
                </a:solidFill>
                <a:latin typeface="Helvetica 35 Thin" pitchFamily="34" charset="0"/>
                <a:ea typeface="+mn-ea"/>
                <a:cs typeface="+mn-cs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baseline="0" dirty="0" smtClean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baseline="0" dirty="0" smtClean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dirty="0" smtClean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dirty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50" dirty="0" smtClean="0">
                <a:latin typeface="Century Gothic" panose="020B0502020202020204" pitchFamily="34" charset="0"/>
              </a:rPr>
              <a:t>Turnkey Solutions for Object Makers</a:t>
            </a:r>
          </a:p>
          <a:p>
            <a:pPr>
              <a:buClr>
                <a:schemeClr val="tx1"/>
              </a:buClr>
            </a:pPr>
            <a:endParaRPr lang="en-GB" sz="400" b="1" dirty="0">
              <a:latin typeface="Century Gothic" panose="020B0502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GB" sz="1800" b="1" dirty="0" smtClean="0">
                <a:latin typeface="Century Gothic" panose="020B0502020202020204" pitchFamily="34" charset="0"/>
              </a:rPr>
              <a:t>     </a:t>
            </a:r>
            <a:endParaRPr lang="en-GB" sz="1800" b="1" dirty="0">
              <a:solidFill>
                <a:srgbClr val="0033CC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"/>
            <a:ext cx="9144000" cy="1978175"/>
          </a:xfrm>
          <a:prstGeom prst="rect">
            <a:avLst/>
          </a:prstGeom>
          <a:solidFill>
            <a:srgbClr val="BCD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42"/>
          <p:cNvSpPr txBox="1">
            <a:spLocks/>
          </p:cNvSpPr>
          <p:nvPr/>
        </p:nvSpPr>
        <p:spPr>
          <a:xfrm>
            <a:off x="1126033" y="987574"/>
            <a:ext cx="597666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6400" kern="1200" baseline="0">
                <a:solidFill>
                  <a:srgbClr val="FF6600"/>
                </a:solidFill>
                <a:latin typeface="Helvetica 35 Thin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5400" dirty="0" smtClean="0">
                <a:latin typeface="Century Gothic" panose="020B0502020202020204" pitchFamily="34" charset="0"/>
              </a:rPr>
              <a:t>Live B     ster</a:t>
            </a:r>
            <a:endParaRPr lang="en-GB" sz="5400" dirty="0"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768"/>
            <a:ext cx="3730922" cy="196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970000" y="1314784"/>
            <a:ext cx="936000" cy="558000"/>
            <a:chOff x="2610001" y="1314000"/>
            <a:chExt cx="936000" cy="558000"/>
          </a:xfrm>
        </p:grpSpPr>
        <p:pic>
          <p:nvPicPr>
            <p:cNvPr id="1026" name="Picture 2" descr="Mobility_icon_160 - Copi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200" y="1335600"/>
              <a:ext cx="514801" cy="5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001" y="1314000"/>
              <a:ext cx="560396" cy="558000"/>
            </a:xfrm>
            <a:prstGeom prst="rect">
              <a:avLst/>
            </a:prstGeom>
          </p:spPr>
        </p:pic>
      </p:grpSp>
      <p:sp>
        <p:nvSpPr>
          <p:cNvPr id="13" name="Text Placeholder 44"/>
          <p:cNvSpPr txBox="1">
            <a:spLocks/>
          </p:cNvSpPr>
          <p:nvPr/>
        </p:nvSpPr>
        <p:spPr>
          <a:xfrm>
            <a:off x="1126800" y="2859782"/>
            <a:ext cx="7657928" cy="9906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None/>
              <a:defRPr lang="fr-FR" sz="6400" kern="1200" baseline="0">
                <a:solidFill>
                  <a:schemeClr val="tx1"/>
                </a:solidFill>
                <a:latin typeface="Helvetica 35 Thin" pitchFamily="34" charset="0"/>
                <a:ea typeface="+mn-ea"/>
                <a:cs typeface="+mn-cs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baseline="0" dirty="0" smtClean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baseline="0" dirty="0" smtClean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dirty="0" smtClean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1600" kern="1200" dirty="0">
                <a:solidFill>
                  <a:schemeClr val="tx1"/>
                </a:solidFill>
                <a:latin typeface="Helvetica 55 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entury Gothic" panose="020B0502020202020204" pitchFamily="34" charset="0"/>
              </a:rPr>
              <a:t>Formation Hackathon</a:t>
            </a:r>
          </a:p>
        </p:txBody>
      </p:sp>
      <p:sp>
        <p:nvSpPr>
          <p:cNvPr id="3" name="AutoShape 2" descr="https://www.isep.fr/wp-content/themes/isep/img/logo_isep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isep.fr/wp-content/themes/isep/img/logo_isep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s://www.isep.fr/wp-content/themes/isep/img/logo_isep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https://www.isep.fr/wp-content/themes/isep/img/logo_isep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782642" y="419388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Allard saint </a:t>
            </a:r>
            <a:r>
              <a:rPr lang="fr-FR" b="1" dirty="0" err="1" smtClean="0">
                <a:latin typeface="Century Gothic" panose="020B0502020202020204" pitchFamily="34" charset="0"/>
              </a:rPr>
              <a:t>albin</a:t>
            </a:r>
            <a:r>
              <a:rPr lang="fr-FR" b="1" dirty="0" smtClean="0">
                <a:latin typeface="Century Gothic" panose="020B0502020202020204" pitchFamily="34" charset="0"/>
              </a:rPr>
              <a:t> Thierry</a:t>
            </a:r>
          </a:p>
          <a:p>
            <a:r>
              <a:rPr lang="fr-FR" dirty="0">
                <a:latin typeface="Century Gothic" panose="020B0502020202020204" pitchFamily="34" charset="0"/>
              </a:rPr>
              <a:t>tallardsaintalbin.ext@orange.com</a:t>
            </a:r>
            <a:endParaRPr lang="fr-FR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73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61502"/>
              </p:ext>
            </p:extLst>
          </p:nvPr>
        </p:nvGraphicFramePr>
        <p:xfrm>
          <a:off x="467544" y="717902"/>
          <a:ext cx="8352928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672"/>
                <a:gridCol w="2304720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CMD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Resultat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AT+SSIM?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+SSIM: 0</a:t>
                      </a: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de connaitre la carte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utilisé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</a:t>
                      </a: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1 -&gt; externe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AT+CIMI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208014006840427</a:t>
                      </a: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de connaitre l’identifiant « international Mobile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Subscriber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Identity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AT+CSQ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+CSQ: 23,0</a:t>
                      </a: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de connaitre la qualité du signal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+CSQ :&lt;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rssi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&gt;,&lt;ber&gt;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rssi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: 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115 dBm ou moins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-111 dBm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…30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-110 à -54 dBm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PPLus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grand ou égale à -52dBm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n’est pas connu ou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détéctable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</a:t>
                      </a:r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:</a:t>
                      </a: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Mesure de la qualité du signal reçu en pourcentage par rapport au taux d’erreur binaire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Voir tableau GSM 05.08  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298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79024"/>
              </p:ext>
            </p:extLst>
          </p:nvPr>
        </p:nvGraphicFramePr>
        <p:xfrm>
          <a:off x="467544" y="717902"/>
          <a:ext cx="8352928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672"/>
                <a:gridCol w="2304720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CMD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Resultat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AT+CREG?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+CREG:</a:t>
                      </a:r>
                      <a:r>
                        <a:rPr lang="en-US" sz="80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0,5</a:t>
                      </a:r>
                    </a:p>
                    <a:p>
                      <a:r>
                        <a:rPr lang="en-US" sz="80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Retourne le statut de l’enregistrement sur le réseau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+CREG :&lt;n&gt;,&lt;stat&gt;[,&lt;lac&gt;,&lt;ci&gt;]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désactivation des résultats non sollicités de retour de l’enregistrement au réseau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Activation des résultats non sollicités de retour de l’enregistrement au réseau sous la forme +CREG : &lt;stat&gt;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Activation des résultats non sollicités de retour de l’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engrement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 réseau accompagné d’information lié à la position (Antenne)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+CREG : &lt;stat&gt;[,&lt;lac&gt;,&lt;ci&gt;]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&lt;stat&gt;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enregistré sur le réseau, l’équipement mobile n’est pas en train de rechercher un opérateur pour s’enregistrer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Enregistré sur un réseau domestique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enregistré sur le réseau, mais actuellement en phase de recherche d’un opérateur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Enregistrement refusé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inconnu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enregistré en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roaming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&lt;lac&gt;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régional sous forme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 octets)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&lt;ci&gt;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Identifiant de la cellule ID en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AT+CGATT?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+CGATT: 1</a:t>
                      </a: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de connaitre le statut de la connexion GPRS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1 -&gt; connecté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déconnecté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Effectuer  AT+CGATT=1 pour se connecter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16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00951"/>
              </p:ext>
            </p:extLst>
          </p:nvPr>
        </p:nvGraphicFramePr>
        <p:xfrm>
          <a:off x="467544" y="717902"/>
          <a:ext cx="8352928" cy="408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672"/>
                <a:gridCol w="2304720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CMD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Resultat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AT+COPS?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+COPS: 0,0,"Orange F "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Affiche l’actuel opérateur téléphonique sur lequel vous êtes enregistrer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AT+SAPBR=1,1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Opération d’ouverture du «</a:t>
                      </a:r>
                      <a:r>
                        <a:rPr lang="fr-FR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Bearer</a:t>
                      </a: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» ou « support » pour l’usage de application IP sur le support d’identifiant 1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AT+SAPBR=&lt;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cmd_type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&gt;,&lt;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cid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&lt;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cmd_type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&gt;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0 Fermeture du support pour l’usage de la data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1 Ouverture du support pour l’usage de la data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2 requête du support pour l’usage de la data sur l’équipement mobile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3 définir les paramètres du support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4 récupérations des paramètres du support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&lt;cid&gt;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AT+SAPBR=2,1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+SAPBR: 1,1,"10.215.76.156"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Requête du support pour l’usage de la data sur l’équipement mobile 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+SAPBR: 1,1,"10.215.76.156"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+SAPBR : &lt;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cmd_type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&gt;,&lt;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cid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&gt;&lt;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IP_Addr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AT+HTTPINIT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Initialisation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des services HTTP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AT+HTTPPARA="CID",1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Paramètrage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 de la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requête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 HTTP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On définit que la requête http utilise le </a:t>
                      </a:r>
                      <a:r>
                        <a:rPr lang="fr-FR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Bearer</a:t>
                      </a: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 d’identifiant 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564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97548"/>
              </p:ext>
            </p:extLst>
          </p:nvPr>
        </p:nvGraphicFramePr>
        <p:xfrm>
          <a:off x="467544" y="717902"/>
          <a:ext cx="835292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016224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CMD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Resultat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AT+HTTPINIT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Initialisation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des services HTTP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AT+HTTPPARA="CID",1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Paramètrage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 de la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requête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HTTP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On définit que la requête http utilise le </a:t>
                      </a:r>
                      <a:r>
                        <a:rPr lang="fr-FR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Bearer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 d’identifiant 1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AT+HTTPPARA="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URL","www.baidu.com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"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Paramètrage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 de la requête </a:t>
                      </a:r>
                      <a:r>
                        <a:rPr lang="fr-FR" sz="8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HTTP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On définit l’url cible de la requête HTTP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AT+HTTPACTION=0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+HTTPACTION: 0,200,111577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On définit la </a:t>
                      </a:r>
                      <a:r>
                        <a:rPr lang="fr-FR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methode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ou le verbe utilisé pour la </a:t>
                      </a:r>
                      <a:r>
                        <a:rPr lang="fr-FR" sz="8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requête :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GET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POST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HEAD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3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DELETE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Le résultat attendu est le </a:t>
                      </a:r>
                      <a:r>
                        <a:rPr lang="fr-FR" sz="8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suivant :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+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HTTPACTION: &lt;Method&gt;,&lt;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StatusCode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&gt;,&lt;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DataLen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&lt;method&gt;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GET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POST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HEAD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3 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DELETE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&lt;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statusCode</a:t>
                      </a: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&gt;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Le statut de la réponse à la requête http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&lt;</a:t>
                      </a:r>
                      <a:r>
                        <a:rPr lang="fr-FR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DataLen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La taille de la réponse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 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</a:rPr>
                        <a:t>La réponse à cette commande peut mettre plus ou moins de temps en fonction de la requête HTTP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33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68683"/>
              </p:ext>
            </p:extLst>
          </p:nvPr>
        </p:nvGraphicFramePr>
        <p:xfrm>
          <a:off x="467544" y="717902"/>
          <a:ext cx="835292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016224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CMD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Resultat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AT+HTTPREAD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+HTTPREAD: 111577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***Content***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……..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Lecture du contenu de la requête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+HTTPREAD:&lt;date_len&gt;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AT+HTTPTERM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Ferme le service HTTP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AT+SAPBR=0,1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endParaRPr lang="en-US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Fermeture du « </a:t>
                      </a:r>
                      <a:r>
                        <a:rPr lang="fr-FR" sz="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Bearer</a:t>
                      </a:r>
                      <a:r>
                        <a:rPr lang="fr-FR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settings»  et de l’usage de la data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99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09524"/>
              </p:ext>
            </p:extLst>
          </p:nvPr>
        </p:nvGraphicFramePr>
        <p:xfrm>
          <a:off x="467544" y="717902"/>
          <a:ext cx="8352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016224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CMD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Resultat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Description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AT+CMEE=1 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d’avoir le code d’erreur</a:t>
                      </a:r>
                    </a:p>
                    <a:p>
                      <a:pPr lvl="0"/>
                      <a:endParaRPr lang="fr-FR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http://www.micromedia-int.com/fr/gsm-2/669-cme-error-gsm-equipment-related-errors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At+CMEE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d’activer la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verbose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AT+SAPBR=0,1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Fermeture du « </a:t>
                      </a:r>
                      <a:r>
                        <a:rPr lang="fr-FR" sz="8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Bearer</a:t>
                      </a:r>
                      <a:r>
                        <a:rPr lang="fr-FR" sz="8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settings»  et de l’usage de la data</a:t>
                      </a:r>
                      <a:endParaRPr lang="en-US" sz="8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27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288" y="86917"/>
            <a:ext cx="8713216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latin typeface="Century Gothic" panose="020B0502020202020204" pitchFamily="34" charset="0"/>
              </a:rPr>
              <a:t>Agenda</a:t>
            </a:r>
            <a:endParaRPr lang="en-US" sz="2200" b="1" dirty="0">
              <a:latin typeface="Century Gothic" panose="020B0502020202020204" pitchFamily="34" charset="0"/>
            </a:endParaRPr>
          </a:p>
        </p:txBody>
      </p:sp>
      <p:sp>
        <p:nvSpPr>
          <p:cNvPr id="7" name="Ellipse 6"/>
          <p:cNvSpPr>
            <a:spLocks noChangeAspect="1" noChangeArrowheads="1"/>
          </p:cNvSpPr>
          <p:nvPr/>
        </p:nvSpPr>
        <p:spPr bwMode="auto">
          <a:xfrm>
            <a:off x="1810800" y="1339819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15" name="Ellipse 14"/>
          <p:cNvSpPr>
            <a:spLocks noChangeAspect="1" noChangeArrowheads="1"/>
          </p:cNvSpPr>
          <p:nvPr/>
        </p:nvSpPr>
        <p:spPr bwMode="auto">
          <a:xfrm>
            <a:off x="1810800" y="2088368"/>
            <a:ext cx="324000" cy="324000"/>
          </a:xfrm>
          <a:prstGeom prst="ellipse">
            <a:avLst/>
          </a:prstGeom>
          <a:solidFill>
            <a:srgbClr val="FF99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287200" y="1275606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Présentation et prise en main du Kit d’évaluation – 20 min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2287200" y="2013688"/>
            <a:ext cx="5309136" cy="452426"/>
          </a:xfrm>
          <a:prstGeom prst="roundRect">
            <a:avLst/>
          </a:prstGeom>
          <a:solidFill>
            <a:srgbClr val="FFCC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0000FF"/>
                </a:solidFill>
                <a:latin typeface="Century Gothic" panose="020B0502020202020204" pitchFamily="34" charset="0"/>
              </a:rPr>
              <a:t>Utilisation de la librairie </a:t>
            </a:r>
            <a:r>
              <a:rPr lang="fr-FR" b="1" dirty="0" err="1" smtClean="0">
                <a:solidFill>
                  <a:srgbClr val="0000FF"/>
                </a:solidFill>
                <a:latin typeface="Century Gothic" panose="020B0502020202020204" pitchFamily="34" charset="0"/>
              </a:rPr>
              <a:t>Adafruit</a:t>
            </a:r>
            <a:r>
              <a:rPr lang="fr-FR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– 10 min</a:t>
            </a:r>
          </a:p>
        </p:txBody>
      </p:sp>
      <p:sp>
        <p:nvSpPr>
          <p:cNvPr id="14" name="Ellipse 13"/>
          <p:cNvSpPr>
            <a:spLocks noChangeAspect="1" noChangeArrowheads="1"/>
          </p:cNvSpPr>
          <p:nvPr/>
        </p:nvSpPr>
        <p:spPr bwMode="auto">
          <a:xfrm>
            <a:off x="1810800" y="2836917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287200" y="2751770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Utilisation de Live </a:t>
            </a:r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Objects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 – </a:t>
            </a: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20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min</a:t>
            </a:r>
          </a:p>
        </p:txBody>
      </p:sp>
      <p:sp>
        <p:nvSpPr>
          <p:cNvPr id="17" name="Ellipse 16"/>
          <p:cNvSpPr>
            <a:spLocks noChangeAspect="1" noChangeArrowheads="1"/>
          </p:cNvSpPr>
          <p:nvPr/>
        </p:nvSpPr>
        <p:spPr bwMode="auto">
          <a:xfrm>
            <a:off x="1810800" y="3585466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4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287200" y="3489852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Exemples et démonstrations – 15 min</a:t>
            </a:r>
          </a:p>
        </p:txBody>
      </p:sp>
    </p:spTree>
    <p:extLst>
      <p:ext uri="{BB962C8B-B14F-4D97-AF65-F5344CB8AC3E}">
        <p14:creationId xmlns:p14="http://schemas.microsoft.com/office/powerpoint/2010/main" val="495079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Librairies </a:t>
            </a:r>
            <a:r>
              <a:rPr lang="fr-FR" sz="2500" dirty="0" err="1" smtClean="0">
                <a:latin typeface="Century Gothic" panose="020B0502020202020204" pitchFamily="34" charset="0"/>
              </a:rPr>
              <a:t>Arduino</a:t>
            </a:r>
            <a:r>
              <a:rPr lang="fr-FR" sz="2500" dirty="0" smtClean="0">
                <a:latin typeface="Century Gothic" panose="020B0502020202020204" pitchFamily="34" charset="0"/>
              </a:rPr>
              <a:t> - présentation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491880" y="915566"/>
            <a:ext cx="54588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fr-FR" sz="1100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Procédure d’installation</a:t>
            </a: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Télécharger la librairie à </a:t>
            </a:r>
            <a: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l’adresse suivante : </a:t>
            </a:r>
            <a:b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https://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github.com/adafruit/Adafruit_FONA</a:t>
            </a: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Installer l’IDE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arduino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si nécessaire</a:t>
            </a: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Dans l’IDE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Arduino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aller dans : </a:t>
            </a:r>
            <a:b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croquis 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 Inclure une bibliothèque  Ajouter à la bibliothèque .zip</a:t>
            </a: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Sélectionner la librairie téléchargée auparavant</a:t>
            </a: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La librairie devrait apparaitre dans croquis  Inclure une bibliothèque sous le nom suivant :</a:t>
            </a:r>
            <a:b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Adafruit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fona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library</a:t>
            </a:r>
            <a:endParaRPr lang="fr-FR" sz="1000" dirty="0" smtClean="0">
              <a:solidFill>
                <a:srgbClr val="000000"/>
              </a:solidFill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marL="184150" lvl="1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La librairie est installée dans le dossier </a:t>
            </a:r>
            <a:r>
              <a:rPr lang="fr-FR" sz="1000" dirty="0" err="1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libraries</a:t>
            </a:r>
            <a: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/>
            </a:r>
            <a:b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C:\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Users\&lt;Username&gt;\Documents\Arduino\libraries</a:t>
            </a: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Une fois installée, sélectionner l’exemple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FonaTest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dans </a:t>
            </a:r>
            <a:b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Fichier  Exemples 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Adafruit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Fona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Library  </a:t>
            </a:r>
            <a:r>
              <a:rPr lang="fr-FR" sz="1000" dirty="0" err="1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FonaTest</a:t>
            </a:r>
            <a:endParaRPr lang="fr-FR" sz="1000" dirty="0" smtClean="0">
              <a:solidFill>
                <a:srgbClr val="000000"/>
              </a:solidFill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 la ligne 102 de l’exemple, modifier la ligne liée à l’APN de la </a:t>
            </a:r>
            <a: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manière suivante :</a:t>
            </a:r>
            <a:br>
              <a:rPr lang="fr-FR" sz="1000" dirty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fr-FR" sz="1000" b="1" dirty="0" err="1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fona.setGPRSNetworkSettings</a:t>
            </a:r>
            <a:r>
              <a:rPr lang="fr-FR" sz="1000" b="1" dirty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(F("object-connected.fr"), F(""), F</a:t>
            </a:r>
            <a:r>
              <a:rPr lang="fr-FR" sz="1000" b="1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(""));</a:t>
            </a:r>
            <a: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/>
            </a:r>
            <a:br>
              <a:rPr lang="fr-FR" sz="1000" dirty="0" smtClean="0">
                <a:solidFill>
                  <a:srgbClr val="0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</a:br>
            <a:endParaRPr lang="fr-FR" sz="1000" dirty="0" smtClean="0">
              <a:solidFill>
                <a:srgbClr val="000000"/>
              </a:solidFill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marL="17145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fr-FR" sz="1000" dirty="0" smtClean="0">
              <a:solidFill>
                <a:srgbClr val="000000"/>
              </a:solidFill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4" b="6066"/>
          <a:stretch/>
        </p:blipFill>
        <p:spPr>
          <a:xfrm>
            <a:off x="179512" y="515025"/>
            <a:ext cx="2962275" cy="4514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76256" y="515025"/>
            <a:ext cx="2160506" cy="40054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latin typeface="Century Gothic" panose="020B0502020202020204" pitchFamily="34" charset="0"/>
              </a:rPr>
              <a:t>Compatible avec les </a:t>
            </a:r>
            <a:r>
              <a:rPr lang="en-US" sz="1100" b="1" dirty="0" err="1" smtClean="0">
                <a:latin typeface="Century Gothic" panose="020B0502020202020204" pitchFamily="34" charset="0"/>
              </a:rPr>
              <a:t>cartes</a:t>
            </a:r>
            <a:r>
              <a:rPr lang="en-US" sz="1100" b="1" dirty="0" smtClean="0">
                <a:latin typeface="Century Gothic" panose="020B0502020202020204" pitchFamily="34" charset="0"/>
              </a:rPr>
              <a:t> Arduino </a:t>
            </a:r>
            <a:r>
              <a:rPr lang="en-US" sz="1100" b="1" dirty="0" err="1" smtClean="0">
                <a:latin typeface="Century Gothic" panose="020B0502020202020204" pitchFamily="34" charset="0"/>
              </a:rPr>
              <a:t>seulement</a:t>
            </a:r>
            <a:r>
              <a:rPr lang="en-US" sz="1100" b="1" dirty="0" smtClean="0">
                <a:latin typeface="Century Gothic" panose="020B0502020202020204" pitchFamily="34" charset="0"/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233857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Librairies </a:t>
            </a:r>
            <a:r>
              <a:rPr lang="fr-FR" sz="2500" dirty="0" err="1" smtClean="0">
                <a:latin typeface="Century Gothic" panose="020B0502020202020204" pitchFamily="34" charset="0"/>
              </a:rPr>
              <a:t>Arduino</a:t>
            </a:r>
            <a:r>
              <a:rPr lang="fr-FR" sz="2500" dirty="0" smtClean="0">
                <a:latin typeface="Century Gothic" panose="020B0502020202020204" pitchFamily="34" charset="0"/>
              </a:rPr>
              <a:t> – listes des commandes implémentées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09802"/>
              </p:ext>
            </p:extLst>
          </p:nvPr>
        </p:nvGraphicFramePr>
        <p:xfrm>
          <a:off x="539553" y="539750"/>
          <a:ext cx="8352927" cy="404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/>
                <a:gridCol w="5064563"/>
                <a:gridCol w="2784309"/>
              </a:tblGrid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CMD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Commande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AT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Afficher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menu de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commande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Lecture du voltage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convertisseur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analogique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numérique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AT+CADC?</a:t>
                      </a: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Lecture de la charge de la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batterie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AT+CBC?</a:t>
                      </a: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Lecture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l’identifiant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 de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la sim CCID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AT+CCID?</a:t>
                      </a: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</a:p>
                    <a:p>
                      <a:endParaRPr lang="en-US" sz="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déverouillage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la SIM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AT+CPIN=&lt;code pin&gt;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Lecture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d’une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indication sur la force du signal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reçu</a:t>
                      </a:r>
                      <a:endParaRPr lang="en-US" sz="80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AT+CSQ?</a:t>
                      </a: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Avoir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statut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du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réseau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AT+CREG?</a:t>
                      </a: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Définir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niveau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du volume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AT+CLVL=&lt;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Niveau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sonore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Lecture du volume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actuel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AT+CLVL?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Utiliser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comme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sortie audio le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casque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AT+CHFA=0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casque</a:t>
                      </a:r>
                      <a:endParaRPr lang="en-US" sz="8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1 =  audio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externe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5351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[e]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Utiliser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comme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sortie audio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la sortie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externe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AT+CHFA=1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70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Librairies </a:t>
            </a:r>
            <a:r>
              <a:rPr lang="fr-FR" sz="2500" dirty="0" err="1" smtClean="0">
                <a:latin typeface="Century Gothic" panose="020B0502020202020204" pitchFamily="34" charset="0"/>
              </a:rPr>
              <a:t>Arduino</a:t>
            </a:r>
            <a:r>
              <a:rPr lang="fr-FR" sz="2500" dirty="0" smtClean="0">
                <a:latin typeface="Century Gothic" panose="020B0502020202020204" pitchFamily="34" charset="0"/>
              </a:rPr>
              <a:t> – listes des commandes implémentées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13165"/>
              </p:ext>
            </p:extLst>
          </p:nvPr>
        </p:nvGraphicFramePr>
        <p:xfrm>
          <a:off x="539553" y="539750"/>
          <a:ext cx="7848871" cy="412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55"/>
                <a:gridCol w="4011740"/>
                <a:gridCol w="3384376"/>
              </a:tblGrid>
              <a:tr h="34335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CMD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 COMMAND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Jouer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une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tonalité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audio pendant 1s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AT+STTONE=1,&lt;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tonalité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&gt;,&lt;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durée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millisecondes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= 1000&gt;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Générer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un PWM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AT+SPWM=0,&lt;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période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&gt;,&lt;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fréquence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&gt;,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&lt;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niveau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f 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Allumer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la radio (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Seulement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si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la sortie audio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est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casque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AT+FMOPEN=&lt;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statut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 &lt;sortie audio = 0&gt;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Eteindre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la radio 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AT+FMCLOSE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Définir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le volume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lors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l’usage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de la FM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AT+FMVOLUME=&lt;volume entre 0  et 6&gt;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Retourner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volume 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actuel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AT+FMVOLUME?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Obtenir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niveau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signal sur station FM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AT+FMSIGNAL=&lt;station&gt;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Effectuer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un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appel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téléphonique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ATD&lt;number&gt;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Avoir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statut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l’appel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téléphonique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AT+CPAS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Raccrocher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ATH0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335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p 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Décrocher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ATA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733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288" y="86917"/>
            <a:ext cx="8713216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latin typeface="Century Gothic" panose="020B0502020202020204" pitchFamily="34" charset="0"/>
              </a:rPr>
              <a:t>Agenda</a:t>
            </a:r>
            <a:endParaRPr lang="en-US" sz="2200" b="1" dirty="0">
              <a:latin typeface="Century Gothic" panose="020B0502020202020204" pitchFamily="34" charset="0"/>
            </a:endParaRPr>
          </a:p>
        </p:txBody>
      </p:sp>
      <p:sp>
        <p:nvSpPr>
          <p:cNvPr id="7" name="Ellipse 6"/>
          <p:cNvSpPr>
            <a:spLocks noChangeAspect="1" noChangeArrowheads="1"/>
          </p:cNvSpPr>
          <p:nvPr/>
        </p:nvSpPr>
        <p:spPr bwMode="auto">
          <a:xfrm>
            <a:off x="1810800" y="1339819"/>
            <a:ext cx="324000" cy="324000"/>
          </a:xfrm>
          <a:prstGeom prst="ellipse">
            <a:avLst/>
          </a:prstGeom>
          <a:solidFill>
            <a:srgbClr val="FF99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15" name="Ellipse 14"/>
          <p:cNvSpPr>
            <a:spLocks noChangeAspect="1" noChangeArrowheads="1"/>
          </p:cNvSpPr>
          <p:nvPr/>
        </p:nvSpPr>
        <p:spPr bwMode="auto">
          <a:xfrm>
            <a:off x="1810800" y="2088368"/>
            <a:ext cx="324000" cy="32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287200" y="1275606"/>
            <a:ext cx="5309136" cy="452426"/>
          </a:xfrm>
          <a:prstGeom prst="roundRect">
            <a:avLst/>
          </a:prstGeom>
          <a:solidFill>
            <a:srgbClr val="FFCC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Présentation et prise en main </a:t>
            </a:r>
            <a:r>
              <a:rPr lang="fr-FR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du </a:t>
            </a:r>
            <a:r>
              <a:rPr lang="fr-FR" b="1" dirty="0" err="1" smtClean="0">
                <a:solidFill>
                  <a:srgbClr val="0000FF"/>
                </a:solidFill>
                <a:latin typeface="Century Gothic" panose="020B0502020202020204" pitchFamily="34" charset="0"/>
              </a:rPr>
              <a:t>shield</a:t>
            </a: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–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20 min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2287200" y="2013688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Utilisation de la librairie </a:t>
            </a:r>
            <a:r>
              <a:rPr lang="fr-FR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Adafruit</a:t>
            </a: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– 10 min</a:t>
            </a:r>
          </a:p>
        </p:txBody>
      </p:sp>
      <p:sp>
        <p:nvSpPr>
          <p:cNvPr id="14" name="Ellipse 13"/>
          <p:cNvSpPr>
            <a:spLocks noChangeAspect="1" noChangeArrowheads="1"/>
          </p:cNvSpPr>
          <p:nvPr/>
        </p:nvSpPr>
        <p:spPr bwMode="auto">
          <a:xfrm>
            <a:off x="1810800" y="2836917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287200" y="2751770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Utilisation de Live </a:t>
            </a:r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Objects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 – </a:t>
            </a: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20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min</a:t>
            </a:r>
          </a:p>
        </p:txBody>
      </p:sp>
      <p:sp>
        <p:nvSpPr>
          <p:cNvPr id="17" name="Ellipse 16"/>
          <p:cNvSpPr>
            <a:spLocks noChangeAspect="1" noChangeArrowheads="1"/>
          </p:cNvSpPr>
          <p:nvPr/>
        </p:nvSpPr>
        <p:spPr bwMode="auto">
          <a:xfrm>
            <a:off x="1810800" y="3585466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4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287200" y="3489852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Exemples et démonstrations – 15 min</a:t>
            </a:r>
          </a:p>
        </p:txBody>
      </p:sp>
    </p:spTree>
    <p:extLst>
      <p:ext uri="{BB962C8B-B14F-4D97-AF65-F5344CB8AC3E}">
        <p14:creationId xmlns:p14="http://schemas.microsoft.com/office/powerpoint/2010/main" val="484500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Librairies </a:t>
            </a:r>
            <a:r>
              <a:rPr lang="fr-FR" sz="2500" dirty="0" err="1" smtClean="0">
                <a:latin typeface="Century Gothic" panose="020B0502020202020204" pitchFamily="34" charset="0"/>
              </a:rPr>
              <a:t>Arduino</a:t>
            </a:r>
            <a:r>
              <a:rPr lang="fr-FR" sz="2500" dirty="0" smtClean="0">
                <a:latin typeface="Century Gothic" panose="020B0502020202020204" pitchFamily="34" charset="0"/>
              </a:rPr>
              <a:t> – listes des commandes implémentées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79849"/>
              </p:ext>
            </p:extLst>
          </p:nvPr>
        </p:nvGraphicFramePr>
        <p:xfrm>
          <a:off x="539553" y="539750"/>
          <a:ext cx="8352927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CMD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 COMMAND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Lire le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nombre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SMS sur les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espace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stockage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AT+CMGF=1</a:t>
                      </a:r>
                    </a:p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AT+CPMS?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Lire un SMS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AT+CMGF=1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AT+CSDH=1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AT+CMGR=&lt;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Espace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stockage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des SMS&gt;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Lire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tous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les SMS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AT+CMGF=1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AT+CSDH=1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AT+CMGR=&lt;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Espace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stockage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des SMS&gt;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Suppresion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d’un SMS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AT+CMGF=1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AT+CMGD=&lt;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Espace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stockage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des SMS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&gt;&lt;Flag de suppression&gt;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Envoyer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un SMS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AT+CMGF=1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AT+CMGS=&lt;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numéro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téléphone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Envoyer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un message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USD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AT+CUSD=1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AT+CUSD=1,&lt;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Chaine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charactère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Activation de la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syncrhonisation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l’horloge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avec le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réseau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AT+CLTS=1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Activation de la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syncrhonisation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l’horloge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avec le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serveur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ntp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 pool.ntp.org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AT+CNTPCID=1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AT+CNTP="pool.ntp.org"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Lire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l’horloge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du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réseau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AT+CCLK?</a:t>
                      </a: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70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Librairies </a:t>
            </a:r>
            <a:r>
              <a:rPr lang="fr-FR" sz="2500" dirty="0" err="1" smtClean="0">
                <a:latin typeface="Century Gothic" panose="020B0502020202020204" pitchFamily="34" charset="0"/>
              </a:rPr>
              <a:t>Arduino</a:t>
            </a:r>
            <a:r>
              <a:rPr lang="fr-FR" sz="2500" dirty="0" smtClean="0">
                <a:latin typeface="Century Gothic" panose="020B0502020202020204" pitchFamily="34" charset="0"/>
              </a:rPr>
              <a:t> – listes des commandes implémentées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20602"/>
              </p:ext>
            </p:extLst>
          </p:nvPr>
        </p:nvGraphicFramePr>
        <p:xfrm>
          <a:off x="539552" y="515025"/>
          <a:ext cx="8208912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55"/>
                <a:gridCol w="3573780"/>
                <a:gridCol w="4182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CMD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 COMMAND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Activer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GPRS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AT+CIPSHUT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AT+CGATT=1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AT+SAPBR=3,1,"CONTYPE","GPRS"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AT+SAPBR=3,1,"APN","object-connected.fr"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AT+CSTT="object-connected.fr","",""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AT+SAPBR=3,1,"USER",""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AT+SAPBR=3,1,"PWD",""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AT+SAPBR=1,1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AT+CIICR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Désactiver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les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fonctionnalités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GPRS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AT+CIPSHUT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AT+SAPBR=0,1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AT+CGATT=0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Obtenir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des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informations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lié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au GSM et à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l’heure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AT+CIPGSMLOC=1,1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Lecture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d’une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page HTTP (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Activer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retour à la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ligne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dans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la console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AT+HTTPTERM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AT+HTTPINIT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AT+HTTPPARA="CID“,&lt;CID&gt;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AT+HTTPPARA="UA“,&lt;UA&gt;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AT+HTTPPARA="URL“,&lt;URL&gt;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AT+HTTPACTION=0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AT+HTTPREAD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AT+HTTPTERM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Requête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d’une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page HTTP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post (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Activer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le retour à la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ligne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AT+HTTPTERM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AT+HTTPINIT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AT+HTTPPARA="CID“&lt;CID&gt;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AT+HTTPPARA="UA“,&lt;UA&gt;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AT+HTTPPARA="URL“&lt;URL&gt;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AT+HTTPPARA="CONTENT“&lt;CONTENT&gt;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AT+HTTPDATA=&lt;size&gt;,&lt;timeout&gt;</a:t>
                      </a:r>
                    </a:p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AT+HTTPACTION=1</a:t>
                      </a: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961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Librairies </a:t>
            </a:r>
            <a:r>
              <a:rPr lang="fr-FR" sz="2500" dirty="0" err="1" smtClean="0">
                <a:latin typeface="Century Gothic" panose="020B0502020202020204" pitchFamily="34" charset="0"/>
              </a:rPr>
              <a:t>Arduino</a:t>
            </a:r>
            <a:r>
              <a:rPr lang="fr-FR" sz="2500" dirty="0" smtClean="0">
                <a:latin typeface="Century Gothic" panose="020B0502020202020204" pitchFamily="34" charset="0"/>
              </a:rPr>
              <a:t> – listes des commandes implémentées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54904"/>
              </p:ext>
            </p:extLst>
          </p:nvPr>
        </p:nvGraphicFramePr>
        <p:xfrm>
          <a:off x="539552" y="515025"/>
          <a:ext cx="82089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55"/>
                <a:gridCol w="3573780"/>
                <a:gridCol w="4182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CMD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 COMMAND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Création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</a:rPr>
                        <a:t>d’une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 communication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ysClr val="windowText" lastClr="000000"/>
                          </a:solidFill>
                        </a:rPr>
                        <a:t>série</a:t>
                      </a:r>
                      <a:r>
                        <a:rPr lang="en-US" sz="800" baseline="0" dirty="0" smtClean="0">
                          <a:solidFill>
                            <a:sysClr val="windowText" lastClr="000000"/>
                          </a:solidFill>
                        </a:rPr>
                        <a:t> avec le modem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98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288" y="86917"/>
            <a:ext cx="8713216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latin typeface="Century Gothic" panose="020B0502020202020204" pitchFamily="34" charset="0"/>
              </a:rPr>
              <a:t>Agenda</a:t>
            </a:r>
            <a:endParaRPr lang="en-US" sz="2200" b="1" dirty="0">
              <a:latin typeface="Century Gothic" panose="020B0502020202020204" pitchFamily="34" charset="0"/>
            </a:endParaRPr>
          </a:p>
        </p:txBody>
      </p:sp>
      <p:sp>
        <p:nvSpPr>
          <p:cNvPr id="7" name="Ellipse 6"/>
          <p:cNvSpPr>
            <a:spLocks noChangeAspect="1" noChangeArrowheads="1"/>
          </p:cNvSpPr>
          <p:nvPr/>
        </p:nvSpPr>
        <p:spPr bwMode="auto">
          <a:xfrm>
            <a:off x="1810800" y="1339819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15" name="Ellipse 14"/>
          <p:cNvSpPr>
            <a:spLocks noChangeAspect="1" noChangeArrowheads="1"/>
          </p:cNvSpPr>
          <p:nvPr/>
        </p:nvSpPr>
        <p:spPr bwMode="auto">
          <a:xfrm>
            <a:off x="1810800" y="2088368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287200" y="1275606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Présentation et prise en main du Kit d’évaluation – 20 min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2287200" y="2013688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Utilisation de la librairie </a:t>
            </a:r>
            <a:r>
              <a:rPr lang="fr-FR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Adafruit</a:t>
            </a: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– 10 min</a:t>
            </a:r>
          </a:p>
        </p:txBody>
      </p:sp>
      <p:sp>
        <p:nvSpPr>
          <p:cNvPr id="14" name="Ellipse 13"/>
          <p:cNvSpPr>
            <a:spLocks noChangeAspect="1" noChangeArrowheads="1"/>
          </p:cNvSpPr>
          <p:nvPr/>
        </p:nvSpPr>
        <p:spPr bwMode="auto">
          <a:xfrm>
            <a:off x="1810800" y="2836917"/>
            <a:ext cx="324000" cy="324000"/>
          </a:xfrm>
          <a:prstGeom prst="ellipse">
            <a:avLst/>
          </a:prstGeom>
          <a:solidFill>
            <a:srgbClr val="FF99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287200" y="2751770"/>
            <a:ext cx="5309136" cy="452426"/>
          </a:xfrm>
          <a:prstGeom prst="roundRect">
            <a:avLst/>
          </a:prstGeom>
          <a:solidFill>
            <a:srgbClr val="FFCC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0000FF"/>
                </a:solidFill>
                <a:latin typeface="Century Gothic" panose="020B0502020202020204" pitchFamily="34" charset="0"/>
              </a:rPr>
              <a:t>Utilisation de Live </a:t>
            </a:r>
            <a:r>
              <a:rPr lang="fr-FR" b="1" dirty="0" err="1">
                <a:solidFill>
                  <a:srgbClr val="0000FF"/>
                </a:solidFill>
                <a:latin typeface="Century Gothic" panose="020B0502020202020204" pitchFamily="34" charset="0"/>
              </a:rPr>
              <a:t>Objects</a:t>
            </a:r>
            <a:r>
              <a:rPr lang="fr-FR" b="1" dirty="0">
                <a:solidFill>
                  <a:srgbClr val="0000FF"/>
                </a:solidFill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– 20 min</a:t>
            </a:r>
          </a:p>
        </p:txBody>
      </p:sp>
      <p:sp>
        <p:nvSpPr>
          <p:cNvPr id="17" name="Ellipse 16"/>
          <p:cNvSpPr>
            <a:spLocks noChangeAspect="1" noChangeArrowheads="1"/>
          </p:cNvSpPr>
          <p:nvPr/>
        </p:nvSpPr>
        <p:spPr bwMode="auto">
          <a:xfrm>
            <a:off x="1810800" y="3585466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4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287200" y="3489852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Exemples et démonstrations – 15 min</a:t>
            </a:r>
          </a:p>
        </p:txBody>
      </p:sp>
    </p:spTree>
    <p:extLst>
      <p:ext uri="{BB962C8B-B14F-4D97-AF65-F5344CB8AC3E}">
        <p14:creationId xmlns:p14="http://schemas.microsoft.com/office/powerpoint/2010/main" val="3457540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Présentation de Live Object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7534"/>
            <a:ext cx="7358639" cy="381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565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Méthode de déclaration d’un objet dans Live Object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31590"/>
            <a:ext cx="5760641" cy="29120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732240" y="113159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ym typeface="Wingdings" panose="05000000000000000000" pitchFamily="2" charset="2"/>
              </a:rPr>
              <a:t> </a:t>
            </a:r>
            <a:r>
              <a:rPr lang="fr-FR" sz="1000" dirty="0" smtClean="0"/>
              <a:t>Dans configuration, sélectionner Clés d’API</a:t>
            </a:r>
          </a:p>
        </p:txBody>
      </p:sp>
    </p:spTree>
    <p:extLst>
      <p:ext uri="{BB962C8B-B14F-4D97-AF65-F5344CB8AC3E}">
        <p14:creationId xmlns:p14="http://schemas.microsoft.com/office/powerpoint/2010/main" val="2340101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Méthode de déclaration d’un objet dans Live Object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5760640" cy="29120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732240" y="1131590"/>
            <a:ext cx="21602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ym typeface="Wingdings" panose="05000000000000000000" pitchFamily="2" charset="2"/>
              </a:rPr>
              <a:t></a:t>
            </a:r>
            <a:r>
              <a:rPr lang="fr-FR" sz="1000" dirty="0" smtClean="0">
                <a:sym typeface="Wingdings" panose="05000000000000000000" pitchFamily="2" charset="2"/>
              </a:rPr>
              <a:t>Renseigner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ym typeface="Wingdings" panose="05000000000000000000" pitchFamily="2" charset="2"/>
              </a:rPr>
              <a:t>Le nom,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ym typeface="Wingdings" panose="05000000000000000000" pitchFamily="2" charset="2"/>
              </a:rPr>
              <a:t>La description,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ym typeface="Wingdings" panose="05000000000000000000" pitchFamily="2" charset="2"/>
              </a:rPr>
              <a:t>Le rôle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ym typeface="Wingdings" panose="05000000000000000000" pitchFamily="2" charset="2"/>
              </a:rPr>
              <a:t>La restriction au file MQTT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ym typeface="Wingdings" panose="05000000000000000000" pitchFamily="2" charset="2"/>
              </a:rPr>
              <a:t>La période de validité de la clé d’API</a:t>
            </a:r>
          </a:p>
          <a:p>
            <a:endParaRPr lang="fr-FR" sz="1000" dirty="0" smtClean="0">
              <a:sym typeface="Wingdings" panose="05000000000000000000" pitchFamily="2" charset="2"/>
            </a:endParaRPr>
          </a:p>
          <a:p>
            <a:r>
              <a:rPr lang="fr-FR" sz="1000" dirty="0" smtClean="0">
                <a:sym typeface="Wingdings" panose="05000000000000000000" pitchFamily="2" charset="2"/>
              </a:rPr>
              <a:t>Cliquer sur valider</a:t>
            </a:r>
          </a:p>
          <a:p>
            <a:endParaRPr lang="fr-FR" sz="1000" dirty="0" smtClean="0">
              <a:sym typeface="Wingdings" panose="05000000000000000000" pitchFamily="2" charset="2"/>
            </a:endParaRPr>
          </a:p>
          <a:p>
            <a:r>
              <a:rPr lang="fr-FR" sz="1000" dirty="0" smtClean="0">
                <a:sym typeface="Wingdings" panose="05000000000000000000" pitchFamily="2" charset="2"/>
              </a:rPr>
              <a:t>Pour plus d’informations voir les chapitres suivants de la </a:t>
            </a:r>
            <a:r>
              <a:rPr lang="en-US" sz="1000" dirty="0" smtClean="0">
                <a:sym typeface="Wingdings" panose="05000000000000000000" pitchFamily="2" charset="2"/>
              </a:rPr>
              <a:t>documentation Live Objects</a:t>
            </a:r>
          </a:p>
          <a:p>
            <a:endParaRPr lang="en-US" sz="1000" dirty="0" smtClean="0">
              <a:sym typeface="Wingdings" panose="05000000000000000000" pitchFamily="2" charset="2"/>
            </a:endParaRPr>
          </a:p>
          <a:p>
            <a:r>
              <a:rPr lang="en-US" sz="1000" dirty="0" smtClean="0">
                <a:sym typeface="Wingdings" panose="05000000000000000000" pitchFamily="2" charset="2"/>
              </a:rPr>
              <a:t>Concepts : 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  <a:hlinkClick r:id="rId4"/>
              </a:rPr>
              <a:t>https</a:t>
            </a:r>
            <a:r>
              <a:rPr lang="en-US" sz="1000" dirty="0">
                <a:solidFill>
                  <a:srgbClr val="0070C0"/>
                </a:solidFill>
                <a:sym typeface="Wingdings" panose="05000000000000000000" pitchFamily="2" charset="2"/>
                <a:hlinkClick r:id="rId4"/>
              </a:rPr>
              <a:t>://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  <a:hlinkClick r:id="rId4"/>
              </a:rPr>
              <a:t>goo.gl/DgCvrx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000" dirty="0">
              <a:sym typeface="Wingdings" panose="05000000000000000000" pitchFamily="2" charset="2"/>
            </a:endParaRPr>
          </a:p>
          <a:p>
            <a:r>
              <a:rPr lang="en-US" sz="1000" dirty="0" err="1" smtClean="0">
                <a:sym typeface="Wingdings" panose="05000000000000000000" pitchFamily="2" charset="2"/>
              </a:rPr>
              <a:t>Fifo</a:t>
            </a:r>
            <a:r>
              <a:rPr lang="en-US" sz="1000" dirty="0">
                <a:sym typeface="Wingdings" panose="05000000000000000000" pitchFamily="2" charset="2"/>
              </a:rPr>
              <a:t> : </a:t>
            </a:r>
            <a:r>
              <a:rPr lang="en-US" sz="1000" dirty="0">
                <a:solidFill>
                  <a:srgbClr val="0070C0"/>
                </a:solidFill>
                <a:sym typeface="Wingdings" panose="05000000000000000000" pitchFamily="2" charset="2"/>
                <a:hlinkClick r:id="rId5"/>
              </a:rPr>
              <a:t>https://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  <a:hlinkClick r:id="rId5"/>
              </a:rPr>
              <a:t>goo.gl/ohUVAQ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en-US" sz="1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sz="1000" dirty="0">
              <a:sym typeface="Wingdings" panose="05000000000000000000" pitchFamily="2" charset="2"/>
            </a:endParaRPr>
          </a:p>
          <a:p>
            <a:endParaRPr lang="en-US" sz="1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7504" y="4587974"/>
            <a:ext cx="8928992" cy="432048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 algn="ctr"/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Attention :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fr-FR" dirty="0" smtClean="0">
                <a:latin typeface="Century Gothic" panose="020B0502020202020204" pitchFamily="34" charset="0"/>
              </a:rPr>
              <a:t>il faut être vigilent aux majuscules/minuscules.</a:t>
            </a:r>
            <a:endParaRPr lang="fr-FR" b="1" u="sng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79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Visualisation des données envoyées sur Live </a:t>
            </a:r>
            <a:r>
              <a:rPr lang="fr-FR" sz="2500" dirty="0" err="1" smtClean="0">
                <a:latin typeface="Century Gothic" panose="020B0502020202020204" pitchFamily="34" charset="0"/>
              </a:rPr>
              <a:t>Objects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5760640" cy="29231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32240" y="1203598"/>
            <a:ext cx="2186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ym typeface="Wingdings" panose="05000000000000000000" pitchFamily="2" charset="2"/>
              </a:rPr>
              <a:t>Après avoir modifié votre code et utiliser l’API KEY</a:t>
            </a:r>
          </a:p>
          <a:p>
            <a:endParaRPr lang="fr-FR" sz="100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Aller dans données</a:t>
            </a:r>
          </a:p>
          <a:p>
            <a:pPr marL="171450" indent="-171450">
              <a:buFont typeface="Wingdings"/>
              <a:buChar char="à"/>
            </a:pPr>
            <a:endParaRPr lang="fr-FR" sz="1000" dirty="0" smtClean="0">
              <a:sym typeface="Wingdings" panose="05000000000000000000" pitchFamily="2" charset="2"/>
            </a:endParaRPr>
          </a:p>
          <a:p>
            <a:r>
              <a:rPr lang="fr-FR" sz="1000" dirty="0" smtClean="0"/>
              <a:t>Vous pouvez filtrer les données par Stream, source, Tags, interface et période</a:t>
            </a:r>
          </a:p>
        </p:txBody>
      </p:sp>
    </p:spTree>
    <p:extLst>
      <p:ext uri="{BB962C8B-B14F-4D97-AF65-F5344CB8AC3E}">
        <p14:creationId xmlns:p14="http://schemas.microsoft.com/office/powerpoint/2010/main" val="38142137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288" y="86917"/>
            <a:ext cx="8713216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latin typeface="Century Gothic" panose="020B0502020202020204" pitchFamily="34" charset="0"/>
              </a:rPr>
              <a:t>Agenda</a:t>
            </a:r>
            <a:endParaRPr lang="en-US" sz="2200" b="1" dirty="0">
              <a:latin typeface="Century Gothic" panose="020B0502020202020204" pitchFamily="34" charset="0"/>
            </a:endParaRPr>
          </a:p>
        </p:txBody>
      </p:sp>
      <p:sp>
        <p:nvSpPr>
          <p:cNvPr id="7" name="Ellipse 6"/>
          <p:cNvSpPr>
            <a:spLocks noChangeAspect="1" noChangeArrowheads="1"/>
          </p:cNvSpPr>
          <p:nvPr/>
        </p:nvSpPr>
        <p:spPr bwMode="auto">
          <a:xfrm>
            <a:off x="1810800" y="1339819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15" name="Ellipse 14"/>
          <p:cNvSpPr>
            <a:spLocks noChangeAspect="1" noChangeArrowheads="1"/>
          </p:cNvSpPr>
          <p:nvPr/>
        </p:nvSpPr>
        <p:spPr bwMode="auto">
          <a:xfrm>
            <a:off x="1810800" y="2088368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287200" y="1273230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Présentation et prise en main du Kit d’évaluation – 20 min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2287200" y="2011312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Utilisation de la librairie </a:t>
            </a:r>
            <a:r>
              <a:rPr lang="fr-FR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Adafruit</a:t>
            </a: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– 10 min</a:t>
            </a:r>
          </a:p>
        </p:txBody>
      </p:sp>
      <p:sp>
        <p:nvSpPr>
          <p:cNvPr id="14" name="Ellipse 13"/>
          <p:cNvSpPr>
            <a:spLocks noChangeAspect="1" noChangeArrowheads="1"/>
          </p:cNvSpPr>
          <p:nvPr/>
        </p:nvSpPr>
        <p:spPr bwMode="auto">
          <a:xfrm>
            <a:off x="1810800" y="2836917"/>
            <a:ext cx="324000" cy="32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287200" y="2749394"/>
            <a:ext cx="5309136" cy="4524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Utilisation de Live </a:t>
            </a:r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Objects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 – 20 min</a:t>
            </a:r>
          </a:p>
        </p:txBody>
      </p:sp>
      <p:sp>
        <p:nvSpPr>
          <p:cNvPr id="17" name="Ellipse 16"/>
          <p:cNvSpPr>
            <a:spLocks noChangeAspect="1" noChangeArrowheads="1"/>
          </p:cNvSpPr>
          <p:nvPr/>
        </p:nvSpPr>
        <p:spPr bwMode="auto">
          <a:xfrm>
            <a:off x="1810800" y="3585466"/>
            <a:ext cx="324000" cy="324000"/>
          </a:xfrm>
          <a:prstGeom prst="ellipse">
            <a:avLst/>
          </a:prstGeom>
          <a:solidFill>
            <a:srgbClr val="FF99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800" b="1" dirty="0"/>
              <a:t>4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287200" y="3487476"/>
            <a:ext cx="5309136" cy="452426"/>
          </a:xfrm>
          <a:prstGeom prst="roundRect">
            <a:avLst/>
          </a:prstGeom>
          <a:solidFill>
            <a:srgbClr val="FFCC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0000FF"/>
                </a:solidFill>
                <a:latin typeface="Century Gothic" panose="020B0502020202020204" pitchFamily="34" charset="0"/>
              </a:rPr>
              <a:t>Exemples et démonstrations 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– 15 min</a:t>
            </a:r>
          </a:p>
        </p:txBody>
      </p:sp>
    </p:spTree>
    <p:extLst>
      <p:ext uri="{BB962C8B-B14F-4D97-AF65-F5344CB8AC3E}">
        <p14:creationId xmlns:p14="http://schemas.microsoft.com/office/powerpoint/2010/main" val="663249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Grue présentée au MWC 2018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pic>
        <p:nvPicPr>
          <p:cNvPr id="5" name="Image 3" descr="image0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1973"/>
            <a:ext cx="3240360" cy="239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45024"/>
            <a:ext cx="3240626" cy="243047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52120" y="3435846"/>
            <a:ext cx="6628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fr-FR" sz="1100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Lien pour récupérer IOT </a:t>
            </a:r>
            <a:r>
              <a:rPr lang="fr-FR" sz="1100" b="1" u="sng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SoftBox</a:t>
            </a:r>
            <a:r>
              <a:rPr lang="fr-FR" sz="1100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et la librairie Héraclès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  <a:hlinkClick r:id="rId5"/>
              </a:rPr>
              <a:t>IOT SOFTBOX :</a:t>
            </a:r>
          </a:p>
          <a:p>
            <a:pPr marL="528638" lvl="2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  <a:hlinkClick r:id="rId5"/>
              </a:rPr>
              <a:t>https://github.com/Orange-OpenSource/LiveObjects-iotSoftbox-mqtt-arduino</a:t>
            </a:r>
            <a:endParaRPr lang="en-US" sz="11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  <a:hlinkClick r:id="rId6"/>
              </a:rPr>
              <a:t>Librairie du module </a:t>
            </a:r>
            <a:r>
              <a:rPr lang="fr-FR" sz="1100" dirty="0" err="1">
                <a:solidFill>
                  <a:srgbClr val="000000"/>
                </a:solidFill>
                <a:latin typeface="Century Gothic" panose="020B0502020202020204" pitchFamily="34" charset="0"/>
                <a:hlinkClick r:id="rId6"/>
              </a:rPr>
              <a:t>Héracles</a:t>
            </a: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  <a:hlinkClick r:id="rId6"/>
              </a:rPr>
              <a:t> :</a:t>
            </a:r>
          </a:p>
          <a:p>
            <a:pPr marL="528638" lvl="2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  <a:hlinkClick r:id="rId6"/>
              </a:rPr>
              <a:t>https://github.com/Orange-OpenSource/LiveBooster-Heracles-Arduino</a:t>
            </a:r>
            <a:endParaRPr lang="en-US" sz="11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fr-FR" sz="1100" b="1" u="sng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fr-FR" sz="1100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Lien pour récupérer un exemple de code utilisant une autre librairie :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</a:rPr>
              <a:t>https://github.com/IMTOCP/LO_example</a:t>
            </a:r>
            <a:endParaRPr lang="en-US" sz="1200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38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Composants du </a:t>
            </a:r>
            <a:r>
              <a:rPr lang="fr-FR" dirty="0" err="1" smtClean="0"/>
              <a:t>shield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3" b="8796"/>
          <a:stretch/>
        </p:blipFill>
        <p:spPr bwMode="auto">
          <a:xfrm rot="10800000">
            <a:off x="323528" y="847723"/>
            <a:ext cx="4824536" cy="41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1691680" y="1059582"/>
            <a:ext cx="223224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6" name="Connecteur droit avec flèche 5"/>
          <p:cNvCxnSpPr>
            <a:stCxn id="4" idx="6"/>
          </p:cNvCxnSpPr>
          <p:nvPr/>
        </p:nvCxnSpPr>
        <p:spPr>
          <a:xfrm flipV="1">
            <a:off x="3923928" y="847723"/>
            <a:ext cx="2088232" cy="57189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12160" y="699542"/>
            <a:ext cx="2880320" cy="4341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100" b="1" dirty="0" smtClean="0">
                <a:latin typeface="Century Gothic" panose="020B0502020202020204" pitchFamily="34" charset="0"/>
              </a:rPr>
              <a:t>Antenne GSM</a:t>
            </a:r>
            <a:endParaRPr lang="fr-FR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115616" y="1779662"/>
            <a:ext cx="43204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10" name="Connecteur droit avec flèche 9"/>
          <p:cNvCxnSpPr>
            <a:stCxn id="8" idx="6"/>
          </p:cNvCxnSpPr>
          <p:nvPr/>
        </p:nvCxnSpPr>
        <p:spPr>
          <a:xfrm flipV="1">
            <a:off x="1547664" y="1779662"/>
            <a:ext cx="4464496" cy="3240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2160" y="1562597"/>
            <a:ext cx="2880320" cy="4341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100" b="1" dirty="0" smtClean="0">
                <a:latin typeface="Century Gothic" panose="020B0502020202020204" pitchFamily="34" charset="0"/>
              </a:rPr>
              <a:t>Pins de communication avec la carte de développement :</a:t>
            </a:r>
          </a:p>
          <a:p>
            <a:pPr algn="ctr"/>
            <a:r>
              <a:rPr lang="fr-FR" sz="1100" b="1" dirty="0" smtClean="0">
                <a:latin typeface="Century Gothic" panose="020B0502020202020204" pitchFamily="34" charset="0"/>
              </a:rPr>
              <a:t>Couple (2,3) ou (0,1)</a:t>
            </a:r>
            <a:endParaRPr lang="fr-FR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277634" y="2471894"/>
            <a:ext cx="108012" cy="720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15" name="Connecteur droit avec flèche 14"/>
          <p:cNvCxnSpPr>
            <a:stCxn id="13" idx="6"/>
          </p:cNvCxnSpPr>
          <p:nvPr/>
        </p:nvCxnSpPr>
        <p:spPr>
          <a:xfrm>
            <a:off x="1385646" y="2507898"/>
            <a:ext cx="4626514" cy="3600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12160" y="2326837"/>
            <a:ext cx="2880320" cy="4341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100" b="1" dirty="0" smtClean="0">
                <a:latin typeface="Century Gothic" panose="020B0502020202020204" pitchFamily="34" charset="0"/>
              </a:rPr>
              <a:t>Pin 4 : Pin de reset du module </a:t>
            </a:r>
            <a:r>
              <a:rPr lang="fr-FR" sz="1100" b="1" dirty="0" err="1" smtClean="0">
                <a:latin typeface="Century Gothic" panose="020B0502020202020204" pitchFamily="34" charset="0"/>
              </a:rPr>
              <a:t>Heracles</a:t>
            </a:r>
            <a:endParaRPr lang="fr-FR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55776" y="2525900"/>
            <a:ext cx="864096" cy="76593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1100" b="1" dirty="0" smtClean="0">
              <a:ln w="76200">
                <a:solidFill>
                  <a:srgbClr val="00B050"/>
                </a:solidFill>
              </a:ln>
              <a:latin typeface="Century Gothic" panose="020B0502020202020204" pitchFamily="34" charset="0"/>
            </a:endParaRPr>
          </a:p>
        </p:txBody>
      </p:sp>
      <p:cxnSp>
        <p:nvCxnSpPr>
          <p:cNvPr id="19" name="Connecteur en angle 18"/>
          <p:cNvCxnSpPr>
            <a:stCxn id="17" idx="3"/>
          </p:cNvCxnSpPr>
          <p:nvPr/>
        </p:nvCxnSpPr>
        <p:spPr>
          <a:xfrm>
            <a:off x="3419872" y="2908865"/>
            <a:ext cx="2520280" cy="382965"/>
          </a:xfrm>
          <a:prstGeom prst="bentConnector3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12160" y="3122957"/>
            <a:ext cx="2880320" cy="4341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100" b="1" dirty="0" smtClean="0">
                <a:latin typeface="Century Gothic" panose="020B0502020202020204" pitchFamily="34" charset="0"/>
              </a:rPr>
              <a:t>Module </a:t>
            </a:r>
            <a:r>
              <a:rPr lang="fr-FR" sz="1100" b="1" dirty="0" err="1" smtClean="0">
                <a:latin typeface="Century Gothic" panose="020B0502020202020204" pitchFamily="34" charset="0"/>
              </a:rPr>
              <a:t>Héracles</a:t>
            </a:r>
            <a:r>
              <a:rPr lang="fr-FR" sz="1100" b="1" dirty="0" smtClean="0">
                <a:latin typeface="Century Gothic" panose="020B0502020202020204" pitchFamily="34" charset="0"/>
              </a:rPr>
              <a:t> : Module GSM</a:t>
            </a:r>
            <a:endParaRPr lang="fr-FR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8366" y="3795886"/>
            <a:ext cx="2880320" cy="4341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100" b="1" dirty="0" smtClean="0">
                <a:latin typeface="Century Gothic" panose="020B0502020202020204" pitchFamily="34" charset="0"/>
              </a:rPr>
              <a:t>Pin 4 : Pin de reset du module </a:t>
            </a:r>
            <a:r>
              <a:rPr lang="fr-FR" sz="1100" b="1" dirty="0" err="1" smtClean="0">
                <a:latin typeface="Century Gothic" panose="020B0502020202020204" pitchFamily="34" charset="0"/>
              </a:rPr>
              <a:t>Heracles</a:t>
            </a:r>
            <a:endParaRPr lang="fr-FR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39752" y="4230016"/>
            <a:ext cx="468052" cy="429966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26" name="Connecteur en angle 25"/>
          <p:cNvCxnSpPr>
            <a:stCxn id="22" idx="3"/>
            <a:endCxn id="21" idx="1"/>
          </p:cNvCxnSpPr>
          <p:nvPr/>
        </p:nvCxnSpPr>
        <p:spPr>
          <a:xfrm flipV="1">
            <a:off x="2807804" y="4012951"/>
            <a:ext cx="3230562" cy="432048"/>
          </a:xfrm>
          <a:prstGeom prst="bentConnector3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91680" y="4155926"/>
            <a:ext cx="576064" cy="57606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8269" y="4581880"/>
            <a:ext cx="2880320" cy="4341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100" b="1" dirty="0" smtClean="0">
                <a:latin typeface="Century Gothic" panose="020B0502020202020204" pitchFamily="34" charset="0"/>
              </a:rPr>
              <a:t>Alimentation de la carte GSM</a:t>
            </a:r>
            <a:endParaRPr lang="fr-FR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30" name="Connecteur en angle 29"/>
          <p:cNvCxnSpPr>
            <a:stCxn id="27" idx="2"/>
            <a:endCxn id="28" idx="1"/>
          </p:cNvCxnSpPr>
          <p:nvPr/>
        </p:nvCxnSpPr>
        <p:spPr>
          <a:xfrm rot="16200000" flipH="1">
            <a:off x="3970513" y="2741188"/>
            <a:ext cx="66955" cy="4048557"/>
          </a:xfrm>
          <a:prstGeom prst="bentConnector2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7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liens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API </a:t>
            </a:r>
            <a:r>
              <a:rPr lang="fr-FR" sz="1100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Linkit</a:t>
            </a:r>
            <a:r>
              <a:rPr lang="fr-FR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one : </a:t>
            </a:r>
            <a:endParaRPr lang="fr-FR" sz="11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2"/>
              </a:rPr>
              <a:t>http</a:t>
            </a:r>
            <a:r>
              <a:rPr lang="fr-FR" sz="1100" dirty="0">
                <a:solidFill>
                  <a:schemeClr val="tx1"/>
                </a:solidFill>
                <a:latin typeface="Century Gothic" panose="020B0502020202020204" pitchFamily="34" charset="0"/>
                <a:hlinkClick r:id="rId2"/>
              </a:rPr>
              <a:t>://</a:t>
            </a:r>
            <a:r>
              <a:rPr lang="fr-FR" sz="11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2"/>
              </a:rPr>
              <a:t>labs.mediatek.com/api/linkit-one/frames.html?frmname=topic&amp;frmfile=index.html</a:t>
            </a:r>
            <a:endParaRPr lang="fr-FR" sz="11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fr-FR" sz="11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Command AT List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https://</a:t>
            </a:r>
            <a:r>
              <a:rPr lang="fr-FR" sz="11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www.elecrow.com/download/SIM800%20Series_AT%20Command%20Manual_V1.09.pdf</a:t>
            </a:r>
            <a:endParaRPr lang="fr-FR" sz="11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fr-FR" sz="11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Protocole MQTT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Century Gothic" panose="020B0502020202020204" pitchFamily="34" charset="0"/>
                <a:hlinkClick r:id="rId4"/>
              </a:rPr>
              <a:t>https://</a:t>
            </a:r>
            <a:r>
              <a:rPr lang="fr-FR" sz="11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4"/>
              </a:rPr>
              <a:t>www.lemagit.fr/conseil/Internet-des-Objets-bien-comprendre-MQTT</a:t>
            </a:r>
            <a:endParaRPr lang="fr-FR" sz="11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53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940254" y="1923695"/>
            <a:ext cx="3999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Thank you</a:t>
            </a:r>
            <a:endParaRPr lang="fr-FR" sz="6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"/>
            <a:ext cx="9144000" cy="1978175"/>
          </a:xfrm>
          <a:prstGeom prst="rect">
            <a:avLst/>
          </a:prstGeom>
          <a:solidFill>
            <a:srgbClr val="BCD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3730922" cy="196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942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 du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528" y="1059582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dirty="0">
                <a:solidFill>
                  <a:srgbClr val="4BB4E6"/>
                </a:solidFill>
                <a:latin typeface="Century Gothic" panose="020B0502020202020204" pitchFamily="34" charset="0"/>
              </a:rPr>
              <a:t>#</a:t>
            </a:r>
            <a:r>
              <a:rPr lang="fr-FR" sz="1100" dirty="0" err="1">
                <a:solidFill>
                  <a:srgbClr val="4BB4E6"/>
                </a:solidFill>
                <a:latin typeface="Century Gothic" panose="020B0502020202020204" pitchFamily="34" charset="0"/>
              </a:rPr>
              <a:t>define</a:t>
            </a:r>
            <a:r>
              <a:rPr lang="fr-FR" sz="1100" dirty="0">
                <a:solidFill>
                  <a:srgbClr val="4BB4E6"/>
                </a:solidFill>
                <a:latin typeface="Century Gothic" panose="020B0502020202020204" pitchFamily="34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entury Gothic" panose="020B0502020202020204" pitchFamily="34" charset="0"/>
              </a:rPr>
              <a:t>_</a:t>
            </a:r>
            <a:r>
              <a:rPr lang="fr-FR" sz="11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rstpin</a:t>
            </a:r>
            <a:r>
              <a:rPr lang="fr-FR" sz="1100" dirty="0">
                <a:solidFill>
                  <a:srgbClr val="FF0000"/>
                </a:solidFill>
                <a:latin typeface="Century Gothic" panose="020B0502020202020204" pitchFamily="34" charset="0"/>
              </a:rPr>
              <a:t> 4</a:t>
            </a:r>
          </a:p>
          <a:p>
            <a:pPr>
              <a:lnSpc>
                <a:spcPct val="150000"/>
              </a:lnSpc>
            </a:pP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 err="1">
                <a:solidFill>
                  <a:srgbClr val="4BB4E6"/>
                </a:solidFill>
                <a:latin typeface="Century Gothic" panose="020B0502020202020204" pitchFamily="34" charset="0"/>
              </a:rPr>
              <a:t>void</a:t>
            </a:r>
            <a:r>
              <a:rPr lang="fr-FR" sz="1100" dirty="0">
                <a:solidFill>
                  <a:srgbClr val="4BB4E6"/>
                </a:solidFill>
                <a:latin typeface="Century Gothic" panose="020B0502020202020204" pitchFamily="34" charset="0"/>
              </a:rPr>
              <a:t> </a:t>
            </a:r>
            <a:r>
              <a:rPr lang="fr-FR" sz="1100" dirty="0">
                <a:latin typeface="Century Gothic" panose="020B0502020202020204" pitchFamily="34" charset="0"/>
              </a:rPr>
              <a:t>setup() {</a:t>
            </a:r>
          </a:p>
          <a:p>
            <a:pPr>
              <a:lnSpc>
                <a:spcPct val="150000"/>
              </a:lnSpc>
            </a:pP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  </a:t>
            </a:r>
            <a:r>
              <a:rPr lang="fr-FR" sz="1100" dirty="0" err="1">
                <a:latin typeface="Century Gothic" panose="020B0502020202020204" pitchFamily="34" charset="0"/>
              </a:rPr>
              <a:t>pinMode</a:t>
            </a:r>
            <a:r>
              <a:rPr lang="fr-FR" sz="1100" dirty="0">
                <a:latin typeface="Century Gothic" panose="020B0502020202020204" pitchFamily="34" charset="0"/>
              </a:rPr>
              <a:t>(_</a:t>
            </a:r>
            <a:r>
              <a:rPr lang="fr-FR" sz="1100" dirty="0" err="1">
                <a:latin typeface="Century Gothic" panose="020B0502020202020204" pitchFamily="34" charset="0"/>
              </a:rPr>
              <a:t>rstpin</a:t>
            </a:r>
            <a:r>
              <a:rPr lang="fr-FR" sz="1100" dirty="0">
                <a:latin typeface="Century Gothic" panose="020B0502020202020204" pitchFamily="34" charset="0"/>
              </a:rPr>
              <a:t>, OUTPUT);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  </a:t>
            </a:r>
            <a:r>
              <a:rPr lang="fr-FR" sz="1100" dirty="0" err="1">
                <a:latin typeface="Century Gothic" panose="020B0502020202020204" pitchFamily="34" charset="0"/>
              </a:rPr>
              <a:t>digitalWrite</a:t>
            </a:r>
            <a:r>
              <a:rPr lang="fr-FR" sz="1100" dirty="0">
                <a:latin typeface="Century Gothic" panose="020B0502020202020204" pitchFamily="34" charset="0"/>
              </a:rPr>
              <a:t>(_</a:t>
            </a:r>
            <a:r>
              <a:rPr lang="fr-FR" sz="1100" dirty="0" err="1">
                <a:latin typeface="Century Gothic" panose="020B0502020202020204" pitchFamily="34" charset="0"/>
              </a:rPr>
              <a:t>rstpin</a:t>
            </a:r>
            <a:r>
              <a:rPr lang="fr-FR" sz="1100" dirty="0">
                <a:latin typeface="Century Gothic" panose="020B0502020202020204" pitchFamily="34" charset="0"/>
              </a:rPr>
              <a:t>, HIGH);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  </a:t>
            </a:r>
            <a:r>
              <a:rPr lang="fr-FR" sz="1100" dirty="0" err="1">
                <a:latin typeface="Century Gothic" panose="020B0502020202020204" pitchFamily="34" charset="0"/>
              </a:rPr>
              <a:t>delay</a:t>
            </a:r>
            <a:r>
              <a:rPr lang="fr-FR" sz="1100" dirty="0">
                <a:latin typeface="Century Gothic" panose="020B0502020202020204" pitchFamily="34" charset="0"/>
              </a:rPr>
              <a:t>(</a:t>
            </a:r>
            <a:r>
              <a:rPr lang="fr-FR" sz="1100" dirty="0">
                <a:solidFill>
                  <a:srgbClr val="4BB4E6"/>
                </a:solidFill>
                <a:latin typeface="Century Gothic" panose="020B0502020202020204" pitchFamily="34" charset="0"/>
              </a:rPr>
              <a:t>10</a:t>
            </a:r>
            <a:r>
              <a:rPr lang="fr-FR" sz="1100" dirty="0">
                <a:latin typeface="Century Gothic" panose="020B0502020202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  </a:t>
            </a:r>
            <a:r>
              <a:rPr lang="fr-FR" sz="1100" dirty="0" err="1">
                <a:latin typeface="Century Gothic" panose="020B0502020202020204" pitchFamily="34" charset="0"/>
              </a:rPr>
              <a:t>digitalWrite</a:t>
            </a:r>
            <a:r>
              <a:rPr lang="fr-FR" sz="1100" dirty="0">
                <a:latin typeface="Century Gothic" panose="020B0502020202020204" pitchFamily="34" charset="0"/>
              </a:rPr>
              <a:t>(_</a:t>
            </a:r>
            <a:r>
              <a:rPr lang="fr-FR" sz="1100" dirty="0" err="1">
                <a:latin typeface="Century Gothic" panose="020B0502020202020204" pitchFamily="34" charset="0"/>
              </a:rPr>
              <a:t>rstpin</a:t>
            </a:r>
            <a:r>
              <a:rPr lang="fr-FR" sz="1100" dirty="0">
                <a:latin typeface="Century Gothic" panose="020B0502020202020204" pitchFamily="34" charset="0"/>
              </a:rPr>
              <a:t>, LOW);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  </a:t>
            </a:r>
            <a:r>
              <a:rPr lang="fr-FR" sz="1100" dirty="0" err="1">
                <a:latin typeface="Century Gothic" panose="020B0502020202020204" pitchFamily="34" charset="0"/>
              </a:rPr>
              <a:t>delay</a:t>
            </a:r>
            <a:r>
              <a:rPr lang="fr-FR" sz="1100" dirty="0">
                <a:latin typeface="Century Gothic" panose="020B0502020202020204" pitchFamily="34" charset="0"/>
              </a:rPr>
              <a:t>(</a:t>
            </a:r>
            <a:r>
              <a:rPr lang="fr-FR" sz="1100" dirty="0">
                <a:solidFill>
                  <a:srgbClr val="4BB4E6"/>
                </a:solidFill>
                <a:latin typeface="Century Gothic" panose="020B0502020202020204" pitchFamily="34" charset="0"/>
              </a:rPr>
              <a:t>100</a:t>
            </a:r>
            <a:r>
              <a:rPr lang="fr-FR" sz="1100" dirty="0">
                <a:latin typeface="Century Gothic" panose="020B0502020202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  </a:t>
            </a:r>
            <a:r>
              <a:rPr lang="fr-FR" sz="1100" dirty="0" err="1">
                <a:latin typeface="Century Gothic" panose="020B0502020202020204" pitchFamily="34" charset="0"/>
              </a:rPr>
              <a:t>digitalWrite</a:t>
            </a:r>
            <a:r>
              <a:rPr lang="fr-FR" sz="1100" dirty="0">
                <a:latin typeface="Century Gothic" panose="020B0502020202020204" pitchFamily="34" charset="0"/>
              </a:rPr>
              <a:t>(_</a:t>
            </a:r>
            <a:r>
              <a:rPr lang="fr-FR" sz="1100" dirty="0" err="1">
                <a:latin typeface="Century Gothic" panose="020B0502020202020204" pitchFamily="34" charset="0"/>
              </a:rPr>
              <a:t>rstpin</a:t>
            </a:r>
            <a:r>
              <a:rPr lang="fr-FR" sz="1100" dirty="0">
                <a:latin typeface="Century Gothic" panose="020B0502020202020204" pitchFamily="34" charset="0"/>
              </a:rPr>
              <a:t>, HIGH</a:t>
            </a:r>
            <a:r>
              <a:rPr lang="fr-FR" sz="1100" dirty="0" smtClean="0">
                <a:latin typeface="Century Gothic" panose="020B0502020202020204" pitchFamily="34" charset="0"/>
              </a:rPr>
              <a:t>);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  </a:t>
            </a:r>
            <a:r>
              <a:rPr lang="fr-FR" sz="1100" dirty="0">
                <a:solidFill>
                  <a:srgbClr val="00CC66"/>
                </a:solidFill>
                <a:latin typeface="Century Gothic" panose="020B0502020202020204" pitchFamily="34" charset="0"/>
              </a:rPr>
              <a:t>//  ….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446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Contenu du Kit d’évaluation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04048" y="915566"/>
            <a:ext cx="39604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fr-FR" sz="1100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Spécifications techniques: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</a:rPr>
              <a:t>Quadri-bandes 850/900/1800/1900MHz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</a:rPr>
              <a:t>Plage de tension d’alimentation </a:t>
            </a:r>
            <a:r>
              <a:rPr lang="fr-FR" sz="11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3,3 </a:t>
            </a:r>
            <a:r>
              <a:rPr lang="fr-FR" sz="1100" dirty="0">
                <a:solidFill>
                  <a:srgbClr val="000000"/>
                </a:solidFill>
                <a:latin typeface="Century Gothic" panose="020B0502020202020204" pitchFamily="34" charset="0"/>
              </a:rPr>
              <a:t>~ </a:t>
            </a:r>
            <a:r>
              <a:rPr lang="fr-FR" sz="11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4,4,v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Nécessite une batterie lithium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Tension des entrées  : 3,3 ou  5v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Communication aux choix sur les pins suivantes : </a:t>
            </a:r>
            <a:br>
              <a:rPr lang="fr-FR" sz="11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endParaRPr lang="fr-FR" sz="11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01754" y="3274308"/>
            <a:ext cx="8318717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fr-FR" sz="1200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Logiciels préconisés :</a:t>
            </a:r>
            <a:endParaRPr lang="fr-FR" sz="1200" b="1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entury Gothic" panose="020B0502020202020204" pitchFamily="34" charset="0"/>
              </a:rPr>
              <a:t>IDE :   Arduino IDE </a:t>
            </a:r>
            <a:r>
              <a:rPr lang="en-US" sz="11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ou</a:t>
            </a:r>
            <a:r>
              <a:rPr lang="en-US" sz="1100" dirty="0">
                <a:solidFill>
                  <a:srgbClr val="000000"/>
                </a:solidFill>
                <a:latin typeface="Century Gothic" panose="020B0502020202020204" pitchFamily="34" charset="0"/>
              </a:rPr>
              <a:t> visual studio community + </a:t>
            </a:r>
            <a:r>
              <a:rPr lang="en-US" sz="11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visualmicro</a:t>
            </a:r>
            <a:r>
              <a:rPr lang="en-US" sz="1100" dirty="0">
                <a:solidFill>
                  <a:srgbClr val="000000"/>
                </a:solidFill>
                <a:latin typeface="Century Gothic" panose="020B0502020202020204" pitchFamily="34" charset="0"/>
              </a:rPr>
              <a:t> (trial)</a:t>
            </a:r>
            <a:endParaRPr lang="fr-FR" sz="11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fr-FR" sz="1200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Lien pour récupérer les informations techniques:</a:t>
            </a:r>
            <a:endParaRPr lang="fr-FR" sz="1200" b="1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0000"/>
                </a:solidFill>
                <a:latin typeface="Century Gothic" panose="020B0502020202020204" pitchFamily="34" charset="0"/>
                <a:hlinkClick r:id="rId3"/>
              </a:rPr>
              <a:t>https://www.avnet.com/wps/portal/ebv/solutions/ebvchips/heracles</a:t>
            </a:r>
            <a:r>
              <a:rPr lang="fr-FR" sz="1200" dirty="0" smtClean="0">
                <a:solidFill>
                  <a:srgbClr val="000000"/>
                </a:solidFill>
                <a:latin typeface="Century Gothic" panose="020B0502020202020204" pitchFamily="34" charset="0"/>
                <a:hlinkClick r:id="rId3"/>
              </a:rPr>
              <a:t>/</a:t>
            </a: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3" b="8796"/>
          <a:stretch/>
        </p:blipFill>
        <p:spPr bwMode="auto">
          <a:xfrm rot="10800000">
            <a:off x="971600" y="847723"/>
            <a:ext cx="2830328" cy="242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37031"/>
              </p:ext>
            </p:extLst>
          </p:nvPr>
        </p:nvGraphicFramePr>
        <p:xfrm>
          <a:off x="5508104" y="2061015"/>
          <a:ext cx="2327919" cy="79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3"/>
                <a:gridCol w="775973"/>
                <a:gridCol w="775973"/>
              </a:tblGrid>
              <a:tr h="214427">
                <a:tc>
                  <a:txBody>
                    <a:bodyPr/>
                    <a:lstStyle/>
                    <a:p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 Gothic" panose="020B0502020202020204" pitchFamily="34" charset="0"/>
                        </a:rPr>
                        <a:t>Arduino Uno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 Gothic" panose="020B0502020202020204" pitchFamily="34" charset="0"/>
                        </a:rPr>
                        <a:t>Other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</a:tr>
              <a:tr h="2144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RX</a:t>
                      </a:r>
                      <a:endParaRPr lang="en-US" sz="11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 </a:t>
                      </a:r>
                      <a:endParaRPr lang="en-US" sz="11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</a:tr>
              <a:tr h="2144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TX</a:t>
                      </a:r>
                      <a:endParaRPr lang="en-US" sz="11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4919" marR="34919" marT="17459" marB="174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82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67671" y="2126741"/>
            <a:ext cx="1459672" cy="246721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2488" y="627533"/>
            <a:ext cx="1474855" cy="1368153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Branchement du Kit d’évaluation à un </a:t>
            </a:r>
            <a:r>
              <a:rPr lang="fr-FR" sz="2500" dirty="0" err="1" smtClean="0">
                <a:latin typeface="Century Gothic" panose="020B0502020202020204" pitchFamily="34" charset="0"/>
              </a:rPr>
              <a:t>Arduino</a:t>
            </a:r>
            <a:r>
              <a:rPr lang="fr-FR" sz="2500" dirty="0" smtClean="0">
                <a:latin typeface="Century Gothic" panose="020B0502020202020204" pitchFamily="34" charset="0"/>
              </a:rPr>
              <a:t> </a:t>
            </a:r>
            <a:r>
              <a:rPr lang="fr-FR" sz="2500" dirty="0" err="1" smtClean="0">
                <a:latin typeface="Century Gothic" panose="020B0502020202020204" pitchFamily="34" charset="0"/>
              </a:rPr>
              <a:t>uno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24584" r="21655"/>
          <a:stretch/>
        </p:blipFill>
        <p:spPr bwMode="auto">
          <a:xfrm>
            <a:off x="755576" y="627533"/>
            <a:ext cx="2385839" cy="332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2339752" y="2484884"/>
            <a:ext cx="57606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99592" y="987574"/>
            <a:ext cx="57606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7" name="Connecteur droit avec flèche 6"/>
          <p:cNvCxnSpPr>
            <a:stCxn id="4" idx="6"/>
          </p:cNvCxnSpPr>
          <p:nvPr/>
        </p:nvCxnSpPr>
        <p:spPr>
          <a:xfrm>
            <a:off x="2915816" y="2700908"/>
            <a:ext cx="1406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0" idx="6"/>
          </p:cNvCxnSpPr>
          <p:nvPr/>
        </p:nvCxnSpPr>
        <p:spPr>
          <a:xfrm>
            <a:off x="1475656" y="1203598"/>
            <a:ext cx="28624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4896236" y="848335"/>
            <a:ext cx="709048" cy="955049"/>
            <a:chOff x="4445611" y="847551"/>
            <a:chExt cx="709048" cy="955049"/>
          </a:xfrm>
        </p:grpSpPr>
        <p:pic>
          <p:nvPicPr>
            <p:cNvPr id="7171" name="Picture 3" descr="C:\Users\JWSC8367\Downloads\left cavalier (1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500" y="847551"/>
              <a:ext cx="494764" cy="57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4445611" y="1563638"/>
              <a:ext cx="307777" cy="218971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800" dirty="0" smtClean="0"/>
                <a:t>5V</a:t>
              </a:r>
              <a:endParaRPr lang="en-US" sz="8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846882" y="1497067"/>
              <a:ext cx="307777" cy="30553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800" dirty="0" smtClean="0"/>
                <a:t>3,3V</a:t>
              </a:r>
              <a:endParaRPr lang="en-US" sz="8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552488" y="2172878"/>
            <a:ext cx="1054104" cy="2738561"/>
            <a:chOff x="4552488" y="2172878"/>
            <a:chExt cx="1054104" cy="2738561"/>
          </a:xfrm>
        </p:grpSpPr>
        <p:pic>
          <p:nvPicPr>
            <p:cNvPr id="7170" name="Picture 2" descr="C:\Users\JWSC8367\Downloads\left cavalier (1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50960" y="2172878"/>
              <a:ext cx="522264" cy="60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JWSC8367\Downloads\left cavalier (1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26233" y="2958357"/>
              <a:ext cx="534000" cy="617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4558325" y="2561301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TX</a:t>
              </a:r>
              <a:endParaRPr lang="en-US" sz="8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552488" y="3360350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</a:t>
              </a:r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878161" y="3723878"/>
              <a:ext cx="307777" cy="116955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800" dirty="0" smtClean="0"/>
                <a:t>Other</a:t>
              </a:r>
              <a:endParaRPr lang="en-US" sz="8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298815" y="3741888"/>
              <a:ext cx="307777" cy="116955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800" dirty="0" smtClean="0"/>
                <a:t>Arduino </a:t>
              </a:r>
              <a:r>
                <a:rPr lang="en-US" sz="800" dirty="0" err="1" smtClean="0"/>
                <a:t>uno</a:t>
              </a:r>
              <a:endParaRPr lang="en-US" sz="800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6372200" y="627533"/>
            <a:ext cx="27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 d’un </a:t>
            </a:r>
            <a:r>
              <a:rPr lang="en-US" dirty="0" err="1" smtClean="0"/>
              <a:t>branchement</a:t>
            </a:r>
            <a:r>
              <a:rPr lang="en-US" dirty="0" smtClean="0"/>
              <a:t> sur la carte Arduino Uno</a:t>
            </a:r>
          </a:p>
          <a:p>
            <a:r>
              <a:rPr lang="en-US" dirty="0" smtClean="0"/>
              <a:t>Le cavalier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placé</a:t>
            </a:r>
            <a:r>
              <a:rPr lang="en-US" dirty="0" smtClean="0"/>
              <a:t> sur 5v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6394502" y="2406243"/>
            <a:ext cx="27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 2 cavaliers de transmission et </a:t>
            </a:r>
            <a:r>
              <a:rPr lang="en-US" dirty="0" err="1" smtClean="0"/>
              <a:t>récéption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sur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pour </a:t>
            </a:r>
            <a:r>
              <a:rPr lang="en-US" dirty="0" err="1" smtClean="0"/>
              <a:t>utiliser</a:t>
            </a:r>
            <a:r>
              <a:rPr lang="en-US" dirty="0" smtClean="0"/>
              <a:t> les pins 2 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80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567671" y="2126741"/>
            <a:ext cx="1459672" cy="246721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52488" y="627533"/>
            <a:ext cx="1474855" cy="1368153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Branchement du Kit d’évaluation à un </a:t>
            </a:r>
            <a:r>
              <a:rPr lang="fr-FR" sz="2500" dirty="0" err="1" smtClean="0">
                <a:latin typeface="Century Gothic" panose="020B0502020202020204" pitchFamily="34" charset="0"/>
              </a:rPr>
              <a:t>linkit</a:t>
            </a:r>
            <a:r>
              <a:rPr lang="fr-FR" sz="2500" dirty="0" smtClean="0">
                <a:latin typeface="Century Gothic" panose="020B0502020202020204" pitchFamily="34" charset="0"/>
              </a:rPr>
              <a:t> one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24584" r="21655"/>
          <a:stretch/>
        </p:blipFill>
        <p:spPr bwMode="auto">
          <a:xfrm>
            <a:off x="755576" y="627533"/>
            <a:ext cx="2385839" cy="332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2339752" y="2484884"/>
            <a:ext cx="57606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99592" y="987574"/>
            <a:ext cx="57606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7" name="Connecteur droit avec flèche 6"/>
          <p:cNvCxnSpPr>
            <a:stCxn id="4" idx="6"/>
          </p:cNvCxnSpPr>
          <p:nvPr/>
        </p:nvCxnSpPr>
        <p:spPr>
          <a:xfrm>
            <a:off x="2915816" y="2700908"/>
            <a:ext cx="1406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0" idx="6"/>
          </p:cNvCxnSpPr>
          <p:nvPr/>
        </p:nvCxnSpPr>
        <p:spPr>
          <a:xfrm>
            <a:off x="1475656" y="1203598"/>
            <a:ext cx="28624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4807430" y="848335"/>
            <a:ext cx="709048" cy="955049"/>
            <a:chOff x="4445611" y="847551"/>
            <a:chExt cx="709048" cy="95504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0788" y="847551"/>
              <a:ext cx="492187" cy="57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4445611" y="1563638"/>
              <a:ext cx="307777" cy="218971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800" dirty="0" smtClean="0"/>
                <a:t>5V</a:t>
              </a:r>
              <a:endParaRPr lang="en-US" sz="8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846882" y="1497067"/>
              <a:ext cx="307777" cy="30553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800" dirty="0" smtClean="0"/>
                <a:t>3,3V</a:t>
              </a:r>
              <a:endParaRPr lang="en-US" sz="800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4558325" y="256130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TX</a:t>
            </a:r>
            <a:endParaRPr lang="en-US" sz="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552488" y="336035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" name="ZoneTexte 5"/>
          <p:cNvSpPr txBox="1"/>
          <p:nvPr/>
        </p:nvSpPr>
        <p:spPr>
          <a:xfrm>
            <a:off x="4788024" y="3723878"/>
            <a:ext cx="307777" cy="116955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 smtClean="0"/>
              <a:t>Other</a:t>
            </a:r>
            <a:endParaRPr lang="en-US" sz="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208701" y="3741888"/>
            <a:ext cx="307777" cy="116955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 smtClean="0"/>
              <a:t>Arduino </a:t>
            </a:r>
            <a:r>
              <a:rPr lang="en-US" sz="800" dirty="0" err="1" smtClean="0"/>
              <a:t>uno</a:t>
            </a:r>
            <a:endParaRPr lang="en-US" sz="800" dirty="0"/>
          </a:p>
        </p:txBody>
      </p:sp>
      <p:pic>
        <p:nvPicPr>
          <p:cNvPr id="23" name="Picture 3" descr="C:\Users\JWSC8367\Downloads\left cavalier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13" y="2264773"/>
            <a:ext cx="49476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JWSC8367\Downloads\left cavalier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48" y="2989244"/>
            <a:ext cx="49476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372200" y="627533"/>
            <a:ext cx="27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 d’un </a:t>
            </a:r>
            <a:r>
              <a:rPr lang="en-US" dirty="0" err="1" smtClean="0"/>
              <a:t>branchement</a:t>
            </a:r>
            <a:r>
              <a:rPr lang="en-US" dirty="0" smtClean="0"/>
              <a:t> sur la carte Arduino Uno</a:t>
            </a:r>
          </a:p>
          <a:p>
            <a:r>
              <a:rPr lang="en-US" dirty="0" smtClean="0"/>
              <a:t>Le cavalier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placé</a:t>
            </a:r>
            <a:r>
              <a:rPr lang="en-US" dirty="0" smtClean="0"/>
              <a:t> sur 3,3v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6394502" y="2406243"/>
            <a:ext cx="27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 2 cavaliers de transmission et </a:t>
            </a:r>
            <a:r>
              <a:rPr lang="en-US" dirty="0" err="1" smtClean="0"/>
              <a:t>récéption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sur other pour </a:t>
            </a:r>
            <a:r>
              <a:rPr lang="en-US" dirty="0" err="1" smtClean="0"/>
              <a:t>utiliser</a:t>
            </a:r>
            <a:r>
              <a:rPr lang="en-US" dirty="0" smtClean="0"/>
              <a:t> les pins 0 et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765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6000" y="1347614"/>
            <a:ext cx="8748000" cy="324036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6000" y="915566"/>
            <a:ext cx="849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projet</a:t>
            </a:r>
            <a:r>
              <a:rPr lang="en-US" dirty="0" smtClean="0"/>
              <a:t> Arduino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à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pour tester la communication avec le shield.</a:t>
            </a:r>
          </a:p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15596" y="1923678"/>
            <a:ext cx="8621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github.com/IMTOCP/AT_Debug</a:t>
            </a:r>
          </a:p>
          <a:p>
            <a:pPr algn="ctr"/>
            <a:r>
              <a:rPr lang="en-US" sz="2400" smtClean="0"/>
              <a:t>OU</a:t>
            </a:r>
            <a:endParaRPr lang="en-US" sz="2400" dirty="0"/>
          </a:p>
          <a:p>
            <a:pPr algn="ctr"/>
            <a:r>
              <a:rPr lang="en-US" sz="2400" dirty="0" smtClean="0"/>
              <a:t>https</a:t>
            </a:r>
            <a:r>
              <a:rPr lang="en-US" sz="2400" dirty="0"/>
              <a:t>://github.com/Orange-OpenSource/LiveBooster-Heracles-Arduino/blob/master/examples/soft_serial_test/soft_serial_test.ino</a:t>
            </a:r>
          </a:p>
        </p:txBody>
      </p:sp>
    </p:spTree>
    <p:extLst>
      <p:ext uri="{BB962C8B-B14F-4D97-AF65-F5344CB8AC3E}">
        <p14:creationId xmlns:p14="http://schemas.microsoft.com/office/powerpoint/2010/main" val="3046970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96000" y="86400"/>
            <a:ext cx="86407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kern="1200">
                <a:solidFill>
                  <a:srgbClr val="FF6600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500" dirty="0" smtClean="0">
                <a:latin typeface="Century Gothic" panose="020B0502020202020204" pitchFamily="34" charset="0"/>
              </a:rPr>
              <a:t>Commandes AT pour vérifier la connectivité</a:t>
            </a:r>
            <a:endParaRPr lang="fr-FR" sz="25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75995"/>
              </p:ext>
            </p:extLst>
          </p:nvPr>
        </p:nvGraphicFramePr>
        <p:xfrm>
          <a:off x="467544" y="717902"/>
          <a:ext cx="8352928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672"/>
                <a:gridCol w="2304720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CMD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Resultat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de savoir si le module répond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AT+GMR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Revision:1418B03HeraclesM32</a:t>
                      </a: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d’identifier la version de software du module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AT+CFUN?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+CFUN: 1</a:t>
                      </a: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de lire le mode fonctionnel utilisé actuellement sur le modem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Minimum fonctionnel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fonctionnel par défaut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désactiver l’émission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3 -&gt; Désactiver la réception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L’émission et la réception</a:t>
                      </a:r>
                      <a:r>
                        <a:rPr lang="fr-FR" sz="80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désactivés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</a:rPr>
                        <a:t>AT+CPIN?</a:t>
                      </a:r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+CPIN: READY</a:t>
                      </a:r>
                    </a:p>
                    <a:p>
                      <a:r>
                        <a:rPr lang="en-US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sz="80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Indique la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nécessisté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d’un code pin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station mobile n’attend pas de code pin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 PIN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station mobile attend un code pin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 PUK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Le modem attend un code PUK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PH_SIM_PIN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l’équipement mobile attend une carte </a:t>
                      </a:r>
                      <a:r>
                        <a:rPr lang="fr-FR" sz="80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PH_SIM_PUK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l’équipement mobile attend un SIM PUK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SIM_PIN2 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fr-FR" sz="8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Seulement en cas d’erreur +CME ERROR:17</a:t>
                      </a:r>
                      <a:endParaRPr lang="en-US" sz="80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743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0fd420e2f369681ff7d579defce54932879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0.xml><?xml version="1.0" encoding="utf-8"?>
<a:theme xmlns:a="http://schemas.openxmlformats.org/drawingml/2006/main" name="7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11.xml><?xml version="1.0" encoding="utf-8"?>
<a:theme xmlns:a="http://schemas.openxmlformats.org/drawingml/2006/main" name="ORA_template_FR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2.xml><?xml version="1.0" encoding="utf-8"?>
<a:theme xmlns:a="http://schemas.openxmlformats.org/drawingml/2006/main" name="8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3.xml><?xml version="1.0" encoding="utf-8"?>
<a:theme xmlns:a="http://schemas.openxmlformats.org/drawingml/2006/main" name="9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4.xml><?xml version="1.0" encoding="utf-8"?>
<a:theme xmlns:a="http://schemas.openxmlformats.org/drawingml/2006/main" name="10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15.xml><?xml version="1.0" encoding="utf-8"?>
<a:theme xmlns:a="http://schemas.openxmlformats.org/drawingml/2006/main" name="11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6.xml><?xml version="1.0" encoding="utf-8"?>
<a:theme xmlns:a="http://schemas.openxmlformats.org/drawingml/2006/main" name="12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7.xml><?xml version="1.0" encoding="utf-8"?>
<a:theme xmlns:a="http://schemas.openxmlformats.org/drawingml/2006/main" name="13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8.xml><?xml version="1.0" encoding="utf-8"?>
<a:theme xmlns:a="http://schemas.openxmlformats.org/drawingml/2006/main" name="14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9.xml><?xml version="1.0" encoding="utf-8"?>
<a:theme xmlns:a="http://schemas.openxmlformats.org/drawingml/2006/main" name="17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Orange Template - Black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20.xml><?xml version="1.0" encoding="utf-8"?>
<a:theme xmlns:a="http://schemas.openxmlformats.org/drawingml/2006/main" name="15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1.xml><?xml version="1.0" encoding="utf-8"?>
<a:theme xmlns:a="http://schemas.openxmlformats.org/drawingml/2006/main" name="18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22.xml><?xml version="1.0" encoding="utf-8"?>
<a:theme xmlns:a="http://schemas.openxmlformats.org/drawingml/2006/main" name="4_orange_presentationbasique(3)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3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4.xml><?xml version="1.0" encoding="utf-8"?>
<a:theme xmlns:a="http://schemas.openxmlformats.org/drawingml/2006/main" name="19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25.xml><?xml version="1.0" encoding="utf-8"?>
<a:theme xmlns:a="http://schemas.openxmlformats.org/drawingml/2006/main" name="20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6.xml><?xml version="1.0" encoding="utf-8"?>
<a:theme xmlns:a="http://schemas.openxmlformats.org/drawingml/2006/main" name="16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rIns="0" rtlCol="0" anchor="ctr"/>
      <a:lstStyle>
        <a:defPPr algn="ctr">
          <a:defRPr sz="1100" b="1" dirty="0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27.xml><?xml version="1.0" encoding="utf-8"?>
<a:theme xmlns:a="http://schemas.openxmlformats.org/drawingml/2006/main" name="21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8.xml><?xml version="1.0" encoding="utf-8"?>
<a:theme xmlns:a="http://schemas.openxmlformats.org/drawingml/2006/main" name="22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9.xml><?xml version="1.0" encoding="utf-8"?>
<a:theme xmlns:a="http://schemas.openxmlformats.org/drawingml/2006/main" name="9_orange_presentationbasique(3)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3.xml><?xml version="1.0" encoding="utf-8"?>
<a:theme xmlns:a="http://schemas.openxmlformats.org/drawingml/2006/main" name="1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30.xml><?xml version="1.0" encoding="utf-8"?>
<a:theme xmlns:a="http://schemas.openxmlformats.org/drawingml/2006/main" name="23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5.xml><?xml version="1.0" encoding="utf-8"?>
<a:theme xmlns:a="http://schemas.openxmlformats.org/drawingml/2006/main" name="3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6.xml><?xml version="1.0" encoding="utf-8"?>
<a:theme xmlns:a="http://schemas.openxmlformats.org/drawingml/2006/main" name="4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7.xml><?xml version="1.0" encoding="utf-8"?>
<a:theme xmlns:a="http://schemas.openxmlformats.org/drawingml/2006/main" name="5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8.xml><?xml version="1.0" encoding="utf-8"?>
<a:theme xmlns:a="http://schemas.openxmlformats.org/drawingml/2006/main" name="6_english_powerpoint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9.xml><?xml version="1.0" encoding="utf-8"?>
<a:theme xmlns:a="http://schemas.openxmlformats.org/drawingml/2006/main" name="couleurs charte 2015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ocSource xmlns="9c97f8e9-86c7-4e99-9925-cc9540b321fe">Internal</DocSource>
    <Language xmlns="9c97f8e9-86c7-4e99-9925-cc9540b321fe">English</Language>
    <DocType xmlns="9c97f8e9-86c7-4e99-9925-cc9540b321fe">Other</DocType>
    <DocState xmlns="9c97f8e9-86c7-4e99-9925-cc9540b321fe">Finalised</DocState>
    <Author0 xmlns="9c97f8e9-86c7-4e99-9925-cc9540b321fe" xsi:nil="true"/>
    <Description0 xmlns="9c97f8e9-86c7-4e99-9925-cc9540b321fe" xsi:nil="true"/>
    <DocConf xmlns="9c97f8e9-86c7-4e99-9925-cc9540b321fe">Internal</DocCon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crosoft Word document" ma:contentTypeID="0x01010066910ADB61686C45A75A7A744D7D5C8E00F87FEDCC80D0FA47B94AB93CA8454845" ma:contentTypeVersion="4" ma:contentTypeDescription="A blank Microsoft Word document." ma:contentTypeScope="" ma:versionID="2cce36452893fd610eec2864a94c338f">
  <xsd:schema xmlns:xsd="http://www.w3.org/2001/XMLSchema" xmlns:xs="http://www.w3.org/2001/XMLSchema" xmlns:p="http://schemas.microsoft.com/office/2006/metadata/properties" xmlns:ns2="9c97f8e9-86c7-4e99-9925-cc9540b321fe" targetNamespace="http://schemas.microsoft.com/office/2006/metadata/properties" ma:root="true" ma:fieldsID="cfbd2301ac82aa196fb32a98b2bb19ed" ns2:_="">
    <xsd:import namespace="9c97f8e9-86c7-4e99-9925-cc9540b321fe"/>
    <xsd:element name="properties">
      <xsd:complexType>
        <xsd:sequence>
          <xsd:element name="documentManagement">
            <xsd:complexType>
              <xsd:all>
                <xsd:element ref="ns2:Author0" minOccurs="0"/>
                <xsd:element ref="ns2:Description0" minOccurs="0"/>
                <xsd:element ref="ns2:Language" minOccurs="0"/>
                <xsd:element ref="ns2:DocType" minOccurs="0"/>
                <xsd:element ref="ns2:DocSource" minOccurs="0"/>
                <xsd:element ref="ns2:DocConf" minOccurs="0"/>
                <xsd:element ref="ns2:DocSt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97f8e9-86c7-4e99-9925-cc9540b321fe" elementFormDefault="qualified">
    <xsd:import namespace="http://schemas.microsoft.com/office/2006/documentManagement/types"/>
    <xsd:import namespace="http://schemas.microsoft.com/office/infopath/2007/PartnerControls"/>
    <xsd:element name="Author0" ma:index="8" nillable="true" ma:displayName="Author" ma:internalName="Author0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Spanish"/>
          <xsd:enumeration value="Polish"/>
          <xsd:enumeration value="Other"/>
        </xsd:restriction>
      </xsd:simpleType>
    </xsd:element>
    <xsd:element name="DocType" ma:index="12" nillable="true" ma:displayName="Document model" ma:default="Other" ma:format="Dropdown" ma:internalName="DocType">
      <xsd:simpleType>
        <xsd:restriction base="dms:Choice">
          <xsd:enumeration value="Other"/>
          <xsd:enumeration value="Specifications"/>
          <xsd:enumeration value="Presentation"/>
          <xsd:enumeration value="Quality"/>
          <xsd:enumeration value="Legal"/>
          <xsd:enumeration value="Information"/>
          <xsd:enumeration value="Business"/>
          <xsd:enumeration value="Research"/>
        </xsd:restriction>
      </xsd:simpleType>
    </xsd:element>
    <xsd:element name="DocSource" ma:index="13" nillable="true" ma:displayName="From" ma:default="Internal" ma:format="Dropdown" ma:internalName="DocSource">
      <xsd:simpleType>
        <xsd:restriction base="dms:Choice">
          <xsd:enumeration value="Internal"/>
          <xsd:enumeration value="External"/>
        </xsd:restriction>
      </xsd:simpleType>
    </xsd:element>
    <xsd:element name="DocConf" ma:index="14" nillable="true" ma:displayName="Confidentiality" ma:default="Internal" ma:format="Dropdown" ma:internalName="DocConf">
      <xsd:simpleType>
        <xsd:restriction base="dms:Choice">
          <xsd:enumeration value="Internal"/>
          <xsd:enumeration value="Confidential"/>
          <xsd:enumeration value="Available to all"/>
        </xsd:restriction>
      </xsd:simpleType>
    </xsd:element>
    <xsd:element name="DocState" ma:index="15" nillable="true" ma:displayName="Status" ma:default="Finalised" ma:format="Dropdown" ma:internalName="DocState">
      <xsd:simpleType>
        <xsd:restriction base="dms:Choice">
          <xsd:enumeration value="Draft"/>
          <xsd:enumeration value="Finalised"/>
          <xsd:enumeration value="Confirm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8A7396-80BA-4A58-B0F9-7FDFCA56FE15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c97f8e9-86c7-4e99-9925-cc9540b321f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2A52D0-39EE-41D7-9247-6C983DE4E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97f8e9-86c7-4e99-9925-cc9540b321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BF611-A347-48B7-ABCE-8E2928D82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english_powerpoint_template</Template>
  <TotalTime>14531</TotalTime>
  <Words>1611</Words>
  <Application>Microsoft Office PowerPoint</Application>
  <PresentationFormat>Affichage à l'écran (16:9)</PresentationFormat>
  <Paragraphs>603</Paragraphs>
  <Slides>31</Slides>
  <Notes>27</Notes>
  <HiddenSlides>0</HiddenSlides>
  <MMClips>0</MMClips>
  <ScaleCrop>false</ScaleCrop>
  <HeadingPairs>
    <vt:vector size="6" baseType="variant">
      <vt:variant>
        <vt:lpstr>Thème</vt:lpstr>
      </vt:variant>
      <vt:variant>
        <vt:i4>30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62" baseType="lpstr">
      <vt:lpstr>english_powerpoint_template</vt:lpstr>
      <vt:lpstr>Orange Template - Black</vt:lpstr>
      <vt:lpstr>1_english_powerpoint_template</vt:lpstr>
      <vt:lpstr>2_english_powerpoint_template</vt:lpstr>
      <vt:lpstr>3_english_powerpoint_template</vt:lpstr>
      <vt:lpstr>4_english_powerpoint_template</vt:lpstr>
      <vt:lpstr>5_english_powerpoint_template</vt:lpstr>
      <vt:lpstr>6_english_powerpoint_template</vt:lpstr>
      <vt:lpstr>couleurs charte 2015</vt:lpstr>
      <vt:lpstr>7_english_powerpoint_template</vt:lpstr>
      <vt:lpstr>ORA_template_FR</vt:lpstr>
      <vt:lpstr>8_english_powerpoint_template</vt:lpstr>
      <vt:lpstr>9_english_powerpoint_template</vt:lpstr>
      <vt:lpstr>10_english_powerpoint_template</vt:lpstr>
      <vt:lpstr>11_english_powerpoint_template</vt:lpstr>
      <vt:lpstr>12_english_powerpoint_template</vt:lpstr>
      <vt:lpstr>13_english_powerpoint_template</vt:lpstr>
      <vt:lpstr>14_english_powerpoint_template</vt:lpstr>
      <vt:lpstr>17_english_powerpoint_template</vt:lpstr>
      <vt:lpstr>15_english_powerpoint_template</vt:lpstr>
      <vt:lpstr>18_english_powerpoint_template</vt:lpstr>
      <vt:lpstr>4_orange_presentationbasique(3)</vt:lpstr>
      <vt:lpstr>blank</vt:lpstr>
      <vt:lpstr>19_english_powerpoint_template</vt:lpstr>
      <vt:lpstr>20_english_powerpoint_template</vt:lpstr>
      <vt:lpstr>16_english_powerpoint_template</vt:lpstr>
      <vt:lpstr>21_english_powerpoint_template</vt:lpstr>
      <vt:lpstr>22_english_powerpoint_template</vt:lpstr>
      <vt:lpstr>9_orange_presentationbasique(3)</vt:lpstr>
      <vt:lpstr>23_english_powerpoint_template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Autres liens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PISARZ</dc:creator>
  <cp:lastModifiedBy>ALLARD SAINT ALBIN Thierry Ext IMT/OCP</cp:lastModifiedBy>
  <cp:revision>2578</cp:revision>
  <cp:lastPrinted>2016-09-08T11:21:56Z</cp:lastPrinted>
  <dcterms:created xsi:type="dcterms:W3CDTF">2015-07-16T14:56:04Z</dcterms:created>
  <dcterms:modified xsi:type="dcterms:W3CDTF">2018-05-30T15:41:10Z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0x01010066910ADB61686C45A75A7A744D7D5C8E00F87FEDCC80D0FA47B94AB93CA8454845</vt:lpwstr>
  </property>
  <property fmtid="{D5CDD505-2E9C-101B-9397-08002B2CF9AE}" pid="3" name="_NewReviewCycle">
    <vt:lpwstr/>
  </property>
</Properties>
</file>