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71" r:id="rId7"/>
    <p:sldId id="261" r:id="rId8"/>
    <p:sldId id="262" r:id="rId9"/>
    <p:sldId id="269" r:id="rId10"/>
    <p:sldId id="263" r:id="rId11"/>
    <p:sldId id="264" r:id="rId12"/>
    <p:sldId id="265" r:id="rId13"/>
    <p:sldId id="266" r:id="rId14"/>
    <p:sldId id="270" r:id="rId15"/>
    <p:sldId id="272" r:id="rId16"/>
    <p:sldId id="273" r:id="rId17"/>
    <p:sldId id="274" r:id="rId18"/>
    <p:sldId id="275" r:id="rId19"/>
    <p:sldId id="276" r:id="rId20"/>
    <p:sldId id="277" r:id="rId21"/>
    <p:sldId id="278" r:id="rId22"/>
    <p:sldId id="26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378"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291150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293460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DFD9524-F177-4F0A-A3AF-A4698431079F}" type="slidenum">
              <a:rPr lang="es-MX" smtClean="0"/>
              <a:pPr/>
              <a:t>‹Nº›</a:t>
            </a:fld>
            <a:endParaRPr lang="es-MX"/>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9088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495803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6" name="Footer Placeholder 5"/>
          <p:cNvSpPr>
            <a:spLocks noGrp="1"/>
          </p:cNvSpPr>
          <p:nvPr>
            <p:ph type="ftr" sz="quarter" idx="11"/>
          </p:nvPr>
        </p:nvSpPr>
        <p:spPr/>
        <p:txBody>
          <a:bodyPr/>
          <a:lstStyle/>
          <a:p>
            <a:endParaRPr lang="es-MX"/>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29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1497558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45648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50031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192040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80399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55545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8" name="Footer Placeholder 7"/>
          <p:cNvSpPr>
            <a:spLocks noGrp="1"/>
          </p:cNvSpPr>
          <p:nvPr>
            <p:ph type="ftr" sz="quarter" idx="11"/>
          </p:nvPr>
        </p:nvSpPr>
        <p:spPr/>
        <p:txBody>
          <a:bodyPr/>
          <a:lstStyle/>
          <a:p>
            <a:endParaRPr lang="es-MX"/>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222974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4" name="Footer Placeholder 3"/>
          <p:cNvSpPr>
            <a:spLocks noGrp="1"/>
          </p:cNvSpPr>
          <p:nvPr>
            <p:ph type="ftr" sz="quarter" idx="11"/>
          </p:nvPr>
        </p:nvSpPr>
        <p:spPr/>
        <p:txBody>
          <a:bodyPr/>
          <a:lstStyle/>
          <a:p>
            <a:endParaRPr lang="es-MX"/>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164978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427351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96220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B4D70F3-6E48-42A9-94AA-81735C7D0312}" type="datetimeFigureOut">
              <a:rPr lang="es-MX" smtClean="0"/>
              <a:pPr/>
              <a:t>20/06/2024</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DFD9524-F177-4F0A-A3AF-A4698431079F}" type="slidenum">
              <a:rPr lang="es-MX" smtClean="0"/>
              <a:pPr/>
              <a:t>‹Nº›</a:t>
            </a:fld>
            <a:endParaRPr lang="es-MX"/>
          </a:p>
        </p:txBody>
      </p:sp>
    </p:spTree>
    <p:extLst>
      <p:ext uri="{BB962C8B-B14F-4D97-AF65-F5344CB8AC3E}">
        <p14:creationId xmlns:p14="http://schemas.microsoft.com/office/powerpoint/2010/main" val="307901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a:solidFill>
            <a:schemeClr val="accent1">
              <a:lumMod val="75000"/>
              <a:alpha val="40000"/>
            </a:schemeClr>
          </a:solidFill>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p:cNvGrpSpPr/>
          <p:nvPr/>
        </p:nvGrpSpPr>
        <p:grpSpPr>
          <a:xfrm>
            <a:off x="20421" y="-318"/>
            <a:ext cx="1952272" cy="6853571"/>
            <a:chOff x="6627813" y="195220"/>
            <a:chExt cx="1952625" cy="5678531"/>
          </a:xfrm>
          <a:solidFill>
            <a:schemeClr val="accent1"/>
          </a:solidFill>
        </p:grpSpPr>
        <p:sp>
          <p:nvSpPr>
            <p:cNvPr id="50" name="Freeform 27"/>
            <p:cNvSpPr/>
            <p:nvPr/>
          </p:nvSpPr>
          <p:spPr bwMode="auto">
            <a:xfrm>
              <a:off x="6627813" y="19522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Rectangle 6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9B4D70F3-6E48-42A9-94AA-81735C7D0312}" type="datetimeFigureOut">
              <a:rPr lang="es-MX" smtClean="0"/>
              <a:pPr/>
              <a:t>20/06/2024</a:t>
            </a:fld>
            <a:endParaRPr lang="es-MX"/>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DFD9524-F177-4F0A-A3AF-A4698431079F}" type="slidenum">
              <a:rPr lang="es-MX" smtClean="0"/>
              <a:pPr/>
              <a:t>‹Nº›</a:t>
            </a:fld>
            <a:endParaRPr lang="es-MX"/>
          </a:p>
        </p:txBody>
      </p:sp>
    </p:spTree>
    <p:extLst>
      <p:ext uri="{BB962C8B-B14F-4D97-AF65-F5344CB8AC3E}">
        <p14:creationId xmlns:p14="http://schemas.microsoft.com/office/powerpoint/2010/main" val="339206639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8388424" cy="2262781"/>
          </a:xfrm>
        </p:spPr>
        <p:txBody>
          <a:bodyPr/>
          <a:lstStyle/>
          <a:p>
            <a:r>
              <a:rPr lang="es-MX" dirty="0"/>
              <a:t>INTELIGENCIA ARTIFICIAL</a:t>
            </a:r>
          </a:p>
        </p:txBody>
      </p:sp>
      <p:sp>
        <p:nvSpPr>
          <p:cNvPr id="3" name="2 Subtítulo"/>
          <p:cNvSpPr>
            <a:spLocks noGrp="1"/>
          </p:cNvSpPr>
          <p:nvPr>
            <p:ph type="subTitle" idx="1"/>
          </p:nvPr>
        </p:nvSpPr>
        <p:spPr/>
        <p:txBody>
          <a:bodyPr>
            <a:normAutofit fontScale="92500" lnSpcReduction="20000"/>
          </a:bodyPr>
          <a:lstStyle/>
          <a:p>
            <a:r>
              <a:rPr lang="es-MX" sz="2800" dirty="0"/>
              <a:t>PROYECCIÓN DE LA DEMANDA DE ENERGIA ELECTRICA EN FUNCIÓN A LA PRECIPITACIÓN DIARIA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CORRELACIÓN ENTRE LAS VARIABLES </a:t>
            </a:r>
          </a:p>
        </p:txBody>
      </p:sp>
      <p:sp>
        <p:nvSpPr>
          <p:cNvPr id="2" name="1 Marcador de contenido"/>
          <p:cNvSpPr>
            <a:spLocks noGrp="1"/>
          </p:cNvSpPr>
          <p:nvPr>
            <p:ph idx="1"/>
          </p:nvPr>
        </p:nvSpPr>
        <p:spPr/>
        <p:txBody>
          <a:bodyPr/>
          <a:lstStyle/>
          <a:p>
            <a:pPr algn="just">
              <a:buNone/>
            </a:pPr>
            <a:r>
              <a:rPr lang="es-MX" sz="2000" dirty="0"/>
              <a:t>R^2 cercano a 1: El modelo explica bien la variabilidad de los datos. Un valor cercano a 1 indica que las predicciones del modelo se ajustan bien a los datos reales.</a:t>
            </a:r>
          </a:p>
          <a:p>
            <a:pPr algn="just">
              <a:buNone/>
            </a:pPr>
            <a:r>
              <a:rPr lang="es-MX" sz="2000" dirty="0"/>
              <a:t>R^2 cercano a 0: El modelo no explica bien la variabilidad de los datos. Un valor cercano a 0 indica que las predicciones del modelo no se ajustan mucho mejor que un modelo que simplemente predice la media de los valores de la demanda.</a:t>
            </a:r>
          </a:p>
          <a:p>
            <a:pPr>
              <a:buNone/>
            </a:pPr>
            <a:endParaRPr lang="es-MX"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CORRELACIÓN ENTRE LAS VARIABLES</a:t>
            </a:r>
          </a:p>
        </p:txBody>
      </p:sp>
      <p:sp>
        <p:nvSpPr>
          <p:cNvPr id="2" name="1 Marcador de contenido"/>
          <p:cNvSpPr>
            <a:spLocks noGrp="1"/>
          </p:cNvSpPr>
          <p:nvPr>
            <p:ph idx="1"/>
          </p:nvPr>
        </p:nvSpPr>
        <p:spPr/>
        <p:txBody>
          <a:bodyPr>
            <a:normAutofit lnSpcReduction="10000"/>
          </a:bodyPr>
          <a:lstStyle/>
          <a:p>
            <a:pPr algn="just"/>
            <a:r>
              <a:rPr lang="es-MX" sz="2400" dirty="0"/>
              <a:t>La correlación entre las variables entre precipitación y demanda de energía eléctrica al calcular sale que es un valor muy bajo, es decir de 0.0065945606698, esto implica que  la precipitación por sí sola no es un buen predictor de la demanda. Esto se demuestra gráficamente al ver que no existe una correlación seguida entre las variables, por ende es muy difícil predecir el comportamiento.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142976" y="214290"/>
            <a:ext cx="7358114" cy="1280890"/>
          </a:xfrm>
        </p:spPr>
        <p:txBody>
          <a:bodyPr>
            <a:normAutofit/>
          </a:bodyPr>
          <a:lstStyle/>
          <a:p>
            <a:r>
              <a:rPr lang="es-MX" dirty="0"/>
              <a:t>CORRELACION ENTRE LAS VARIABLES </a:t>
            </a:r>
          </a:p>
        </p:txBody>
      </p:sp>
      <p:pic>
        <p:nvPicPr>
          <p:cNvPr id="4098" name="Picture 2"/>
          <p:cNvPicPr>
            <a:picLocks noGrp="1" noChangeAspect="1" noChangeArrowheads="1"/>
          </p:cNvPicPr>
          <p:nvPr>
            <p:ph idx="1"/>
          </p:nvPr>
        </p:nvPicPr>
        <p:blipFill>
          <a:blip r:embed="rId2"/>
          <a:stretch>
            <a:fillRect/>
          </a:stretch>
        </p:blipFill>
        <p:spPr bwMode="auto">
          <a:xfrm>
            <a:off x="714348" y="1785926"/>
            <a:ext cx="7896449" cy="464347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a:bodyPr>
          <a:lstStyle/>
          <a:p>
            <a:r>
              <a:rPr lang="es-MX" dirty="0"/>
              <a:t>Desarrollo del Modelo de Predicción</a:t>
            </a:r>
          </a:p>
        </p:txBody>
      </p:sp>
      <p:sp>
        <p:nvSpPr>
          <p:cNvPr id="2" name="1 Marcador de contenido"/>
          <p:cNvSpPr>
            <a:spLocks noGrp="1"/>
          </p:cNvSpPr>
          <p:nvPr>
            <p:ph idx="1"/>
          </p:nvPr>
        </p:nvSpPr>
        <p:spPr/>
        <p:txBody>
          <a:bodyPr/>
          <a:lstStyle/>
          <a:p>
            <a:pPr algn="just"/>
            <a:r>
              <a:rPr lang="es-MX" sz="2000" dirty="0"/>
              <a:t>Selección de características relevantes (precipitación diaria en primer lugar) para la predicción de demanda.</a:t>
            </a:r>
          </a:p>
          <a:p>
            <a:pPr algn="just"/>
            <a:r>
              <a:rPr lang="es-MX" sz="2000" dirty="0"/>
              <a:t>Implementación de un modelo de regresión utilizando redes neuronales con </a:t>
            </a:r>
            <a:r>
              <a:rPr lang="es-MX" sz="2000" dirty="0" err="1"/>
              <a:t>TensorFlow</a:t>
            </a:r>
            <a:r>
              <a:rPr lang="es-MX" sz="2000" dirty="0"/>
              <a:t>/</a:t>
            </a:r>
            <a:r>
              <a:rPr lang="es-MX" sz="2000" dirty="0" err="1"/>
              <a:t>Keras</a:t>
            </a:r>
            <a:r>
              <a:rPr lang="es-MX" sz="2000" dirty="0"/>
              <a:t>.</a:t>
            </a:r>
          </a:p>
          <a:p>
            <a:pPr algn="just"/>
            <a:r>
              <a:rPr lang="es-MX" sz="2000" dirty="0"/>
              <a:t>Entrenamiento del modelo y evaluación de su desempeño utilizando métricas como MSE, MAE y R2.</a:t>
            </a:r>
          </a:p>
          <a:p>
            <a:endParaRPr lang="es-MX"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61D7C0E-9B1F-6EF7-BBFC-94C07B42059B}"/>
              </a:ext>
            </a:extLst>
          </p:cNvPr>
          <p:cNvSpPr>
            <a:spLocks noGrp="1"/>
          </p:cNvSpPr>
          <p:nvPr>
            <p:ph type="title"/>
          </p:nvPr>
        </p:nvSpPr>
        <p:spPr/>
        <p:txBody>
          <a:bodyPr/>
          <a:lstStyle/>
          <a:p>
            <a:r>
              <a:rPr lang="es-PY" dirty="0"/>
              <a:t>Entrenando con mas variables</a:t>
            </a:r>
          </a:p>
        </p:txBody>
      </p:sp>
      <p:sp>
        <p:nvSpPr>
          <p:cNvPr id="2" name="Marcador de contenido 1">
            <a:extLst>
              <a:ext uri="{FF2B5EF4-FFF2-40B4-BE49-F238E27FC236}">
                <a16:creationId xmlns:a16="http://schemas.microsoft.com/office/drawing/2014/main" id="{D2558E5D-DEC5-8FBD-5538-E25F970F4478}"/>
              </a:ext>
            </a:extLst>
          </p:cNvPr>
          <p:cNvSpPr>
            <a:spLocks noGrp="1"/>
          </p:cNvSpPr>
          <p:nvPr>
            <p:ph idx="1"/>
          </p:nvPr>
        </p:nvSpPr>
        <p:spPr/>
        <p:txBody>
          <a:bodyPr/>
          <a:lstStyle/>
          <a:p>
            <a:r>
              <a:rPr lang="es-PY" dirty="0"/>
              <a:t>Con precipitación y humedad</a:t>
            </a:r>
          </a:p>
          <a:p>
            <a:endParaRPr lang="es-PY" dirty="0"/>
          </a:p>
          <a:p>
            <a:endParaRPr lang="es-PY" dirty="0"/>
          </a:p>
          <a:p>
            <a:r>
              <a:rPr lang="es-PY" dirty="0"/>
              <a:t>Con precipitación, humedad y presión</a:t>
            </a:r>
          </a:p>
          <a:p>
            <a:endParaRPr lang="es-PY" dirty="0"/>
          </a:p>
          <a:p>
            <a:endParaRPr lang="es-PY" dirty="0"/>
          </a:p>
          <a:p>
            <a:r>
              <a:rPr lang="es-PY" dirty="0"/>
              <a:t>Con todas las variables</a:t>
            </a:r>
          </a:p>
          <a:p>
            <a:endParaRPr lang="es-PY" dirty="0"/>
          </a:p>
        </p:txBody>
      </p:sp>
      <p:pic>
        <p:nvPicPr>
          <p:cNvPr id="5" name="Imagen 4">
            <a:extLst>
              <a:ext uri="{FF2B5EF4-FFF2-40B4-BE49-F238E27FC236}">
                <a16:creationId xmlns:a16="http://schemas.microsoft.com/office/drawing/2014/main" id="{A053F614-E91F-F92D-E81F-F2EBFEF2FFD7}"/>
              </a:ext>
            </a:extLst>
          </p:cNvPr>
          <p:cNvPicPr>
            <a:picLocks noChangeAspect="1"/>
          </p:cNvPicPr>
          <p:nvPr/>
        </p:nvPicPr>
        <p:blipFill>
          <a:blip r:embed="rId2"/>
          <a:stretch>
            <a:fillRect/>
          </a:stretch>
        </p:blipFill>
        <p:spPr>
          <a:xfrm>
            <a:off x="1403648" y="2598053"/>
            <a:ext cx="6002612" cy="469593"/>
          </a:xfrm>
          <a:prstGeom prst="rect">
            <a:avLst/>
          </a:prstGeom>
        </p:spPr>
      </p:pic>
      <p:pic>
        <p:nvPicPr>
          <p:cNvPr id="7" name="Imagen 6">
            <a:extLst>
              <a:ext uri="{FF2B5EF4-FFF2-40B4-BE49-F238E27FC236}">
                <a16:creationId xmlns:a16="http://schemas.microsoft.com/office/drawing/2014/main" id="{CEBD873F-8C0D-411B-E9F8-32B195921165}"/>
              </a:ext>
            </a:extLst>
          </p:cNvPr>
          <p:cNvPicPr>
            <a:picLocks noChangeAspect="1"/>
          </p:cNvPicPr>
          <p:nvPr/>
        </p:nvPicPr>
        <p:blipFill>
          <a:blip r:embed="rId3"/>
          <a:stretch>
            <a:fillRect/>
          </a:stretch>
        </p:blipFill>
        <p:spPr>
          <a:xfrm>
            <a:off x="1403648" y="3766092"/>
            <a:ext cx="6002612" cy="469593"/>
          </a:xfrm>
          <a:prstGeom prst="rect">
            <a:avLst/>
          </a:prstGeom>
        </p:spPr>
      </p:pic>
      <p:pic>
        <p:nvPicPr>
          <p:cNvPr id="9" name="Imagen 8">
            <a:extLst>
              <a:ext uri="{FF2B5EF4-FFF2-40B4-BE49-F238E27FC236}">
                <a16:creationId xmlns:a16="http://schemas.microsoft.com/office/drawing/2014/main" id="{92BCD466-8A71-8042-65DD-F0CBC0E43B0B}"/>
              </a:ext>
            </a:extLst>
          </p:cNvPr>
          <p:cNvPicPr>
            <a:picLocks noChangeAspect="1"/>
          </p:cNvPicPr>
          <p:nvPr/>
        </p:nvPicPr>
        <p:blipFill>
          <a:blip r:embed="rId4"/>
          <a:stretch>
            <a:fillRect/>
          </a:stretch>
        </p:blipFill>
        <p:spPr>
          <a:xfrm>
            <a:off x="1403648" y="4880722"/>
            <a:ext cx="6002612" cy="465133"/>
          </a:xfrm>
          <a:prstGeom prst="rect">
            <a:avLst/>
          </a:prstGeom>
        </p:spPr>
      </p:pic>
    </p:spTree>
    <p:extLst>
      <p:ext uri="{BB962C8B-B14F-4D97-AF65-F5344CB8AC3E}">
        <p14:creationId xmlns:p14="http://schemas.microsoft.com/office/powerpoint/2010/main" val="249505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728" y="142852"/>
            <a:ext cx="6589199" cy="1280890"/>
          </a:xfrm>
        </p:spPr>
        <p:txBody>
          <a:bodyPr/>
          <a:lstStyle/>
          <a:p>
            <a:r>
              <a:rPr lang="es-MX" dirty="0"/>
              <a:t>Grafico comparativo de predicción con valor real</a:t>
            </a:r>
          </a:p>
        </p:txBody>
      </p:sp>
      <p:pic>
        <p:nvPicPr>
          <p:cNvPr id="3074" name="Picture 2"/>
          <p:cNvPicPr>
            <a:picLocks noGrp="1" noChangeAspect="1" noChangeArrowheads="1"/>
          </p:cNvPicPr>
          <p:nvPr>
            <p:ph idx="1"/>
          </p:nvPr>
        </p:nvPicPr>
        <p:blipFill>
          <a:blip r:embed="rId2"/>
          <a:srcRect/>
          <a:stretch>
            <a:fillRect/>
          </a:stretch>
        </p:blipFill>
        <p:spPr bwMode="auto">
          <a:xfrm>
            <a:off x="1071538" y="1500174"/>
            <a:ext cx="7072362" cy="4465040"/>
          </a:xfrm>
          <a:prstGeom prst="rect">
            <a:avLst/>
          </a:prstGeom>
          <a:noFill/>
          <a:ln w="9525">
            <a:noFill/>
            <a:miter lim="800000"/>
            <a:headEnd/>
            <a:tailEnd/>
          </a:ln>
          <a:effectLst/>
        </p:spPr>
      </p:pic>
      <p:pic>
        <p:nvPicPr>
          <p:cNvPr id="6" name="Imagen 8">
            <a:extLst>
              <a:ext uri="{FF2B5EF4-FFF2-40B4-BE49-F238E27FC236}">
                <a16:creationId xmlns:a16="http://schemas.microsoft.com/office/drawing/2014/main" id="{92BCD466-8A71-8042-65DD-F0CBC0E43B0B}"/>
              </a:ext>
            </a:extLst>
          </p:cNvPr>
          <p:cNvPicPr>
            <a:picLocks noChangeAspect="1"/>
          </p:cNvPicPr>
          <p:nvPr/>
        </p:nvPicPr>
        <p:blipFill>
          <a:blip r:embed="rId3"/>
          <a:stretch>
            <a:fillRect/>
          </a:stretch>
        </p:blipFill>
        <p:spPr>
          <a:xfrm>
            <a:off x="2500298" y="6143644"/>
            <a:ext cx="4357718" cy="3376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3042" y="214290"/>
            <a:ext cx="6589199" cy="1280890"/>
          </a:xfrm>
        </p:spPr>
        <p:txBody>
          <a:bodyPr>
            <a:normAutofit fontScale="90000"/>
          </a:bodyPr>
          <a:lstStyle/>
          <a:p>
            <a:r>
              <a:rPr lang="es-MX" dirty="0"/>
              <a:t>Implementación de regresión </a:t>
            </a:r>
            <a:r>
              <a:rPr lang="es-MX" dirty="0" err="1"/>
              <a:t>polinomial</a:t>
            </a:r>
            <a:r>
              <a:rPr lang="es-MX" dirty="0"/>
              <a:t> de mayor grado</a:t>
            </a:r>
          </a:p>
        </p:txBody>
      </p:sp>
      <p:pic>
        <p:nvPicPr>
          <p:cNvPr id="4098" name="Picture 2"/>
          <p:cNvPicPr>
            <a:picLocks noGrp="1" noChangeAspect="1" noChangeArrowheads="1"/>
          </p:cNvPicPr>
          <p:nvPr>
            <p:ph idx="1"/>
          </p:nvPr>
        </p:nvPicPr>
        <p:blipFill>
          <a:blip r:embed="rId2"/>
          <a:srcRect/>
          <a:stretch>
            <a:fillRect/>
          </a:stretch>
        </p:blipFill>
        <p:spPr bwMode="auto">
          <a:xfrm>
            <a:off x="1071538" y="1428736"/>
            <a:ext cx="7358114" cy="46454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928926" y="6143644"/>
            <a:ext cx="3500462" cy="50006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00166" y="214290"/>
            <a:ext cx="6589199" cy="1280890"/>
          </a:xfrm>
        </p:spPr>
        <p:txBody>
          <a:bodyPr/>
          <a:lstStyle/>
          <a:p>
            <a:r>
              <a:rPr lang="es-MX" dirty="0"/>
              <a:t>Implementación de modelo</a:t>
            </a:r>
            <a:br>
              <a:rPr lang="es-MX" dirty="0"/>
            </a:br>
            <a:r>
              <a:rPr lang="es-MX" dirty="0" err="1"/>
              <a:t>Random</a:t>
            </a:r>
            <a:r>
              <a:rPr lang="es-MX" dirty="0"/>
              <a:t> </a:t>
            </a:r>
            <a:r>
              <a:rPr lang="es-MX" dirty="0" err="1"/>
              <a:t>Forest</a:t>
            </a:r>
            <a:endParaRPr lang="es-MX" dirty="0"/>
          </a:p>
        </p:txBody>
      </p:sp>
      <p:pic>
        <p:nvPicPr>
          <p:cNvPr id="5122" name="Picture 2"/>
          <p:cNvPicPr>
            <a:picLocks noGrp="1" noChangeAspect="1" noChangeArrowheads="1"/>
          </p:cNvPicPr>
          <p:nvPr>
            <p:ph idx="1"/>
          </p:nvPr>
        </p:nvPicPr>
        <p:blipFill>
          <a:blip r:embed="rId2"/>
          <a:srcRect/>
          <a:stretch>
            <a:fillRect/>
          </a:stretch>
        </p:blipFill>
        <p:spPr bwMode="auto">
          <a:xfrm>
            <a:off x="1285852" y="1571612"/>
            <a:ext cx="7015523" cy="4429156"/>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928926" y="6072206"/>
            <a:ext cx="3786214" cy="50006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25BD40-96AF-1325-0283-EA8302FFE3A8}"/>
              </a:ext>
            </a:extLst>
          </p:cNvPr>
          <p:cNvSpPr>
            <a:spLocks noGrp="1"/>
          </p:cNvSpPr>
          <p:nvPr>
            <p:ph type="title"/>
          </p:nvPr>
        </p:nvSpPr>
        <p:spPr/>
        <p:txBody>
          <a:bodyPr/>
          <a:lstStyle/>
          <a:p>
            <a:r>
              <a:rPr lang="es-PY" dirty="0"/>
              <a:t>Demanda diaria</a:t>
            </a:r>
          </a:p>
        </p:txBody>
      </p:sp>
      <p:sp>
        <p:nvSpPr>
          <p:cNvPr id="3" name="Marcador de contenido 2">
            <a:extLst>
              <a:ext uri="{FF2B5EF4-FFF2-40B4-BE49-F238E27FC236}">
                <a16:creationId xmlns:a16="http://schemas.microsoft.com/office/drawing/2014/main" id="{CCBDA3BA-4C9A-E6F1-0F90-EDA4A9923B43}"/>
              </a:ext>
            </a:extLst>
          </p:cNvPr>
          <p:cNvSpPr>
            <a:spLocks noGrp="1"/>
          </p:cNvSpPr>
          <p:nvPr>
            <p:ph idx="1"/>
          </p:nvPr>
        </p:nvSpPr>
        <p:spPr>
          <a:xfrm>
            <a:off x="1276007" y="1540189"/>
            <a:ext cx="6591985" cy="3777622"/>
          </a:xfrm>
        </p:spPr>
        <p:txBody>
          <a:bodyPr/>
          <a:lstStyle/>
          <a:p>
            <a:r>
              <a:rPr lang="es-PY" dirty="0"/>
              <a:t>La demanda y la temperatura son las máximas de cada </a:t>
            </a:r>
            <a:r>
              <a:rPr lang="es-PY" dirty="0" err="1"/>
              <a:t>dia</a:t>
            </a:r>
            <a:endParaRPr lang="es-PY" dirty="0"/>
          </a:p>
        </p:txBody>
      </p:sp>
      <p:pic>
        <p:nvPicPr>
          <p:cNvPr id="5" name="Imagen 4">
            <a:extLst>
              <a:ext uri="{FF2B5EF4-FFF2-40B4-BE49-F238E27FC236}">
                <a16:creationId xmlns:a16="http://schemas.microsoft.com/office/drawing/2014/main" id="{55F09D3B-75C3-46CC-B4DF-02AAFC94FD18}"/>
              </a:ext>
            </a:extLst>
          </p:cNvPr>
          <p:cNvPicPr>
            <a:picLocks noChangeAspect="1"/>
          </p:cNvPicPr>
          <p:nvPr/>
        </p:nvPicPr>
        <p:blipFill>
          <a:blip r:embed="rId2"/>
          <a:stretch>
            <a:fillRect/>
          </a:stretch>
        </p:blipFill>
        <p:spPr>
          <a:xfrm>
            <a:off x="1403648" y="2703760"/>
            <a:ext cx="6999044" cy="3530130"/>
          </a:xfrm>
          <a:prstGeom prst="rect">
            <a:avLst/>
          </a:prstGeom>
        </p:spPr>
      </p:pic>
    </p:spTree>
    <p:extLst>
      <p:ext uri="{BB962C8B-B14F-4D97-AF65-F5344CB8AC3E}">
        <p14:creationId xmlns:p14="http://schemas.microsoft.com/office/powerpoint/2010/main" val="271876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DBD0D-36DA-59DB-6B7C-9F3146850C35}"/>
              </a:ext>
            </a:extLst>
          </p:cNvPr>
          <p:cNvSpPr>
            <a:spLocks noGrp="1"/>
          </p:cNvSpPr>
          <p:nvPr>
            <p:ph type="title"/>
          </p:nvPr>
        </p:nvSpPr>
        <p:spPr/>
        <p:txBody>
          <a:bodyPr/>
          <a:lstStyle/>
          <a:p>
            <a:r>
              <a:rPr lang="es-PY" dirty="0"/>
              <a:t>DEMANDA TOTAL</a:t>
            </a:r>
          </a:p>
        </p:txBody>
      </p:sp>
      <p:pic>
        <p:nvPicPr>
          <p:cNvPr id="5" name="Marcador de contenido 4">
            <a:extLst>
              <a:ext uri="{FF2B5EF4-FFF2-40B4-BE49-F238E27FC236}">
                <a16:creationId xmlns:a16="http://schemas.microsoft.com/office/drawing/2014/main" id="{D1AA0F6B-3C9B-C008-12DE-1D96CBF630F2}"/>
              </a:ext>
            </a:extLst>
          </p:cNvPr>
          <p:cNvPicPr>
            <a:picLocks noGrp="1" noChangeAspect="1"/>
          </p:cNvPicPr>
          <p:nvPr>
            <p:ph idx="1"/>
          </p:nvPr>
        </p:nvPicPr>
        <p:blipFill>
          <a:blip r:embed="rId2"/>
          <a:stretch>
            <a:fillRect/>
          </a:stretch>
        </p:blipFill>
        <p:spPr>
          <a:xfrm>
            <a:off x="106488" y="3212976"/>
            <a:ext cx="9037512" cy="1961631"/>
          </a:xfrm>
        </p:spPr>
      </p:pic>
      <p:sp>
        <p:nvSpPr>
          <p:cNvPr id="6" name="CuadroTexto 5">
            <a:extLst>
              <a:ext uri="{FF2B5EF4-FFF2-40B4-BE49-F238E27FC236}">
                <a16:creationId xmlns:a16="http://schemas.microsoft.com/office/drawing/2014/main" id="{6B201CD9-E2AB-AA30-EC03-82360F0ACB79}"/>
              </a:ext>
            </a:extLst>
          </p:cNvPr>
          <p:cNvSpPr txBox="1"/>
          <p:nvPr/>
        </p:nvSpPr>
        <p:spPr>
          <a:xfrm>
            <a:off x="1619672" y="1905001"/>
            <a:ext cx="5976664" cy="646331"/>
          </a:xfrm>
          <a:prstGeom prst="rect">
            <a:avLst/>
          </a:prstGeom>
          <a:noFill/>
        </p:spPr>
        <p:txBody>
          <a:bodyPr wrap="square" rtlCol="0">
            <a:spAutoFit/>
          </a:bodyPr>
          <a:lstStyle/>
          <a:p>
            <a:r>
              <a:rPr lang="es-PY" dirty="0"/>
              <a:t>La  precipitación es la suma diaria, el resto de datos el la media diaria</a:t>
            </a:r>
          </a:p>
        </p:txBody>
      </p:sp>
    </p:spTree>
    <p:extLst>
      <p:ext uri="{BB962C8B-B14F-4D97-AF65-F5344CB8AC3E}">
        <p14:creationId xmlns:p14="http://schemas.microsoft.com/office/powerpoint/2010/main" val="19859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INTEGRANTES</a:t>
            </a:r>
          </a:p>
        </p:txBody>
      </p:sp>
      <p:sp>
        <p:nvSpPr>
          <p:cNvPr id="2" name="1 Marcador de contenido"/>
          <p:cNvSpPr>
            <a:spLocks noGrp="1"/>
          </p:cNvSpPr>
          <p:nvPr>
            <p:ph idx="1"/>
          </p:nvPr>
        </p:nvSpPr>
        <p:spPr/>
        <p:txBody>
          <a:bodyPr/>
          <a:lstStyle/>
          <a:p>
            <a:r>
              <a:rPr lang="es-MX" dirty="0"/>
              <a:t>MATHIAS RAFAEL RAMIREZ GONZALEZ</a:t>
            </a:r>
          </a:p>
          <a:p>
            <a:r>
              <a:rPr lang="es-MX" dirty="0"/>
              <a:t>GIULIANO GASPAR GRACIA GONZALEZ</a:t>
            </a:r>
          </a:p>
          <a:p>
            <a:r>
              <a:rPr lang="es-MX" dirty="0"/>
              <a:t>ENZO SANTIAGO PERRUCHINO ESCANDRIOLO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6ABD628-AE45-02DA-0D44-E39FFC7CB515}"/>
              </a:ext>
            </a:extLst>
          </p:cNvPr>
          <p:cNvSpPr>
            <a:spLocks noGrp="1"/>
          </p:cNvSpPr>
          <p:nvPr>
            <p:ph idx="1"/>
          </p:nvPr>
        </p:nvSpPr>
        <p:spPr>
          <a:xfrm>
            <a:off x="1276007" y="332656"/>
            <a:ext cx="6591985" cy="6768752"/>
          </a:xfrm>
        </p:spPr>
        <p:txBody>
          <a:bodyPr/>
          <a:lstStyle/>
          <a:p>
            <a:pPr marL="0" indent="0">
              <a:buNone/>
            </a:pPr>
            <a:endParaRPr lang="es-PY" dirty="0"/>
          </a:p>
          <a:p>
            <a:pPr marL="0" indent="0" algn="ctr">
              <a:buNone/>
            </a:pPr>
            <a:r>
              <a:rPr lang="es-PY" sz="2400" dirty="0"/>
              <a:t>Demanda Diaria</a:t>
            </a:r>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buNone/>
            </a:pPr>
            <a:endParaRPr lang="es-PY" dirty="0"/>
          </a:p>
          <a:p>
            <a:pPr marL="0" indent="0" algn="ctr">
              <a:buNone/>
            </a:pPr>
            <a:r>
              <a:rPr lang="es-PY" sz="2400" dirty="0"/>
              <a:t>Demanda Total</a:t>
            </a:r>
          </a:p>
          <a:p>
            <a:pPr marL="0" indent="0">
              <a:buNone/>
            </a:pPr>
            <a:endParaRPr lang="es-PY" dirty="0"/>
          </a:p>
        </p:txBody>
      </p:sp>
      <p:pic>
        <p:nvPicPr>
          <p:cNvPr id="9" name="Imagen 8">
            <a:extLst>
              <a:ext uri="{FF2B5EF4-FFF2-40B4-BE49-F238E27FC236}">
                <a16:creationId xmlns:a16="http://schemas.microsoft.com/office/drawing/2014/main" id="{B50568EB-A72E-6105-5569-CC4283E028C0}"/>
              </a:ext>
            </a:extLst>
          </p:cNvPr>
          <p:cNvPicPr>
            <a:picLocks noChangeAspect="1"/>
          </p:cNvPicPr>
          <p:nvPr/>
        </p:nvPicPr>
        <p:blipFill>
          <a:blip r:embed="rId2"/>
          <a:stretch>
            <a:fillRect/>
          </a:stretch>
        </p:blipFill>
        <p:spPr>
          <a:xfrm>
            <a:off x="23486" y="1772816"/>
            <a:ext cx="9144000" cy="1148744"/>
          </a:xfrm>
          <a:prstGeom prst="rect">
            <a:avLst/>
          </a:prstGeom>
        </p:spPr>
      </p:pic>
      <p:pic>
        <p:nvPicPr>
          <p:cNvPr id="11" name="Imagen 10">
            <a:extLst>
              <a:ext uri="{FF2B5EF4-FFF2-40B4-BE49-F238E27FC236}">
                <a16:creationId xmlns:a16="http://schemas.microsoft.com/office/drawing/2014/main" id="{41B3AA4E-D77A-E0C1-FECA-D5A384D952F1}"/>
              </a:ext>
            </a:extLst>
          </p:cNvPr>
          <p:cNvPicPr>
            <a:picLocks noChangeAspect="1"/>
          </p:cNvPicPr>
          <p:nvPr/>
        </p:nvPicPr>
        <p:blipFill>
          <a:blip r:embed="rId3"/>
          <a:stretch>
            <a:fillRect/>
          </a:stretch>
        </p:blipFill>
        <p:spPr>
          <a:xfrm>
            <a:off x="0" y="4797152"/>
            <a:ext cx="9144000" cy="1114224"/>
          </a:xfrm>
          <a:prstGeom prst="rect">
            <a:avLst/>
          </a:prstGeom>
        </p:spPr>
      </p:pic>
    </p:spTree>
    <p:extLst>
      <p:ext uri="{BB962C8B-B14F-4D97-AF65-F5344CB8AC3E}">
        <p14:creationId xmlns:p14="http://schemas.microsoft.com/office/powerpoint/2010/main" val="659121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5DFFE-DF34-1AED-4A72-02A0B9B265CE}"/>
              </a:ext>
            </a:extLst>
          </p:cNvPr>
          <p:cNvSpPr>
            <a:spLocks noGrp="1"/>
          </p:cNvSpPr>
          <p:nvPr>
            <p:ph type="title"/>
          </p:nvPr>
        </p:nvSpPr>
        <p:spPr/>
        <p:txBody>
          <a:bodyPr/>
          <a:lstStyle/>
          <a:p>
            <a:r>
              <a:rPr lang="es-PY" dirty="0"/>
              <a:t>Demanda proyectada</a:t>
            </a:r>
          </a:p>
        </p:txBody>
      </p:sp>
      <p:sp>
        <p:nvSpPr>
          <p:cNvPr id="3" name="Marcador de contenido 2">
            <a:extLst>
              <a:ext uri="{FF2B5EF4-FFF2-40B4-BE49-F238E27FC236}">
                <a16:creationId xmlns:a16="http://schemas.microsoft.com/office/drawing/2014/main" id="{52C6AD86-601B-BA33-EA8B-38D2808932DC}"/>
              </a:ext>
            </a:extLst>
          </p:cNvPr>
          <p:cNvSpPr>
            <a:spLocks noGrp="1"/>
          </p:cNvSpPr>
          <p:nvPr>
            <p:ph idx="1"/>
          </p:nvPr>
        </p:nvSpPr>
        <p:spPr/>
        <p:txBody>
          <a:bodyPr/>
          <a:lstStyle/>
          <a:p>
            <a:endParaRPr lang="es-PY"/>
          </a:p>
        </p:txBody>
      </p:sp>
      <p:pic>
        <p:nvPicPr>
          <p:cNvPr id="7" name="Imagen 6">
            <a:extLst>
              <a:ext uri="{FF2B5EF4-FFF2-40B4-BE49-F238E27FC236}">
                <a16:creationId xmlns:a16="http://schemas.microsoft.com/office/drawing/2014/main" id="{6F2EDF68-48DA-1984-4B24-D72C9C0013D5}"/>
              </a:ext>
            </a:extLst>
          </p:cNvPr>
          <p:cNvPicPr>
            <a:picLocks noChangeAspect="1"/>
          </p:cNvPicPr>
          <p:nvPr/>
        </p:nvPicPr>
        <p:blipFill>
          <a:blip r:embed="rId2"/>
          <a:stretch>
            <a:fillRect/>
          </a:stretch>
        </p:blipFill>
        <p:spPr>
          <a:xfrm>
            <a:off x="2774" y="1612591"/>
            <a:ext cx="9144000" cy="4585314"/>
          </a:xfrm>
          <a:prstGeom prst="rect">
            <a:avLst/>
          </a:prstGeom>
        </p:spPr>
      </p:pic>
    </p:spTree>
    <p:extLst>
      <p:ext uri="{BB962C8B-B14F-4D97-AF65-F5344CB8AC3E}">
        <p14:creationId xmlns:p14="http://schemas.microsoft.com/office/powerpoint/2010/main" val="417647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RESULTADOS Y CONCLUSIONES</a:t>
            </a:r>
          </a:p>
        </p:txBody>
      </p:sp>
      <p:sp>
        <p:nvSpPr>
          <p:cNvPr id="2" name="1 Marcador de contenido"/>
          <p:cNvSpPr>
            <a:spLocks noGrp="1"/>
          </p:cNvSpPr>
          <p:nvPr>
            <p:ph idx="1"/>
          </p:nvPr>
        </p:nvSpPr>
        <p:spPr/>
        <p:txBody>
          <a:bodyPr>
            <a:normAutofit/>
          </a:bodyPr>
          <a:lstStyle/>
          <a:p>
            <a:pPr algn="just"/>
            <a:r>
              <a:rPr lang="es-MX" dirty="0"/>
              <a:t>Se puede llegar a la conclusión de que la demanda de energía eléctrica no es influenciada directamente por la precipitación, debido a que la relación existente entre ambas variables es moderada.</a:t>
            </a:r>
          </a:p>
          <a:p>
            <a:pPr algn="just"/>
            <a:r>
              <a:rPr lang="es-MX" dirty="0"/>
              <a:t>Los modelos de predicción muestran un mejor resultado al ser consideradas otras variables meteorológicas como lo son la temperatura, humedad, presión, etc.</a:t>
            </a:r>
          </a:p>
          <a:p>
            <a:pPr algn="just"/>
            <a:r>
              <a:rPr lang="es-MX" dirty="0"/>
              <a:t>Los modelos que mejor se ajustan a las predicciones buscadas son las regresiones </a:t>
            </a:r>
            <a:r>
              <a:rPr lang="es-MX" dirty="0" err="1"/>
              <a:t>polinomiales</a:t>
            </a:r>
            <a:r>
              <a:rPr lang="es-MX" dirty="0"/>
              <a:t> grado 2 y 3, estas fueron las que arrojaron mejores resultados en términos de desempeño.</a:t>
            </a:r>
          </a:p>
          <a:p>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OBJETIVOS</a:t>
            </a:r>
          </a:p>
        </p:txBody>
      </p:sp>
      <p:sp>
        <p:nvSpPr>
          <p:cNvPr id="2" name="1 Marcador de contenido"/>
          <p:cNvSpPr>
            <a:spLocks noGrp="1"/>
          </p:cNvSpPr>
          <p:nvPr>
            <p:ph idx="1"/>
          </p:nvPr>
        </p:nvSpPr>
        <p:spPr/>
        <p:txBody>
          <a:bodyPr>
            <a:normAutofit/>
          </a:bodyPr>
          <a:lstStyle/>
          <a:p>
            <a:pPr algn="just"/>
            <a:r>
              <a:rPr lang="es-MX" u="sng" dirty="0">
                <a:ea typeface="Adobe Ming Std L" panose="02020300000000000000" pitchFamily="18" charset="-128"/>
              </a:rPr>
              <a:t>OBJETIVO PRINCIPAL</a:t>
            </a:r>
            <a:r>
              <a:rPr lang="es-MX" dirty="0">
                <a:ea typeface="Adobe Ming Std L" panose="02020300000000000000" pitchFamily="18" charset="-128"/>
              </a:rPr>
              <a:t>:</a:t>
            </a:r>
          </a:p>
          <a:p>
            <a:pPr algn="just"/>
            <a:r>
              <a:rPr lang="es-MX" dirty="0">
                <a:ea typeface="Adobe Ming Std L" panose="02020300000000000000" pitchFamily="18" charset="-128"/>
              </a:rPr>
              <a:t>Investigar la relación entre la precipitación y la demanda de energía eléctrica.</a:t>
            </a:r>
          </a:p>
          <a:p>
            <a:pPr algn="just"/>
            <a:r>
              <a:rPr lang="es-MX" u="sng" dirty="0">
                <a:ea typeface="Adobe Ming Std L" panose="02020300000000000000" pitchFamily="18" charset="-128"/>
              </a:rPr>
              <a:t>OBJETIVOS ESPECIFICOS</a:t>
            </a:r>
            <a:r>
              <a:rPr lang="es-MX" dirty="0">
                <a:ea typeface="Adobe Ming Std L" panose="02020300000000000000" pitchFamily="18" charset="-128"/>
              </a:rPr>
              <a:t>:</a:t>
            </a:r>
          </a:p>
          <a:p>
            <a:pPr algn="just"/>
            <a:r>
              <a:rPr lang="es-MX" dirty="0">
                <a:ea typeface="Adobe Ming Std L" panose="02020300000000000000" pitchFamily="18" charset="-128"/>
              </a:rPr>
              <a:t>Utilizar datos históricos para analizar patrones de precipitación.</a:t>
            </a:r>
          </a:p>
          <a:p>
            <a:pPr algn="just"/>
            <a:r>
              <a:rPr lang="es-MX" dirty="0">
                <a:ea typeface="Adobe Ming Std L" panose="02020300000000000000" pitchFamily="18" charset="-128"/>
              </a:rPr>
              <a:t>Desarrollar un modelo de predicción de demanda basado en la precipitación.</a:t>
            </a:r>
          </a:p>
          <a:p>
            <a:pPr algn="just"/>
            <a:r>
              <a:rPr lang="es-MX" dirty="0">
                <a:ea typeface="Adobe Ming Std L" panose="02020300000000000000" pitchFamily="18" charset="-128"/>
              </a:rPr>
              <a:t>Evaluar la efectividad del modelo para predecir la demanda en condiciones de alta y baja precipitación.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METODOLOGÍA</a:t>
            </a:r>
          </a:p>
        </p:txBody>
      </p:sp>
      <p:sp>
        <p:nvSpPr>
          <p:cNvPr id="2" name="1 Marcador de contenido"/>
          <p:cNvSpPr>
            <a:spLocks noGrp="1"/>
          </p:cNvSpPr>
          <p:nvPr>
            <p:ph idx="1"/>
          </p:nvPr>
        </p:nvSpPr>
        <p:spPr/>
        <p:txBody>
          <a:bodyPr/>
          <a:lstStyle/>
          <a:p>
            <a:pPr algn="just"/>
            <a:r>
              <a:rPr lang="es-MX" dirty="0">
                <a:latin typeface="+mj-lt"/>
              </a:rPr>
              <a:t>Adquisición y </a:t>
            </a:r>
            <a:r>
              <a:rPr lang="es-MX" dirty="0" err="1">
                <a:latin typeface="+mj-lt"/>
              </a:rPr>
              <a:t>Preprocesamiento</a:t>
            </a:r>
            <a:r>
              <a:rPr lang="es-MX" dirty="0">
                <a:latin typeface="+mj-lt"/>
              </a:rPr>
              <a:t> de Datos:</a:t>
            </a:r>
          </a:p>
          <a:p>
            <a:pPr algn="just"/>
            <a:r>
              <a:rPr lang="es-MX" dirty="0">
                <a:latin typeface="+mj-lt"/>
              </a:rPr>
              <a:t>Carga de datos meteorológicos y de demanda eléctrica.</a:t>
            </a:r>
          </a:p>
          <a:p>
            <a:pPr algn="just"/>
            <a:r>
              <a:rPr lang="es-MX" dirty="0">
                <a:latin typeface="+mj-lt"/>
              </a:rPr>
              <a:t>Transformación de fechas y reestructuración de datos para análisis temporal.</a:t>
            </a:r>
          </a:p>
          <a:p>
            <a:pPr algn="just"/>
            <a:r>
              <a:rPr lang="es-MX" dirty="0">
                <a:latin typeface="+mj-lt"/>
              </a:rPr>
              <a:t>Realizar el cambio para obtener datos diarios de precipitación y demanda.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MX" dirty="0"/>
              <a:t>METODOLOGÍA</a:t>
            </a:r>
          </a:p>
        </p:txBody>
      </p:sp>
      <p:sp>
        <p:nvSpPr>
          <p:cNvPr id="2" name="1 Marcador de contenido"/>
          <p:cNvSpPr>
            <a:spLocks noGrp="1"/>
          </p:cNvSpPr>
          <p:nvPr>
            <p:ph idx="1"/>
          </p:nvPr>
        </p:nvSpPr>
        <p:spPr/>
        <p:txBody>
          <a:bodyPr/>
          <a:lstStyle/>
          <a:p>
            <a:pPr algn="just">
              <a:lnSpc>
                <a:spcPct val="150000"/>
              </a:lnSpc>
            </a:pPr>
            <a:r>
              <a:rPr lang="es-MX" dirty="0">
                <a:latin typeface="+mj-lt"/>
              </a:rPr>
              <a:t>Análisis Exploratorio de Datos</a:t>
            </a:r>
          </a:p>
          <a:p>
            <a:pPr algn="just">
              <a:lnSpc>
                <a:spcPct val="150000"/>
              </a:lnSpc>
            </a:pPr>
            <a:r>
              <a:rPr lang="es-MX" dirty="0">
                <a:latin typeface="+mj-lt"/>
              </a:rPr>
              <a:t>Correlación entre variables climáticas (precipitación, temperatura, etc.) y demanda eléctrica.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500166" y="214290"/>
            <a:ext cx="6589200" cy="1280890"/>
          </a:xfrm>
        </p:spPr>
        <p:txBody>
          <a:bodyPr/>
          <a:lstStyle/>
          <a:p>
            <a:r>
              <a:rPr lang="es-MX" dirty="0"/>
              <a:t>Calculo de demanda total diaria (</a:t>
            </a:r>
            <a:r>
              <a:rPr lang="es-MX" dirty="0" err="1"/>
              <a:t>resample</a:t>
            </a:r>
            <a:r>
              <a:rPr lang="es-MX" dirty="0"/>
              <a:t>)</a:t>
            </a:r>
          </a:p>
        </p:txBody>
      </p:sp>
      <p:pic>
        <p:nvPicPr>
          <p:cNvPr id="5" name="Marcador de contenido 4">
            <a:extLst>
              <a:ext uri="{FF2B5EF4-FFF2-40B4-BE49-F238E27FC236}">
                <a16:creationId xmlns:a16="http://schemas.microsoft.com/office/drawing/2014/main" id="{E4F066F8-2A5A-78B2-D51F-2BA93EE055AD}"/>
              </a:ext>
            </a:extLst>
          </p:cNvPr>
          <p:cNvPicPr>
            <a:picLocks noGrp="1" noChangeAspect="1"/>
          </p:cNvPicPr>
          <p:nvPr>
            <p:ph idx="4294967295"/>
          </p:nvPr>
        </p:nvPicPr>
        <p:blipFill>
          <a:blip r:embed="rId2"/>
          <a:stretch>
            <a:fillRect/>
          </a:stretch>
        </p:blipFill>
        <p:spPr>
          <a:xfrm>
            <a:off x="2071670" y="1571612"/>
            <a:ext cx="5500726" cy="2537607"/>
          </a:xfrm>
        </p:spPr>
      </p:pic>
      <p:pic>
        <p:nvPicPr>
          <p:cNvPr id="7" name="Imagen 6">
            <a:extLst>
              <a:ext uri="{FF2B5EF4-FFF2-40B4-BE49-F238E27FC236}">
                <a16:creationId xmlns:a16="http://schemas.microsoft.com/office/drawing/2014/main" id="{48C0D6D8-05E7-DBDE-230D-A0E4ACAE3433}"/>
              </a:ext>
            </a:extLst>
          </p:cNvPr>
          <p:cNvPicPr>
            <a:picLocks noChangeAspect="1"/>
          </p:cNvPicPr>
          <p:nvPr/>
        </p:nvPicPr>
        <p:blipFill>
          <a:blip r:embed="rId3"/>
          <a:stretch>
            <a:fillRect/>
          </a:stretch>
        </p:blipFill>
        <p:spPr>
          <a:xfrm>
            <a:off x="1928794" y="4188129"/>
            <a:ext cx="5786478" cy="2669871"/>
          </a:xfrm>
          <a:prstGeom prst="rect">
            <a:avLst/>
          </a:prstGeom>
        </p:spPr>
      </p:pic>
    </p:spTree>
    <p:extLst>
      <p:ext uri="{BB962C8B-B14F-4D97-AF65-F5344CB8AC3E}">
        <p14:creationId xmlns:p14="http://schemas.microsoft.com/office/powerpoint/2010/main" val="211535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28728" y="214290"/>
            <a:ext cx="6589199" cy="1280890"/>
          </a:xfrm>
        </p:spPr>
        <p:txBody>
          <a:bodyPr>
            <a:normAutofit/>
          </a:bodyPr>
          <a:lstStyle/>
          <a:p>
            <a:r>
              <a:rPr lang="es-MX" dirty="0"/>
              <a:t>Relación entre la demanda y la precipitación</a:t>
            </a:r>
          </a:p>
        </p:txBody>
      </p:sp>
      <p:pic>
        <p:nvPicPr>
          <p:cNvPr id="1027" name="Picture 3"/>
          <p:cNvPicPr>
            <a:picLocks noGrp="1" noChangeAspect="1" noChangeArrowheads="1"/>
          </p:cNvPicPr>
          <p:nvPr>
            <p:ph idx="1"/>
          </p:nvPr>
        </p:nvPicPr>
        <p:blipFill>
          <a:blip r:embed="rId2"/>
          <a:stretch>
            <a:fillRect/>
          </a:stretch>
        </p:blipFill>
        <p:spPr bwMode="auto">
          <a:xfrm>
            <a:off x="642910" y="1500174"/>
            <a:ext cx="7929618" cy="504344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28728" y="214290"/>
            <a:ext cx="6589199" cy="1280890"/>
          </a:xfrm>
        </p:spPr>
        <p:txBody>
          <a:bodyPr>
            <a:normAutofit/>
          </a:bodyPr>
          <a:lstStyle/>
          <a:p>
            <a:r>
              <a:rPr lang="es-MX" dirty="0"/>
              <a:t>Relación entre la demanda y la temperatura</a:t>
            </a:r>
          </a:p>
        </p:txBody>
      </p:sp>
      <p:pic>
        <p:nvPicPr>
          <p:cNvPr id="2050" name="Picture 2"/>
          <p:cNvPicPr>
            <a:picLocks noGrp="1" noChangeAspect="1" noChangeArrowheads="1"/>
          </p:cNvPicPr>
          <p:nvPr>
            <p:ph idx="1"/>
          </p:nvPr>
        </p:nvPicPr>
        <p:blipFill>
          <a:blip r:embed="rId2"/>
          <a:stretch>
            <a:fillRect/>
          </a:stretch>
        </p:blipFill>
        <p:spPr bwMode="auto">
          <a:xfrm>
            <a:off x="571472" y="1571612"/>
            <a:ext cx="8143932" cy="478634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475656" y="332656"/>
            <a:ext cx="7325416" cy="1310386"/>
          </a:xfrm>
        </p:spPr>
        <p:txBody>
          <a:bodyPr>
            <a:normAutofit/>
          </a:bodyPr>
          <a:lstStyle/>
          <a:p>
            <a:r>
              <a:rPr lang="es-MX" dirty="0"/>
              <a:t>DÍAS DE MAYOR PRECIPITACION POR AÑO</a:t>
            </a:r>
          </a:p>
        </p:txBody>
      </p:sp>
      <p:pic>
        <p:nvPicPr>
          <p:cNvPr id="2050" name="Picture 2"/>
          <p:cNvPicPr>
            <a:picLocks noGrp="1" noChangeAspect="1" noChangeArrowheads="1"/>
          </p:cNvPicPr>
          <p:nvPr>
            <p:ph idx="1"/>
          </p:nvPr>
        </p:nvPicPr>
        <p:blipFill>
          <a:blip r:embed="rId2"/>
          <a:srcRect/>
          <a:stretch>
            <a:fillRect/>
          </a:stretch>
        </p:blipFill>
        <p:spPr bwMode="auto">
          <a:xfrm>
            <a:off x="571472" y="1928802"/>
            <a:ext cx="8286808" cy="463740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152</TotalTime>
  <Words>559</Words>
  <Application>Microsoft Office PowerPoint</Application>
  <PresentationFormat>Presentación en pantalla (4:3)</PresentationFormat>
  <Paragraphs>65</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Adobe Ming Std L</vt:lpstr>
      <vt:lpstr>Arial</vt:lpstr>
      <vt:lpstr>Century Gothic</vt:lpstr>
      <vt:lpstr>Wingdings 3</vt:lpstr>
      <vt:lpstr>Espiral</vt:lpstr>
      <vt:lpstr>INTELIGENCIA ARTIFICIAL</vt:lpstr>
      <vt:lpstr>INTEGRANTES</vt:lpstr>
      <vt:lpstr>OBJETIVOS</vt:lpstr>
      <vt:lpstr>METODOLOGÍA</vt:lpstr>
      <vt:lpstr>METODOLOGÍA</vt:lpstr>
      <vt:lpstr>Calculo de demanda total diaria (resample)</vt:lpstr>
      <vt:lpstr>Relación entre la demanda y la precipitación</vt:lpstr>
      <vt:lpstr>Relación entre la demanda y la temperatura</vt:lpstr>
      <vt:lpstr>DÍAS DE MAYOR PRECIPITACION POR AÑO</vt:lpstr>
      <vt:lpstr>CORRELACIÓN ENTRE LAS VARIABLES </vt:lpstr>
      <vt:lpstr>CORRELACIÓN ENTRE LAS VARIABLES</vt:lpstr>
      <vt:lpstr>CORRELACION ENTRE LAS VARIABLES </vt:lpstr>
      <vt:lpstr>Desarrollo del Modelo de Predicción</vt:lpstr>
      <vt:lpstr>Entrenando con mas variables</vt:lpstr>
      <vt:lpstr>Grafico comparativo de predicción con valor real</vt:lpstr>
      <vt:lpstr>Implementación de regresión polinomial de mayor grado</vt:lpstr>
      <vt:lpstr>Implementación de modelo Random Forest</vt:lpstr>
      <vt:lpstr>Demanda diaria</vt:lpstr>
      <vt:lpstr>DEMANDA TOTAL</vt:lpstr>
      <vt:lpstr>Presentación de PowerPoint</vt:lpstr>
      <vt:lpstr>Demanda proyectada</vt:lpstr>
      <vt:lpstr>RESULTADOS Y CONCLUSIONES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Gracia Gonzalez</dc:creator>
  <cp:lastModifiedBy>Mathias Ramirez</cp:lastModifiedBy>
  <cp:revision>24</cp:revision>
  <dcterms:created xsi:type="dcterms:W3CDTF">2024-05-30T14:51:43Z</dcterms:created>
  <dcterms:modified xsi:type="dcterms:W3CDTF">2024-06-20T15:52:56Z</dcterms:modified>
</cp:coreProperties>
</file>