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etti, Maria Cecilia" initials="CMC" lastIdx="5" clrIdx="0">
    <p:extLst>
      <p:ext uri="{19B8F6BF-5375-455C-9EA6-DF929625EA0E}">
        <p15:presenceInfo xmlns:p15="http://schemas.microsoft.com/office/powerpoint/2012/main" userId="Carletti, Maria Cecili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07T12:32:16.778" idx="1">
    <p:pos x="6747" y="540"/>
    <p:text>Siempre debemos agregar esta  librerias  esta incluye las funciones, constantes y macros desde la librería de Entrada / Salida estándard (standar input/output) … los periféricos estándar son, monitor, teclado, discoduro, impresora … y esta librería te permite leer desde o enviar información hacia estos periféricos … 
como leer variables del teclado, o enviar una texto a un archivo en disco.</p:text>
    <p:extLst>
      <p:ext uri="{C676402C-5697-4E1C-873F-D02D1690AC5C}">
        <p15:threadingInfo xmlns:p15="http://schemas.microsoft.com/office/powerpoint/2012/main" timeZoneBias="180"/>
      </p:ext>
    </p:extLst>
  </p:cm>
  <p:cm authorId="1" dt="2021-04-07T12:39:18.036" idx="2">
    <p:pos x="7221" y="2079"/>
    <p:text>operador de direccion: ruta o variable donde almacenamos</p:text>
    <p:extLst>
      <p:ext uri="{C676402C-5697-4E1C-873F-D02D1690AC5C}">
        <p15:threadingInfo xmlns:p15="http://schemas.microsoft.com/office/powerpoint/2012/main" timeZoneBias="180"/>
      </p:ext>
    </p:extLst>
  </p:cm>
  <p:cm authorId="1" dt="2021-04-07T12:43:42.343" idx="3">
    <p:pos x="2947" y="3675"/>
    <p:text>Cuando ejecuta un programa en la línea de comandos (Windows) o shell (Linux), puede verificar si ese programa falló o completó sus tareas con éxito al verificar el valor de retorno, es decir, exactamente el valor que está devolviendo.
Por cierto, seguir el estándar es un buena práctica de desarrollo.
Por lo general, se supone que la función principal devuelve un valor y, después de devolver algo, finaliza la ejecución. El retorno 0 significa éxito y el devolver un número distinto de cero significa fallo. Por lo tanto, "devolvemos 0" al final de la función principal. 
Pero puede ejecutar la función principal sin el retorno 0.Funciona igual.</p:text>
    <p:extLst>
      <p:ext uri="{C676402C-5697-4E1C-873F-D02D1690AC5C}">
        <p15:threadingInfo xmlns:p15="http://schemas.microsoft.com/office/powerpoint/2012/main" timeZoneBias="180"/>
      </p:ext>
    </p:extLst>
  </p:cm>
  <p:cm authorId="1" dt="2021-04-07T12:44:45.161" idx="4">
    <p:pos x="2947" y="3811"/>
    <p:text>Otra forma que se usa es indicar la funcion como void main()</p:text>
    <p:extLst>
      <p:ext uri="{C676402C-5697-4E1C-873F-D02D1690AC5C}">
        <p15:threadingInfo xmlns:p15="http://schemas.microsoft.com/office/powerpoint/2012/main" timeZoneBias="180">
          <p15:parentCm authorId="1" idx="3"/>
        </p15:threadingInfo>
      </p:ext>
    </p:extLst>
  </p:cm>
  <p:cm authorId="1" dt="2021-04-07T12:45:23.046" idx="5">
    <p:pos x="2947" y="3947"/>
    <p:text>en ese caso no hace falta el return</p:text>
    <p:extLst>
      <p:ext uri="{C676402C-5697-4E1C-873F-D02D1690AC5C}">
        <p15:threadingInfo xmlns:p15="http://schemas.microsoft.com/office/powerpoint/2012/main" timeZoneBias="180">
          <p15:parentCm authorId="1" idx="3"/>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4/7/2021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777596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4/7/2021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786448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4/7/2021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471804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4/7/2021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500185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4/7/2021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18916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4/7/2021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297058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4/7/2021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692030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4/7/2021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302810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4/7/2021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61678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4/7/2021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762352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4/7/2021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4115993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4/7/2021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‹Nº›</a:t>
            </a:fld>
            <a:endParaRPr lang="en-US"/>
          </a:p>
        </p:txBody>
      </p:sp>
    </p:spTree>
    <p:extLst>
      <p:ext uri="{BB962C8B-B14F-4D97-AF65-F5344CB8AC3E}">
        <p14:creationId xmlns:p14="http://schemas.microsoft.com/office/powerpoint/2010/main" val="84396802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epresentación 3D en blanco de un panal">
            <a:extLst>
              <a:ext uri="{FF2B5EF4-FFF2-40B4-BE49-F238E27FC236}">
                <a16:creationId xmlns:a16="http://schemas.microsoft.com/office/drawing/2014/main" id="{14620D5A-3C14-48FF-A756-B16A74C6D1A1}"/>
              </a:ext>
            </a:extLst>
          </p:cNvPr>
          <p:cNvPicPr>
            <a:picLocks noChangeAspect="1"/>
          </p:cNvPicPr>
          <p:nvPr/>
        </p:nvPicPr>
        <p:blipFill rotWithShape="1">
          <a:blip r:embed="rId2">
            <a:alphaModFix amt="70000"/>
          </a:blip>
          <a:srcRect t="6072" r="-1" b="9653"/>
          <a:stretch/>
        </p:blipFill>
        <p:spPr>
          <a:xfrm>
            <a:off x="20" y="10"/>
            <a:ext cx="12188932" cy="6856614"/>
          </a:xfrm>
          <a:prstGeom prst="rect">
            <a:avLst/>
          </a:prstGeom>
        </p:spPr>
      </p:pic>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8" name="Imagen 7">
            <a:extLst>
              <a:ext uri="{FF2B5EF4-FFF2-40B4-BE49-F238E27FC236}">
                <a16:creationId xmlns:a16="http://schemas.microsoft.com/office/drawing/2014/main" id="{5CAC6B64-1AE6-4132-8B01-360907AD072F}"/>
              </a:ext>
            </a:extLst>
          </p:cNvPr>
          <p:cNvPicPr>
            <a:picLocks noChangeAspect="1"/>
          </p:cNvPicPr>
          <p:nvPr/>
        </p:nvPicPr>
        <p:blipFill>
          <a:blip r:embed="rId3"/>
          <a:stretch>
            <a:fillRect/>
          </a:stretch>
        </p:blipFill>
        <p:spPr>
          <a:xfrm>
            <a:off x="1481137" y="857250"/>
            <a:ext cx="9229725" cy="5143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Bocadillo: rectángulo con esquinas redondeadas 9">
            <a:extLst>
              <a:ext uri="{FF2B5EF4-FFF2-40B4-BE49-F238E27FC236}">
                <a16:creationId xmlns:a16="http://schemas.microsoft.com/office/drawing/2014/main" id="{CEC1C2D6-E532-4B1B-8274-A0A2C95B97A6}"/>
              </a:ext>
            </a:extLst>
          </p:cNvPr>
          <p:cNvSpPr/>
          <p:nvPr/>
        </p:nvSpPr>
        <p:spPr>
          <a:xfrm>
            <a:off x="4757890" y="82308"/>
            <a:ext cx="2476106" cy="888179"/>
          </a:xfrm>
          <a:prstGeom prst="wedgeRoundRectCallout">
            <a:avLst>
              <a:gd name="adj1" fmla="val -57211"/>
              <a:gd name="adj2" fmla="val 883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latin typeface="Tw Cen MT" panose="020B0602020104020603" pitchFamily="34" charset="0"/>
              </a:rPr>
              <a:t>Librería para entrada y salida</a:t>
            </a:r>
          </a:p>
        </p:txBody>
      </p:sp>
      <p:sp>
        <p:nvSpPr>
          <p:cNvPr id="47" name="Bocadillo: rectángulo con esquinas redondeadas 46">
            <a:extLst>
              <a:ext uri="{FF2B5EF4-FFF2-40B4-BE49-F238E27FC236}">
                <a16:creationId xmlns:a16="http://schemas.microsoft.com/office/drawing/2014/main" id="{5918C5D5-F870-45DD-9B27-5ABC99C106B9}"/>
              </a:ext>
            </a:extLst>
          </p:cNvPr>
          <p:cNvSpPr/>
          <p:nvPr/>
        </p:nvSpPr>
        <p:spPr>
          <a:xfrm>
            <a:off x="4097830" y="1805437"/>
            <a:ext cx="3271297" cy="395996"/>
          </a:xfrm>
          <a:prstGeom prst="wedgeRoundRectCallout">
            <a:avLst>
              <a:gd name="adj1" fmla="val -59610"/>
              <a:gd name="adj2" fmla="val -97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latin typeface="Tw Cen MT" panose="020B0602020104020603" pitchFamily="34" charset="0"/>
              </a:rPr>
              <a:t>Función principal del programa </a:t>
            </a:r>
          </a:p>
        </p:txBody>
      </p:sp>
      <p:sp>
        <p:nvSpPr>
          <p:cNvPr id="51" name="Bocadillo: rectángulo con esquinas redondeadas 50">
            <a:extLst>
              <a:ext uri="{FF2B5EF4-FFF2-40B4-BE49-F238E27FC236}">
                <a16:creationId xmlns:a16="http://schemas.microsoft.com/office/drawing/2014/main" id="{DA6BD65F-929D-4901-84DD-3BC22D7A8174}"/>
              </a:ext>
            </a:extLst>
          </p:cNvPr>
          <p:cNvSpPr/>
          <p:nvPr/>
        </p:nvSpPr>
        <p:spPr>
          <a:xfrm>
            <a:off x="5121105" y="2464251"/>
            <a:ext cx="3271297" cy="395996"/>
          </a:xfrm>
          <a:prstGeom prst="wedgeRoundRectCallout">
            <a:avLst>
              <a:gd name="adj1" fmla="val -61846"/>
              <a:gd name="adj2" fmla="val -166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latin typeface="Tw Cen MT" panose="020B0602020104020603" pitchFamily="34" charset="0"/>
              </a:rPr>
              <a:t> Variables enteras </a:t>
            </a:r>
          </a:p>
        </p:txBody>
      </p:sp>
      <p:sp>
        <p:nvSpPr>
          <p:cNvPr id="52" name="Bocadillo: rectángulo con esquinas redondeadas 51">
            <a:extLst>
              <a:ext uri="{FF2B5EF4-FFF2-40B4-BE49-F238E27FC236}">
                <a16:creationId xmlns:a16="http://schemas.microsoft.com/office/drawing/2014/main" id="{3E514B69-9F46-4A37-961B-805CC1DA1177}"/>
              </a:ext>
            </a:extLst>
          </p:cNvPr>
          <p:cNvSpPr/>
          <p:nvPr/>
        </p:nvSpPr>
        <p:spPr>
          <a:xfrm>
            <a:off x="7819124" y="3037249"/>
            <a:ext cx="3912628" cy="826520"/>
          </a:xfrm>
          <a:prstGeom prst="wedgeRoundRectCallout">
            <a:avLst>
              <a:gd name="adj1" fmla="val -88160"/>
              <a:gd name="adj2" fmla="val 1553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latin typeface="Tw Cen MT" panose="020B0602020104020603" pitchFamily="34" charset="0"/>
              </a:rPr>
              <a:t>Tiene dos argumentos:</a:t>
            </a:r>
          </a:p>
          <a:p>
            <a:pPr algn="ctr"/>
            <a:r>
              <a:rPr lang="es-AR" dirty="0">
                <a:latin typeface="Tw Cen MT" panose="020B0602020104020603" pitchFamily="34" charset="0"/>
              </a:rPr>
              <a:t> %d significa entero decimal </a:t>
            </a:r>
          </a:p>
          <a:p>
            <a:pPr algn="ctr"/>
            <a:r>
              <a:rPr lang="es-AR" dirty="0">
                <a:latin typeface="Tw Cen MT" panose="020B0602020104020603" pitchFamily="34" charset="0"/>
              </a:rPr>
              <a:t>&amp; operador de dirección</a:t>
            </a:r>
          </a:p>
        </p:txBody>
      </p:sp>
      <p:sp>
        <p:nvSpPr>
          <p:cNvPr id="53" name="Bocadillo: rectángulo con esquinas redondeadas 52">
            <a:extLst>
              <a:ext uri="{FF2B5EF4-FFF2-40B4-BE49-F238E27FC236}">
                <a16:creationId xmlns:a16="http://schemas.microsoft.com/office/drawing/2014/main" id="{4DBB2047-C05A-4DCF-82C1-34D0DC1F8558}"/>
              </a:ext>
            </a:extLst>
          </p:cNvPr>
          <p:cNvSpPr/>
          <p:nvPr/>
        </p:nvSpPr>
        <p:spPr>
          <a:xfrm>
            <a:off x="6365668" y="4225690"/>
            <a:ext cx="3613206" cy="356303"/>
          </a:xfrm>
          <a:prstGeom prst="wedgeRoundRectCallout">
            <a:avLst>
              <a:gd name="adj1" fmla="val -62964"/>
              <a:gd name="adj2" fmla="val 133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latin typeface="Tw Cen MT" panose="020B0602020104020603" pitchFamily="34" charset="0"/>
              </a:rPr>
              <a:t> Lógica del programa</a:t>
            </a:r>
          </a:p>
        </p:txBody>
      </p:sp>
      <p:sp>
        <p:nvSpPr>
          <p:cNvPr id="54" name="Bocadillo: rectángulo con esquinas redondeadas 53">
            <a:extLst>
              <a:ext uri="{FF2B5EF4-FFF2-40B4-BE49-F238E27FC236}">
                <a16:creationId xmlns:a16="http://schemas.microsoft.com/office/drawing/2014/main" id="{313227B4-3030-4EC0-9C57-9577E0871D6F}"/>
              </a:ext>
            </a:extLst>
          </p:cNvPr>
          <p:cNvSpPr/>
          <p:nvPr/>
        </p:nvSpPr>
        <p:spPr>
          <a:xfrm>
            <a:off x="4338620" y="5057628"/>
            <a:ext cx="4265489" cy="355350"/>
          </a:xfrm>
          <a:prstGeom prst="wedgeRoundRectCallout">
            <a:avLst>
              <a:gd name="adj1" fmla="val -61846"/>
              <a:gd name="adj2" fmla="val -166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latin typeface="Tw Cen MT" panose="020B0602020104020603" pitchFamily="34" charset="0"/>
            </a:endParaRPr>
          </a:p>
          <a:p>
            <a:pPr algn="ctr"/>
            <a:r>
              <a:rPr lang="es-AR" dirty="0">
                <a:latin typeface="Tw Cen MT" panose="020B0602020104020603" pitchFamily="34" charset="0"/>
              </a:rPr>
              <a:t>  Presionar una tecla para continuar</a:t>
            </a:r>
          </a:p>
          <a:p>
            <a:pPr algn="ctr"/>
            <a:endParaRPr lang="es-AR" dirty="0">
              <a:latin typeface="Tw Cen MT" panose="020B0602020104020603" pitchFamily="34" charset="0"/>
            </a:endParaRPr>
          </a:p>
        </p:txBody>
      </p:sp>
      <p:sp>
        <p:nvSpPr>
          <p:cNvPr id="55" name="Bocadillo: rectángulo con esquinas redondeadas 54">
            <a:extLst>
              <a:ext uri="{FF2B5EF4-FFF2-40B4-BE49-F238E27FC236}">
                <a16:creationId xmlns:a16="http://schemas.microsoft.com/office/drawing/2014/main" id="{2B0BC61C-0F33-45DC-9DED-E6DE528213A6}"/>
              </a:ext>
            </a:extLst>
          </p:cNvPr>
          <p:cNvSpPr/>
          <p:nvPr/>
        </p:nvSpPr>
        <p:spPr>
          <a:xfrm>
            <a:off x="2715705" y="5834811"/>
            <a:ext cx="1963451" cy="777631"/>
          </a:xfrm>
          <a:prstGeom prst="wedgeRoundRectCallout">
            <a:avLst>
              <a:gd name="adj1" fmla="val -21983"/>
              <a:gd name="adj2" fmla="val -795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latin typeface="Tw Cen MT" panose="020B0602020104020603" pitchFamily="34" charset="0"/>
              </a:rPr>
              <a:t> Retorno de la función </a:t>
            </a:r>
            <a:r>
              <a:rPr lang="es-AR" dirty="0" err="1">
                <a:latin typeface="Tw Cen MT" panose="020B0602020104020603" pitchFamily="34" charset="0"/>
              </a:rPr>
              <a:t>main</a:t>
            </a:r>
            <a:endParaRPr lang="es-AR" dirty="0">
              <a:latin typeface="Tw Cen MT" panose="020B0602020104020603" pitchFamily="34" charset="0"/>
            </a:endParaRPr>
          </a:p>
        </p:txBody>
      </p:sp>
    </p:spTree>
    <p:extLst>
      <p:ext uri="{BB962C8B-B14F-4D97-AF65-F5344CB8AC3E}">
        <p14:creationId xmlns:p14="http://schemas.microsoft.com/office/powerpoint/2010/main" val="125512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7" grpId="0" animBg="1"/>
      <p:bldP spid="51" grpId="0" animBg="1"/>
      <p:bldP spid="52" grpId="0" animBg="1"/>
      <p:bldP spid="53" grpId="0" animBg="1"/>
      <p:bldP spid="54" grpId="0" animBg="1"/>
      <p:bldP spid="55" grpId="0" animBg="1"/>
    </p:bldLst>
  </p:timing>
</p:sld>
</file>

<file path=ppt/theme/theme1.xml><?xml version="1.0" encoding="utf-8"?>
<a:theme xmlns:a="http://schemas.openxmlformats.org/drawingml/2006/main" name="Explor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27</TotalTime>
  <Words>42</Words>
  <Application>Microsoft Office PowerPoint</Application>
  <PresentationFormat>Panorámica</PresentationFormat>
  <Paragraphs>10</Paragraphs>
  <Slides>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vt:i4>
      </vt:variant>
    </vt:vector>
  </HeadingPairs>
  <TitlesOfParts>
    <vt:vector size="8" baseType="lpstr">
      <vt:lpstr>Arial</vt:lpstr>
      <vt:lpstr>Avenir Next LT Pro</vt:lpstr>
      <vt:lpstr>AvenirNext LT Pro Medium</vt:lpstr>
      <vt:lpstr>Sagona Book</vt:lpstr>
      <vt:lpstr>Segoe UI Semilight</vt:lpstr>
      <vt:lpstr>Tw Cen MT</vt:lpstr>
      <vt:lpstr>ExploreVTI</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Carletti, Maria Cecilia</dc:creator>
  <cp:lastModifiedBy>Carletti, Maria Cecilia</cp:lastModifiedBy>
  <cp:revision>4</cp:revision>
  <dcterms:created xsi:type="dcterms:W3CDTF">2021-04-07T15:22:44Z</dcterms:created>
  <dcterms:modified xsi:type="dcterms:W3CDTF">2021-04-07T15:50:03Z</dcterms:modified>
</cp:coreProperties>
</file>