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8" r:id="rId1"/>
  </p:sldMasterIdLst>
  <p:notesMasterIdLst>
    <p:notesMasterId r:id="rId50"/>
  </p:notesMasterIdLst>
  <p:sldIdLst>
    <p:sldId id="256" r:id="rId2"/>
    <p:sldId id="302" r:id="rId3"/>
    <p:sldId id="257" r:id="rId4"/>
    <p:sldId id="260" r:id="rId5"/>
    <p:sldId id="268" r:id="rId6"/>
    <p:sldId id="262" r:id="rId7"/>
    <p:sldId id="299" r:id="rId8"/>
    <p:sldId id="272" r:id="rId9"/>
    <p:sldId id="274" r:id="rId10"/>
    <p:sldId id="275" r:id="rId11"/>
    <p:sldId id="276" r:id="rId12"/>
    <p:sldId id="300" r:id="rId13"/>
    <p:sldId id="301" r:id="rId14"/>
    <p:sldId id="284" r:id="rId15"/>
    <p:sldId id="278" r:id="rId16"/>
    <p:sldId id="280" r:id="rId17"/>
    <p:sldId id="282" r:id="rId18"/>
    <p:sldId id="281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3" r:id="rId32"/>
    <p:sldId id="304" r:id="rId33"/>
    <p:sldId id="305" r:id="rId34"/>
    <p:sldId id="306" r:id="rId35"/>
    <p:sldId id="307" r:id="rId36"/>
    <p:sldId id="308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5" autoAdjust="0"/>
    <p:restoredTop sz="87455" autoAdjust="0"/>
  </p:normalViewPr>
  <p:slideViewPr>
    <p:cSldViewPr>
      <p:cViewPr>
        <p:scale>
          <a:sx n="100" d="100"/>
          <a:sy n="100" d="100"/>
        </p:scale>
        <p:origin x="1002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38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ES"/>
              <a:pPr/>
              <a:t>08/04/2021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56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551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67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515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4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60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40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862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4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572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17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055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92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kumimoji="0" lang="es-ES" smtClean="0">
                <a:solidFill>
                  <a:srgbClr val="FFFFFF"/>
                </a:solidFill>
              </a:rPr>
              <a:pPr algn="ctr"/>
              <a:t>08/04/2021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kumimoji="0" lang="es-ES" smtClean="0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548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1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0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8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2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7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3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9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0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710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4488266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</p:spTree>
    <p:extLst>
      <p:ext uri="{BB962C8B-B14F-4D97-AF65-F5344CB8AC3E}">
        <p14:creationId xmlns:p14="http://schemas.microsoft.com/office/powerpoint/2010/main" val="14374007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s-ES" smtClean="0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267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kumimoji="0" lang="es-ES" smtClean="0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82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ES" smtClean="0"/>
              <a:pPr/>
              <a:t>08/04/2021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</p:spTree>
    <p:extLst>
      <p:ext uri="{BB962C8B-B14F-4D97-AF65-F5344CB8AC3E}">
        <p14:creationId xmlns:p14="http://schemas.microsoft.com/office/powerpoint/2010/main" val="13211765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6EA6-EFEA-4C30-9264-4F9291A5780D}" type="datetime1">
              <a:rPr lang="es-ES" smtClean="0"/>
              <a:pPr/>
              <a:t>08/04/2021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algn="ctr"/>
            <a:fld id="{8F82E0A0-C266-4798-8C8F-B9F91E9DA37E}" type="slidenum">
              <a:rPr kumimoji="0" lang="es-ES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9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dCNuGPJnw" TargetMode="External"/><Relationship Id="rId2" Type="http://schemas.openxmlformats.org/officeDocument/2006/relationships/hyperlink" Target="http://www.youtube.com/watch?v=6rl0ghgPfK0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-415446" y="267494"/>
            <a:ext cx="7345086" cy="3456384"/>
          </a:xfrm>
        </p:spPr>
        <p:txBody>
          <a:bodyPr>
            <a:normAutofit/>
          </a:bodyPr>
          <a:lstStyle/>
          <a:p>
            <a:r>
              <a:rPr lang="es-ES" sz="4800" dirty="0" smtClean="0"/>
              <a:t>MATEMÁTICA</a:t>
            </a:r>
            <a:br>
              <a:rPr lang="es-ES" sz="4800" dirty="0" smtClean="0"/>
            </a:br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 smtClean="0"/>
              <a:t>Grafos y Árboles</a:t>
            </a:r>
            <a:r>
              <a:rPr lang="es-ES" sz="3800" dirty="0" smtClean="0"/>
              <a:t/>
            </a:r>
            <a:br>
              <a:rPr lang="es-ES" sz="3800" dirty="0" smtClean="0"/>
            </a:b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71600" y="4624385"/>
            <a:ext cx="45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</a:rPr>
              <a:t>Tecnicatura Universitaria en Programación</a:t>
            </a:r>
          </a:p>
        </p:txBody>
      </p:sp>
      <p:pic>
        <p:nvPicPr>
          <p:cNvPr id="7" name="Imagen 6" descr="adegra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8948"/>
            <a:ext cx="339725" cy="40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19672" y="1589027"/>
            <a:ext cx="6600796" cy="1214446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Si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v)</a:t>
            </a:r>
            <a:r>
              <a:rPr lang="es-AR" sz="1400" dirty="0" smtClean="0"/>
              <a:t> es una arista del </a:t>
            </a:r>
            <a:r>
              <a:rPr lang="es-AR" sz="1400" b="1" dirty="0" smtClean="0"/>
              <a:t>grafo dirigido</a:t>
            </a:r>
            <a:r>
              <a:rPr lang="es-AR" sz="1400" dirty="0" smtClean="0"/>
              <a:t> G, se dice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 es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adyacente</a:t>
            </a:r>
            <a:r>
              <a:rPr lang="es-AR" sz="1400" dirty="0" smtClean="0"/>
              <a:t>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/>
              <a:t>y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/>
              <a:t>es adyacente desde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. Al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 se le llama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vértice inicial</a:t>
            </a:r>
            <a:r>
              <a:rPr lang="es-AR" sz="1400" dirty="0" smtClean="0"/>
              <a:t> de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v) </a:t>
            </a:r>
            <a:r>
              <a:rPr lang="es-AR" sz="1400" dirty="0" smtClean="0">
                <a:cs typeface="Times New Roman" pitchFamily="18" charset="0"/>
              </a:rPr>
              <a:t>y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>
                <a:cs typeface="Times New Roman" pitchFamily="18" charset="0"/>
              </a:rPr>
              <a:t>se le llama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vértice final</a:t>
            </a:r>
            <a:r>
              <a:rPr lang="es-AR" sz="1400" dirty="0" smtClean="0">
                <a:cs typeface="Times New Roman" pitchFamily="18" charset="0"/>
              </a:rPr>
              <a:t> o terminal de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v). </a:t>
            </a:r>
            <a:r>
              <a:rPr lang="es-AR" sz="1400" dirty="0" smtClean="0">
                <a:cs typeface="Times New Roman" pitchFamily="18" charset="0"/>
              </a:rPr>
              <a:t>Los vértices inicial y final de un bucle coinciden.</a:t>
            </a:r>
            <a:endParaRPr lang="es-A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2844" y="3433767"/>
            <a:ext cx="1400059" cy="99537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4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542903" y="3214692"/>
            <a:ext cx="6677565" cy="164307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 un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grafo dirigido,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el grado de entrada de un </a:t>
            </a:r>
            <a:r>
              <a:rPr lang="es-AR" sz="1400" dirty="0" smtClean="0"/>
              <a:t>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/>
              <a:t>se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denota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con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baseline="30000" dirty="0" smtClean="0">
                <a:latin typeface="Symbol" pitchFamily="18" charset="2"/>
              </a:rPr>
              <a:t>-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(v)</a:t>
            </a:r>
            <a:r>
              <a:rPr lang="es-AR" sz="1400" dirty="0" smtClean="0">
                <a:cs typeface="Times New Roman" pitchFamily="18" charset="0"/>
              </a:rPr>
              <a:t> y es el número de aristas que tienen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>
                <a:cs typeface="Times New Roman" pitchFamily="18" charset="0"/>
              </a:rPr>
              <a:t>como vértice final. El grado de salida del un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>
                <a:cs typeface="Times New Roman" pitchFamily="18" charset="0"/>
              </a:rPr>
              <a:t>, se denota con: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baseline="30000" dirty="0" smtClean="0">
                <a:latin typeface="Symbol" pitchFamily="18" charset="2"/>
              </a:rPr>
              <a:t>+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s-AR" sz="1400" dirty="0" smtClean="0">
                <a:cs typeface="Times New Roman" pitchFamily="18" charset="0"/>
              </a:rPr>
              <a:t>y es el número de aristas que tienen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s-AR" sz="1400" dirty="0" smtClean="0">
                <a:cs typeface="Times New Roman" pitchFamily="18" charset="0"/>
              </a:rPr>
              <a:t>como vértice inicial.</a:t>
            </a:r>
          </a:p>
          <a:p>
            <a:pPr marL="320040" indent="-320040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un bucle contribuye con una unidad tanto al grado de entrada como al grado de salida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3" y="1698565"/>
            <a:ext cx="1400059" cy="99537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3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91680" y="1643056"/>
            <a:ext cx="5760640" cy="1285884"/>
          </a:xfrm>
        </p:spPr>
        <p:txBody>
          <a:bodyPr anchor="ctr" anchorCtr="0">
            <a:noAutofit/>
          </a:bodyPr>
          <a:lstStyle/>
          <a:p>
            <a:pPr lvl="0" algn="just">
              <a:buNone/>
            </a:pPr>
            <a:r>
              <a:rPr lang="es-AR" sz="1400" dirty="0" smtClean="0"/>
              <a:t>Sea G = (V, E) un </a:t>
            </a:r>
            <a:r>
              <a:rPr lang="es-AR" sz="1400" b="1" dirty="0" smtClean="0"/>
              <a:t>grafo dirigido</a:t>
            </a:r>
            <a:r>
              <a:rPr lang="es-AR" sz="1400" dirty="0" smtClean="0"/>
              <a:t>. Entonces:</a:t>
            </a:r>
            <a:endParaRPr lang="es-AR" sz="14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endParaRPr lang="es-AR" sz="20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s-AR" sz="1400" dirty="0" smtClean="0">
                <a:cs typeface="Times New Roman" pitchFamily="18" charset="0"/>
              </a:rPr>
              <a:t>Siendo |E| el número de aristas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71545" y="1790692"/>
            <a:ext cx="1400059" cy="99537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es-ES" sz="1600" b="1" dirty="0" smtClean="0"/>
              <a:t>Teorema 3</a:t>
            </a:r>
            <a:endParaRPr lang="es-ES" sz="1600" b="1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cxnSp>
        <p:nvCxnSpPr>
          <p:cNvPr id="13" name="12 Conector recto"/>
          <p:cNvCxnSpPr/>
          <p:nvPr/>
        </p:nvCxnSpPr>
        <p:spPr>
          <a:xfrm>
            <a:off x="214282" y="3155783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8596" y="3459653"/>
            <a:ext cx="8031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Familias distinguidas de grafos simples</a:t>
            </a:r>
            <a:r>
              <a:rPr lang="es-AR" sz="1600" dirty="0" smtClean="0"/>
              <a:t>:</a:t>
            </a:r>
          </a:p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Grafos completos </a:t>
            </a:r>
            <a:r>
              <a:rPr lang="es-AR" sz="16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AR" sz="1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600" i="1" baseline="-25000" dirty="0" smtClean="0">
                <a:latin typeface="Times New Roman" pitchFamily="18" charset="0"/>
                <a:cs typeface="Times New Roman" pitchFamily="18" charset="0"/>
              </a:rPr>
              <a:t>: 		</a:t>
            </a:r>
            <a:r>
              <a:rPr lang="es-AR" sz="1600" dirty="0" smtClean="0"/>
              <a:t> Ciclos </a:t>
            </a:r>
            <a:r>
              <a:rPr lang="es-AR" sz="16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AR" sz="1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AR" sz="16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Estrella </a:t>
            </a:r>
            <a:r>
              <a:rPr lang="es-AR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AR" sz="1600" i="1" baseline="-25000" dirty="0" smtClean="0">
                <a:latin typeface="Times New Roman" pitchFamily="18" charset="0"/>
                <a:cs typeface="Times New Roman" pitchFamily="18" charset="0"/>
              </a:rPr>
              <a:t>n 			</a:t>
            </a:r>
            <a:r>
              <a:rPr lang="es-AR" sz="1600" dirty="0" smtClean="0"/>
              <a:t> Rueda </a:t>
            </a:r>
            <a:r>
              <a:rPr lang="es-AR" sz="16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AR" sz="1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AR" sz="16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Lineal </a:t>
            </a:r>
            <a:r>
              <a:rPr lang="es-AR" sz="16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AR" sz="1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600" dirty="0" smtClean="0"/>
              <a:t> 			 n-Cubos </a:t>
            </a:r>
            <a:r>
              <a:rPr lang="es-AR" sz="16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s-AR" sz="1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s-AR" sz="16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5" y="2067695"/>
            <a:ext cx="2139860" cy="504056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uiExpand="1" build="p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16420" y="1271786"/>
            <a:ext cx="6916020" cy="1152128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completo</a:t>
            </a:r>
            <a:r>
              <a:rPr lang="es-AR" sz="1400" dirty="0" smtClean="0"/>
              <a:t> si para todo par de vértices distintos </a:t>
            </a:r>
            <a:r>
              <a:rPr lang="es-ES" sz="1400" dirty="0" smtClean="0">
                <a:sym typeface="Symbol"/>
              </a:rPr>
              <a:t>(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s-ES" sz="1400" dirty="0" smtClean="0">
                <a:sym typeface="Symbol"/>
              </a:rPr>
              <a:t>) </a:t>
            </a:r>
            <a:r>
              <a:rPr lang="es-AR" sz="1400" dirty="0" smtClean="0"/>
              <a:t>existe una arista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1400" dirty="0" smtClean="0">
                <a:sym typeface="Symbol"/>
              </a:rPr>
              <a:t>=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s-ES" sz="1400" dirty="0" smtClean="0">
                <a:sym typeface="Symbol"/>
              </a:rPr>
              <a:t>} que los une.</a:t>
            </a:r>
          </a:p>
          <a:p>
            <a:pPr algn="just">
              <a:lnSpc>
                <a:spcPct val="120000"/>
              </a:lnSpc>
              <a:buNone/>
            </a:pPr>
            <a:r>
              <a:rPr lang="es-ES" sz="1400" dirty="0" smtClean="0">
                <a:sym typeface="Symbol"/>
              </a:rPr>
              <a:t>Si el grafo completo tiene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vértices, entonces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|E| = n(n-1)/2 </a:t>
            </a:r>
            <a:r>
              <a:rPr lang="es-ES" sz="1400" dirty="0" smtClean="0">
                <a:sym typeface="Symbol"/>
              </a:rPr>
              <a:t>y el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(vi) = n-1</a:t>
            </a:r>
            <a:endParaRPr lang="es-AR" sz="14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7504" y="2571750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s-ES" sz="1600" dirty="0" smtClean="0">
                <a:solidFill>
                  <a:schemeClr val="lt1"/>
                </a:solidFill>
              </a:rPr>
              <a:t>Grafo Ciclo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616583" y="2463698"/>
            <a:ext cx="6915857" cy="93610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Ciclo </a:t>
            </a:r>
            <a:r>
              <a:rPr lang="es-AR" sz="1400" dirty="0" smtClean="0"/>
              <a:t>si tiene vértices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2,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…,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</a:t>
            </a:r>
            <a:r>
              <a:rPr lang="es-AR" sz="1400" dirty="0" smtClean="0"/>
              <a:t>tal que las aristas son: </a:t>
            </a:r>
            <a:r>
              <a:rPr lang="es-ES" sz="1400" dirty="0" smtClean="0">
                <a:sym typeface="Symbol"/>
              </a:rPr>
              <a:t>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dirty="0" smtClean="0">
                <a:sym typeface="Symbol"/>
              </a:rPr>
              <a:t>},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s-ES" sz="1400" dirty="0" smtClean="0">
                <a:sym typeface="Symbol"/>
              </a:rPr>
              <a:t>},  …., {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dirty="0" smtClean="0">
                <a:sym typeface="Symbol"/>
              </a:rPr>
              <a:t>}.</a:t>
            </a:r>
          </a:p>
          <a:p>
            <a:pPr algn="just">
              <a:lnSpc>
                <a:spcPct val="120000"/>
              </a:lnSpc>
              <a:buNone/>
            </a:pPr>
            <a:r>
              <a:rPr lang="es-ES" sz="1400" dirty="0" smtClean="0">
                <a:sym typeface="Symbol"/>
              </a:rPr>
              <a:t>Si el grafo ciclo tiene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vértices, entonces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|E| = n </a:t>
            </a:r>
            <a:r>
              <a:rPr lang="es-ES" sz="1400" dirty="0" smtClean="0">
                <a:sym typeface="Symbol"/>
              </a:rPr>
              <a:t>y el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(vi) = 2</a:t>
            </a:r>
            <a:endParaRPr lang="es-AR" sz="1400" dirty="0"/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4" y="3723878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 Estrella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643043" y="3651870"/>
            <a:ext cx="6889398" cy="1368152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Estrella </a:t>
            </a:r>
            <a:r>
              <a:rPr lang="es-AR" sz="1400" dirty="0" smtClean="0"/>
              <a:t>si tiene un vértice central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vértices periféricos. Hay una arista entre el vértice central y cada vértice periférico.</a:t>
            </a:r>
            <a:endParaRPr lang="es-ES" sz="1400" dirty="0" smtClean="0">
              <a:sym typeface="Symbol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s-ES" sz="1400" dirty="0" smtClean="0">
                <a:sym typeface="Symbol"/>
              </a:rPr>
              <a:t>Si el grafo estrella tiene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vértices periféricos, entonces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|V| = n+1, </a:t>
            </a:r>
            <a:r>
              <a:rPr lang="es-ES" sz="1400" dirty="0" smtClean="0">
                <a:sym typeface="Symbol"/>
              </a:rPr>
              <a:t>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|E| = n </a:t>
            </a:r>
            <a:r>
              <a:rPr lang="es-ES" sz="1400" dirty="0" smtClean="0">
                <a:sym typeface="Symbol"/>
              </a:rPr>
              <a:t>y el grado de los vértices periféricos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1 </a:t>
            </a:r>
            <a:r>
              <a:rPr lang="es-AR" sz="1400" dirty="0" smtClean="0">
                <a:sym typeface="Symbol"/>
              </a:rPr>
              <a:t>y para el vértice central el grado es:  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n</a:t>
            </a:r>
            <a:endParaRPr lang="es-AR" sz="1400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42844" y="1311068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 Completo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7" grpId="0" build="p" animBg="1"/>
      <p:bldP spid="8" grpId="0" build="p"/>
      <p:bldP spid="1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13662" y="1166064"/>
            <a:ext cx="6529358" cy="1214446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Rueda </a:t>
            </a:r>
            <a:r>
              <a:rPr lang="es-AR" sz="1400" dirty="0" smtClean="0"/>
              <a:t>es un grafo ciclo, más un grafo estrella. </a:t>
            </a:r>
            <a:endParaRPr lang="es-ES" sz="1400" dirty="0" smtClean="0">
              <a:sym typeface="Symbol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s-ES" sz="1400" dirty="0" smtClean="0">
                <a:sym typeface="Symbol"/>
              </a:rPr>
              <a:t>Si el grafo parte de un ciclo de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vértices, entonces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|V| = n+1, |E| = 2n </a:t>
            </a:r>
            <a:r>
              <a:rPr lang="es-ES" sz="1400" dirty="0" smtClean="0">
                <a:sym typeface="Symbol"/>
              </a:rPr>
              <a:t>y el grado de los vértices periféricos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3 </a:t>
            </a:r>
            <a:r>
              <a:rPr lang="es-AR" sz="1400" dirty="0" smtClean="0">
                <a:sym typeface="Symbol"/>
              </a:rPr>
              <a:t>y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n </a:t>
            </a:r>
            <a:r>
              <a:rPr lang="es-AR" sz="1400" dirty="0" smtClean="0">
                <a:sym typeface="Symbol"/>
              </a:rPr>
              <a:t>para el vértice central.</a:t>
            </a:r>
            <a:endParaRPr lang="es-AR" sz="1400" dirty="0">
              <a:sym typeface="Symbol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95981" y="2652187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s-ES" sz="1600" dirty="0" smtClean="0">
                <a:solidFill>
                  <a:schemeClr val="lt1"/>
                </a:solidFill>
              </a:rPr>
              <a:t>Grafo Lineal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643042" y="2492262"/>
            <a:ext cx="6529358" cy="1152128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Lineal </a:t>
            </a:r>
            <a:r>
              <a:rPr lang="es-AR" sz="1400" dirty="0" smtClean="0"/>
              <a:t>tiene vértices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2,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…,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</a:t>
            </a:r>
            <a:r>
              <a:rPr lang="es-AR" sz="1400" dirty="0" smtClean="0"/>
              <a:t>tal que las aristas son: </a:t>
            </a:r>
            <a:r>
              <a:rPr lang="es-ES" sz="1400" dirty="0" smtClean="0">
                <a:sym typeface="Symbol"/>
              </a:rPr>
              <a:t>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dirty="0" smtClean="0">
                <a:sym typeface="Symbol"/>
              </a:rPr>
              <a:t>},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s-ES" sz="1400" dirty="0" smtClean="0">
                <a:sym typeface="Symbol"/>
              </a:rPr>
              <a:t>},  ….,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n-1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}.</a:t>
            </a:r>
          </a:p>
          <a:p>
            <a:pPr algn="just">
              <a:lnSpc>
                <a:spcPct val="120000"/>
              </a:lnSpc>
              <a:buNone/>
            </a:pPr>
            <a:r>
              <a:rPr lang="es-ES" sz="1400" dirty="0" smtClean="0">
                <a:sym typeface="Symbol"/>
              </a:rPr>
              <a:t>Si el grafo lineal tiene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 vértices, entonces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|V| = n,</a:t>
            </a:r>
            <a:r>
              <a:rPr lang="es-ES" sz="1400" dirty="0" smtClean="0">
                <a:sym typeface="Symbol"/>
              </a:rPr>
              <a:t> 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|E| = n-1 </a:t>
            </a:r>
            <a:r>
              <a:rPr lang="es-ES" sz="1400" dirty="0" smtClean="0">
                <a:sym typeface="Symbol"/>
              </a:rPr>
              <a:t>y el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(vi) = 2, </a:t>
            </a:r>
            <a:r>
              <a:rPr lang="es-AR" sz="1400" dirty="0" smtClean="0">
                <a:cs typeface="Times New Roman" pitchFamily="18" charset="0"/>
              </a:rPr>
              <a:t>si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i = 2, 3, …, n-1, y el </a:t>
            </a:r>
            <a:r>
              <a:rPr lang="es-ES" sz="1400" dirty="0" smtClean="0">
                <a:sym typeface="Symbol"/>
              </a:rPr>
              <a:t>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ES" sz="1400" dirty="0" smtClean="0">
                <a:sym typeface="Symbol"/>
              </a:rPr>
              <a:t>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1.</a:t>
            </a:r>
            <a:endParaRPr lang="es-AR" sz="1400" dirty="0"/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4" y="4011990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 n-Cubos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643043" y="3867894"/>
            <a:ext cx="6529358" cy="108012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Grafo</a:t>
            </a:r>
            <a:r>
              <a:rPr lang="es-AR" sz="1400" dirty="0" smtClean="0"/>
              <a:t>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n-Cubos </a:t>
            </a:r>
            <a:r>
              <a:rPr lang="es-AR" sz="1400" dirty="0" smtClean="0"/>
              <a:t>si sus vértices representan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cadenas de bits de longitud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s-AR" sz="1400" dirty="0" smtClean="0">
                <a:sym typeface="Symbol"/>
              </a:rPr>
              <a:t>Dos vértices son adyacentes si las cadenas de bits a las que representa difieren exactamente de un bit.</a:t>
            </a: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07504" y="1347614"/>
            <a:ext cx="140482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s-ES" sz="1600" dirty="0" smtClean="0">
                <a:solidFill>
                  <a:schemeClr val="lt1"/>
                </a:solidFill>
              </a:rPr>
              <a:t>Grafo Rueda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7" grpId="0" build="p" animBg="1"/>
      <p:bldP spid="8" grpId="0" build="p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43074" y="1357304"/>
            <a:ext cx="6169286" cy="1428760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Se dice que un </a:t>
            </a:r>
            <a:r>
              <a:rPr lang="es-AR" sz="1400" b="1" dirty="0" smtClean="0"/>
              <a:t>grafo simple</a:t>
            </a:r>
            <a:r>
              <a:rPr lang="es-AR" sz="1400" dirty="0" smtClean="0"/>
              <a:t> G, es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bipartito</a:t>
            </a:r>
            <a:r>
              <a:rPr lang="es-AR" sz="1400" dirty="0" smtClean="0"/>
              <a:t> si un conjunto de vértices V se puede dividir en dos conjuntos disjuntos V</a:t>
            </a:r>
            <a:r>
              <a:rPr lang="es-AR" sz="1400" baseline="-25000" dirty="0" smtClean="0"/>
              <a:t>1</a:t>
            </a:r>
            <a:r>
              <a:rPr lang="es-AR" sz="1400" dirty="0" smtClean="0"/>
              <a:t> y V</a:t>
            </a:r>
            <a:r>
              <a:rPr lang="es-AR" sz="1400" baseline="-25000" dirty="0" smtClean="0"/>
              <a:t>2</a:t>
            </a:r>
            <a:r>
              <a:rPr lang="es-AR" sz="1400" dirty="0" smtClean="0"/>
              <a:t>, tales que cada arista del grafo conecta un vértice V</a:t>
            </a:r>
            <a:r>
              <a:rPr lang="es-AR" sz="1400" baseline="-25000" dirty="0" smtClean="0"/>
              <a:t>1</a:t>
            </a:r>
            <a:r>
              <a:rPr lang="es-AR" sz="1400" dirty="0" smtClean="0"/>
              <a:t> con un vértice V</a:t>
            </a:r>
            <a:r>
              <a:rPr lang="es-AR" sz="1400" baseline="-25000" dirty="0" smtClean="0"/>
              <a:t>2</a:t>
            </a:r>
            <a:r>
              <a:rPr lang="es-AR" sz="1400" dirty="0" smtClean="0"/>
              <a:t> (de manera que no haya ninguna arista que conecte entre si dos vértices de V</a:t>
            </a:r>
            <a:r>
              <a:rPr lang="es-AR" sz="1400" baseline="-25000" dirty="0" smtClean="0"/>
              <a:t>1</a:t>
            </a:r>
            <a:r>
              <a:rPr lang="es-AR" sz="1400" dirty="0" smtClean="0"/>
              <a:t> ni tampoco de V</a:t>
            </a:r>
            <a:r>
              <a:rPr lang="es-AR" sz="1400" baseline="-25000" dirty="0" smtClean="0"/>
              <a:t>2</a:t>
            </a:r>
            <a:r>
              <a:rPr lang="es-AR" sz="1400" dirty="0" smtClean="0"/>
              <a:t>)</a:t>
            </a:r>
            <a:endParaRPr lang="es-A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7504" y="2786064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6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643074" y="2786064"/>
            <a:ext cx="6169286" cy="642942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subgrafo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un grafo G = (V, E) es un grafo H = (W, F) W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 V y F  E</a:t>
            </a:r>
            <a:endParaRPr lang="es-AR" sz="11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643074" y="3429006"/>
            <a:ext cx="6169286" cy="142876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La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unión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dos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grafos simples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</a:t>
            </a:r>
            <a:r>
              <a:rPr kumimoji="0" lang="es-AR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 (V</a:t>
            </a:r>
            <a:r>
              <a:rPr lang="es-AR" sz="1400" baseline="-25000" dirty="0" smtClean="0"/>
              <a:t>1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</a:t>
            </a:r>
            <a:r>
              <a:rPr lang="es-AR" sz="1400" baseline="-25000" dirty="0" smtClean="0"/>
              <a:t>1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y G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(V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es el grafo simple cuyo conjunto de vértices es V</a:t>
            </a:r>
            <a:r>
              <a:rPr lang="es-AR" sz="1400" baseline="-25000" dirty="0" smtClean="0"/>
              <a:t>1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U V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cuyo conjunto de aristas es E</a:t>
            </a:r>
            <a:r>
              <a:rPr lang="es-AR" sz="1400" baseline="-25000" dirty="0" smtClean="0"/>
              <a:t>1</a:t>
            </a:r>
            <a:r>
              <a:rPr lang="es-AR" sz="1400" dirty="0" smtClean="0"/>
              <a:t> U E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La unión de G</a:t>
            </a:r>
            <a:r>
              <a:rPr kumimoji="0" lang="es-AR" sz="1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y G</a:t>
            </a:r>
            <a:r>
              <a:rPr lang="es-AR" sz="1400" baseline="-25000" dirty="0" smtClean="0"/>
              <a:t>2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se denota por: G</a:t>
            </a:r>
            <a:r>
              <a:rPr lang="es-AR" sz="1400" baseline="-25000" dirty="0" smtClean="0"/>
              <a:t>1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U G</a:t>
            </a:r>
            <a:r>
              <a:rPr lang="es-AR" sz="1400" baseline="-25000" dirty="0" smtClean="0"/>
              <a:t>2</a:t>
            </a:r>
            <a:endParaRPr lang="es-AR" sz="1400" baseline="-25000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42843" y="1479149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6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63585" y="3939902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7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8" grpId="0" build="p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105804" cy="35052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AR" sz="4000" b="1" dirty="0"/>
              <a:t>Página </a:t>
            </a:r>
            <a:r>
              <a:rPr lang="es-AR" sz="4000" b="1" dirty="0" smtClean="0"/>
              <a:t>519</a:t>
            </a:r>
            <a:endParaRPr lang="es-AR" sz="3800" dirty="0" smtClean="0"/>
          </a:p>
          <a:p>
            <a:r>
              <a:rPr lang="es-AR" sz="3800" dirty="0" smtClean="0"/>
              <a:t>Resolver los problemas del 1 al 3.</a:t>
            </a:r>
          </a:p>
          <a:p>
            <a:r>
              <a:rPr lang="es-AR" sz="3800" dirty="0" smtClean="0"/>
              <a:t>Ejercicio 4: </a:t>
            </a:r>
            <a:r>
              <a:rPr lang="es-AR" sz="3500" dirty="0" smtClean="0"/>
              <a:t>Comprobar el Teorema de apretones de manos para los ejercicios del 1 al 3</a:t>
            </a:r>
          </a:p>
          <a:p>
            <a:r>
              <a:rPr lang="es-AR" sz="3800" dirty="0" smtClean="0"/>
              <a:t>Ejercicios del 7 al 9: </a:t>
            </a:r>
            <a:r>
              <a:rPr lang="es-AR" sz="3400" dirty="0" smtClean="0"/>
              <a:t>Determinar el número de vértices y de aristas. Dar el grado de entrada y de salida de cada vértice</a:t>
            </a:r>
          </a:p>
          <a:p>
            <a:r>
              <a:rPr lang="es-AR" sz="3800" dirty="0" smtClean="0"/>
              <a:t>Dibuja los siguientes grafos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s-AR" sz="3600" dirty="0" smtClean="0"/>
              <a:t> Grafos completos </a:t>
            </a:r>
            <a:r>
              <a:rPr lang="es-AR" sz="3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AR" sz="3600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 lvl="1"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s-AR" sz="3600" dirty="0" smtClean="0"/>
              <a:t> Ciclos </a:t>
            </a:r>
            <a:r>
              <a:rPr lang="es-AR" sz="3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AR" sz="3600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s-AR" sz="3600" dirty="0" smtClean="0"/>
          </a:p>
          <a:p>
            <a:pPr lvl="1">
              <a:buClr>
                <a:schemeClr val="bg2">
                  <a:lumMod val="25000"/>
                </a:schemeClr>
              </a:buClr>
              <a:buFont typeface="Wingdings" pitchFamily="2" charset="2"/>
              <a:buChar char="q"/>
            </a:pPr>
            <a:r>
              <a:rPr lang="es-AR" sz="3600" dirty="0" smtClean="0"/>
              <a:t> Rueda </a:t>
            </a:r>
            <a:r>
              <a:rPr lang="es-AR" sz="3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s-AR" sz="3600" i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es-AR" sz="3800" dirty="0" smtClean="0"/>
              <a:t>Resolver ejercicio 38 y 39: </a:t>
            </a:r>
            <a:r>
              <a:rPr lang="es-AR" sz="3500" dirty="0" smtClean="0"/>
              <a:t>Unión de grafos</a:t>
            </a:r>
          </a:p>
          <a:p>
            <a:r>
              <a:rPr lang="es-AR" sz="3800" dirty="0" smtClean="0"/>
              <a:t>Resolver ejercicio 41: </a:t>
            </a:r>
            <a:r>
              <a:rPr lang="es-AR" sz="3500" dirty="0" smtClean="0"/>
              <a:t>Grafo complementario</a:t>
            </a:r>
          </a:p>
          <a:p>
            <a:endParaRPr lang="es-AR" sz="3800" dirty="0" smtClean="0"/>
          </a:p>
          <a:p>
            <a:pPr lvl="1"/>
            <a:endParaRPr lang="es-AR" sz="35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REPRESENTACIÓN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928926" y="3857634"/>
            <a:ext cx="4883434" cy="714380"/>
          </a:xfrm>
        </p:spPr>
        <p:txBody>
          <a:bodyPr anchor="ctr" anchorCtr="0">
            <a:noAutofit/>
          </a:bodyPr>
          <a:lstStyle/>
          <a:p>
            <a:pPr algn="just" defTabSz="0">
              <a:buNone/>
            </a:pPr>
            <a:r>
              <a:rPr lang="es-AR" sz="1400" dirty="0" smtClean="0"/>
              <a:t>Especifica los vértices que son adyacentes a cada uno de los vértices del grafo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5 Marcador de contenido"/>
          <p:cNvSpPr txBox="1">
            <a:spLocks/>
          </p:cNvSpPr>
          <p:nvPr/>
        </p:nvSpPr>
        <p:spPr>
          <a:xfrm>
            <a:off x="323528" y="1376580"/>
            <a:ext cx="8143932" cy="164307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marR="0" lvl="0" indent="-320040" algn="just" defTabSz="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Los</a:t>
            </a:r>
            <a:r>
              <a:rPr kumimoji="0" lang="es-A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grafos pueden ser representados a través de 3 estructuras</a:t>
            </a:r>
          </a:p>
          <a:p>
            <a:pPr marL="320040" marR="0" lvl="0" indent="-320040" algn="just" defTabSz="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s-AR" sz="1600" baseline="0" dirty="0" smtClean="0"/>
              <a:t>Lista</a:t>
            </a:r>
            <a:r>
              <a:rPr lang="es-AR" sz="1600" dirty="0" smtClean="0"/>
              <a:t> de adyacencia</a:t>
            </a:r>
          </a:p>
          <a:p>
            <a:pPr marL="320040" marR="0" lvl="0" indent="-320040" algn="just" defTabSz="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s-A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Matriz</a:t>
            </a:r>
            <a:r>
              <a:rPr kumimoji="0" lang="es-AR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adyacencia</a:t>
            </a:r>
          </a:p>
          <a:p>
            <a:pPr marL="320040" marR="0" lvl="0" indent="-320040" algn="just" defTabSz="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s-AR" sz="1600" baseline="0" dirty="0" smtClean="0"/>
              <a:t>Matriz</a:t>
            </a:r>
            <a:r>
              <a:rPr lang="es-AR" sz="1600" dirty="0" smtClean="0"/>
              <a:t> de incidencia</a:t>
            </a:r>
            <a:endParaRPr kumimoji="0" lang="es-A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185678" y="3256331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/>
          </p:cNvSpPr>
          <p:nvPr/>
        </p:nvSpPr>
        <p:spPr>
          <a:xfrm>
            <a:off x="240868" y="3846805"/>
            <a:ext cx="2520000" cy="71438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Lista de adyacencia: </a:t>
            </a:r>
            <a:r>
              <a:rPr lang="es-ES" sz="16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ES" sz="1600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</a:t>
            </a:r>
            <a:endParaRPr lang="es-ES" sz="1600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REPRESENTACIÓN DE GRAFOS</a:t>
            </a:r>
            <a:endParaRPr lang="es-ES" sz="3400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42844" y="1571618"/>
            <a:ext cx="2520000" cy="71438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Matriz de adyacencia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5 Marcador de contenido"/>
          <p:cNvSpPr txBox="1">
            <a:spLocks/>
          </p:cNvSpPr>
          <p:nvPr/>
        </p:nvSpPr>
        <p:spPr>
          <a:xfrm>
            <a:off x="2771800" y="1419622"/>
            <a:ext cx="5603514" cy="3286148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La matriz de adyacencia del grafo G: A</a:t>
            </a:r>
            <a:r>
              <a:rPr lang="es-AR" sz="1400" baseline="-25000" dirty="0" smtClean="0"/>
              <a:t>G</a:t>
            </a:r>
            <a:r>
              <a:rPr lang="es-AR" sz="1400" dirty="0" smtClean="0"/>
              <a:t> es la matriz booleana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nxn</a:t>
            </a:r>
            <a:r>
              <a:rPr lang="es-AR" sz="1400" dirty="0" smtClean="0"/>
              <a:t> que tiene un 1 en la posición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(i, j) </a:t>
            </a:r>
            <a:r>
              <a:rPr lang="es-AR" sz="1400" dirty="0" smtClean="0"/>
              <a:t>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dirty="0" smtClean="0"/>
              <a:t> y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AR" sz="1400" dirty="0" smtClean="0"/>
              <a:t> son adyacentes, y tiene un 0 en la posición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(i, j) </a:t>
            </a:r>
            <a:r>
              <a:rPr lang="es-AR" sz="1400" dirty="0" smtClean="0"/>
              <a:t>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dirty="0" smtClean="0"/>
              <a:t> y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AR" sz="1400" dirty="0" smtClean="0"/>
              <a:t> no son adyacentes. Es decir:</a:t>
            </a: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s-A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s-AR" sz="1400" dirty="0" smtClean="0"/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s-AR" sz="1400" dirty="0" smtClean="0"/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Nótese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que cuando hay aristas múltiples, la matriz de adyacencia deja de ser booleana.</a:t>
            </a: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i="1" baseline="0" dirty="0" smtClean="0"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los grafos no dirigidos, incluyendo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muiltigrafos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pseudografos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tienen matrices de adyacencias simétricas</a:t>
            </a: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La matriz de adyacencia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de un grafo dirigido no tiene por que ser simétrica, ya que puede no haber una arista a</a:t>
            </a:r>
            <a:r>
              <a:rPr kumimoji="0" lang="es-AR" sz="1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0" lang="es-AR" sz="1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s-AR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cuando hay una arista de </a:t>
            </a:r>
            <a:r>
              <a:rPr kumimoji="0" lang="es-AR" sz="14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s-AR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a</a:t>
            </a:r>
            <a:r>
              <a:rPr kumimoji="0" lang="es-AR" sz="14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5670" y="2427734"/>
            <a:ext cx="3095774" cy="497268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REPRESENTACIÓN DE GRAFOS</a:t>
            </a:r>
            <a:endParaRPr lang="es-ES" sz="3400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07504" y="1585910"/>
            <a:ext cx="2520000" cy="71438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Matriz de incidencia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5 Marcador de contenido"/>
          <p:cNvSpPr txBox="1">
            <a:spLocks/>
          </p:cNvSpPr>
          <p:nvPr/>
        </p:nvSpPr>
        <p:spPr>
          <a:xfrm>
            <a:off x="2928958" y="1491630"/>
            <a:ext cx="5243442" cy="3096344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Sea G = (V, E) un grafo no dirigido, supongamos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son los vértices,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. …,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las aristas de G. Entonces, la matriz de incidencia con respecto a este ordenamiento de V y de E es la matriz </a:t>
            </a:r>
            <a:r>
              <a:rPr lang="es-AR" sz="1400" b="1" dirty="0" smtClean="0"/>
              <a:t>M</a:t>
            </a:r>
            <a:r>
              <a:rPr lang="es-AR" sz="1400" dirty="0" smtClean="0"/>
              <a:t> =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s-AR" sz="14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AR" sz="14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] de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nxm</a:t>
            </a:r>
            <a:r>
              <a:rPr lang="es-AR" sz="1400" dirty="0" smtClean="0"/>
              <a:t> dada por:</a:t>
            </a: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s-AR" sz="1400" dirty="0" smtClean="0"/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s-AR" sz="1400" dirty="0" smtClean="0"/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Para los grafos dirigidos, la matriz de incidencia se define: </a:t>
            </a:r>
            <a:endParaRPr kumimoji="0" lang="es-A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lvl="0" indent="-320040" algn="just" defTabSz="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s-AR" sz="1400" dirty="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3135193" y="3567093"/>
            <a:ext cx="4320480" cy="692081"/>
            <a:chOff x="3169" y="1022"/>
            <a:chExt cx="5902" cy="964"/>
          </a:xfrm>
        </p:grpSpPr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3169" y="1079"/>
              <a:ext cx="5902" cy="8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100" dirty="0" smtClean="0">
                  <a:latin typeface="Times New Roman" pitchFamily="18" charset="0"/>
                  <a:cs typeface="Arial" pitchFamily="34" charset="0"/>
                </a:rPr>
                <a:t>       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1	 si </a:t>
              </a:r>
              <a:r>
                <a:rPr kumimoji="0" lang="es-E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1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es el vértice final de la arista </a:t>
              </a: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kumimoji="0" lang="es-ES" sz="11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ij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=     - 1	 si </a:t>
              </a:r>
              <a:r>
                <a:rPr kumimoji="0" lang="es-E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100" b="0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es el vértice inicial de la arista </a:t>
              </a: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k</a:t>
              </a:r>
              <a:endParaRPr lang="es-ES" sz="1100" i="1" baseline="-25000" dirty="0" smtClean="0"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100" i="1" baseline="-25000" dirty="0" smtClean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es-ES" sz="1100" i="1" dirty="0" smtClean="0">
                  <a:latin typeface="Times New Roman" pitchFamily="18" charset="0"/>
                  <a:cs typeface="Arial" pitchFamily="34" charset="0"/>
                </a:rPr>
                <a:t>             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0	 en otro caso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AutoShape 9"/>
            <p:cNvSpPr>
              <a:spLocks/>
            </p:cNvSpPr>
            <p:nvPr/>
          </p:nvSpPr>
          <p:spPr bwMode="auto">
            <a:xfrm>
              <a:off x="3759" y="1022"/>
              <a:ext cx="240" cy="964"/>
            </a:xfrm>
            <a:prstGeom prst="leftBrace">
              <a:avLst>
                <a:gd name="adj1" fmla="val 334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3203848" y="2542804"/>
            <a:ext cx="3816674" cy="504210"/>
            <a:chOff x="3169" y="1306"/>
            <a:chExt cx="6010" cy="793"/>
          </a:xfrm>
        </p:grpSpPr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3169" y="1306"/>
              <a:ext cx="6010" cy="6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100" dirty="0" smtClean="0">
                  <a:latin typeface="Times New Roman" pitchFamily="18" charset="0"/>
                  <a:cs typeface="Arial" pitchFamily="34" charset="0"/>
                </a:rPr>
                <a:t>             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1	 si la arista </a:t>
              </a: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e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es incidente de </a:t>
              </a: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v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j</a:t>
              </a:r>
              <a:endParaRPr kumimoji="0" lang="es-ES" sz="11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</a:t>
              </a:r>
              <a:r>
                <a:rPr kumimoji="0" lang="es-ES" sz="1100" b="0" i="1" u="none" strike="noStrike" cap="none" normalizeH="0" baseline="-25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ij</a:t>
              </a:r>
              <a:r>
                <a:rPr kumimoji="0" lang="es-ES" sz="11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=  </a:t>
              </a:r>
              <a:r>
                <a:rPr kumimoji="0" lang="es-E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0	 en otro caso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AutoShape 12"/>
            <p:cNvSpPr>
              <a:spLocks/>
            </p:cNvSpPr>
            <p:nvPr/>
          </p:nvSpPr>
          <p:spPr bwMode="auto">
            <a:xfrm>
              <a:off x="3928" y="1419"/>
              <a:ext cx="240" cy="680"/>
            </a:xfrm>
            <a:prstGeom prst="leftBrace">
              <a:avLst>
                <a:gd name="adj1" fmla="val 2361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105804" cy="3505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527</a:t>
            </a:r>
            <a:endParaRPr lang="es-AR" sz="2000" dirty="0"/>
          </a:p>
          <a:p>
            <a:r>
              <a:rPr lang="es-AR" sz="2000" dirty="0" smtClean="0"/>
              <a:t>Resolver los problemas del 1 al 4.</a:t>
            </a:r>
          </a:p>
          <a:p>
            <a:pPr lvl="1"/>
            <a:r>
              <a:rPr lang="es-AR" sz="1800" dirty="0" smtClean="0"/>
              <a:t>Lista de adyacencia</a:t>
            </a:r>
          </a:p>
          <a:p>
            <a:pPr lvl="1"/>
            <a:r>
              <a:rPr lang="es-AR" sz="1800" dirty="0" smtClean="0"/>
              <a:t>Matriz de adyacencia</a:t>
            </a:r>
          </a:p>
          <a:p>
            <a:pPr lvl="1"/>
            <a:r>
              <a:rPr lang="es-AR" sz="1800" dirty="0" smtClean="0"/>
              <a:t>Matriz de incidencia</a:t>
            </a:r>
          </a:p>
          <a:p>
            <a:pPr marL="0" indent="0">
              <a:buNone/>
            </a:pPr>
            <a:endParaRPr lang="es-AR" sz="2400" dirty="0" smtClean="0"/>
          </a:p>
          <a:p>
            <a:pPr lvl="1"/>
            <a:endParaRPr lang="es-AR"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 smtClean="0"/>
              <a:t>Grafos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635646"/>
            <a:ext cx="6447501" cy="291058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Bibiliografía</a:t>
            </a:r>
            <a:r>
              <a:rPr lang="es-ES" dirty="0" smtClean="0"/>
              <a:t>: </a:t>
            </a:r>
            <a:r>
              <a:rPr lang="es-AR" dirty="0"/>
              <a:t>Matemática Discreta y sus Aplicaciones (5ta </a:t>
            </a:r>
            <a:r>
              <a:rPr lang="es-AR" dirty="0" err="1"/>
              <a:t>ed</a:t>
            </a:r>
            <a:r>
              <a:rPr lang="es-AR" dirty="0"/>
              <a:t>), Rosen Kenneth. </a:t>
            </a:r>
            <a:r>
              <a:rPr lang="es-AR" dirty="0" err="1"/>
              <a:t>Mcgraw-Hill</a:t>
            </a:r>
            <a:r>
              <a:rPr lang="es-AR" dirty="0"/>
              <a:t>, Interamericana de España, S.A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b="1" dirty="0" smtClean="0"/>
              <a:t>Capítulo 8</a:t>
            </a:r>
            <a:endParaRPr lang="es-ES" b="1" dirty="0"/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08000" y="1275606"/>
            <a:ext cx="7016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CONEXIÓN - CAMINOS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19672" y="1419622"/>
            <a:ext cx="6264696" cy="1656184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/>
              <a:t>Sea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un entero no negativo y sea G un grafo (dirigido o no)</a:t>
            </a:r>
            <a:r>
              <a:rPr lang="es-AR" sz="1400" b="1" dirty="0" smtClean="0"/>
              <a:t>. </a:t>
            </a: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camino de longitud</a:t>
            </a:r>
            <a:r>
              <a:rPr lang="es-AR" sz="1400" dirty="0" smtClean="0"/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s-AR" sz="1400" dirty="0" smtClean="0">
                <a:cs typeface="Times New Roman" pitchFamily="18" charset="0"/>
              </a:rPr>
              <a:t>a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s-AR" sz="1400" dirty="0" smtClean="0"/>
              <a:t> en G es una secuencia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aristas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de G tal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{v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s-AR" sz="1400" dirty="0" smtClean="0"/>
              <a:t>, 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{v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}, …, 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{v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s-AR" sz="1400" dirty="0" smtClean="0"/>
              <a:t>donde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= u </a:t>
            </a:r>
            <a:r>
              <a:rPr lang="es-AR" sz="1400" dirty="0" smtClean="0"/>
              <a:t>y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= v. </a:t>
            </a:r>
            <a:r>
              <a:rPr lang="es-AR" sz="1400" dirty="0" smtClean="0">
                <a:cs typeface="Times New Roman" pitchFamily="18" charset="0"/>
              </a:rPr>
              <a:t>Si el grafo es simple, denotamos este camino por su secuencia de vértices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(ya que el enumerar estos vértices determina el camino de forma única)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9512" y="3219822"/>
            <a:ext cx="8461448" cy="1620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El camino es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cerrado</a:t>
            </a:r>
            <a:r>
              <a:rPr lang="es-AR" sz="1400" dirty="0" smtClean="0">
                <a:cs typeface="Times New Roman" pitchFamily="18" charset="0"/>
              </a:rPr>
              <a:t> si empieza y termina en el mismo vértice (ciclo).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recorrido</a:t>
            </a:r>
            <a:r>
              <a:rPr lang="es-AR" sz="1400" dirty="0" smtClean="0">
                <a:cs typeface="Times New Roman" pitchFamily="18" charset="0"/>
              </a:rPr>
              <a:t> es un camino que no repite </a:t>
            </a:r>
            <a:r>
              <a:rPr lang="es-AR" sz="1400" b="1" dirty="0" smtClean="0">
                <a:cs typeface="Times New Roman" pitchFamily="18" charset="0"/>
              </a:rPr>
              <a:t>aristas.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circuito</a:t>
            </a:r>
            <a:r>
              <a:rPr lang="es-AR" sz="1400" dirty="0" smtClean="0">
                <a:cs typeface="Times New Roman" pitchFamily="18" charset="0"/>
              </a:rPr>
              <a:t> es un </a:t>
            </a:r>
            <a:r>
              <a:rPr lang="es-AR" sz="1400" b="1" dirty="0" smtClean="0">
                <a:cs typeface="Times New Roman" pitchFamily="18" charset="0"/>
              </a:rPr>
              <a:t>recorrido cerrado</a:t>
            </a:r>
            <a:r>
              <a:rPr lang="es-AR" sz="14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camino simple</a:t>
            </a:r>
            <a:r>
              <a:rPr lang="es-AR" sz="1400" dirty="0" smtClean="0">
                <a:cs typeface="Times New Roman" pitchFamily="18" charset="0"/>
              </a:rPr>
              <a:t> es un camino que no repite </a:t>
            </a:r>
            <a:r>
              <a:rPr lang="es-AR" sz="1400" b="1" dirty="0" smtClean="0">
                <a:cs typeface="Times New Roman" pitchFamily="18" charset="0"/>
              </a:rPr>
              <a:t>vértices</a:t>
            </a:r>
            <a:r>
              <a:rPr lang="es-AR" sz="1400" dirty="0" smtClean="0"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ciclo</a:t>
            </a:r>
            <a:r>
              <a:rPr lang="es-AR" sz="1400" dirty="0" smtClean="0">
                <a:cs typeface="Times New Roman" pitchFamily="18" charset="0"/>
              </a:rPr>
              <a:t> es un camino </a:t>
            </a:r>
            <a:r>
              <a:rPr lang="es-AR" sz="1400" b="1" dirty="0" smtClean="0">
                <a:cs typeface="Times New Roman" pitchFamily="18" charset="0"/>
              </a:rPr>
              <a:t>simple cerrado</a:t>
            </a:r>
            <a:r>
              <a:rPr lang="es-AR" sz="1400" dirty="0" smtClean="0"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AR" sz="1400" dirty="0" smtClean="0">
                <a:cs typeface="Times New Roman" pitchFamily="18" charset="0"/>
              </a:rPr>
              <a:t>La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distancia</a:t>
            </a:r>
            <a:r>
              <a:rPr lang="es-AR" sz="1400" dirty="0" smtClean="0">
                <a:cs typeface="Times New Roman" pitchFamily="18" charset="0"/>
              </a:rPr>
              <a:t> entre dos vértices (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v)</a:t>
            </a:r>
            <a:r>
              <a:rPr lang="es-AR" sz="1400" dirty="0" smtClean="0">
                <a:cs typeface="Times New Roman" pitchFamily="18" charset="0"/>
              </a:rPr>
              <a:t> es la longitud del camino más corto entre ambos.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07504" y="1563638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</a:t>
            </a:r>
            <a:r>
              <a:rPr lang="es-ES" sz="1600" dirty="0">
                <a:solidFill>
                  <a:schemeClr val="lt1"/>
                </a:solidFill>
              </a:rPr>
              <a:t>8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7504" y="-13674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CONEXIÓN - CAMINOS</a:t>
            </a:r>
            <a:endParaRPr lang="es-ES" sz="3400" dirty="0"/>
          </a:p>
        </p:txBody>
      </p:sp>
      <p:sp>
        <p:nvSpPr>
          <p:cNvPr id="7" name="5 Marcador de contenido"/>
          <p:cNvSpPr txBox="1">
            <a:spLocks/>
          </p:cNvSpPr>
          <p:nvPr/>
        </p:nvSpPr>
        <p:spPr>
          <a:xfrm>
            <a:off x="1644476" y="1179618"/>
            <a:ext cx="6239892" cy="107157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 dice que un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grafo</a:t>
            </a:r>
            <a:r>
              <a:rPr kumimoji="0" lang="es-A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no dirigido 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 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conexo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si hay un camino entre cada par de vértices distintos del grafo</a:t>
            </a:r>
            <a:endParaRPr kumimoji="0" lang="es-A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9" name="5 Marcador de contenido"/>
          <p:cNvSpPr txBox="1">
            <a:spLocks/>
          </p:cNvSpPr>
          <p:nvPr/>
        </p:nvSpPr>
        <p:spPr>
          <a:xfrm>
            <a:off x="1710444" y="4037383"/>
            <a:ext cx="6192688" cy="785818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Se dice que un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grafo dirigido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es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cs typeface="Times New Roman" pitchFamily="18" charset="0"/>
              </a:rPr>
              <a:t>fuertemente conexo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si hay un camino de 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a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y un camino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a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para cuales quiera dos vértices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del grafo</a:t>
            </a: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63703" y="2443349"/>
            <a:ext cx="1487659" cy="9953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500" b="1" dirty="0" err="1" smtClean="0"/>
              <a:t>Teorema</a:t>
            </a:r>
            <a:r>
              <a:rPr sz="1500" b="1" dirty="0" smtClean="0"/>
              <a:t> 4</a:t>
            </a:r>
            <a:endParaRPr sz="1500" b="1" dirty="0"/>
          </a:p>
        </p:txBody>
      </p:sp>
      <p:sp>
        <p:nvSpPr>
          <p:cNvPr id="11" name="5 Marcador de contenido"/>
          <p:cNvSpPr txBox="1">
            <a:spLocks/>
          </p:cNvSpPr>
          <p:nvPr/>
        </p:nvSpPr>
        <p:spPr>
          <a:xfrm>
            <a:off x="1627882" y="2370508"/>
            <a:ext cx="6256486" cy="1500198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Hay un camino simple entre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cada par de vértices distintos de un</a:t>
            </a:r>
            <a:r>
              <a:rPr kumimoji="0" lang="es-AR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grafo no dirigido conexo</a:t>
            </a:r>
          </a:p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un grafo que no es conexo es la unión de dos o mas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subgrafos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conexos que dos a dos no tiene ningún vértices en común. A estos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subgrafos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conexos disjuntos se les llama componentes conexas del grafo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07504" y="1419622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</a:t>
            </a:r>
            <a:r>
              <a:rPr lang="es-ES" sz="1600" noProof="0" dirty="0" smtClean="0">
                <a:solidFill>
                  <a:schemeClr val="lt1"/>
                </a:solidFill>
              </a:rPr>
              <a:t>9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155384" y="4155926"/>
            <a:ext cx="1400059" cy="63818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</a:t>
            </a:r>
            <a:r>
              <a:rPr lang="es-ES" sz="1600" dirty="0" smtClean="0">
                <a:solidFill>
                  <a:schemeClr val="lt1"/>
                </a:solidFill>
              </a:rPr>
              <a:t>10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0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7777"/>
            <a:ext cx="8208912" cy="958850"/>
          </a:xfrm>
        </p:spPr>
        <p:txBody>
          <a:bodyPr>
            <a:noAutofit/>
          </a:bodyPr>
          <a:lstStyle/>
          <a:p>
            <a:r>
              <a:rPr lang="es-AR" sz="3400" dirty="0" smtClean="0"/>
              <a:t>CONEXIÓN - CAMINOS</a:t>
            </a:r>
            <a:endParaRPr lang="es-AR" sz="34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84289" y="3291830"/>
            <a:ext cx="1558753" cy="9953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dirty="0" smtClean="0"/>
              <a:t>Teorema 5</a:t>
            </a:r>
            <a:endParaRPr sz="1600" b="1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1643042" y="3219822"/>
            <a:ext cx="6241326" cy="1204186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Sea G un grafo y sea </a:t>
            </a:r>
            <a:r>
              <a:rPr lang="es-AR" sz="1400" b="1" dirty="0" smtClean="0"/>
              <a:t>A</a:t>
            </a:r>
            <a:r>
              <a:rPr lang="es-AR" sz="1400" dirty="0" smtClean="0"/>
              <a:t> su matriz de adyacencia con respecto a la ordenación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(s</a:t>
            </a:r>
            <a:r>
              <a:rPr lang="es-AR" sz="1400" dirty="0" smtClean="0">
                <a:cs typeface="Times New Roman" pitchFamily="18" charset="0"/>
              </a:rPr>
              <a:t>e admiten aristas dirigidas o no dirigidas, aristas múltiples o bucles). El número de caminos distintos de longitud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baseline="-25000" dirty="0" smtClean="0"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a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dirty="0" smtClean="0">
                <a:cs typeface="Times New Roman" pitchFamily="18" charset="0"/>
              </a:rPr>
              <a:t>siendo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 un entero positivo, es igual al elemento en la posición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(i, j) </a:t>
            </a:r>
            <a:r>
              <a:rPr lang="es-AR" sz="1400" dirty="0" smtClean="0">
                <a:cs typeface="Times New Roman" pitchFamily="18" charset="0"/>
              </a:rPr>
              <a:t>de la matriz A</a:t>
            </a:r>
            <a:r>
              <a:rPr lang="es-AR" sz="1400" baseline="30000" dirty="0" smtClean="0">
                <a:cs typeface="Times New Roman" pitchFamily="18" charset="0"/>
              </a:rPr>
              <a:t>r</a:t>
            </a: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42844" y="1576379"/>
            <a:ext cx="1500198" cy="781057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11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5 Marcador de contenido"/>
          <p:cNvSpPr txBox="1">
            <a:spLocks/>
          </p:cNvSpPr>
          <p:nvPr/>
        </p:nvSpPr>
        <p:spPr>
          <a:xfrm>
            <a:off x="1714480" y="1571618"/>
            <a:ext cx="6169888" cy="785818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Se dice que un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grafo dirigido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débilmente conexo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si hay un camino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entre cada dos vértices del grafo no dirigido subyacentes</a:t>
            </a:r>
            <a:endParaRPr kumimoji="0" lang="es-A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build="p" animBg="1"/>
      <p:bldP spid="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7274768" cy="3505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538</a:t>
            </a:r>
            <a:endParaRPr lang="es-AR" sz="2000" dirty="0"/>
          </a:p>
          <a:p>
            <a:r>
              <a:rPr lang="es-AR" sz="2000" dirty="0" smtClean="0"/>
              <a:t>Resolver los problemas del 1 y 2.</a:t>
            </a:r>
          </a:p>
          <a:p>
            <a:r>
              <a:rPr lang="es-AR" sz="2000" dirty="0" smtClean="0"/>
              <a:t>Determinar si los grafos de los ejercicios 3 – 5 son o no conexos</a:t>
            </a:r>
          </a:p>
          <a:p>
            <a:r>
              <a:rPr lang="es-AR" sz="2000" dirty="0" smtClean="0"/>
              <a:t>Hallar la componente fuertemente conexa del ejercicio 13</a:t>
            </a:r>
          </a:p>
          <a:p>
            <a:endParaRPr lang="es-AR" sz="24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11560" y="51470"/>
            <a:ext cx="8501122" cy="1047750"/>
          </a:xfrm>
        </p:spPr>
        <p:txBody>
          <a:bodyPr anchor="b">
            <a:noAutofit/>
          </a:bodyPr>
          <a:lstStyle/>
          <a:p>
            <a:r>
              <a:rPr sz="3400" dirty="0" smtClean="0"/>
              <a:t>EULER</a:t>
            </a:r>
            <a:r>
              <a:rPr lang="es-ES" sz="3400" dirty="0" smtClean="0"/>
              <a:t> </a:t>
            </a:r>
            <a:r>
              <a:rPr sz="3400" dirty="0" smtClean="0"/>
              <a:t>Y HAMILTON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763688" y="1275606"/>
            <a:ext cx="6027012" cy="1575056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recorrido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euleriano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de un grafo G es un recorrido que contiene a todas las aristas de G (sin repetir ninguna), es decir, pasa por cada arista exactamente una vez.</a:t>
            </a:r>
          </a:p>
          <a:p>
            <a:pPr algn="just">
              <a:lnSpc>
                <a:spcPct val="120000"/>
              </a:lnSpc>
              <a:buNone/>
            </a:pPr>
            <a:r>
              <a:rPr lang="es-AR" sz="1400" dirty="0" smtClean="0">
                <a:cs typeface="Times New Roman" pitchFamily="18" charset="0"/>
              </a:rPr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circuito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euleriano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es un recorrido </a:t>
            </a:r>
            <a:r>
              <a:rPr lang="es-AR" sz="1400" dirty="0" err="1" smtClean="0">
                <a:cs typeface="Times New Roman" pitchFamily="18" charset="0"/>
              </a:rPr>
              <a:t>euleriano</a:t>
            </a:r>
            <a:r>
              <a:rPr lang="es-AR" sz="1400" dirty="0" smtClean="0">
                <a:cs typeface="Times New Roman" pitchFamily="18" charset="0"/>
              </a:rPr>
              <a:t> cerrado, es decir, empieza y termina en la misma arista.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214282" y="3146226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24330" y="3579862"/>
            <a:ext cx="763204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Condiciones necesarias y suficientes para la existencia de circuitos y recorridos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eulerianos</a:t>
            </a:r>
            <a:r>
              <a:rPr lang="es-AR" sz="1400" dirty="0" smtClean="0"/>
              <a:t>: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Tx/>
              <a:buChar char="-"/>
            </a:pPr>
            <a:r>
              <a:rPr lang="es-AR" sz="1400" dirty="0" smtClean="0"/>
              <a:t> En un </a:t>
            </a:r>
            <a:r>
              <a:rPr lang="es-AR" sz="1400" b="1" dirty="0" smtClean="0"/>
              <a:t>grafo o </a:t>
            </a:r>
            <a:r>
              <a:rPr lang="es-AR" sz="1400" b="1" dirty="0" err="1" smtClean="0"/>
              <a:t>multigrafo</a:t>
            </a:r>
            <a:r>
              <a:rPr lang="es-AR" sz="1400" b="1" dirty="0" smtClean="0"/>
              <a:t> conexo</a:t>
            </a:r>
            <a:r>
              <a:rPr lang="es-AR" sz="1400" dirty="0" smtClean="0"/>
              <a:t> que contiene un circuito </a:t>
            </a:r>
            <a:r>
              <a:rPr lang="es-AR" sz="1400" dirty="0" err="1" smtClean="0"/>
              <a:t>euleriano</a:t>
            </a:r>
            <a:r>
              <a:rPr lang="es-AR" sz="1400" dirty="0" smtClean="0"/>
              <a:t> podemos demostrar que todos los vértices tienen grado par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</a:pPr>
            <a:endParaRPr lang="es-AR" sz="14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7544" y="1435213"/>
            <a:ext cx="1500198" cy="781057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12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Autofit/>
          </a:bodyPr>
          <a:lstStyle/>
          <a:p>
            <a:r>
              <a:rPr lang="es-ES" sz="3400" dirty="0"/>
              <a:t>EULER Y HAMILTON</a:t>
            </a:r>
            <a:endParaRPr lang="es-AR" sz="34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42844" y="1491630"/>
            <a:ext cx="1400059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smtClean="0"/>
              <a:t>Teorema 6</a:t>
            </a:r>
            <a:endParaRPr sz="1600" b="1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1714480" y="1491630"/>
            <a:ext cx="6097880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Un grafo o </a:t>
            </a:r>
            <a:r>
              <a:rPr lang="es-AR" sz="1400" dirty="0" err="1" smtClean="0"/>
              <a:t>multigrafo</a:t>
            </a:r>
            <a:r>
              <a:rPr lang="es-AR" sz="1400" dirty="0" smtClean="0"/>
              <a:t> </a:t>
            </a:r>
            <a:r>
              <a:rPr lang="es-AR" sz="1400" b="1" dirty="0" smtClean="0"/>
              <a:t>conexo</a:t>
            </a:r>
            <a:r>
              <a:rPr lang="es-AR" sz="1400" dirty="0" smtClean="0"/>
              <a:t> sin vértices aislados, admite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circuito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eulerianio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si, y solo si, cada uno de sus vértices tiene grado par</a:t>
            </a:r>
            <a:endParaRPr lang="es-AR" sz="1400" dirty="0" smtClean="0"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4" y="2643758"/>
            <a:ext cx="1400059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smtClean="0"/>
              <a:t>Teorema 7</a:t>
            </a:r>
            <a:endParaRPr sz="1600" b="1" dirty="0"/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714480" y="2643758"/>
            <a:ext cx="6097880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Un grafo o </a:t>
            </a:r>
            <a:r>
              <a:rPr lang="es-AR" sz="1400" dirty="0" err="1" smtClean="0"/>
              <a:t>multigrafo</a:t>
            </a:r>
            <a:r>
              <a:rPr lang="es-AR" sz="1400" dirty="0" smtClean="0"/>
              <a:t> </a:t>
            </a:r>
            <a:r>
              <a:rPr lang="es-AR" sz="1400" b="1" dirty="0" smtClean="0"/>
              <a:t>conexo</a:t>
            </a:r>
            <a:r>
              <a:rPr lang="es-AR" sz="1400" dirty="0" smtClean="0"/>
              <a:t> sin vértices aislados, admite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recorrido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eulerianio</a:t>
            </a:r>
            <a:r>
              <a:rPr lang="es-AR" sz="1400" dirty="0" smtClean="0"/>
              <a:t> pero no un circuito </a:t>
            </a:r>
            <a:r>
              <a:rPr lang="es-AR" sz="1400" dirty="0" err="1" smtClean="0"/>
              <a:t>euleriano</a:t>
            </a:r>
            <a:r>
              <a:rPr lang="es-AR" sz="1400" dirty="0" smtClean="0"/>
              <a:t> si, y solo si, tiene exactamente dos vértices de grado impar</a:t>
            </a:r>
            <a:endParaRPr lang="es-AR" sz="1400" dirty="0" smtClean="0"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2843" y="3867894"/>
            <a:ext cx="1400059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dirty="0" err="1" smtClean="0"/>
              <a:t>Teorema</a:t>
            </a:r>
            <a:r>
              <a:rPr sz="1600" b="1" dirty="0" smtClean="0"/>
              <a:t> 8</a:t>
            </a:r>
            <a:endParaRPr sz="1600" b="1" dirty="0"/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679140" y="3867894"/>
            <a:ext cx="6097880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/>
              <a:t>Un grafo o </a:t>
            </a:r>
            <a:r>
              <a:rPr lang="es-AR" sz="1400" dirty="0" err="1" smtClean="0"/>
              <a:t>multigrafo</a:t>
            </a:r>
            <a:r>
              <a:rPr lang="es-AR" sz="1400" dirty="0" smtClean="0"/>
              <a:t> </a:t>
            </a:r>
            <a:r>
              <a:rPr lang="es-AR" sz="1400" b="1" dirty="0" smtClean="0"/>
              <a:t>dirigido conexo </a:t>
            </a:r>
            <a:r>
              <a:rPr lang="es-AR" sz="1400" dirty="0" smtClean="0"/>
              <a:t>sin vértices aislados, admite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circuito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eulerianio</a:t>
            </a:r>
            <a:r>
              <a:rPr lang="es-AR" sz="1400" dirty="0" smtClean="0"/>
              <a:t> si, y solo si, el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baseline="30000" dirty="0" smtClean="0">
                <a:latin typeface="Symbol" pitchFamily="18" charset="2"/>
              </a:rPr>
              <a:t>-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baseline="30000" dirty="0" smtClean="0">
                <a:latin typeface="Symbol" pitchFamily="18" charset="2"/>
              </a:rPr>
              <a:t>+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s-AR" sz="1400" dirty="0" smtClean="0"/>
              <a:t>para cada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i.</a:t>
            </a:r>
            <a:endParaRPr lang="es-AR" sz="1400" baseline="-250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76200"/>
            <a:ext cx="8501122" cy="1047750"/>
          </a:xfrm>
        </p:spPr>
        <p:txBody>
          <a:bodyPr anchor="b">
            <a:noAutofit/>
          </a:bodyPr>
          <a:lstStyle/>
          <a:p>
            <a:r>
              <a:rPr lang="es-ES" sz="3400" dirty="0"/>
              <a:t>E</a:t>
            </a:r>
            <a:r>
              <a:rPr sz="3400" dirty="0" smtClean="0"/>
              <a:t>ULER</a:t>
            </a:r>
            <a:r>
              <a:rPr lang="es-ES" sz="3400" dirty="0" smtClean="0"/>
              <a:t> </a:t>
            </a:r>
            <a:r>
              <a:rPr sz="3400" dirty="0" smtClean="0"/>
              <a:t>Y HAMILTON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857356" y="1428742"/>
            <a:ext cx="5882996" cy="1647064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Se dice que un camino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del grafo G = (V, E ) 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camino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hamiltoniano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si V = {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}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dirty="0" smtClean="0"/>
              <a:t> </a:t>
            </a:r>
            <a:r>
              <a:rPr lang="es-AR" sz="1400" dirty="0" smtClean="0">
                <a:sym typeface="Symbol"/>
              </a:rPr>
              <a:t></a:t>
            </a:r>
            <a:r>
              <a:rPr lang="es-AR" sz="1400" dirty="0" smtClean="0"/>
              <a:t>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para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0 ≤ i &lt; j ≤ n</a:t>
            </a:r>
            <a:r>
              <a:rPr lang="es-AR" sz="1400" dirty="0" smtClean="0"/>
              <a:t>. </a:t>
            </a:r>
          </a:p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Se dice que un ciclo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dirty="0" smtClean="0"/>
              <a:t> (con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&gt;1</a:t>
            </a:r>
            <a:r>
              <a:rPr lang="es-AR" sz="1400" dirty="0" smtClean="0"/>
              <a:t>) del grafo G = (V, E) 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ciclo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hamiltoniano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-1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es un camino </a:t>
            </a:r>
            <a:r>
              <a:rPr lang="es-AR" sz="1400" dirty="0" err="1" smtClean="0"/>
              <a:t>hamiltoniano</a:t>
            </a:r>
            <a:r>
              <a:rPr lang="es-AR" sz="1400" dirty="0" smtClean="0"/>
              <a:t>, es decir, un camino </a:t>
            </a:r>
            <a:r>
              <a:rPr lang="es-AR" sz="1400" dirty="0" err="1" smtClean="0"/>
              <a:t>Hamiltoniano</a:t>
            </a:r>
            <a:r>
              <a:rPr lang="es-AR" sz="1400" dirty="0" smtClean="0"/>
              <a:t> cerrado</a:t>
            </a:r>
            <a:endParaRPr lang="es-AR" sz="1400" dirty="0" smtClean="0">
              <a:cs typeface="Times New Roman" pitchFamily="18" charset="0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214282" y="329024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23528" y="3579862"/>
            <a:ext cx="8358246" cy="124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Importante:</a:t>
            </a:r>
            <a:endParaRPr lang="es-AR" sz="1600" dirty="0" smtClean="0"/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Tx/>
              <a:buChar char="-"/>
            </a:pPr>
            <a:r>
              <a:rPr lang="es-AR" sz="1600" dirty="0" smtClean="0"/>
              <a:t> Recorrido </a:t>
            </a:r>
            <a:r>
              <a:rPr lang="es-AR" sz="1600" dirty="0" err="1" smtClean="0"/>
              <a:t>Euleriano</a:t>
            </a:r>
            <a:r>
              <a:rPr lang="es-AR" sz="1600" dirty="0" smtClean="0"/>
              <a:t> pasa por todas las aristas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Tx/>
              <a:buChar char="-"/>
            </a:pPr>
            <a:r>
              <a:rPr lang="es-AR" sz="1600" dirty="0" smtClean="0"/>
              <a:t> Camino </a:t>
            </a:r>
            <a:r>
              <a:rPr lang="es-AR" sz="1600" dirty="0" err="1" smtClean="0"/>
              <a:t>Hamiltoniano</a:t>
            </a:r>
            <a:r>
              <a:rPr lang="es-AR" sz="1600" dirty="0" smtClean="0"/>
              <a:t> pasa por todos los vértices 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</a:pPr>
            <a:endParaRPr lang="es-AR" sz="16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7544" y="1435213"/>
            <a:ext cx="1500198" cy="781057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13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110"/>
            <a:ext cx="8534400" cy="1005840"/>
          </a:xfrm>
        </p:spPr>
        <p:txBody>
          <a:bodyPr>
            <a:normAutofit/>
          </a:bodyPr>
          <a:lstStyle/>
          <a:p>
            <a:r>
              <a:rPr lang="es-AR" sz="3400" dirty="0" smtClean="0"/>
              <a:t>EULER Y HAMILTON</a:t>
            </a:r>
            <a:endParaRPr lang="es-AR" sz="34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142844" y="1785932"/>
            <a:ext cx="1400059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smtClean="0"/>
              <a:t>Teorema de Dirac</a:t>
            </a:r>
            <a:endParaRPr sz="1600" b="1" dirty="0"/>
          </a:p>
        </p:txBody>
      </p:sp>
      <p:sp>
        <p:nvSpPr>
          <p:cNvPr id="6" name="5 Marcador de contenido"/>
          <p:cNvSpPr txBox="1">
            <a:spLocks/>
          </p:cNvSpPr>
          <p:nvPr/>
        </p:nvSpPr>
        <p:spPr>
          <a:xfrm>
            <a:off x="1714480" y="1785932"/>
            <a:ext cx="6169888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>
                <a:cs typeface="Times New Roman" pitchFamily="18" charset="0"/>
              </a:rPr>
              <a:t>Sea G un </a:t>
            </a:r>
            <a:r>
              <a:rPr lang="es-AR" sz="1400" b="1" dirty="0" smtClean="0">
                <a:cs typeface="Times New Roman" pitchFamily="18" charset="0"/>
              </a:rPr>
              <a:t>grafo simple </a:t>
            </a:r>
            <a:r>
              <a:rPr lang="es-AR" sz="1400" dirty="0" smtClean="0">
                <a:cs typeface="Times New Roman" pitchFamily="18" charset="0"/>
              </a:rPr>
              <a:t>con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>
                <a:cs typeface="Times New Roman" pitchFamily="18" charset="0"/>
              </a:rPr>
              <a:t> vértices para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≥ 3</a:t>
            </a:r>
            <a:r>
              <a:rPr lang="es-AR" sz="1400" dirty="0" smtClean="0">
                <a:cs typeface="Times New Roman" pitchFamily="18" charset="0"/>
              </a:rPr>
              <a:t>, tal que todos los vértices de G tienen grado mayor o igual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s-AR" sz="1400" dirty="0" smtClean="0">
                <a:cs typeface="Times New Roman" pitchFamily="18" charset="0"/>
              </a:rPr>
              <a:t>. </a:t>
            </a:r>
          </a:p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>
                <a:cs typeface="Times New Roman" pitchFamily="18" charset="0"/>
              </a:rPr>
              <a:t>Entonces, G contiene un ciclo </a:t>
            </a:r>
            <a:r>
              <a:rPr lang="es-AR" sz="1400" dirty="0" err="1" smtClean="0">
                <a:cs typeface="Times New Roman" pitchFamily="18" charset="0"/>
              </a:rPr>
              <a:t>hamiltoniano</a:t>
            </a:r>
            <a:r>
              <a:rPr lang="es-AR" sz="1400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4" y="3286130"/>
            <a:ext cx="1400059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smtClean="0"/>
              <a:t>Teorema de Ore</a:t>
            </a:r>
            <a:endParaRPr sz="1600" b="1" dirty="0"/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714480" y="3286130"/>
            <a:ext cx="6169888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>
                <a:cs typeface="Times New Roman" pitchFamily="18" charset="0"/>
              </a:rPr>
              <a:t>Sea G un </a:t>
            </a:r>
            <a:r>
              <a:rPr lang="es-AR" sz="1400" b="1" dirty="0" smtClean="0">
                <a:cs typeface="Times New Roman" pitchFamily="18" charset="0"/>
              </a:rPr>
              <a:t>grafo simple </a:t>
            </a:r>
            <a:r>
              <a:rPr lang="es-AR" sz="1400" dirty="0" smtClean="0">
                <a:cs typeface="Times New Roman" pitchFamily="18" charset="0"/>
              </a:rPr>
              <a:t>con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>
                <a:cs typeface="Times New Roman" pitchFamily="18" charset="0"/>
              </a:rPr>
              <a:t> vértices para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≥ 3</a:t>
            </a:r>
            <a:r>
              <a:rPr lang="es-AR" sz="1400" dirty="0" smtClean="0">
                <a:cs typeface="Times New Roman" pitchFamily="18" charset="0"/>
              </a:rPr>
              <a:t>, tal que </a:t>
            </a:r>
            <a:r>
              <a:rPr lang="es-AR" sz="1400" i="1" dirty="0" smtClean="0">
                <a:cs typeface="Times New Roman" pitchFamily="18" charset="0"/>
                <a:sym typeface="Symbol"/>
              </a:rPr>
              <a:t>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(u)</a:t>
            </a:r>
            <a:r>
              <a:rPr lang="es-AR" sz="1400" dirty="0" smtClean="0">
                <a:cs typeface="Times New Roman" pitchFamily="18" charset="0"/>
                <a:sym typeface="Symbol"/>
              </a:rPr>
              <a:t> + </a:t>
            </a:r>
            <a:r>
              <a:rPr lang="es-AR" sz="1400" i="1" dirty="0" smtClean="0">
                <a:cs typeface="Times New Roman" pitchFamily="18" charset="0"/>
                <a:sym typeface="Symbol"/>
              </a:rPr>
              <a:t>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(v)</a:t>
            </a:r>
            <a:r>
              <a:rPr lang="es-AR" sz="1400" dirty="0" smtClean="0">
                <a:cs typeface="Times New Roman" pitchFamily="18" charset="0"/>
                <a:sym typeface="Symbol"/>
              </a:rPr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≥ n </a:t>
            </a:r>
            <a:r>
              <a:rPr lang="es-AR" sz="1400" dirty="0" smtClean="0">
                <a:cs typeface="Times New Roman" pitchFamily="18" charset="0"/>
              </a:rPr>
              <a:t>para cada par de vértices no adyacentes en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s-AR" sz="1400" dirty="0" smtClean="0">
                <a:cs typeface="Times New Roman" pitchFamily="18" charset="0"/>
              </a:rPr>
              <a:t>y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es-AR" sz="1400" dirty="0" smtClean="0">
                <a:cs typeface="Times New Roman" pitchFamily="18" charset="0"/>
              </a:rPr>
              <a:t>de G. Entonces, G contiene un ciclo </a:t>
            </a:r>
            <a:r>
              <a:rPr lang="es-AR" sz="1400" dirty="0" err="1" smtClean="0">
                <a:cs typeface="Times New Roman" pitchFamily="18" charset="0"/>
              </a:rPr>
              <a:t>hamiltoniano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105804" cy="3505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550</a:t>
            </a:r>
            <a:endParaRPr lang="es-AR" sz="2000" dirty="0" smtClean="0"/>
          </a:p>
          <a:p>
            <a:r>
              <a:rPr lang="es-AR" sz="2000" dirty="0" smtClean="0"/>
              <a:t>Resolver los problemas del 1 y 8.</a:t>
            </a:r>
          </a:p>
          <a:p>
            <a:r>
              <a:rPr lang="es-AR" sz="2000" dirty="0" smtClean="0"/>
              <a:t>Resolver </a:t>
            </a:r>
            <a:r>
              <a:rPr lang="es-AR" sz="2000" dirty="0" smtClean="0"/>
              <a:t>los problemas del 30 al 36.</a:t>
            </a:r>
          </a:p>
          <a:p>
            <a:r>
              <a:rPr lang="es-AR" sz="2000" dirty="0" smtClean="0"/>
              <a:t>Determinar para que valor de n contienen los siguientes grafos un circuito </a:t>
            </a:r>
            <a:r>
              <a:rPr lang="es-AR" sz="2000" dirty="0" err="1" smtClean="0"/>
              <a:t>euleriano</a:t>
            </a:r>
            <a:r>
              <a:rPr lang="es-AR" sz="2000" dirty="0" smtClean="0"/>
              <a:t> </a:t>
            </a:r>
          </a:p>
          <a:p>
            <a:pPr lvl="1"/>
            <a:r>
              <a:rPr lang="es-AR" sz="2000" dirty="0" err="1" smtClean="0"/>
              <a:t>K</a:t>
            </a:r>
            <a:r>
              <a:rPr lang="es-AR" sz="2000" baseline="-25000" dirty="0" err="1" smtClean="0"/>
              <a:t>n</a:t>
            </a:r>
            <a:endParaRPr lang="es-AR" sz="2000" baseline="-25000" dirty="0" smtClean="0"/>
          </a:p>
          <a:p>
            <a:pPr lvl="1"/>
            <a:r>
              <a:rPr lang="es-AR" sz="2000" dirty="0" err="1" smtClean="0"/>
              <a:t>C</a:t>
            </a:r>
            <a:r>
              <a:rPr lang="es-AR" sz="2000" baseline="-25000" dirty="0" err="1" smtClean="0"/>
              <a:t>n</a:t>
            </a:r>
            <a:endParaRPr lang="es-AR" sz="2000" baseline="-25000" dirty="0" smtClean="0"/>
          </a:p>
          <a:p>
            <a:pPr lvl="1">
              <a:buNone/>
            </a:pPr>
            <a:endParaRPr lang="es-AR"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CAMINOS DE LONGITUD MÍNIMA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691680" y="1347614"/>
            <a:ext cx="6134580" cy="1284296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>
                <a:cs typeface="Times New Roman" pitchFamily="18" charset="0"/>
              </a:rPr>
              <a:t>Se le llama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grafos ponderados </a:t>
            </a:r>
            <a:r>
              <a:rPr lang="es-AR" sz="1400" dirty="0" smtClean="0">
                <a:cs typeface="Times New Roman" pitchFamily="18" charset="0"/>
              </a:rPr>
              <a:t>a los grafos en los que se asigna un número a cada una de las aristas</a:t>
            </a:r>
          </a:p>
          <a:p>
            <a:pPr algn="just">
              <a:lnSpc>
                <a:spcPct val="120000"/>
              </a:lnSpc>
              <a:buNone/>
            </a:pPr>
            <a:r>
              <a:rPr lang="es-AR" sz="1400" dirty="0" smtClean="0">
                <a:cs typeface="Times New Roman" pitchFamily="18" charset="0"/>
              </a:rPr>
              <a:t>La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longitud</a:t>
            </a:r>
            <a:r>
              <a:rPr lang="es-AR" sz="1400" dirty="0" smtClean="0">
                <a:cs typeface="Times New Roman" pitchFamily="18" charset="0"/>
              </a:rPr>
              <a:t> de un camino en un grafo ponderado es la suma de los pesos de las aristas de ese camino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106144" y="3227232"/>
            <a:ext cx="1571636" cy="928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dirty="0" err="1" smtClean="0"/>
              <a:t>Teorema</a:t>
            </a:r>
            <a:r>
              <a:rPr sz="1600" b="1" dirty="0" smtClean="0"/>
              <a:t> 9</a:t>
            </a:r>
            <a:endParaRPr sz="1600" b="1" dirty="0"/>
          </a:p>
        </p:txBody>
      </p:sp>
      <p:sp>
        <p:nvSpPr>
          <p:cNvPr id="9" name="5 Marcador de contenido"/>
          <p:cNvSpPr txBox="1">
            <a:spLocks/>
          </p:cNvSpPr>
          <p:nvPr/>
        </p:nvSpPr>
        <p:spPr>
          <a:xfrm>
            <a:off x="1749218" y="3227232"/>
            <a:ext cx="6077042" cy="928694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s-AR" sz="1400" dirty="0" smtClean="0">
                <a:cs typeface="Times New Roman" pitchFamily="18" charset="0"/>
              </a:rPr>
              <a:t>El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algoritmo de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Dijkstra</a:t>
            </a:r>
            <a:r>
              <a:rPr lang="es-AR" sz="1400" dirty="0" smtClean="0">
                <a:cs typeface="Times New Roman" pitchFamily="18" charset="0"/>
              </a:rPr>
              <a:t> determina la longitud del camino mas corto entre dos vértices de un </a:t>
            </a:r>
            <a:r>
              <a:rPr lang="es-AR" sz="1400" b="1" dirty="0" smtClean="0">
                <a:cs typeface="Times New Roman" pitchFamily="18" charset="0"/>
              </a:rPr>
              <a:t>grafo simple conexo y no dirigido</a:t>
            </a: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157675" y="1491630"/>
            <a:ext cx="1500198" cy="781057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13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6447501" cy="746398"/>
          </a:xfrm>
        </p:spPr>
        <p:txBody>
          <a:bodyPr>
            <a:normAutofit fontScale="90000"/>
          </a:bodyPr>
          <a:lstStyle/>
          <a:p>
            <a:r>
              <a:rPr lang="es-ES" sz="3800" dirty="0" smtClean="0"/>
              <a:t>DEFINICIONES SOBRE GRAFOS 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251520" y="1115989"/>
            <a:ext cx="7920880" cy="368800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400" dirty="0" smtClean="0"/>
              <a:t>Los </a:t>
            </a:r>
            <a:r>
              <a:rPr lang="es-ES" sz="1400" dirty="0" smtClean="0">
                <a:solidFill>
                  <a:schemeClr val="accent3">
                    <a:lumMod val="75000"/>
                  </a:schemeClr>
                </a:solidFill>
              </a:rPr>
              <a:t>grafos</a:t>
            </a:r>
            <a:r>
              <a:rPr lang="es-ES" sz="1400" dirty="0" smtClean="0"/>
              <a:t> son estructuras discretas que constan de vértices y de aristas que conectan entre sí, esos vértices.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400" dirty="0" smtClean="0"/>
              <a:t>Un grafo G = (V, E ) es un conjunto V ≠ </a:t>
            </a:r>
            <a:r>
              <a:rPr lang="es-ES" sz="1400" dirty="0" smtClean="0">
                <a:sym typeface="Symbol"/>
              </a:rPr>
              <a:t> de vértices V =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…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} y un conjunto de aristas E =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e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e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…e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s-ES" sz="1400" dirty="0" smtClean="0">
                <a:sym typeface="Symbol"/>
              </a:rPr>
              <a:t>}, tal que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s-ES" sz="1400" dirty="0" smtClean="0">
                <a:sym typeface="Symbol"/>
              </a:rPr>
              <a:t>= {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s-E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s-ES" sz="1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s-ES" sz="1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s-ES" sz="1400" dirty="0" smtClean="0">
                <a:sym typeface="Symbol"/>
              </a:rPr>
              <a:t>} cada arista relaciona dos vértices iguales o distintos.</a:t>
            </a:r>
            <a:endParaRPr lang="es-ES" sz="1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AR" sz="1400" dirty="0" smtClean="0"/>
              <a:t>Hay varios tipos de grafos que se diferencian entre si por el tipo y el número de aristas que pueden conectar cada par de vértices.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AR" sz="1400" dirty="0" smtClean="0">
                <a:solidFill>
                  <a:schemeClr val="accent3">
                    <a:lumMod val="75000"/>
                  </a:schemeClr>
                </a:solidFill>
              </a:rPr>
              <a:t>Tipos de grafos: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Grafo Simple 		- </a:t>
            </a:r>
            <a:r>
              <a:rPr lang="es-A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endParaRPr lang="es-A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s-A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Pseudografo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	- Grafo dirigido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- </a:t>
            </a:r>
            <a:r>
              <a:rPr lang="es-A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dirigido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105804" cy="3505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562</a:t>
            </a:r>
            <a:endParaRPr lang="es-AR" sz="2000" dirty="0"/>
          </a:p>
          <a:p>
            <a:r>
              <a:rPr lang="es-AR" sz="2000" dirty="0"/>
              <a:t>Resolver </a:t>
            </a:r>
            <a:r>
              <a:rPr lang="es-AR" sz="2000" dirty="0" smtClean="0"/>
              <a:t>el ejercicio 3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695442"/>
            <a:ext cx="612068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cs typeface="Arial" panose="020B0604020202020204" pitchFamily="34" charset="0"/>
                <a:hlinkClick r:id="rId2"/>
              </a:rPr>
              <a:t>http://www.youtube.com/watch?v=6rl0ghgPfK0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hlinkClick r:id="rId3"/>
              </a:rPr>
              <a:t>https://www.youtube.com/watch?v=fgdCNuGPJnw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dirty="0" smtClean="0"/>
              <a:t>Árboles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9727" y="1923678"/>
            <a:ext cx="6447501" cy="291058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Bibiliografía</a:t>
            </a:r>
            <a:r>
              <a:rPr lang="es-ES" dirty="0" smtClean="0"/>
              <a:t>: </a:t>
            </a:r>
            <a:r>
              <a:rPr lang="es-AR" dirty="0"/>
              <a:t>Matemática Discreta y sus Aplicaciones (5ta </a:t>
            </a:r>
            <a:r>
              <a:rPr lang="es-AR" dirty="0" err="1"/>
              <a:t>ed</a:t>
            </a:r>
            <a:r>
              <a:rPr lang="es-AR" dirty="0"/>
              <a:t>), Rosen Kenneth. </a:t>
            </a:r>
            <a:r>
              <a:rPr lang="es-AR" dirty="0" err="1"/>
              <a:t>Mcgraw-Hill</a:t>
            </a:r>
            <a:r>
              <a:rPr lang="es-AR" dirty="0"/>
              <a:t>, Interamericana de España, S.A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smtClean="0"/>
              <a:t>Capítulo 9</a:t>
            </a:r>
            <a:endParaRPr lang="es-ES" dirty="0"/>
          </a:p>
          <a:p>
            <a:endParaRPr lang="es-E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08000" y="1275606"/>
            <a:ext cx="7160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32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1508" y="123955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s-ES" sz="3800" dirty="0" smtClean="0"/>
              <a:t>DEFINICIONES SOBRE ARBOLES</a:t>
            </a:r>
            <a:endParaRPr lang="es-ES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985896"/>
            <a:ext cx="5813268" cy="1571636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</a:t>
            </a:r>
            <a:r>
              <a:rPr lang="es-AR" sz="1400" dirty="0" smtClean="0"/>
              <a:t> es un grafo no dirigido, conexo y sin ciclos.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un árbol necesariamente es un grafo simple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Los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bosques</a:t>
            </a:r>
            <a:r>
              <a:rPr lang="es-AR" sz="1400" dirty="0" smtClean="0"/>
              <a:t> son los grafos </a:t>
            </a:r>
            <a:r>
              <a:rPr lang="es-AR" sz="1400" dirty="0" err="1" smtClean="0"/>
              <a:t>acíclicos</a:t>
            </a:r>
            <a:r>
              <a:rPr lang="es-AR" sz="1400" dirty="0" smtClean="0"/>
              <a:t> (sin ciclos) pero no necesariamente conexo y tienen la propiedad de que cada una de sus componentes conexas es un árbol.</a:t>
            </a:r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051720" y="2691810"/>
            <a:ext cx="5741260" cy="714380"/>
          </a:xfrm>
        </p:spPr>
        <p:txBody>
          <a:bodyPr anchor="ctr" anchorCtr="0">
            <a:noAutofit/>
          </a:bodyPr>
          <a:lstStyle/>
          <a:p>
            <a:pPr lvl="0" algn="just">
              <a:lnSpc>
                <a:spcPct val="120000"/>
              </a:lnSpc>
              <a:buNone/>
            </a:pPr>
            <a:r>
              <a:rPr lang="es-AR" sz="1400" dirty="0" smtClean="0"/>
              <a:t>Un </a:t>
            </a:r>
            <a:r>
              <a:rPr lang="es-AR" sz="1400" b="1" dirty="0" smtClean="0"/>
              <a:t>grafo no dirigido </a:t>
            </a:r>
            <a:r>
              <a:rPr lang="es-AR" sz="1400" dirty="0" smtClean="0"/>
              <a:t>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</a:t>
            </a:r>
            <a:r>
              <a:rPr lang="es-AR" sz="1400" dirty="0" smtClean="0"/>
              <a:t> si, y solo sí hay un </a:t>
            </a:r>
            <a:r>
              <a:rPr lang="es-AR" sz="1400" i="1" dirty="0" smtClean="0"/>
              <a:t>único camino</a:t>
            </a:r>
            <a:r>
              <a:rPr lang="es-AR" sz="1400" dirty="0" smtClean="0"/>
              <a:t> entre cada pareja de vértices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71508" y="2715766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1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71544" y="1116043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1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3643320"/>
            <a:ext cx="5813268" cy="1357322"/>
          </a:xfrm>
        </p:spPr>
        <p:txBody>
          <a:bodyPr vert="horz"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 con raíz </a:t>
            </a:r>
            <a:r>
              <a:rPr lang="es-AR" sz="1400" dirty="0" smtClean="0"/>
              <a:t>es un árbol en el que uno de sus vértices ha sido designado como la raíz y todas las aristas están orientadas de modo que se alejan de la raíz.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las distintas elecciones de la raíz producen diferentes árboles con raíz</a:t>
            </a:r>
          </a:p>
        </p:txBody>
      </p:sp>
      <p:sp>
        <p:nvSpPr>
          <p:cNvPr id="16" name="Rectangle 2"/>
          <p:cNvSpPr txBox="1">
            <a:spLocks/>
          </p:cNvSpPr>
          <p:nvPr/>
        </p:nvSpPr>
        <p:spPr>
          <a:xfrm>
            <a:off x="171508" y="3736085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2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3368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12" grpId="0" uiExpand="1" build="p" animBg="1"/>
      <p:bldP spid="14" grpId="0" animBg="1"/>
      <p:bldP spid="15" grpId="0" build="p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s-ES" sz="3800" dirty="0" smtClean="0"/>
              <a:t>DEFINICIONES SOBRE ARBOLES</a:t>
            </a:r>
            <a:endParaRPr lang="es-E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4294967295"/>
          </p:nvPr>
        </p:nvSpPr>
        <p:spPr>
          <a:xfrm>
            <a:off x="179512" y="987574"/>
            <a:ext cx="7776864" cy="35052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s-AR" sz="1400" b="1" dirty="0" smtClean="0"/>
              <a:t>Otras definiciones: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Padre</a:t>
            </a:r>
            <a:r>
              <a:rPr lang="es-AR" sz="1400" dirty="0" smtClean="0"/>
              <a:t>: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es el único vértice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s-AR" sz="1400" dirty="0" smtClean="0"/>
              <a:t>talque hay una arista dirigida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Hijo</a:t>
            </a:r>
            <a:r>
              <a:rPr lang="es-AR" sz="1400" dirty="0" smtClean="0"/>
              <a:t>: cuando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 es el padre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, se dice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es el hijo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Hermano</a:t>
            </a:r>
            <a:r>
              <a:rPr lang="es-AR" sz="1400" dirty="0" smtClean="0"/>
              <a:t>: son los vértices con el mismo padre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Antecesores</a:t>
            </a:r>
            <a:r>
              <a:rPr lang="es-AR" sz="1400" dirty="0" smtClean="0"/>
              <a:t>: de un vértice diferente de la raíz son todos los vértices en el camino desde la raíz hasta ese vértice.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Descendientes</a:t>
            </a:r>
            <a:r>
              <a:rPr lang="es-AR" sz="1400" dirty="0" smtClean="0"/>
              <a:t>: de un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son aquellos vértices para los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es un antecesor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Hoja</a:t>
            </a:r>
            <a:r>
              <a:rPr lang="es-AR" sz="1400" dirty="0" smtClean="0"/>
              <a:t>: es un vértice que no tiene hijos</a:t>
            </a:r>
          </a:p>
          <a:p>
            <a:pPr>
              <a:lnSpc>
                <a:spcPct val="120000"/>
              </a:lnSpc>
            </a:pP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Vértice interno</a:t>
            </a:r>
            <a:r>
              <a:rPr lang="es-AR" sz="1400" dirty="0" smtClean="0"/>
              <a:t>: es aquel que tiene hijos</a:t>
            </a:r>
          </a:p>
          <a:p>
            <a:pPr>
              <a:lnSpc>
                <a:spcPct val="120000"/>
              </a:lnSpc>
            </a:pP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Subarbol</a:t>
            </a:r>
            <a:r>
              <a:rPr lang="es-AR" sz="1400" dirty="0" smtClean="0"/>
              <a:t>: 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AR" sz="1400" dirty="0" smtClean="0"/>
              <a:t> es un vértice de un árbol, el </a:t>
            </a:r>
            <a:r>
              <a:rPr lang="es-AR" sz="1400" dirty="0" err="1" smtClean="0"/>
              <a:t>subarbol</a:t>
            </a:r>
            <a:r>
              <a:rPr lang="es-AR" sz="1400" dirty="0" smtClean="0"/>
              <a:t> con raíz en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AR" sz="1400" dirty="0" smtClean="0"/>
              <a:t>es un </a:t>
            </a:r>
            <a:r>
              <a:rPr lang="es-AR" sz="1400" dirty="0" err="1" smtClean="0"/>
              <a:t>subgrafo</a:t>
            </a:r>
            <a:r>
              <a:rPr lang="es-AR" sz="1400" dirty="0" smtClean="0"/>
              <a:t> del árbol que contiene al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AR" sz="1400" dirty="0" smtClean="0"/>
              <a:t>y a todos sus descendientes y a todas las aristas incidentes en dichos descendientes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7726225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 smtClean="0"/>
              <a:t>DEFINICIONES SOBRE ARBOLES</a:t>
            </a:r>
            <a:endParaRPr lang="es-ES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051720" y="1563638"/>
            <a:ext cx="5863926" cy="928694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Un </a:t>
            </a:r>
            <a:r>
              <a:rPr lang="es-AR" sz="1400" b="1" dirty="0" smtClean="0"/>
              <a:t>árbol </a:t>
            </a:r>
            <a:r>
              <a:rPr lang="es-AR" sz="1400" b="1" dirty="0" err="1" smtClean="0"/>
              <a:t>raiz</a:t>
            </a:r>
            <a:r>
              <a:rPr lang="es-AR" sz="1400" dirty="0" smtClean="0"/>
              <a:t> se llama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 m-ario </a:t>
            </a:r>
            <a:r>
              <a:rPr lang="es-AR" sz="1400" dirty="0" smtClean="0"/>
              <a:t>si todos los vértices internos tienen a lo sumo,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AR" sz="1400" dirty="0" smtClean="0"/>
              <a:t> hijos. El árbol se llama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 m-ario completo</a:t>
            </a:r>
            <a:r>
              <a:rPr lang="es-AR" sz="1400" dirty="0" smtClean="0"/>
              <a:t> si todo vértices interno tiene exactamente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AR" sz="1400" dirty="0" smtClean="0"/>
              <a:t> hijos.</a:t>
            </a:r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2719387"/>
            <a:ext cx="5885276" cy="714380"/>
          </a:xfrm>
        </p:spPr>
        <p:txBody>
          <a:bodyPr anchor="ctr" anchorCtr="0">
            <a:noAutofit/>
          </a:bodyPr>
          <a:lstStyle/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Un árbol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vértices tiene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– 1 </a:t>
            </a:r>
            <a:r>
              <a:rPr lang="es-AR" sz="1400" dirty="0" smtClean="0"/>
              <a:t>aristas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171545" y="2719387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2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71545" y="1647826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3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14407" y="3790957"/>
            <a:ext cx="5885276" cy="714380"/>
          </a:xfrm>
        </p:spPr>
        <p:txBody>
          <a:bodyPr anchor="ctr" anchorCtr="0">
            <a:noAutofit/>
          </a:bodyPr>
          <a:lstStyle/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Un </a:t>
            </a:r>
            <a:r>
              <a:rPr lang="es-AR" sz="1400" b="1" dirty="0" smtClean="0"/>
              <a:t>árbol de m–ario completo </a:t>
            </a:r>
            <a:r>
              <a:rPr lang="es-AR" sz="1400" dirty="0" smtClean="0"/>
              <a:t>con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s-AR" sz="1400" dirty="0" smtClean="0"/>
              <a:t>vértices internos tiene </a:t>
            </a:r>
          </a:p>
          <a:p>
            <a:pPr lvl="0" algn="just">
              <a:lnSpc>
                <a:spcPct val="80000"/>
              </a:lnSpc>
              <a:buNone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= mi + 1</a:t>
            </a:r>
            <a:r>
              <a:rPr lang="es-AR" sz="1400" dirty="0" smtClean="0"/>
              <a:t> vértices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l= (m-1).i +1 </a:t>
            </a:r>
            <a:r>
              <a:rPr lang="es-AR" sz="1400" dirty="0" smtClean="0"/>
              <a:t>hojas</a:t>
            </a: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142844" y="3790957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3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5585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12" grpId="0" build="p" animBg="1"/>
      <p:bldP spid="14" grpId="0" animBg="1"/>
      <p:bldP spid="11" grpId="0" build="p"/>
      <p:bldP spid="1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800" dirty="0" smtClean="0"/>
              <a:t>DEFINICIONES SOBRE ARBOLES</a:t>
            </a:r>
            <a:endParaRPr lang="es-ES" dirty="0"/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1907704" y="1212840"/>
            <a:ext cx="5998343" cy="1714512"/>
          </a:xfrm>
        </p:spPr>
        <p:txBody>
          <a:bodyPr anchor="ctr" anchorCtr="0">
            <a:noAutofit/>
          </a:bodyPr>
          <a:lstStyle/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Un árbol de </a:t>
            </a:r>
            <a:r>
              <a:rPr lang="es-AR" sz="1400" b="1" dirty="0" smtClean="0"/>
              <a:t>m–ario  completo </a:t>
            </a:r>
            <a:r>
              <a:rPr lang="es-AR" sz="1400" dirty="0" smtClean="0"/>
              <a:t>con:</a:t>
            </a:r>
          </a:p>
          <a:p>
            <a:pPr marL="457200" lvl="0" indent="-457200" algn="just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vértices tiene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i = (n -1)/m </a:t>
            </a:r>
            <a:r>
              <a:rPr lang="es-AR" sz="1400" dirty="0" smtClean="0"/>
              <a:t>vértices internos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l = [(m – 1)n +1]/ m </a:t>
            </a:r>
            <a:r>
              <a:rPr lang="es-AR" sz="1400" dirty="0" smtClean="0"/>
              <a:t>hojas</a:t>
            </a:r>
          </a:p>
          <a:p>
            <a:pPr marL="457200" lvl="0" indent="-457200" algn="just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sz="1400" dirty="0" smtClean="0"/>
              <a:t> vértices internos tiene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= mi + 1 </a:t>
            </a:r>
            <a:r>
              <a:rPr lang="es-AR" sz="1400" dirty="0" smtClean="0"/>
              <a:t>vértices 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l = (m -1)i + 1</a:t>
            </a:r>
            <a:r>
              <a:rPr lang="es-AR" sz="1400" dirty="0" smtClean="0"/>
              <a:t> hojas</a:t>
            </a:r>
          </a:p>
          <a:p>
            <a:pPr marL="457200" lvl="0" indent="-457200" algn="just">
              <a:lnSpc>
                <a:spcPct val="80000"/>
              </a:lnSpc>
              <a:buSzPct val="100000"/>
              <a:buFont typeface="+mj-lt"/>
              <a:buAutoNum type="arabicPeriod"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s-AR" sz="1400" dirty="0" smtClean="0"/>
              <a:t> hojas tiene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 = (ml -1)/(m - 1)</a:t>
            </a:r>
            <a:r>
              <a:rPr lang="es-AR" sz="1400" dirty="0" smtClean="0"/>
              <a:t> vértices 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i =(l – 1)/(m - 1) </a:t>
            </a:r>
            <a:r>
              <a:rPr lang="es-AR" sz="1400" dirty="0" smtClean="0"/>
              <a:t>vértices internos</a:t>
            </a: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57356" y="1423122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4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1979712" y="4337054"/>
            <a:ext cx="6048691" cy="428628"/>
          </a:xfrm>
        </p:spPr>
        <p:txBody>
          <a:bodyPr anchor="ctr" anchorCtr="0">
            <a:noAutofit/>
          </a:bodyPr>
          <a:lstStyle/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Un árbol de m–ario de altura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AR" sz="1400" dirty="0" smtClean="0"/>
              <a:t> tiene a lo sumo,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AR" sz="1400" i="1" baseline="30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AR" sz="1400" dirty="0" smtClean="0"/>
              <a:t> hojas</a:t>
            </a: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109816" y="4113994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5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79512" y="2997038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El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nivel </a:t>
            </a:r>
            <a:r>
              <a:rPr lang="es-AR" sz="1400" dirty="0" smtClean="0"/>
              <a:t>de un vértice es la longitud del camino desde la raíz.</a:t>
            </a:r>
          </a:p>
          <a:p>
            <a:pPr lvl="0" algn="just">
              <a:lnSpc>
                <a:spcPct val="80000"/>
              </a:lnSpc>
              <a:buNone/>
            </a:pPr>
            <a:r>
              <a:rPr lang="es-AR" sz="1400" dirty="0" smtClean="0"/>
              <a:t>La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altura </a:t>
            </a:r>
            <a:r>
              <a:rPr lang="es-AR" sz="1400" dirty="0" smtClean="0"/>
              <a:t>de un árbol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s-AR" sz="1400" dirty="0" smtClean="0"/>
              <a:t>es el máximo de los niveles de sus vértices</a:t>
            </a:r>
          </a:p>
          <a:p>
            <a:pPr lvl="0" algn="just">
              <a:lnSpc>
                <a:spcPct val="120000"/>
              </a:lnSpc>
              <a:buNone/>
            </a:pPr>
            <a:r>
              <a:rPr lang="es-AR" sz="1400" dirty="0" smtClean="0"/>
              <a:t>Un árbol con raíz m-ario de altura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AR" sz="1400" dirty="0" smtClean="0"/>
              <a:t> esta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equilibrado o balanceado </a:t>
            </a:r>
            <a:r>
              <a:rPr lang="es-AR" sz="1400" dirty="0" smtClean="0"/>
              <a:t>si todas sus hojas están en los niveles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s-AR" sz="1400" dirty="0" smtClean="0"/>
              <a:t> 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h-1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42844" y="285978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42844" y="4010322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781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 animBg="1"/>
      <p:bldP spid="11" grpId="0" uiExpand="1" build="p"/>
      <p:bldP spid="13" grpId="0" uiExpand="1" build="p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609600" y="1352551"/>
            <a:ext cx="8105804" cy="350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598</a:t>
            </a:r>
            <a:endParaRPr lang="es-AR" sz="2000" dirty="0"/>
          </a:p>
          <a:p>
            <a:pPr marL="0" indent="0">
              <a:buNone/>
            </a:pPr>
            <a:endParaRPr lang="es-AR" sz="2000" dirty="0" smtClean="0"/>
          </a:p>
          <a:p>
            <a:r>
              <a:rPr lang="es-AR" sz="2000" dirty="0" smtClean="0"/>
              <a:t>Cuales de los grafos del </a:t>
            </a:r>
            <a:r>
              <a:rPr lang="es-AR" sz="2000" dirty="0" err="1" smtClean="0"/>
              <a:t>ejerciocio</a:t>
            </a:r>
            <a:r>
              <a:rPr lang="es-AR" sz="2000" dirty="0" smtClean="0"/>
              <a:t> 1 son árboles</a:t>
            </a:r>
          </a:p>
          <a:p>
            <a:r>
              <a:rPr lang="es-AR" sz="2000" dirty="0" smtClean="0"/>
              <a:t>Responder las preguntas del ejercicio 3 y 4</a:t>
            </a:r>
          </a:p>
        </p:txBody>
      </p:sp>
    </p:spTree>
    <p:extLst>
      <p:ext uri="{BB962C8B-B14F-4D97-AF65-F5344CB8AC3E}">
        <p14:creationId xmlns:p14="http://schemas.microsoft.com/office/powerpoint/2010/main" val="8361949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6447501" cy="990600"/>
          </a:xfrm>
        </p:spPr>
        <p:txBody>
          <a:bodyPr>
            <a:normAutofit/>
          </a:bodyPr>
          <a:lstStyle/>
          <a:p>
            <a:r>
              <a:rPr sz="3400" dirty="0" smtClean="0"/>
              <a:t>RECORRIDOS EN ARBOLES</a:t>
            </a:r>
            <a:endParaRPr lang="es-ES" sz="3400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4294967295"/>
          </p:nvPr>
        </p:nvSpPr>
        <p:spPr>
          <a:xfrm>
            <a:off x="251520" y="1059582"/>
            <a:ext cx="7776864" cy="33623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s-AR" sz="1400" b="1" dirty="0" smtClean="0"/>
              <a:t>Sistema de etiquetado universal</a:t>
            </a:r>
          </a:p>
          <a:p>
            <a:pPr>
              <a:lnSpc>
                <a:spcPct val="120000"/>
              </a:lnSpc>
            </a:pPr>
            <a:r>
              <a:rPr lang="es-AR" sz="1400" dirty="0" smtClean="0"/>
              <a:t>Los procedimientos para recorrer todos los vértices de un árbol ordenado con raíz se basan en las ordenaciones definidas en los hijos.</a:t>
            </a:r>
          </a:p>
          <a:p>
            <a:pPr>
              <a:lnSpc>
                <a:spcPct val="120000"/>
              </a:lnSpc>
            </a:pPr>
            <a:r>
              <a:rPr lang="es-AR" sz="1400" dirty="0" smtClean="0"/>
              <a:t>Para ordenar totalmente los vértices de un árbol ordenado con raíz primero se deben etiquetar todos los vértices:</a:t>
            </a:r>
          </a:p>
          <a:p>
            <a:pPr lvl="1">
              <a:lnSpc>
                <a:spcPct val="120000"/>
              </a:lnSpc>
            </a:pPr>
            <a:r>
              <a:rPr lang="es-AR" sz="1400" dirty="0" smtClean="0"/>
              <a:t>Etiquetar la raíz con el entero 0</a:t>
            </a:r>
          </a:p>
          <a:p>
            <a:pPr lvl="1">
              <a:lnSpc>
                <a:spcPct val="120000"/>
              </a:lnSpc>
            </a:pPr>
            <a:r>
              <a:rPr lang="es-AR" sz="1400" dirty="0" smtClean="0"/>
              <a:t>Etiquetar sus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AR" sz="1400" dirty="0" smtClean="0"/>
              <a:t> hijos (al nivel 1) de izquierda a derecha con los enteros 1, 2, 3, …,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>
              <a:lnSpc>
                <a:spcPct val="120000"/>
              </a:lnSpc>
            </a:pPr>
            <a:r>
              <a:rPr lang="es-AR" sz="1400" dirty="0" smtClean="0"/>
              <a:t>Para cada vértice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del nivel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dirty="0" smtClean="0"/>
              <a:t> con etiqueta A, etiquetamos sus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 hijos de izquierda a derecha como A.1, A.2, …, </a:t>
            </a:r>
            <a:r>
              <a:rPr lang="es-AR" sz="1400" dirty="0" err="1" smtClean="0"/>
              <a:t>A.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s-AR" sz="1400" dirty="0" smtClean="0"/>
          </a:p>
        </p:txBody>
      </p:sp>
    </p:spTree>
    <p:extLst>
      <p:ext uri="{BB962C8B-B14F-4D97-AF65-F5344CB8AC3E}">
        <p14:creationId xmlns:p14="http://schemas.microsoft.com/office/powerpoint/2010/main" val="54121347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1545" y="134150"/>
            <a:ext cx="6447501" cy="990600"/>
          </a:xfrm>
        </p:spPr>
        <p:txBody>
          <a:bodyPr>
            <a:normAutofit/>
          </a:bodyPr>
          <a:lstStyle/>
          <a:p>
            <a:r>
              <a:rPr lang="es-AR" sz="3400" dirty="0" smtClean="0"/>
              <a:t>RECORRIDOS EN ARBOLES</a:t>
            </a:r>
            <a:endParaRPr lang="es-ES" sz="3400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26685" y="1181519"/>
            <a:ext cx="5669252" cy="1500198"/>
          </a:xfrm>
        </p:spPr>
        <p:txBody>
          <a:bodyPr vert="horz"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Sea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un árbol ordenado con raíz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. 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consta sólo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, entonces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s-AR" sz="1400" dirty="0" smtClean="0"/>
              <a:t> es el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recorrido en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preorden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s-AR" sz="1400" dirty="0" smtClean="0">
                <a:cs typeface="Times New Roman" pitchFamily="18" charset="0"/>
              </a:rPr>
              <a:t>En otro caso, supongamos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son </a:t>
            </a:r>
            <a:r>
              <a:rPr lang="es-AR" sz="1400" dirty="0" err="1" smtClean="0">
                <a:cs typeface="Times New Roman" pitchFamily="18" charset="0"/>
              </a:rPr>
              <a:t>subárboles</a:t>
            </a:r>
            <a:r>
              <a:rPr lang="es-AR" sz="1400" dirty="0" smtClean="0">
                <a:cs typeface="Times New Roman" pitchFamily="18" charset="0"/>
              </a:rPr>
              <a:t>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 listado de izquierda a derecha en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>
                <a:cs typeface="Times New Roman" pitchFamily="18" charset="0"/>
              </a:rPr>
              <a:t>. El recorrido en </a:t>
            </a:r>
            <a:r>
              <a:rPr lang="es-AR" sz="1400" dirty="0" err="1" smtClean="0">
                <a:cs typeface="Times New Roman" pitchFamily="18" charset="0"/>
              </a:rPr>
              <a:t>preorden</a:t>
            </a:r>
            <a:r>
              <a:rPr lang="es-AR" sz="1400" dirty="0" smtClean="0">
                <a:cs typeface="Times New Roman" pitchFamily="18" charset="0"/>
              </a:rPr>
              <a:t> comienza visitando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, continua recorriendo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dirty="0" smtClean="0">
                <a:cs typeface="Times New Roman" pitchFamily="18" charset="0"/>
              </a:rPr>
              <a:t>, en </a:t>
            </a:r>
            <a:r>
              <a:rPr lang="es-AR" sz="1400" dirty="0" err="1" smtClean="0">
                <a:cs typeface="Times New Roman" pitchFamily="18" charset="0"/>
              </a:rPr>
              <a:t>preorden</a:t>
            </a:r>
            <a:r>
              <a:rPr lang="es-AR" sz="1400" dirty="0" smtClean="0">
                <a:cs typeface="Times New Roman" pitchFamily="18" charset="0"/>
              </a:rPr>
              <a:t>, luego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AR" sz="1400" dirty="0" smtClean="0">
                <a:cs typeface="Times New Roman" pitchFamily="18" charset="0"/>
              </a:rPr>
              <a:t>y así sucesivamente hasta recorrer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en </a:t>
            </a:r>
            <a:r>
              <a:rPr lang="es-AR" sz="1400" dirty="0" err="1" smtClean="0">
                <a:cs typeface="Times New Roman" pitchFamily="18" charset="0"/>
              </a:rPr>
              <a:t>preorden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66772" y="1275606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3214692"/>
            <a:ext cx="5669252" cy="1500198"/>
          </a:xfrm>
        </p:spPr>
        <p:txBody>
          <a:bodyPr vert="horz"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Sea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un árbol ordenado con raíz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. 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consta sólo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, entonces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s-AR" sz="1400" dirty="0" smtClean="0"/>
              <a:t> es el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recorrido en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inorden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s-AR" sz="1400" dirty="0" smtClean="0">
                <a:cs typeface="Times New Roman" pitchFamily="18" charset="0"/>
              </a:rPr>
              <a:t>En otro caso, supongamos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son </a:t>
            </a:r>
            <a:r>
              <a:rPr lang="es-AR" sz="1400" dirty="0" err="1" smtClean="0">
                <a:cs typeface="Times New Roman" pitchFamily="18" charset="0"/>
              </a:rPr>
              <a:t>subárboles</a:t>
            </a:r>
            <a:r>
              <a:rPr lang="es-AR" sz="1400" dirty="0" smtClean="0">
                <a:cs typeface="Times New Roman" pitchFamily="18" charset="0"/>
              </a:rPr>
              <a:t>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 listado de izquierda a derecha en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>
                <a:cs typeface="Times New Roman" pitchFamily="18" charset="0"/>
              </a:rPr>
              <a:t>. El recorrido en </a:t>
            </a:r>
            <a:r>
              <a:rPr lang="es-AR" sz="1400" dirty="0" err="1" smtClean="0">
                <a:cs typeface="Times New Roman" pitchFamily="18" charset="0"/>
              </a:rPr>
              <a:t>inorden</a:t>
            </a:r>
            <a:r>
              <a:rPr lang="es-AR" sz="1400" dirty="0" smtClean="0">
                <a:cs typeface="Times New Roman" pitchFamily="18" charset="0"/>
              </a:rPr>
              <a:t> comienza recorriendo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dirty="0" smtClean="0">
                <a:cs typeface="Times New Roman" pitchFamily="18" charset="0"/>
              </a:rPr>
              <a:t>, en </a:t>
            </a:r>
            <a:r>
              <a:rPr lang="es-AR" sz="1400" dirty="0" err="1" smtClean="0">
                <a:cs typeface="Times New Roman" pitchFamily="18" charset="0"/>
              </a:rPr>
              <a:t>inorden</a:t>
            </a:r>
            <a:r>
              <a:rPr lang="es-AR" sz="1400" dirty="0" smtClean="0">
                <a:cs typeface="Times New Roman" pitchFamily="18" charset="0"/>
              </a:rPr>
              <a:t> y a continua visitando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, a continuación recorre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dirty="0" smtClean="0">
                <a:cs typeface="Times New Roman" pitchFamily="18" charset="0"/>
              </a:rPr>
              <a:t> en </a:t>
            </a:r>
            <a:r>
              <a:rPr lang="es-AR" sz="1400" dirty="0" err="1" smtClean="0">
                <a:cs typeface="Times New Roman" pitchFamily="18" charset="0"/>
              </a:rPr>
              <a:t>inorden</a:t>
            </a:r>
            <a:r>
              <a:rPr lang="es-AR" sz="1400" dirty="0" smtClean="0">
                <a:cs typeface="Times New Roman" pitchFamily="18" charset="0"/>
              </a:rPr>
              <a:t> y así sucesivamente hasta recorrer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en </a:t>
            </a:r>
            <a:r>
              <a:rPr lang="es-AR" sz="1400" dirty="0" err="1" smtClean="0">
                <a:cs typeface="Times New Roman" pitchFamily="18" charset="0"/>
              </a:rPr>
              <a:t>inorden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66772" y="3247445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11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5694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0" grpId="0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400" dirty="0" smtClean="0"/>
              <a:t>RECORRIDOS EN ARBOLES</a:t>
            </a:r>
            <a:endParaRPr lang="es-ES" sz="3400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051720" y="1965587"/>
            <a:ext cx="5741260" cy="1500198"/>
          </a:xfrm>
        </p:spPr>
        <p:txBody>
          <a:bodyPr vert="horz"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Sea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un árbol ordenado con raíz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. 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/>
              <a:t> consta sólo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/>
              <a:t>, entonces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s-AR" sz="1400" dirty="0" smtClean="0"/>
              <a:t> es el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recorrido en </a:t>
            </a:r>
            <a:r>
              <a:rPr lang="es-AR" sz="1400" dirty="0" err="1" smtClean="0">
                <a:solidFill>
                  <a:schemeClr val="accent2">
                    <a:lumMod val="75000"/>
                  </a:schemeClr>
                </a:solidFill>
              </a:rPr>
              <a:t>postorden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AR" sz="1400" dirty="0" smtClean="0"/>
              <a:t>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s-AR" sz="1400" dirty="0" smtClean="0">
                <a:cs typeface="Times New Roman" pitchFamily="18" charset="0"/>
              </a:rPr>
              <a:t>En otro caso, supongamos que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son </a:t>
            </a:r>
            <a:r>
              <a:rPr lang="es-AR" sz="1400" dirty="0" err="1" smtClean="0">
                <a:cs typeface="Times New Roman" pitchFamily="18" charset="0"/>
              </a:rPr>
              <a:t>subárboles</a:t>
            </a:r>
            <a:r>
              <a:rPr lang="es-AR" sz="1400" dirty="0" smtClean="0">
                <a:cs typeface="Times New Roman" pitchFamily="18" charset="0"/>
              </a:rPr>
              <a:t> de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dirty="0" smtClean="0">
                <a:cs typeface="Times New Roman" pitchFamily="18" charset="0"/>
              </a:rPr>
              <a:t> listado de izquierda a derecha en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dirty="0" smtClean="0">
                <a:cs typeface="Times New Roman" pitchFamily="18" charset="0"/>
              </a:rPr>
              <a:t>. El recorrido en </a:t>
            </a:r>
            <a:r>
              <a:rPr lang="es-AR" sz="1400" dirty="0" err="1" smtClean="0">
                <a:cs typeface="Times New Roman" pitchFamily="18" charset="0"/>
              </a:rPr>
              <a:t>postorden</a:t>
            </a:r>
            <a:r>
              <a:rPr lang="es-AR" sz="1400" dirty="0" smtClean="0">
                <a:cs typeface="Times New Roman" pitchFamily="18" charset="0"/>
              </a:rPr>
              <a:t> comienza recorriendo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dirty="0" smtClean="0">
                <a:cs typeface="Times New Roman" pitchFamily="18" charset="0"/>
              </a:rPr>
              <a:t>, en </a:t>
            </a:r>
            <a:r>
              <a:rPr lang="es-AR" sz="1400" dirty="0" err="1" smtClean="0">
                <a:cs typeface="Times New Roman" pitchFamily="18" charset="0"/>
              </a:rPr>
              <a:t>postorden</a:t>
            </a:r>
            <a:r>
              <a:rPr lang="es-AR" sz="1400" dirty="0" smtClean="0">
                <a:cs typeface="Times New Roman" pitchFamily="18" charset="0"/>
              </a:rPr>
              <a:t>, luego recorre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AR" sz="1400" dirty="0" smtClean="0">
                <a:cs typeface="Times New Roman" pitchFamily="18" charset="0"/>
              </a:rPr>
              <a:t> en </a:t>
            </a:r>
            <a:r>
              <a:rPr lang="es-AR" sz="1400" dirty="0" err="1" smtClean="0">
                <a:cs typeface="Times New Roman" pitchFamily="18" charset="0"/>
              </a:rPr>
              <a:t>postorden</a:t>
            </a:r>
            <a:r>
              <a:rPr lang="es-AR" sz="1400" dirty="0" smtClean="0">
                <a:cs typeface="Times New Roman" pitchFamily="18" charset="0"/>
              </a:rPr>
              <a:t> y así sucesivamente hasta recorrer </a:t>
            </a:r>
            <a:r>
              <a:rPr lang="es-AR" sz="1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AR" sz="1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cs typeface="Times New Roman" pitchFamily="18" charset="0"/>
              </a:rPr>
              <a:t>y finaliza visitando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r.</a:t>
            </a: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79512" y="1995686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175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/>
              <a:t>TIPOS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000232" y="1374172"/>
            <a:ext cx="6548454" cy="857248"/>
          </a:xfrm>
        </p:spPr>
        <p:txBody>
          <a:bodyPr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Un grafo simple G = (V, E) consta de V, un conjunto no vacío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vértices</a:t>
            </a:r>
            <a:r>
              <a:rPr lang="es-AR" sz="1400" dirty="0" smtClean="0"/>
              <a:t>, y de E, un conjunto de pares no ordenados de elementos distintos de V. A estos pares se los llama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aristas</a:t>
            </a:r>
            <a:endParaRPr lang="es-A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71545" y="2643758"/>
            <a:ext cx="1828687" cy="70961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Multigrafo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2051720" y="2458563"/>
            <a:ext cx="6548454" cy="10800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multigrafo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G = (V, E) consta de un conjunto V de 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vértices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un conjunto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aristas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y una </a:t>
            </a:r>
            <a:r>
              <a:rPr kumimoji="0" lang="es-AR" sz="14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función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E en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{{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u, v</a:t>
            </a:r>
            <a:r>
              <a:rPr kumimoji="0" lang="es-AR" sz="1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 u, v </a:t>
            </a:r>
            <a:r>
              <a:rPr lang="es-AR" sz="1400" dirty="0" smtClean="0"/>
              <a:t>pertenecen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V, 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≠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es-AR" sz="1400" dirty="0" smtClean="0"/>
              <a:t>Se dice que las aristas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y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AR" sz="1400" dirty="0" smtClean="0"/>
              <a:t>son aristas múltiples o paralelas si 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s-AR" sz="1400" b="0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71545" y="3790966"/>
            <a:ext cx="1828687" cy="70961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smtClean="0">
                <a:solidFill>
                  <a:schemeClr val="lt1"/>
                </a:solidFill>
              </a:rPr>
              <a:t>Pseudografo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2080338" y="3651870"/>
            <a:ext cx="6468348" cy="10800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pseudografo</a:t>
            </a:r>
            <a:r>
              <a:rPr lang="es-AR" sz="1400" dirty="0" smtClean="0"/>
              <a:t> G = (V, E) consta de un conjunto V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vértices</a:t>
            </a:r>
            <a:r>
              <a:rPr lang="es-AR" sz="1400" dirty="0" smtClean="0"/>
              <a:t>, un conjunto E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aristas</a:t>
            </a:r>
            <a:r>
              <a:rPr lang="es-AR" sz="1400" dirty="0" smtClean="0"/>
              <a:t> y una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función</a:t>
            </a:r>
            <a:r>
              <a:rPr lang="es-AR" sz="1400" dirty="0" smtClean="0"/>
              <a:t>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sz="1400" dirty="0" smtClean="0"/>
              <a:t> de E en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{{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}|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pertenecen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a V}. </a:t>
            </a:r>
            <a:r>
              <a:rPr lang="es-AR" sz="1400" dirty="0" smtClean="0"/>
              <a:t>Una aristas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es un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bucle</a:t>
            </a:r>
            <a:r>
              <a:rPr lang="es-AR" sz="1400" dirty="0" smtClean="0"/>
              <a:t>, o lazo si 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f(e) = {u, u} = {u} </a:t>
            </a:r>
            <a:r>
              <a:rPr lang="es-AR" sz="1400" dirty="0" smtClean="0"/>
              <a:t>para algún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s-AR" sz="1400" dirty="0" smtClean="0"/>
              <a:t> que pertenezca a V.</a:t>
            </a:r>
            <a:endParaRPr lang="es-AR" sz="1400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178622" y="1420998"/>
            <a:ext cx="1828687" cy="70961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Grafo simple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609600" y="1352551"/>
            <a:ext cx="8105804" cy="350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626</a:t>
            </a:r>
            <a:endParaRPr lang="es-AR" sz="2000" dirty="0"/>
          </a:p>
          <a:p>
            <a:endParaRPr lang="es-AR" sz="2000" dirty="0" smtClean="0"/>
          </a:p>
          <a:p>
            <a:r>
              <a:rPr lang="es-AR" sz="2000" dirty="0" smtClean="0"/>
              <a:t>Ejercicio </a:t>
            </a:r>
            <a:r>
              <a:rPr lang="es-AR" sz="2000" dirty="0"/>
              <a:t>8</a:t>
            </a:r>
            <a:endParaRPr lang="es-AR" sz="2000" dirty="0" smtClean="0"/>
          </a:p>
          <a:p>
            <a:pPr lvl="1"/>
            <a:r>
              <a:rPr lang="es-AR" sz="2000" dirty="0" smtClean="0"/>
              <a:t>Recorrido en </a:t>
            </a:r>
            <a:r>
              <a:rPr lang="es-AR" sz="2000" dirty="0" err="1" smtClean="0"/>
              <a:t>Preorden</a:t>
            </a:r>
            <a:endParaRPr lang="es-AR" sz="2000" dirty="0" smtClean="0"/>
          </a:p>
          <a:p>
            <a:pPr lvl="1"/>
            <a:r>
              <a:rPr lang="es-AR" sz="2000" dirty="0" smtClean="0"/>
              <a:t>Recorrido </a:t>
            </a:r>
            <a:r>
              <a:rPr lang="es-AR" sz="2000" dirty="0" err="1" smtClean="0"/>
              <a:t>Inorden</a:t>
            </a:r>
            <a:endParaRPr lang="es-AR" sz="2000" dirty="0" smtClean="0"/>
          </a:p>
          <a:p>
            <a:pPr lvl="1"/>
            <a:r>
              <a:rPr lang="es-AR" sz="2000" dirty="0" smtClean="0"/>
              <a:t>Recorrido en </a:t>
            </a:r>
            <a:r>
              <a:rPr lang="es-AR" sz="2000" dirty="0" err="1" smtClean="0"/>
              <a:t>Postorden</a:t>
            </a:r>
            <a:endParaRPr lang="es-AR" sz="2000" dirty="0" smtClean="0"/>
          </a:p>
          <a:p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3451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400" dirty="0" smtClean="0"/>
              <a:t>ARBOLES GENERADODRES</a:t>
            </a:r>
            <a:endParaRPr lang="es-ES" sz="3400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071100" y="1424446"/>
            <a:ext cx="5741260" cy="1143008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Sea G un </a:t>
            </a:r>
            <a:r>
              <a:rPr lang="es-AR" sz="1400" b="1" dirty="0" smtClean="0"/>
              <a:t>grafo simple</a:t>
            </a:r>
            <a:r>
              <a:rPr lang="es-AR" sz="1400" dirty="0" smtClean="0"/>
              <a:t>.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 generador </a:t>
            </a:r>
            <a:r>
              <a:rPr lang="es-AR" sz="1400" dirty="0" smtClean="0"/>
              <a:t>(o </a:t>
            </a:r>
            <a:r>
              <a:rPr lang="es-AR" sz="1400" dirty="0" err="1" smtClean="0"/>
              <a:t>recubridor</a:t>
            </a:r>
            <a:r>
              <a:rPr lang="es-AR" sz="1400" dirty="0" smtClean="0"/>
              <a:t>)de G es un </a:t>
            </a:r>
            <a:r>
              <a:rPr lang="es-AR" sz="1400" dirty="0" err="1" smtClean="0"/>
              <a:t>subgrafo</a:t>
            </a:r>
            <a:r>
              <a:rPr lang="es-AR" sz="1400" dirty="0" smtClean="0"/>
              <a:t> de G que es un árbol y contiene todos los vértices de G.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None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un grafo simple que admite un árbol generador necesariamente es conexo. También, todo grafo simple conexo tiene un árbol generado</a:t>
            </a: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62497" y="1501279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13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2857502"/>
            <a:ext cx="5741260" cy="571504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buNone/>
            </a:pPr>
            <a:r>
              <a:rPr lang="es-AR" sz="1400" dirty="0" smtClean="0"/>
              <a:t>Un grafo simple es conexo si, y sólo si, admite un árbol generador</a:t>
            </a: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2844" y="2786064"/>
            <a:ext cx="18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Teorema 9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142844" y="3714758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85720" y="3786196"/>
            <a:ext cx="7526640" cy="1143008"/>
          </a:xfrm>
        </p:spPr>
        <p:txBody>
          <a:bodyPr vert="horz" anchor="ctr" anchorCtr="0">
            <a:normAutofit lnSpcReduction="10000"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  <a:buNone/>
            </a:pPr>
            <a:r>
              <a:rPr lang="es-AR" sz="1400" dirty="0" smtClean="0"/>
              <a:t>La demostración del Teorema 9 da un algoritmo para construir árboles generadores mediante la supresión de aristas. Este algoritmo no es eficiente ya que requiere identificar los ciclos.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En lugar de construir árboles generadores eliminando aristas, se los puede construir añadiendo aristas. A continuación veremos dos algoritmos basados en esta estrategia:</a:t>
            </a:r>
          </a:p>
        </p:txBody>
      </p:sp>
    </p:spTree>
    <p:extLst>
      <p:ext uri="{BB962C8B-B14F-4D97-AF65-F5344CB8AC3E}">
        <p14:creationId xmlns:p14="http://schemas.microsoft.com/office/powerpoint/2010/main" val="34855774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8" grpId="0" build="p"/>
      <p:bldP spid="9" grpId="0" build="p" animBg="1"/>
      <p:bldP spid="1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6447501" cy="990600"/>
          </a:xfrm>
        </p:spPr>
        <p:txBody>
          <a:bodyPr>
            <a:normAutofit/>
          </a:bodyPr>
          <a:lstStyle/>
          <a:p>
            <a:r>
              <a:rPr sz="3400" dirty="0" smtClean="0"/>
              <a:t>BÚSQUEDA EN PROFUNDIDAD</a:t>
            </a:r>
            <a:endParaRPr lang="es-ES" sz="3400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4294967295"/>
          </p:nvPr>
        </p:nvSpPr>
        <p:spPr>
          <a:xfrm>
            <a:off x="285401" y="843558"/>
            <a:ext cx="7527210" cy="3643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b="1" dirty="0" smtClean="0"/>
              <a:t>Podemos construir un árbol generador para un grafo simple conexo: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Construiremos un árbol con raíz, y el árbol generador será el grafo no dirigido subyacente.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Elegimos un vértice arbitrario como raíz del árbol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Formamos un camino que comienza en este vértice añadiendo sucesivamente vértices y aristas, siendo cada arista incidente con el último vértice del camino y un vértice que no está en el camino.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Añadimos a este camino tantos vértices y aristas como sea posible.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Si el camino pasa por todos los vértices, el árbol generador es dicho camino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Si no, se debe añadir más vértices y aristas.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Retrocedemos al penúltimo vértice del camino y, si es posible, formamos un nuevo camino comenzamos en este vértice y que pase por los nodos </a:t>
            </a:r>
            <a:r>
              <a:rPr lang="es-AR" sz="1400" b="1" dirty="0" smtClean="0"/>
              <a:t>no visitados</a:t>
            </a:r>
            <a:r>
              <a:rPr lang="es-AR" sz="1400" dirty="0" smtClean="0"/>
              <a:t>. Si esto no se puede hacer, retrocedemos al vértice anterior en el recorrido hacia la raíz y lo intentamos de nuevo.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Repetimos el proceso, hasta que no se pueda añadir más aristas</a:t>
            </a:r>
          </a:p>
        </p:txBody>
      </p:sp>
    </p:spTree>
    <p:extLst>
      <p:ext uri="{BB962C8B-B14F-4D97-AF65-F5344CB8AC3E}">
        <p14:creationId xmlns:p14="http://schemas.microsoft.com/office/powerpoint/2010/main" val="42002318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6447501" cy="990600"/>
          </a:xfrm>
        </p:spPr>
        <p:txBody>
          <a:bodyPr>
            <a:normAutofit/>
          </a:bodyPr>
          <a:lstStyle/>
          <a:p>
            <a:r>
              <a:rPr sz="3400" dirty="0" smtClean="0"/>
              <a:t>BÚSQUEDA EN ANCHURA</a:t>
            </a:r>
            <a:endParaRPr lang="es-ES" sz="3400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4294967295"/>
          </p:nvPr>
        </p:nvSpPr>
        <p:spPr>
          <a:xfrm>
            <a:off x="323528" y="987574"/>
            <a:ext cx="7383194" cy="32147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b="1" dirty="0" smtClean="0"/>
              <a:t>Podemos construir un árbol generador para un grafo simple conexo: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Construiremos un árbol con raíz, y el grafo no dirigido subyacente es el árbol generador.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Elegimos un vértice arbitrario como raíz del árbol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Añadimos todas las aristas incidentes en ese vértices. Los nuevos vértices añadidos en esa fase forman los vértices del nivel 1 del árbol generador. Los ordenamos con un orden cualquiera.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Para cada vértice del nivel 1visitados en orden, añadimos todos los vértices incidentes con él, siempre que no formen un ciclo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Ordenamos los hijos de los vértices del nivel 1 con un orden cualquiera, generando así los vértices de nivel 2 del árbol.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Repetimos este procedimiento hasta que se hayan añadido todos los vértices del árbol.</a:t>
            </a:r>
          </a:p>
        </p:txBody>
      </p:sp>
    </p:spTree>
    <p:extLst>
      <p:ext uri="{BB962C8B-B14F-4D97-AF65-F5344CB8AC3E}">
        <p14:creationId xmlns:p14="http://schemas.microsoft.com/office/powerpoint/2010/main" val="2191329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609600" y="1352551"/>
            <a:ext cx="8105804" cy="350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/>
              <a:t>Página </a:t>
            </a:r>
            <a:r>
              <a:rPr lang="es-AR" sz="2000" b="1" dirty="0" smtClean="0"/>
              <a:t>638</a:t>
            </a:r>
            <a:endParaRPr lang="es-AR" sz="2000" dirty="0"/>
          </a:p>
          <a:p>
            <a:endParaRPr lang="es-AR" sz="2000" dirty="0" smtClean="0"/>
          </a:p>
          <a:p>
            <a:r>
              <a:rPr lang="es-AR" sz="2000" dirty="0" smtClean="0"/>
              <a:t>Crea un árbol generador eliminado ciclos con el ejercicio 3</a:t>
            </a:r>
          </a:p>
          <a:p>
            <a:r>
              <a:rPr lang="es-AR" sz="2000" dirty="0" smtClean="0"/>
              <a:t>Aplicando la búsqueda por profundidad, crea un árbol generador – Ejercicio 13 – vértice a</a:t>
            </a:r>
          </a:p>
          <a:p>
            <a:r>
              <a:rPr lang="es-AR" sz="2000" dirty="0" smtClean="0"/>
              <a:t>Aplicando la búsqueda por anchura, crea un árbol generador – Ejercicio 13 – vértice d</a:t>
            </a:r>
          </a:p>
          <a:p>
            <a:endParaRPr lang="es-AR" sz="2800" dirty="0" smtClean="0"/>
          </a:p>
          <a:p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46426422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400" dirty="0" smtClean="0"/>
              <a:t>ARBOL GENERADOR MINIMO</a:t>
            </a:r>
            <a:endParaRPr lang="es-ES" sz="3400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143108" y="1500180"/>
            <a:ext cx="5597244" cy="1143008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dirty="0" smtClean="0"/>
              <a:t>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árbol generador mínimo </a:t>
            </a:r>
            <a:r>
              <a:rPr lang="es-AR" sz="1400" dirty="0" smtClean="0"/>
              <a:t>de un </a:t>
            </a:r>
            <a:r>
              <a:rPr lang="es-AR" sz="1400" b="1" dirty="0" smtClean="0"/>
              <a:t>grafo ponderado </a:t>
            </a:r>
            <a:r>
              <a:rPr lang="es-AR" sz="1400" dirty="0" smtClean="0"/>
              <a:t>es un árbol generador tal que la suma de los pesos de sus aristas es la mínima posible de entre todos los árboles generadores.</a:t>
            </a:r>
          </a:p>
        </p:txBody>
      </p:sp>
      <p:sp>
        <p:nvSpPr>
          <p:cNvPr id="14" name="Rectangle 2"/>
          <p:cNvSpPr txBox="1">
            <a:spLocks/>
          </p:cNvSpPr>
          <p:nvPr/>
        </p:nvSpPr>
        <p:spPr>
          <a:xfrm>
            <a:off x="171545" y="1708874"/>
            <a:ext cx="1800000" cy="72000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</a:t>
            </a:r>
            <a:r>
              <a:rPr kumimoji="0" lang="es-ES" sz="1600" b="0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14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11 Conector recto"/>
          <p:cNvCxnSpPr/>
          <p:nvPr/>
        </p:nvCxnSpPr>
        <p:spPr>
          <a:xfrm>
            <a:off x="142844" y="2928940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251520" y="3430594"/>
            <a:ext cx="7454632" cy="1071570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400" b="1" dirty="0" smtClean="0"/>
              <a:t>Presentaremos dos algoritmos para construir árboles generadores de pesos mínimos: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Algoritmo de </a:t>
            </a:r>
            <a:r>
              <a:rPr lang="es-AR" sz="1400" dirty="0" err="1" smtClean="0"/>
              <a:t>Prim</a:t>
            </a:r>
            <a:endParaRPr lang="es-AR" sz="14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400" dirty="0" smtClean="0"/>
              <a:t>Algoritmo de </a:t>
            </a:r>
            <a:r>
              <a:rPr lang="es-AR" sz="1400" dirty="0" err="1" smtClean="0"/>
              <a:t>Kruskal</a:t>
            </a:r>
            <a:endParaRPr lang="es-AR" sz="1400" dirty="0" smtClean="0"/>
          </a:p>
        </p:txBody>
      </p:sp>
    </p:spTree>
    <p:extLst>
      <p:ext uri="{BB962C8B-B14F-4D97-AF65-F5344CB8AC3E}">
        <p14:creationId xmlns:p14="http://schemas.microsoft.com/office/powerpoint/2010/main" val="18030132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339502"/>
            <a:ext cx="8208912" cy="1005840"/>
          </a:xfrm>
        </p:spPr>
        <p:txBody>
          <a:bodyPr>
            <a:noAutofit/>
          </a:bodyPr>
          <a:lstStyle/>
          <a:p>
            <a:r>
              <a:rPr lang="es-AR" sz="3200" dirty="0" smtClean="0"/>
              <a:t>ALGORITMOS - ARBOL GENERADOR MINIMO</a:t>
            </a:r>
            <a:endParaRPr lang="es-ES" sz="3200" dirty="0"/>
          </a:p>
        </p:txBody>
      </p:sp>
      <p:sp>
        <p:nvSpPr>
          <p:cNvPr id="7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395536" y="1347614"/>
            <a:ext cx="7311186" cy="2144850"/>
          </a:xfrm>
        </p:spPr>
        <p:txBody>
          <a:bodyPr vert="horz" anchor="ctr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</a:rPr>
              <a:t>Algoritmo de </a:t>
            </a:r>
            <a:r>
              <a:rPr lang="es-AR" sz="1600" b="1" dirty="0" err="1" smtClean="0">
                <a:solidFill>
                  <a:schemeClr val="accent2">
                    <a:lumMod val="75000"/>
                  </a:schemeClr>
                </a:solidFill>
              </a:rPr>
              <a:t>Prim</a:t>
            </a: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Se elige cualquier arista de peso mínimo y se la selecciona para el árbol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Se añaden sucesivamente aristas al árbol de entre las de peso mínimo que sean </a:t>
            </a:r>
            <a:r>
              <a:rPr lang="es-AR" sz="1600" b="1" dirty="0" smtClean="0"/>
              <a:t>incidentes con un vértice </a:t>
            </a:r>
            <a:r>
              <a:rPr lang="es-AR" sz="1600" dirty="0" smtClean="0"/>
              <a:t>que ya está en el árbol y </a:t>
            </a:r>
            <a:r>
              <a:rPr lang="es-AR" sz="1600" b="1" dirty="0" smtClean="0"/>
              <a:t>que no formen ciclos </a:t>
            </a:r>
            <a:r>
              <a:rPr lang="es-AR" sz="1600" dirty="0" smtClean="0"/>
              <a:t>con otras aristas del árbol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Finaliza cuando se hayan añadido n-1 aristas</a:t>
            </a:r>
          </a:p>
        </p:txBody>
      </p:sp>
    </p:spTree>
    <p:extLst>
      <p:ext uri="{BB962C8B-B14F-4D97-AF65-F5344CB8AC3E}">
        <p14:creationId xmlns:p14="http://schemas.microsoft.com/office/powerpoint/2010/main" val="5379632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320118" cy="100584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ALGORITMOS - ARBOL GENERADOR MINIMO</a:t>
            </a:r>
            <a:endParaRPr lang="es-ES" sz="2000" dirty="0"/>
          </a:p>
        </p:txBody>
      </p:sp>
      <p:sp>
        <p:nvSpPr>
          <p:cNvPr id="9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323528" y="1347614"/>
            <a:ext cx="7455202" cy="2228058"/>
          </a:xfrm>
        </p:spPr>
        <p:txBody>
          <a:bodyPr vert="horz" anchor="ctr" anchorCtr="0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</a:rPr>
              <a:t>Algoritmo de </a:t>
            </a:r>
            <a:r>
              <a:rPr lang="es-AR" sz="1600" b="1" dirty="0" err="1" smtClean="0">
                <a:solidFill>
                  <a:schemeClr val="accent2">
                    <a:lumMod val="75000"/>
                  </a:schemeClr>
                </a:solidFill>
              </a:rPr>
              <a:t>Kruskal</a:t>
            </a:r>
            <a:r>
              <a:rPr lang="es-AR" sz="16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Se elige cualquier arista de peso mínimo y se la selecciona para el árbol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Se añaden sucesivamente aristas al árbol de entre las de peso mínimo siempre que estas </a:t>
            </a:r>
            <a:r>
              <a:rPr lang="es-AR" sz="1600" b="1" dirty="0" smtClean="0"/>
              <a:t>no formen un ciclo </a:t>
            </a:r>
            <a:r>
              <a:rPr lang="es-AR" sz="1600" dirty="0" smtClean="0"/>
              <a:t>con las otras ya incorporadas. (no es necesario que sean incidentes con vértices del árbol)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AR" sz="1600" dirty="0" smtClean="0"/>
              <a:t>Finaliza cuando se hayan añadido n-1 aristas</a:t>
            </a:r>
          </a:p>
        </p:txBody>
      </p:sp>
    </p:spTree>
    <p:extLst>
      <p:ext uri="{BB962C8B-B14F-4D97-AF65-F5344CB8AC3E}">
        <p14:creationId xmlns:p14="http://schemas.microsoft.com/office/powerpoint/2010/main" val="9286498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294967295"/>
          </p:nvPr>
        </p:nvSpPr>
        <p:spPr>
          <a:xfrm>
            <a:off x="609600" y="1352551"/>
            <a:ext cx="8105804" cy="350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smtClean="0"/>
              <a:t>Página </a:t>
            </a:r>
            <a:r>
              <a:rPr lang="es-AR" sz="2000" b="1" smtClean="0"/>
              <a:t>645</a:t>
            </a:r>
          </a:p>
          <a:p>
            <a:pPr marL="0" indent="0">
              <a:buNone/>
            </a:pPr>
            <a:endParaRPr lang="es-AR" sz="2000" dirty="0" smtClean="0"/>
          </a:p>
          <a:p>
            <a:r>
              <a:rPr lang="es-AR" sz="2000" dirty="0" smtClean="0"/>
              <a:t>Ejercicio 1</a:t>
            </a:r>
          </a:p>
          <a:p>
            <a:r>
              <a:rPr lang="es-AR" sz="2000" dirty="0" smtClean="0"/>
              <a:t>Utilizar </a:t>
            </a:r>
            <a:r>
              <a:rPr lang="es-AR" sz="2000" dirty="0" err="1" smtClean="0"/>
              <a:t>Prim</a:t>
            </a:r>
            <a:r>
              <a:rPr lang="es-AR" sz="2000" dirty="0" smtClean="0"/>
              <a:t> para el ejercicio 3</a:t>
            </a:r>
          </a:p>
          <a:p>
            <a:r>
              <a:rPr lang="es-AR" sz="2000" dirty="0" smtClean="0"/>
              <a:t>Utilizar </a:t>
            </a:r>
            <a:r>
              <a:rPr lang="es-AR" sz="2000" dirty="0" err="1" smtClean="0"/>
              <a:t>Kruskal</a:t>
            </a:r>
            <a:r>
              <a:rPr lang="es-AR" sz="2000" dirty="0" smtClean="0"/>
              <a:t> para el ejercicio 3</a:t>
            </a:r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19154216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2954" y="2381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/>
              <a:t>TIPOS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095512" y="1320480"/>
            <a:ext cx="5860864" cy="857248"/>
          </a:xfrm>
        </p:spPr>
        <p:txBody>
          <a:bodyPr anchor="ctr" anchorCtr="0">
            <a:normAutofit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Un grafo dirigido G = (V, E) consta de un conjunto V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vértices </a:t>
            </a:r>
            <a:r>
              <a:rPr lang="es-A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 de</a:t>
            </a:r>
            <a:r>
              <a:rPr lang="es-AR" sz="1400" dirty="0" smtClean="0"/>
              <a:t> un conjunto E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aristas</a:t>
            </a:r>
            <a:r>
              <a:rPr lang="es-AR" sz="1400" dirty="0" smtClean="0"/>
              <a:t>, que son pares ordenados de elementos de V.</a:t>
            </a:r>
            <a:endParaRPr lang="es-A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42844" y="2547555"/>
            <a:ext cx="1828687" cy="70961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Multigrafo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Dirigido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2051720" y="2391063"/>
            <a:ext cx="5860864" cy="1080000"/>
          </a:xfrm>
          <a:prstGeom prst="rect">
            <a:avLst/>
          </a:prstGeom>
        </p:spPr>
        <p:txBody>
          <a:bodyPr vert="horz" anchor="ctr" anchorCtr="0">
            <a:normAutofit lnSpcReduction="10000"/>
          </a:bodyPr>
          <a:lstStyle/>
          <a:p>
            <a:pPr marL="320040" lvl="0" indent="-320040" algn="just">
              <a:lnSpc>
                <a:spcPct val="12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 </a:t>
            </a:r>
            <a:r>
              <a:rPr kumimoji="0" lang="es-A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multigrafo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G = (V, E) consta de un conjunto V de 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vértices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un conjunto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 de </a:t>
            </a:r>
            <a:r>
              <a:rPr lang="es-AR" sz="1400" i="1" dirty="0" smtClean="0">
                <a:solidFill>
                  <a:schemeClr val="accent2">
                    <a:lumMod val="75000"/>
                  </a:schemeClr>
                </a:solidFill>
              </a:rPr>
              <a:t>aristas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y una </a:t>
            </a:r>
            <a:r>
              <a:rPr kumimoji="0" lang="es-AR" sz="140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función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E en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s-AR" sz="1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{{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u, v</a:t>
            </a:r>
            <a:r>
              <a:rPr kumimoji="0" lang="es-AR" sz="1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s-AR" sz="1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 u, v </a:t>
            </a:r>
            <a:r>
              <a:rPr lang="es-AR" sz="1400" dirty="0" smtClean="0"/>
              <a:t>pertenecen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 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es-AR" sz="1400" dirty="0" smtClean="0"/>
              <a:t>Se dice que las aristas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1400" dirty="0" smtClean="0"/>
              <a:t>y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s-AR" sz="1400" dirty="0" smtClean="0"/>
              <a:t>son aristas múltiples o paralelas si 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 = f(e</a:t>
            </a:r>
            <a:r>
              <a:rPr lang="es-AR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s-AR" sz="1400" b="0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142844" y="3713170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323528" y="3766657"/>
            <a:ext cx="6215106" cy="124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AR" sz="1600" dirty="0" smtClean="0">
                <a:solidFill>
                  <a:schemeClr val="accent2">
                    <a:lumMod val="75000"/>
                  </a:schemeClr>
                </a:solidFill>
              </a:rPr>
              <a:t>Ejemplos de grafos</a:t>
            </a:r>
            <a:r>
              <a:rPr lang="es-AR" sz="1600" dirty="0" smtClean="0"/>
              <a:t>: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Grafos de conocidos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Torneo de todos contra todos </a:t>
            </a:r>
          </a:p>
          <a:p>
            <a:pPr>
              <a:lnSpc>
                <a:spcPct val="120000"/>
              </a:lnSpc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</a:pPr>
            <a:r>
              <a:rPr lang="es-AR" sz="1600" dirty="0" smtClean="0"/>
              <a:t> Grafo de la Red de Internet</a:t>
            </a:r>
            <a:endParaRPr lang="es-AR" sz="16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32954" y="1381940"/>
            <a:ext cx="1828687" cy="709610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s-ES" dirty="0" smtClean="0">
                <a:solidFill>
                  <a:schemeClr val="lt1"/>
                </a:solidFill>
              </a:rPr>
              <a:t>Grafo Dirigido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/>
      <p:bldP spid="17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 smtClean="0"/>
              <a:t>Resumen</a:t>
            </a:r>
            <a:endParaRPr lang="es-ES" sz="34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27496"/>
              </p:ext>
            </p:extLst>
          </p:nvPr>
        </p:nvGraphicFramePr>
        <p:xfrm>
          <a:off x="323528" y="1447800"/>
          <a:ext cx="7786744" cy="2950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702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TIPOS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ARISTAS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Admite aristas múltiples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Admite bucles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Grafo</a:t>
                      </a:r>
                      <a:r>
                        <a:rPr lang="es-AR" sz="1800" baseline="0" dirty="0" smtClean="0"/>
                        <a:t> Simple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 dirigidas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852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err="1" smtClean="0"/>
                        <a:t>Multigrafo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 dirigidas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err="1" smtClean="0"/>
                        <a:t>Pseudografo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 dirigidas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Grafo</a:t>
                      </a:r>
                      <a:r>
                        <a:rPr lang="es-AR" sz="1800" baseline="0" dirty="0" smtClean="0"/>
                        <a:t> Dirigido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Dirigidas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 </a:t>
                      </a:r>
                      <a:r>
                        <a:rPr lang="es-AR" sz="1200" dirty="0" smtClean="0"/>
                        <a:t>(en la misma dirección)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25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err="1" smtClean="0"/>
                        <a:t>Multigrafo</a:t>
                      </a:r>
                      <a:r>
                        <a:rPr lang="es-AR" sz="1800" dirty="0" smtClean="0"/>
                        <a:t> Dirigido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Dirigidas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400" dirty="0" smtClean="0"/>
              <a:t>PRÁCTICA</a:t>
            </a:r>
            <a:endParaRPr lang="es-AR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609600" y="1352551"/>
            <a:ext cx="8105804" cy="350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dirty="0" smtClean="0"/>
              <a:t>Página </a:t>
            </a:r>
            <a:r>
              <a:rPr lang="es-AR" sz="1800" b="1" dirty="0" smtClean="0"/>
              <a:t>509 </a:t>
            </a:r>
          </a:p>
          <a:p>
            <a:r>
              <a:rPr lang="es-AR" sz="1800" dirty="0" smtClean="0"/>
              <a:t>Dibujar un grafo de cada tipo</a:t>
            </a:r>
          </a:p>
          <a:p>
            <a:r>
              <a:rPr lang="es-AR" sz="1800" dirty="0" smtClean="0"/>
              <a:t>Determinar </a:t>
            </a:r>
            <a:r>
              <a:rPr lang="es-AR" sz="1800" dirty="0" smtClean="0"/>
              <a:t>de que tipo de grafo son los siguientes (ejercicios del 3 al 9)</a:t>
            </a:r>
          </a:p>
          <a:p>
            <a:r>
              <a:rPr lang="es-AR" sz="1800" dirty="0" smtClean="0"/>
              <a:t>Para los grafos de los problemas 3 -6 halla un conjunto de aristas tal que si se eliminan esas aristas, el grafo se convierte en simple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519710" y="1575849"/>
            <a:ext cx="6652690" cy="1214446"/>
          </a:xfrm>
        </p:spPr>
        <p:txBody>
          <a:bodyPr anchor="ctr" anchorCtr="0"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s-AR" sz="1400" dirty="0" smtClean="0"/>
              <a:t>Se dice que dos vértices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s-AR" sz="1400" dirty="0" smtClean="0"/>
              <a:t>y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s-AR" sz="1400" dirty="0" smtClean="0"/>
              <a:t> de un </a:t>
            </a:r>
            <a:r>
              <a:rPr lang="es-AR" sz="1400" b="1" dirty="0" smtClean="0"/>
              <a:t>grafo no dirigido</a:t>
            </a:r>
            <a:r>
              <a:rPr lang="es-AR" sz="1400" dirty="0" smtClean="0"/>
              <a:t> G son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adyacentes</a:t>
            </a:r>
            <a:r>
              <a:rPr lang="es-AR" sz="1400" dirty="0" smtClean="0"/>
              <a:t> (o vecinos) en G si 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s-AR" sz="1400" dirty="0" smtClean="0"/>
              <a:t> es una arista de G. Si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 ={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es-AR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s-AR" sz="1400" dirty="0" smtClean="0"/>
              <a:t>e dice que la arista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dirty="0" smtClean="0"/>
              <a:t> es un </a:t>
            </a:r>
            <a:r>
              <a:rPr lang="es-AR" sz="1400" dirty="0" smtClean="0">
                <a:solidFill>
                  <a:schemeClr val="accent2">
                    <a:lumMod val="75000"/>
                  </a:schemeClr>
                </a:solidFill>
              </a:rPr>
              <a:t>incidente</a:t>
            </a:r>
            <a:r>
              <a:rPr lang="es-AR" sz="1400" dirty="0" smtClean="0"/>
              <a:t> con los vértices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s-AR" sz="1400" dirty="0" smtClean="0"/>
              <a:t>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. También se dice que la arista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AR" sz="1400" dirty="0" smtClean="0"/>
              <a:t> conecta a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s-AR" sz="1400" dirty="0" smtClean="0"/>
              <a:t>y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s-AR" sz="1400" dirty="0" smtClean="0"/>
              <a:t>. </a:t>
            </a:r>
            <a:endParaRPr lang="es-AR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19652" y="3291830"/>
            <a:ext cx="1400059" cy="99537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2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542903" y="3147814"/>
            <a:ext cx="6629497" cy="1214446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El 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</a:rPr>
              <a:t>grado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de un vértice de </a:t>
            </a:r>
            <a:r>
              <a:rPr kumimoji="0" lang="es-A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grafo no dirigido</a:t>
            </a: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es el número de aristas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s-AR" sz="1400" dirty="0" smtClean="0"/>
              <a:t>incidentes con él, exceptuando los bucles. Cada uno de los cuales contribuye con </a:t>
            </a:r>
            <a:r>
              <a:rPr lang="es-AR" sz="1400" b="1" dirty="0" smtClean="0"/>
              <a:t>dos</a:t>
            </a:r>
            <a:r>
              <a:rPr lang="es-AR" sz="1400" dirty="0" smtClean="0"/>
              <a:t> unidades al grado del vértice. El grado del vértice se denota con </a:t>
            </a:r>
            <a:r>
              <a:rPr lang="es-AR" sz="1400" dirty="0" smtClean="0">
                <a:latin typeface="Symbol" pitchFamily="18" charset="2"/>
              </a:rPr>
              <a:t>d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(v)</a:t>
            </a: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19651" y="1671635"/>
            <a:ext cx="1400059" cy="995371"/>
          </a:xfrm>
          <a:prstGeom prst="rect">
            <a:avLst/>
          </a:prstGeom>
          <a:solidFill>
            <a:schemeClr val="accent2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vert="horz" lIns="137160" tIns="182880" rIns="137160" bIns="9144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Definición </a:t>
            </a:r>
            <a:r>
              <a:rPr lang="es-ES" sz="1600" dirty="0">
                <a:solidFill>
                  <a:schemeClr val="lt1"/>
                </a:solidFill>
              </a:rPr>
              <a:t>1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sz="3400" dirty="0" smtClean="0"/>
              <a:t>TERMINOLOGÍA DE GRAFOS</a:t>
            </a:r>
            <a:endParaRPr lang="es-ES" sz="3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571604" y="1643056"/>
            <a:ext cx="6240756" cy="1285884"/>
          </a:xfrm>
        </p:spPr>
        <p:txBody>
          <a:bodyPr anchor="ctr" anchorCtr="0">
            <a:noAutofit/>
          </a:bodyPr>
          <a:lstStyle/>
          <a:p>
            <a:pPr lvl="0" algn="just">
              <a:buNone/>
            </a:pPr>
            <a:r>
              <a:rPr lang="es-AR" sz="1400" dirty="0" smtClean="0"/>
              <a:t>Sea G = (V, E) un </a:t>
            </a:r>
            <a:r>
              <a:rPr lang="es-AR" sz="1400" b="1" dirty="0" smtClean="0"/>
              <a:t>grafo no dirigido</a:t>
            </a:r>
            <a:r>
              <a:rPr lang="es-AR" sz="1400" dirty="0" smtClean="0"/>
              <a:t> con </a:t>
            </a: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s-AR" sz="1400" dirty="0" smtClean="0"/>
              <a:t>aristas. Entonces:</a:t>
            </a:r>
            <a:endParaRPr lang="es-AR" sz="20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buNone/>
            </a:pPr>
            <a:endParaRPr lang="es-AR" sz="2000" i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s-AR" sz="1400" i="1" dirty="0" smtClean="0">
                <a:latin typeface="Times New Roman" pitchFamily="18" charset="0"/>
                <a:cs typeface="Times New Roman" pitchFamily="18" charset="0"/>
              </a:rPr>
              <a:t>Nótese que esto es cierto incluso cuando hay aristas múltiples y bucles en el grafo</a:t>
            </a:r>
            <a:endParaRPr lang="es-AR" sz="1400" i="1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71545" y="1790692"/>
            <a:ext cx="1400059" cy="995371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algn="ctr"/>
            <a:r>
              <a:rPr lang="es-ES" sz="1200" b="1" dirty="0" smtClean="0"/>
              <a:t>Teorema de los apretones de manos</a:t>
            </a:r>
            <a:endParaRPr lang="es-ES" sz="1200" b="1" dirty="0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42844" y="3290890"/>
            <a:ext cx="1400059" cy="9953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137160" tIns="182880" rIns="137160" bIns="91440" anchor="ctr" anchorCtr="0">
            <a:normAutofit/>
          </a:bodyPr>
          <a:lstStyle/>
          <a:p>
            <a:pPr marR="0" lvl="0" algn="ctr" defTabSz="914400" fontAlgn="auto">
              <a:lnSpc>
                <a:spcPct val="90000"/>
              </a:lnSpc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  <a:tabLst/>
              <a:defRPr/>
            </a:pPr>
            <a:r>
              <a:rPr sz="1600" b="1" dirty="0" smtClean="0"/>
              <a:t>Teorema 2</a:t>
            </a:r>
            <a:endParaRPr sz="1600" b="1" dirty="0"/>
          </a:p>
        </p:txBody>
      </p:sp>
      <p:sp>
        <p:nvSpPr>
          <p:cNvPr id="10" name="5 Marcador de contenido"/>
          <p:cNvSpPr txBox="1">
            <a:spLocks/>
          </p:cNvSpPr>
          <p:nvPr/>
        </p:nvSpPr>
        <p:spPr>
          <a:xfrm>
            <a:off x="1542903" y="3214692"/>
            <a:ext cx="6269457" cy="1214446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320040" lvl="0" indent="-320040"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s-A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Todo</a:t>
            </a:r>
            <a:r>
              <a:rPr kumimoji="0" lang="es-A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s-AR" sz="1400" b="1" dirty="0" smtClean="0"/>
              <a:t>grafo no dirigido</a:t>
            </a:r>
            <a:r>
              <a:rPr lang="es-AR" sz="1400" dirty="0" smtClean="0"/>
              <a:t> tiene un número par de vértices de grado impar</a:t>
            </a:r>
            <a:endParaRPr lang="es-AR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9" y="2071685"/>
            <a:ext cx="1036899" cy="500065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uiExpand="1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4435</Words>
  <Application>Microsoft Office PowerPoint</Application>
  <PresentationFormat>Presentación en pantalla (16:9)</PresentationFormat>
  <Paragraphs>385</Paragraphs>
  <Slides>48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Faceta</vt:lpstr>
      <vt:lpstr>MATEMÁTICA  Grafos y Árboles </vt:lpstr>
      <vt:lpstr>Grafos</vt:lpstr>
      <vt:lpstr>DEFINICIONES SOBRE GRAFOS </vt:lpstr>
      <vt:lpstr>TIPOS DE GRAFOS</vt:lpstr>
      <vt:lpstr>TIPOS DE GRAFOS</vt:lpstr>
      <vt:lpstr>Resumen</vt:lpstr>
      <vt:lpstr>PRÁCTICA</vt:lpstr>
      <vt:lpstr>TERMINOLOGÍA DE GRAFOS</vt:lpstr>
      <vt:lpstr>TERMINOLOGÍA DE GRAFOS</vt:lpstr>
      <vt:lpstr>TERMINOLOGÍA DE GRAFOS</vt:lpstr>
      <vt:lpstr>TERMINOLOGÍA DE GRAFOS</vt:lpstr>
      <vt:lpstr>TERMINOLOGÍA DE GRAFOS</vt:lpstr>
      <vt:lpstr>TERMINOLOGÍA DE GRAFOS</vt:lpstr>
      <vt:lpstr>TERMINOLOGÍA DE GRAFOS</vt:lpstr>
      <vt:lpstr>PRÁCTICA</vt:lpstr>
      <vt:lpstr>REPRESENTACIÓN DE GRAFOS</vt:lpstr>
      <vt:lpstr>REPRESENTACIÓN DE GRAFOS</vt:lpstr>
      <vt:lpstr>REPRESENTACIÓN DE GRAFOS</vt:lpstr>
      <vt:lpstr>PRÁCTICA</vt:lpstr>
      <vt:lpstr>CONEXIÓN - CAMINOS</vt:lpstr>
      <vt:lpstr>CONEXIÓN - CAMINOS</vt:lpstr>
      <vt:lpstr>CONEXIÓN - CAMINOS</vt:lpstr>
      <vt:lpstr>PRÁCTICA</vt:lpstr>
      <vt:lpstr>EULER Y HAMILTON</vt:lpstr>
      <vt:lpstr>EULER Y HAMILTON</vt:lpstr>
      <vt:lpstr>EULER Y HAMILTON</vt:lpstr>
      <vt:lpstr>EULER Y HAMILTON</vt:lpstr>
      <vt:lpstr>PRÁCTICA</vt:lpstr>
      <vt:lpstr>CAMINOS DE LONGITUD MÍNIMA</vt:lpstr>
      <vt:lpstr>PRÁCTICA</vt:lpstr>
      <vt:lpstr>Árboles</vt:lpstr>
      <vt:lpstr>DEFINICIONES SOBRE ARBOLES</vt:lpstr>
      <vt:lpstr>DEFINICIONES SOBRE ARBOLES</vt:lpstr>
      <vt:lpstr>DEFINICIONES SOBRE ARBOLES</vt:lpstr>
      <vt:lpstr>DEFINICIONES SOBRE ARBOLES</vt:lpstr>
      <vt:lpstr>PRÁCTICA</vt:lpstr>
      <vt:lpstr>RECORRIDOS EN ARBOLES</vt:lpstr>
      <vt:lpstr>RECORRIDOS EN ARBOLES</vt:lpstr>
      <vt:lpstr>RECORRIDOS EN ARBOLES</vt:lpstr>
      <vt:lpstr>PRÁCTICA</vt:lpstr>
      <vt:lpstr>ARBOLES GENERADODRES</vt:lpstr>
      <vt:lpstr>BÚSQUEDA EN PROFUNDIDAD</vt:lpstr>
      <vt:lpstr>BÚSQUEDA EN ANCHURA</vt:lpstr>
      <vt:lpstr>PRÁCTICA</vt:lpstr>
      <vt:lpstr>ARBOL GENERADOR MINIMO</vt:lpstr>
      <vt:lpstr>ALGORITMOS - ARBOL GENERADOR MINIMO</vt:lpstr>
      <vt:lpstr>ALGORITMOS - ARBOL GENERADOR MINIMO</vt:lpstr>
      <vt:lpstr>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2013-08-07T11:50:47Z</dcterms:created>
  <dcterms:modified xsi:type="dcterms:W3CDTF">2021-04-08T22:50:40Z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