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89" r:id="rId4"/>
    <p:sldId id="290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86" r:id="rId15"/>
    <p:sldId id="278" r:id="rId16"/>
    <p:sldId id="279" r:id="rId17"/>
    <p:sldId id="280" r:id="rId18"/>
    <p:sldId id="310" r:id="rId19"/>
    <p:sldId id="308" r:id="rId20"/>
    <p:sldId id="309" r:id="rId21"/>
    <p:sldId id="311" r:id="rId22"/>
    <p:sldId id="285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97" r:id="rId32"/>
    <p:sldId id="298" r:id="rId33"/>
    <p:sldId id="299" r:id="rId34"/>
    <p:sldId id="304" r:id="rId35"/>
    <p:sldId id="305" r:id="rId36"/>
    <p:sldId id="302" r:id="rId37"/>
    <p:sldId id="300" r:id="rId38"/>
    <p:sldId id="266" r:id="rId39"/>
    <p:sldId id="303" r:id="rId40"/>
    <p:sldId id="267" r:id="rId41"/>
    <p:sldId id="291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y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24" autoAdjust="0"/>
  </p:normalViewPr>
  <p:slideViewPr>
    <p:cSldViewPr>
      <p:cViewPr varScale="1">
        <p:scale>
          <a:sx n="85" d="100"/>
          <a:sy n="85" d="100"/>
        </p:scale>
        <p:origin x="1560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78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smtClean="0"/>
              <a:t>Expresión de problemas y algoritmos - UNPSJB - Sede Ushuaia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025CF-A095-41E0-986A-4AC1279337C2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70DA2-3BF0-46CF-B669-C2800179243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1055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smtClean="0"/>
              <a:t>Expresión de problemas y algoritmos - UNPSJB - Sede Ushuaia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83493-730C-4CBD-885F-7227019DF05D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91FBB-8952-4F36-961C-E05D2AE1E8E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5047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Expresión de problemas y algoritmos - UNPSJB - Sede Ushuaia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9pPr>
          </a:lstStyle>
          <a:p>
            <a:pPr eaLnBrk="1" hangingPunct="1"/>
            <a:endParaRPr lang="es-AR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body"/>
          </p:nvPr>
        </p:nvSpPr>
        <p:spPr>
          <a:xfrm>
            <a:off x="686099" y="4343704"/>
            <a:ext cx="5484316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9pPr>
          </a:lstStyle>
          <a:p>
            <a:pPr eaLnBrk="1" hangingPunct="1"/>
            <a:endParaRPr lang="es-AR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body"/>
          </p:nvPr>
        </p:nvSpPr>
        <p:spPr>
          <a:xfrm>
            <a:off x="686099" y="4343704"/>
            <a:ext cx="5484316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9pPr>
          </a:lstStyle>
          <a:p>
            <a:pPr eaLnBrk="1" hangingPunct="1"/>
            <a:endParaRPr lang="es-AR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body"/>
          </p:nvPr>
        </p:nvSpPr>
        <p:spPr>
          <a:xfrm>
            <a:off x="686099" y="4343704"/>
            <a:ext cx="5484316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9pPr>
          </a:lstStyle>
          <a:p>
            <a:pPr eaLnBrk="1" hangingPunct="1"/>
            <a:endParaRPr lang="es-AR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body"/>
          </p:nvPr>
        </p:nvSpPr>
        <p:spPr>
          <a:xfrm>
            <a:off x="686099" y="4343704"/>
            <a:ext cx="5484316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9pPr>
          </a:lstStyle>
          <a:p>
            <a:pPr eaLnBrk="1" hangingPunct="1"/>
            <a:endParaRPr lang="es-AR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body"/>
          </p:nvPr>
        </p:nvSpPr>
        <p:spPr>
          <a:xfrm>
            <a:off x="686099" y="4343704"/>
            <a:ext cx="5484316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9pPr>
          </a:lstStyle>
          <a:p>
            <a:pPr eaLnBrk="1" hangingPunct="1"/>
            <a:endParaRPr lang="es-AR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body"/>
          </p:nvPr>
        </p:nvSpPr>
        <p:spPr>
          <a:xfrm>
            <a:off x="686099" y="4343704"/>
            <a:ext cx="5484316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9pPr>
          </a:lstStyle>
          <a:p>
            <a:pPr eaLnBrk="1" hangingPunct="1"/>
            <a:endParaRPr lang="es-AR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body"/>
          </p:nvPr>
        </p:nvSpPr>
        <p:spPr>
          <a:xfrm>
            <a:off x="686099" y="4343704"/>
            <a:ext cx="5484316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9pPr>
          </a:lstStyle>
          <a:p>
            <a:pPr eaLnBrk="1" hangingPunct="1"/>
            <a:endParaRPr lang="es-AR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body"/>
          </p:nvPr>
        </p:nvSpPr>
        <p:spPr>
          <a:xfrm>
            <a:off x="686099" y="4343704"/>
            <a:ext cx="5484316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9pPr>
          </a:lstStyle>
          <a:p>
            <a:pPr eaLnBrk="1" hangingPunct="1"/>
            <a:endParaRPr lang="es-AR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body"/>
          </p:nvPr>
        </p:nvSpPr>
        <p:spPr>
          <a:xfrm>
            <a:off x="686099" y="4343704"/>
            <a:ext cx="5484316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5015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9pPr>
          </a:lstStyle>
          <a:p>
            <a:pPr eaLnBrk="1" hangingPunct="1"/>
            <a:endParaRPr lang="es-AR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body"/>
          </p:nvPr>
        </p:nvSpPr>
        <p:spPr>
          <a:xfrm>
            <a:off x="686099" y="4343704"/>
            <a:ext cx="5484316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574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Expresión de problemas y algoritmos - UNPSJB - Sede Ushuaia</a:t>
            </a: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9pPr>
          </a:lstStyle>
          <a:p>
            <a:pPr eaLnBrk="1" hangingPunct="1"/>
            <a:endParaRPr lang="es-AR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body"/>
          </p:nvPr>
        </p:nvSpPr>
        <p:spPr>
          <a:xfrm>
            <a:off x="686099" y="4343704"/>
            <a:ext cx="5484316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699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9pPr>
          </a:lstStyle>
          <a:p>
            <a:pPr eaLnBrk="1" hangingPunct="1"/>
            <a:endParaRPr lang="es-AR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body"/>
          </p:nvPr>
        </p:nvSpPr>
        <p:spPr>
          <a:xfrm>
            <a:off x="686099" y="4343704"/>
            <a:ext cx="5484316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9033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Expresión de problemas y algoritmos - UNPSJB - Sede Ushuaia</a:t>
            </a:r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Expresión de problemas y algoritmos - UNPSJB - Sede Ushuaia</a:t>
            </a:r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Expresión de problemas y algoritmos - UNPSJB - Sede Ushuaia</a:t>
            </a:r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Expresión de problemas y algoritmos - UNPSJB - Sede Ushuaia</a:t>
            </a:r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Expresión de problemas y algoritmos - UNPSJB - Sede Ushuaia</a:t>
            </a:r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Expresión de problemas y algoritmos - UNPSJB - Sede Ushuaia</a:t>
            </a:r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Expresión de problemas y algoritmos - UNPSJB - Sede Ushuaia</a:t>
            </a:r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Expresión de problemas y algoritmos - UNPSJB - Sede Ushuaia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Expresión de problemas y algoritmos - UNPSJB - Sede Ushuaia</a:t>
            </a:r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Expresión de problemas y algoritmos - UNPSJB - Sede Ushuaia</a:t>
            </a:r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Expresión de problemas y algoritmos - UNPSJB - Sede Ushuaia</a:t>
            </a:r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Expresión de problemas y algoritmos - UNPSJB - Sede Ushuaia</a:t>
            </a:r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Expresión de problemas y algoritmos - UNPSJB - Sede Ushuaia</a:t>
            </a:r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Expresión de problemas y algoritmos - UNPSJB - Sede Ushuaia</a:t>
            </a:r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Expresión de problemas y algoritmos - UNPSJB - Sede Ushuaia</a:t>
            </a:r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Expresión de problemas y algoritmos - UNPSJB - Sede Ushuaia</a:t>
            </a:r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Expresión de problemas y algoritmos - UNPSJB - Sede Ushuaia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Expresión de problemas y algoritmos - UNPSJB - Sede Ushuaia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9pPr>
          </a:lstStyle>
          <a:p>
            <a:pPr eaLnBrk="1" hangingPunct="1"/>
            <a:endParaRPr lang="es-AR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body"/>
          </p:nvPr>
        </p:nvSpPr>
        <p:spPr>
          <a:xfrm>
            <a:off x="686099" y="4343704"/>
            <a:ext cx="5484316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9pPr>
          </a:lstStyle>
          <a:p>
            <a:pPr eaLnBrk="1" hangingPunct="1"/>
            <a:endParaRPr lang="es-AR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body"/>
          </p:nvPr>
        </p:nvSpPr>
        <p:spPr>
          <a:xfrm>
            <a:off x="686099" y="4343704"/>
            <a:ext cx="5484316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9pPr>
          </a:lstStyle>
          <a:p>
            <a:pPr eaLnBrk="1" hangingPunct="1"/>
            <a:endParaRPr lang="es-AR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body"/>
          </p:nvPr>
        </p:nvSpPr>
        <p:spPr>
          <a:xfrm>
            <a:off x="686099" y="4343704"/>
            <a:ext cx="5484316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9pPr>
          </a:lstStyle>
          <a:p>
            <a:pPr eaLnBrk="1" hangingPunct="1"/>
            <a:endParaRPr lang="es-AR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body"/>
          </p:nvPr>
        </p:nvSpPr>
        <p:spPr>
          <a:xfrm>
            <a:off x="686099" y="4343704"/>
            <a:ext cx="5484316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9pPr>
          </a:lstStyle>
          <a:p>
            <a:pPr eaLnBrk="1" hangingPunct="1"/>
            <a:endParaRPr lang="es-AR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body"/>
          </p:nvPr>
        </p:nvSpPr>
        <p:spPr>
          <a:xfrm>
            <a:off x="686099" y="4343704"/>
            <a:ext cx="5484316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112C-8186-4425-9BBD-3282A592CBBB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045671D7-179B-48BB-A4D8-C3C9227FFFC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8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AC1A-01D2-4066-99D7-57A28890E2D0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3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8E08-659A-4BD2-8A79-EC1E977784FE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3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4A8C-6C3F-43B0-B119-DACC2B581596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5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44AE986-3D2B-4FCF-9341-460BCECE706C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045671D7-179B-48BB-A4D8-C3C9227FFFC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DF34-9C9F-4EC2-B979-E22263165A51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7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46AF-C36B-4F33-B405-9135647290B5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C5CE0A6-9ED4-4F0B-94CA-273FDF69B9D4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3882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A3BA-0F7C-4ED1-9315-32F54608ACA2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9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7F33-2713-4503-BC72-AAC3EFE077E7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5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E138-D448-4EF1-A0FB-362093025233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7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C5CE0A6-9ED4-4F0B-94CA-273FDF69B9D4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45671D7-179B-48BB-A4D8-C3C9227FFFC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1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1634" y="228600"/>
            <a:ext cx="7772400" cy="963168"/>
          </a:xfrm>
        </p:spPr>
        <p:txBody>
          <a:bodyPr>
            <a:normAutofit/>
          </a:bodyPr>
          <a:lstStyle/>
          <a:p>
            <a:r>
              <a:rPr lang="es-AR" sz="6000" noProof="0" dirty="0" smtClean="0"/>
              <a:t>CAPITULO 2</a:t>
            </a:r>
            <a:endParaRPr lang="es-AR" sz="6000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762000" y="1295400"/>
            <a:ext cx="7162800" cy="5257800"/>
          </a:xfrm>
        </p:spPr>
        <p:txBody>
          <a:bodyPr>
            <a:normAutofit/>
          </a:bodyPr>
          <a:lstStyle/>
          <a:p>
            <a:r>
              <a:rPr lang="es-AR" sz="2800" b="1" noProof="0" dirty="0" smtClean="0"/>
              <a:t>INTRODUCCION AL LENGUAJE </a:t>
            </a:r>
          </a:p>
          <a:p>
            <a:pPr algn="l">
              <a:buFont typeface="Arial" pitchFamily="34" charset="0"/>
              <a:buChar char="•"/>
            </a:pPr>
            <a:endParaRPr lang="es-AR" sz="2000" dirty="0" smtClean="0"/>
          </a:p>
          <a:p>
            <a:pPr algn="l">
              <a:buFont typeface="Arial" pitchFamily="34" charset="0"/>
              <a:buChar char="•"/>
            </a:pPr>
            <a:r>
              <a:rPr lang="es-AR" sz="2000" dirty="0" smtClean="0"/>
              <a:t>  </a:t>
            </a:r>
            <a:r>
              <a:rPr lang="es-AR" sz="2600" dirty="0" smtClean="0"/>
              <a:t>Tipos de Lenguajes. </a:t>
            </a:r>
          </a:p>
          <a:p>
            <a:pPr algn="l">
              <a:buFont typeface="Arial" pitchFamily="34" charset="0"/>
              <a:buChar char="•"/>
            </a:pPr>
            <a:r>
              <a:rPr lang="es-AR" sz="2600" dirty="0"/>
              <a:t> </a:t>
            </a:r>
            <a:r>
              <a:rPr lang="es-AR" sz="2600" dirty="0" smtClean="0"/>
              <a:t> Sintaxis y semántica.</a:t>
            </a:r>
          </a:p>
          <a:p>
            <a:pPr algn="l">
              <a:buFont typeface="Arial" pitchFamily="34" charset="0"/>
              <a:buChar char="•"/>
            </a:pPr>
            <a:r>
              <a:rPr lang="es-AR" sz="2600" dirty="0" smtClean="0"/>
              <a:t>  Estructuras de control</a:t>
            </a:r>
          </a:p>
          <a:p>
            <a:pPr algn="l">
              <a:buFont typeface="Arial" pitchFamily="34" charset="0"/>
              <a:buChar char="•"/>
            </a:pPr>
            <a:r>
              <a:rPr lang="es-AR" sz="2600" dirty="0" smtClean="0"/>
              <a:t>  Proposiciones atómicas y moleculares.</a:t>
            </a:r>
          </a:p>
          <a:p>
            <a:pPr algn="l">
              <a:buFont typeface="Arial" pitchFamily="34" charset="0"/>
              <a:buChar char="•"/>
            </a:pPr>
            <a:r>
              <a:rPr lang="es-AR" sz="2600" dirty="0" smtClean="0"/>
              <a:t>  Simbolización y tablas de verdad.</a:t>
            </a:r>
          </a:p>
          <a:p>
            <a:pPr algn="l">
              <a:buFont typeface="Arial" pitchFamily="34" charset="0"/>
              <a:buChar char="•"/>
            </a:pPr>
            <a:r>
              <a:rPr lang="es-AR" sz="2600" dirty="0" smtClean="0"/>
              <a:t>  Conectivos lógicos: </a:t>
            </a:r>
            <a:br>
              <a:rPr lang="es-AR" sz="2600" dirty="0" smtClean="0"/>
            </a:br>
            <a:r>
              <a:rPr lang="es-AR" sz="2600" dirty="0" smtClean="0"/>
              <a:t>       Conjunción, Disyunción y Negación.</a:t>
            </a:r>
            <a:br>
              <a:rPr lang="es-AR" sz="2600" dirty="0" smtClean="0"/>
            </a:br>
            <a:r>
              <a:rPr lang="es-AR" sz="2600" dirty="0" smtClean="0"/>
              <a:t>       Utilización del paréntesis.</a:t>
            </a:r>
          </a:p>
          <a:p>
            <a:pPr algn="l">
              <a:buFont typeface="Arial" pitchFamily="34" charset="0"/>
              <a:buChar char="•"/>
            </a:pPr>
            <a:r>
              <a:rPr lang="es-AR" sz="2600" noProof="0" dirty="0" smtClean="0"/>
              <a:t>Introducción al robot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720725" y="1079500"/>
            <a:ext cx="777240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1pPr>
            <a:lvl2pPr marL="742950" indent="-28575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2pPr>
            <a:lvl3pPr marL="11430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3pPr>
            <a:lvl4pPr marL="16002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4pPr>
            <a:lvl5pPr marL="20574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9pPr>
          </a:lstStyle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s-AR" sz="3200" dirty="0" smtClean="0">
                <a:solidFill>
                  <a:srgbClr val="000000"/>
                </a:solidFill>
              </a:rPr>
              <a:t>	</a:t>
            </a: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endParaRPr lang="es-AR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s-AR" sz="3200" dirty="0" smtClean="0">
                <a:solidFill>
                  <a:schemeClr val="accent2">
                    <a:lumMod val="75000"/>
                  </a:schemeClr>
                </a:solidFill>
              </a:rPr>
              <a:t>Desarrolle un algoritmo para:</a:t>
            </a: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s-AR" sz="3200" dirty="0" smtClean="0">
                <a:solidFill>
                  <a:schemeClr val="accent2">
                    <a:lumMod val="75000"/>
                  </a:schemeClr>
                </a:solidFill>
              </a:rPr>
              <a:t>		Ir al cine, si hay localidades ver la película, en caso contrario ir al bar a tomar un café. Por cualquiera de las dos acciones, luego debe irse a dormir.</a:t>
            </a: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s-AR" sz="3200" dirty="0" smtClean="0">
                <a:solidFill>
                  <a:srgbClr val="000000"/>
                </a:solidFill>
              </a:rPr>
              <a:t>I</a:t>
            </a: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endParaRPr lang="es-AR" sz="3200" dirty="0">
              <a:solidFill>
                <a:srgbClr val="000000"/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57200" y="495300"/>
            <a:ext cx="8229600" cy="7112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dirty="0" smtClean="0"/>
              <a:t>INTRODUCCION AL LENGUAJE - </a:t>
            </a:r>
            <a:r>
              <a:rPr lang="es-AR" dirty="0" smtClean="0">
                <a:solidFill>
                  <a:srgbClr val="FF0000"/>
                </a:solidFill>
              </a:rPr>
              <a:t>SELECCION</a:t>
            </a:r>
            <a:endParaRPr lang="es-A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5820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720725" y="1074738"/>
            <a:ext cx="777240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1pPr>
            <a:lvl2pPr marL="742950" indent="-28575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2pPr>
            <a:lvl3pPr marL="11430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3pPr>
            <a:lvl4pPr marL="16002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4pPr>
            <a:lvl5pPr marL="20574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9pPr>
          </a:lstStyle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n-GB" sz="2400" dirty="0" err="1" smtClean="0">
                <a:solidFill>
                  <a:srgbClr val="000000"/>
                </a:solidFill>
              </a:rPr>
              <a:t>Ir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>
                <a:solidFill>
                  <a:srgbClr val="000000"/>
                </a:solidFill>
              </a:rPr>
              <a:t>al cine</a:t>
            </a: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n-GB" sz="2400" dirty="0" err="1">
                <a:solidFill>
                  <a:srgbClr val="000000"/>
                </a:solidFill>
              </a:rPr>
              <a:t>si</a:t>
            </a:r>
            <a:r>
              <a:rPr lang="en-GB" sz="2400" dirty="0">
                <a:solidFill>
                  <a:srgbClr val="000000"/>
                </a:solidFill>
              </a:rPr>
              <a:t> ( hay </a:t>
            </a:r>
            <a:r>
              <a:rPr lang="en-GB" sz="2400" dirty="0" err="1">
                <a:solidFill>
                  <a:srgbClr val="000000"/>
                </a:solidFill>
              </a:rPr>
              <a:t>localides</a:t>
            </a:r>
            <a:r>
              <a:rPr lang="en-GB" sz="2400" dirty="0">
                <a:solidFill>
                  <a:srgbClr val="000000"/>
                </a:solidFill>
              </a:rPr>
              <a:t>)</a:t>
            </a:r>
            <a:r>
              <a:rPr lang="ar-SA" sz="2400" dirty="0">
                <a:solidFill>
                  <a:srgbClr val="000000"/>
                </a:solidFill>
                <a:cs typeface="Arial" charset="0"/>
              </a:rPr>
              <a:t>‏</a:t>
            </a:r>
            <a:endParaRPr lang="en-GB" sz="2400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n-GB" sz="2400" dirty="0">
                <a:solidFill>
                  <a:srgbClr val="000000"/>
                </a:solidFill>
              </a:rPr>
              <a:t>	</a:t>
            </a:r>
            <a:r>
              <a:rPr lang="en-GB" sz="2400" dirty="0" err="1">
                <a:solidFill>
                  <a:srgbClr val="000000"/>
                </a:solidFill>
              </a:rPr>
              <a:t>comprar</a:t>
            </a:r>
            <a:r>
              <a:rPr lang="en-GB" sz="2400" dirty="0">
                <a:solidFill>
                  <a:srgbClr val="000000"/>
                </a:solidFill>
              </a:rPr>
              <a:t> la </a:t>
            </a:r>
            <a:r>
              <a:rPr lang="en-GB" sz="2400" dirty="0" err="1">
                <a:solidFill>
                  <a:srgbClr val="000000"/>
                </a:solidFill>
              </a:rPr>
              <a:t>entrada</a:t>
            </a:r>
            <a:endParaRPr lang="en-GB" sz="2400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n-GB" sz="2400" dirty="0">
                <a:solidFill>
                  <a:srgbClr val="000000"/>
                </a:solidFill>
              </a:rPr>
              <a:t>	</a:t>
            </a:r>
            <a:r>
              <a:rPr lang="en-GB" sz="2400" dirty="0" err="1">
                <a:solidFill>
                  <a:srgbClr val="000000"/>
                </a:solidFill>
              </a:rPr>
              <a:t>ver</a:t>
            </a:r>
            <a:r>
              <a:rPr lang="en-GB" sz="2400" dirty="0">
                <a:solidFill>
                  <a:srgbClr val="000000"/>
                </a:solidFill>
              </a:rPr>
              <a:t> la </a:t>
            </a:r>
            <a:r>
              <a:rPr lang="en-GB" sz="2400" dirty="0" err="1">
                <a:solidFill>
                  <a:srgbClr val="000000"/>
                </a:solidFill>
              </a:rPr>
              <a:t>película</a:t>
            </a:r>
            <a:endParaRPr lang="en-GB" sz="2400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n-GB" sz="2400" dirty="0" err="1">
                <a:solidFill>
                  <a:srgbClr val="000000"/>
                </a:solidFill>
              </a:rPr>
              <a:t>sino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n-GB" sz="2400" dirty="0">
                <a:solidFill>
                  <a:srgbClr val="000000"/>
                </a:solidFill>
              </a:rPr>
              <a:t>	</a:t>
            </a:r>
            <a:r>
              <a:rPr lang="en-GB" sz="2400" dirty="0" err="1">
                <a:solidFill>
                  <a:srgbClr val="000000"/>
                </a:solidFill>
              </a:rPr>
              <a:t>ir</a:t>
            </a:r>
            <a:r>
              <a:rPr lang="en-GB" sz="2400" dirty="0">
                <a:solidFill>
                  <a:srgbClr val="000000"/>
                </a:solidFill>
              </a:rPr>
              <a:t> la bar</a:t>
            </a: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n-GB" sz="2400" dirty="0">
                <a:solidFill>
                  <a:srgbClr val="000000"/>
                </a:solidFill>
              </a:rPr>
              <a:t>	</a:t>
            </a:r>
            <a:r>
              <a:rPr lang="en-GB" sz="2400" dirty="0" err="1">
                <a:solidFill>
                  <a:srgbClr val="000000"/>
                </a:solidFill>
              </a:rPr>
              <a:t>pedir</a:t>
            </a:r>
            <a:r>
              <a:rPr lang="en-GB" sz="2400" dirty="0">
                <a:solidFill>
                  <a:srgbClr val="000000"/>
                </a:solidFill>
              </a:rPr>
              <a:t> el café</a:t>
            </a: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n-GB" sz="2400" dirty="0">
                <a:solidFill>
                  <a:srgbClr val="000000"/>
                </a:solidFill>
              </a:rPr>
              <a:t>	</a:t>
            </a:r>
            <a:r>
              <a:rPr lang="en-GB" sz="2400" dirty="0" err="1">
                <a:solidFill>
                  <a:srgbClr val="000000"/>
                </a:solidFill>
              </a:rPr>
              <a:t>tomar</a:t>
            </a:r>
            <a:r>
              <a:rPr lang="en-GB" sz="2400" dirty="0">
                <a:solidFill>
                  <a:srgbClr val="000000"/>
                </a:solidFill>
              </a:rPr>
              <a:t> el café</a:t>
            </a: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n-GB" sz="2400" dirty="0">
                <a:solidFill>
                  <a:srgbClr val="000000"/>
                </a:solidFill>
              </a:rPr>
              <a:t>	</a:t>
            </a:r>
            <a:r>
              <a:rPr lang="en-GB" sz="2400" dirty="0" err="1">
                <a:solidFill>
                  <a:srgbClr val="000000"/>
                </a:solidFill>
              </a:rPr>
              <a:t>pagarlo</a:t>
            </a:r>
            <a:endParaRPr lang="en-GB" sz="2400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n-GB" sz="2400" dirty="0" err="1">
                <a:solidFill>
                  <a:srgbClr val="000000"/>
                </a:solidFill>
              </a:rPr>
              <a:t>Irse</a:t>
            </a:r>
            <a:r>
              <a:rPr lang="en-GB" sz="2400" dirty="0">
                <a:solidFill>
                  <a:srgbClr val="000000"/>
                </a:solidFill>
              </a:rPr>
              <a:t> a </a:t>
            </a:r>
            <a:r>
              <a:rPr lang="en-GB" sz="2400" dirty="0" err="1">
                <a:solidFill>
                  <a:srgbClr val="000000"/>
                </a:solidFill>
              </a:rPr>
              <a:t>dormir</a:t>
            </a:r>
            <a:endParaRPr lang="en-GB" sz="2400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endParaRPr lang="en-GB" sz="3200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endParaRPr lang="en-GB" sz="3200" dirty="0">
              <a:solidFill>
                <a:srgbClr val="000000"/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57200" y="495300"/>
            <a:ext cx="8229600" cy="7112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dirty="0" smtClean="0"/>
              <a:t>INTRODUCCION AL LENGUAJE - </a:t>
            </a:r>
            <a:r>
              <a:rPr lang="es-AR" dirty="0" smtClean="0">
                <a:solidFill>
                  <a:srgbClr val="FF0000"/>
                </a:solidFill>
              </a:rPr>
              <a:t>SELECCION</a:t>
            </a:r>
            <a:endParaRPr lang="es-A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2666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720725" y="1439863"/>
            <a:ext cx="7772400" cy="503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1pPr>
            <a:lvl2pPr marL="742950" indent="-28575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2pPr>
            <a:lvl3pPr marL="11430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3pPr>
            <a:lvl4pPr marL="16002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4pPr>
            <a:lvl5pPr marL="20574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9pPr>
          </a:lstStyle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s-AR" sz="3200" dirty="0" smtClean="0">
                <a:solidFill>
                  <a:srgbClr val="000000"/>
                </a:solidFill>
              </a:rPr>
              <a:t>	En algunos caso puede no haber una opción específica a realizar por la condición falsa. En ese caso se utilizará la siguiente notación.</a:t>
            </a: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endParaRPr lang="es-AR" sz="3200" dirty="0" smtClean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s-AR" sz="3200" b="1" dirty="0" smtClean="0">
                <a:solidFill>
                  <a:schemeClr val="accent1">
                    <a:lumMod val="75000"/>
                  </a:schemeClr>
                </a:solidFill>
              </a:rPr>
              <a:t>si </a:t>
            </a:r>
            <a:r>
              <a:rPr lang="es-AR" sz="3200" dirty="0" smtClean="0">
                <a:solidFill>
                  <a:schemeClr val="accent1">
                    <a:lumMod val="75000"/>
                  </a:schemeClr>
                </a:solidFill>
              </a:rPr>
              <a:t>( condición lógica)  </a:t>
            </a: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s-AR" sz="3200" dirty="0" smtClean="0">
                <a:solidFill>
                  <a:schemeClr val="accent1">
                    <a:lumMod val="75000"/>
                  </a:schemeClr>
                </a:solidFill>
              </a:rPr>
              <a:t>	acción o acciones a seguir si la condición es </a:t>
            </a:r>
            <a:r>
              <a:rPr lang="es-AR" sz="3200" b="1" dirty="0" smtClean="0">
                <a:solidFill>
                  <a:schemeClr val="accent1">
                    <a:lumMod val="75000"/>
                  </a:schemeClr>
                </a:solidFill>
              </a:rPr>
              <a:t>verdadera.</a:t>
            </a:r>
            <a:r>
              <a:rPr lang="es-AR" sz="3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s-AR" sz="3200" dirty="0">
                <a:solidFill>
                  <a:srgbClr val="000000"/>
                </a:solidFill>
              </a:rPr>
              <a:t>a</a:t>
            </a:r>
            <a:r>
              <a:rPr lang="es-AR" sz="3200" dirty="0" smtClean="0">
                <a:solidFill>
                  <a:srgbClr val="000000"/>
                </a:solidFill>
              </a:rPr>
              <a:t>cción siguiente</a:t>
            </a: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endParaRPr lang="es-AR" sz="3200" dirty="0" smtClean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endParaRPr lang="es-AR" sz="3200" dirty="0">
              <a:solidFill>
                <a:srgbClr val="000000"/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57200" y="495300"/>
            <a:ext cx="8229600" cy="7112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dirty="0" smtClean="0"/>
              <a:t>INTRODUCCION AL LENGUAJE - </a:t>
            </a:r>
            <a:r>
              <a:rPr lang="es-AR" dirty="0" smtClean="0">
                <a:solidFill>
                  <a:srgbClr val="FF0000"/>
                </a:solidFill>
              </a:rPr>
              <a:t>SELECCION</a:t>
            </a:r>
            <a:endParaRPr lang="es-A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0522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720725" y="1439863"/>
            <a:ext cx="77724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1pPr>
            <a:lvl2pPr marL="742950" indent="-28575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2pPr>
            <a:lvl3pPr marL="11430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3pPr>
            <a:lvl4pPr marL="16002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4pPr>
            <a:lvl5pPr marL="20574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9pPr>
          </a:lstStyle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n-GB" sz="3200" dirty="0" smtClean="0">
                <a:solidFill>
                  <a:srgbClr val="000000"/>
                </a:solidFill>
              </a:rPr>
              <a:t>EJEMPLO SIN CAMINO ALTERNATIVO:</a:t>
            </a: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n-GB" sz="3200" dirty="0">
                <a:solidFill>
                  <a:srgbClr val="000000"/>
                </a:solidFill>
              </a:rPr>
              <a:t>	</a:t>
            </a: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n-GB" sz="2400" dirty="0" err="1">
                <a:solidFill>
                  <a:srgbClr val="000000"/>
                </a:solidFill>
              </a:rPr>
              <a:t>Ir</a:t>
            </a:r>
            <a:r>
              <a:rPr lang="en-GB" sz="2400" dirty="0">
                <a:solidFill>
                  <a:srgbClr val="000000"/>
                </a:solidFill>
              </a:rPr>
              <a:t> al cine</a:t>
            </a: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n-GB" sz="2400" dirty="0" err="1">
                <a:solidFill>
                  <a:srgbClr val="000000"/>
                </a:solidFill>
              </a:rPr>
              <a:t>si</a:t>
            </a:r>
            <a:r>
              <a:rPr lang="en-GB" sz="2400" dirty="0">
                <a:solidFill>
                  <a:srgbClr val="000000"/>
                </a:solidFill>
              </a:rPr>
              <a:t> ( </a:t>
            </a:r>
            <a:r>
              <a:rPr lang="en-GB" sz="2400" dirty="0">
                <a:solidFill>
                  <a:srgbClr val="00B050"/>
                </a:solidFill>
              </a:rPr>
              <a:t>hay </a:t>
            </a:r>
            <a:r>
              <a:rPr lang="en-GB" sz="2400" dirty="0" err="1" smtClean="0">
                <a:solidFill>
                  <a:srgbClr val="00B050"/>
                </a:solidFill>
              </a:rPr>
              <a:t>localidades</a:t>
            </a:r>
            <a:r>
              <a:rPr lang="en-GB" sz="2400" dirty="0">
                <a:solidFill>
                  <a:srgbClr val="000000"/>
                </a:solidFill>
              </a:rPr>
              <a:t>)</a:t>
            </a:r>
            <a:r>
              <a:rPr lang="ar-SA" sz="2400" dirty="0">
                <a:solidFill>
                  <a:srgbClr val="000000"/>
                </a:solidFill>
                <a:cs typeface="Arial" charset="0"/>
              </a:rPr>
              <a:t>‏</a:t>
            </a:r>
            <a:endParaRPr lang="en-GB" sz="2400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n-GB" sz="2400" dirty="0">
                <a:solidFill>
                  <a:srgbClr val="000000"/>
                </a:solidFill>
              </a:rPr>
              <a:t>	</a:t>
            </a:r>
            <a:r>
              <a:rPr lang="en-GB" sz="2400" dirty="0" err="1">
                <a:solidFill>
                  <a:schemeClr val="accent2">
                    <a:lumMod val="75000"/>
                  </a:schemeClr>
                </a:solidFill>
              </a:rPr>
              <a:t>comprar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 la entrada</a:t>
            </a: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GB" sz="2400" dirty="0" err="1">
                <a:solidFill>
                  <a:schemeClr val="accent2">
                    <a:lumMod val="75000"/>
                  </a:schemeClr>
                </a:solidFill>
              </a:rPr>
              <a:t>ver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 la </a:t>
            </a:r>
            <a:r>
              <a:rPr lang="en-GB" sz="2400" dirty="0" err="1">
                <a:solidFill>
                  <a:schemeClr val="accent2">
                    <a:lumMod val="75000"/>
                  </a:schemeClr>
                </a:solidFill>
              </a:rPr>
              <a:t>película</a:t>
            </a:r>
            <a:endParaRPr lang="en-GB" sz="2400" dirty="0">
              <a:solidFill>
                <a:schemeClr val="accent2">
                  <a:lumMod val="75000"/>
                </a:schemeClr>
              </a:solidFill>
            </a:endParaRP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n-GB" sz="2400" dirty="0" err="1">
                <a:solidFill>
                  <a:srgbClr val="000000"/>
                </a:solidFill>
              </a:rPr>
              <a:t>Irse</a:t>
            </a:r>
            <a:r>
              <a:rPr lang="en-GB" sz="2400" dirty="0">
                <a:solidFill>
                  <a:srgbClr val="000000"/>
                </a:solidFill>
              </a:rPr>
              <a:t> a </a:t>
            </a:r>
            <a:r>
              <a:rPr lang="en-GB" sz="2400" dirty="0" err="1">
                <a:solidFill>
                  <a:srgbClr val="000000"/>
                </a:solidFill>
              </a:rPr>
              <a:t>dormir</a:t>
            </a:r>
            <a:endParaRPr lang="en-GB" sz="2400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endParaRPr lang="en-GB" sz="3200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endParaRPr lang="en-GB" sz="3200" dirty="0">
              <a:solidFill>
                <a:srgbClr val="000000"/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57200" y="495300"/>
            <a:ext cx="8229600" cy="7112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dirty="0" smtClean="0"/>
              <a:t>INTRODUCCION AL LENGUAJE - </a:t>
            </a:r>
            <a:r>
              <a:rPr lang="es-AR" dirty="0" smtClean="0">
                <a:solidFill>
                  <a:srgbClr val="FF0000"/>
                </a:solidFill>
              </a:rPr>
              <a:t>SELECCION</a:t>
            </a:r>
            <a:endParaRPr lang="es-A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9611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720725" y="1828800"/>
            <a:ext cx="77724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1pPr>
            <a:lvl2pPr marL="742950" indent="-28575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2pPr>
            <a:lvl3pPr marL="11430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3pPr>
            <a:lvl4pPr marL="16002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4pPr>
            <a:lvl5pPr marL="20574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9pPr>
          </a:lstStyle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GB" sz="3200" dirty="0" err="1">
                <a:solidFill>
                  <a:schemeClr val="accent2">
                    <a:lumMod val="75000"/>
                  </a:schemeClr>
                </a:solidFill>
              </a:rPr>
              <a:t>Ejemplo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endParaRPr lang="en-GB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GB" sz="32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GB" sz="3200" dirty="0" err="1" smtClean="0">
                <a:solidFill>
                  <a:schemeClr val="accent2">
                    <a:lumMod val="75000"/>
                  </a:schemeClr>
                </a:solidFill>
              </a:rPr>
              <a:t>realizar</a:t>
            </a:r>
            <a:r>
              <a:rPr lang="en-GB" sz="3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un </a:t>
            </a:r>
            <a:r>
              <a:rPr lang="en-GB" sz="3200" dirty="0" err="1">
                <a:solidFill>
                  <a:schemeClr val="accent2">
                    <a:lumMod val="75000"/>
                  </a:schemeClr>
                </a:solidFill>
              </a:rPr>
              <a:t>algoritmo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3200" dirty="0" err="1">
                <a:solidFill>
                  <a:schemeClr val="accent2">
                    <a:lumMod val="75000"/>
                  </a:schemeClr>
                </a:solidFill>
              </a:rPr>
              <a:t>que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3200" dirty="0" err="1" smtClean="0">
                <a:solidFill>
                  <a:schemeClr val="accent2">
                    <a:lumMod val="75000"/>
                  </a:schemeClr>
                </a:solidFill>
              </a:rPr>
              <a:t>permita</a:t>
            </a:r>
            <a:r>
              <a:rPr lang="en-GB" sz="3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3200" dirty="0" err="1">
                <a:solidFill>
                  <a:schemeClr val="accent2">
                    <a:lumMod val="75000"/>
                  </a:schemeClr>
                </a:solidFill>
              </a:rPr>
              <a:t>poner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 en un </a:t>
            </a:r>
            <a:r>
              <a:rPr lang="en-GB" sz="3200" dirty="0" err="1">
                <a:solidFill>
                  <a:schemeClr val="accent2">
                    <a:lumMod val="75000"/>
                  </a:schemeClr>
                </a:solidFill>
              </a:rPr>
              <a:t>balde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 4 </a:t>
            </a:r>
            <a:r>
              <a:rPr lang="en-GB" sz="3200" dirty="0" err="1">
                <a:solidFill>
                  <a:schemeClr val="accent2">
                    <a:lumMod val="75000"/>
                  </a:schemeClr>
                </a:solidFill>
              </a:rPr>
              <a:t>litros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 de </a:t>
            </a:r>
            <a:r>
              <a:rPr lang="en-GB" sz="3200" dirty="0" err="1">
                <a:solidFill>
                  <a:schemeClr val="accent2">
                    <a:lumMod val="75000"/>
                  </a:schemeClr>
                </a:solidFill>
              </a:rPr>
              <a:t>agua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3200" dirty="0" err="1">
                <a:solidFill>
                  <a:schemeClr val="accent2">
                    <a:lumMod val="75000"/>
                  </a:schemeClr>
                </a:solidFill>
              </a:rPr>
              <a:t>utilizando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 un </a:t>
            </a:r>
            <a:r>
              <a:rPr lang="en-GB" sz="3200" dirty="0" err="1">
                <a:solidFill>
                  <a:schemeClr val="accent2">
                    <a:lumMod val="75000"/>
                  </a:schemeClr>
                </a:solidFill>
              </a:rPr>
              <a:t>vaso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 de 50 cc.</a:t>
            </a: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endParaRPr lang="en-GB" sz="2400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endParaRPr lang="en-GB" sz="3200" dirty="0">
              <a:solidFill>
                <a:srgbClr val="000000"/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57200" y="495300"/>
            <a:ext cx="8229600" cy="7112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dirty="0" smtClean="0"/>
              <a:t>INTRODUCCION AL LENGUAJE - </a:t>
            </a:r>
            <a:r>
              <a:rPr lang="es-AR" dirty="0" smtClean="0">
                <a:solidFill>
                  <a:srgbClr val="FF0000"/>
                </a:solidFill>
              </a:rPr>
              <a:t>REPETICION</a:t>
            </a:r>
            <a:endParaRPr lang="es-A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8907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720725" y="1439863"/>
            <a:ext cx="77724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1pPr>
            <a:lvl2pPr marL="742950" indent="-28575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2pPr>
            <a:lvl3pPr marL="11430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3pPr>
            <a:lvl4pPr marL="16002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4pPr>
            <a:lvl5pPr marL="20574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9pPr>
          </a:lstStyle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s-AR" sz="3200" dirty="0" smtClean="0">
                <a:solidFill>
                  <a:srgbClr val="000000"/>
                </a:solidFill>
              </a:rPr>
              <a:t>	Es una estructura de control que permite al algoritmo 	ejecutar un conjunto de instrucciones un número de veces </a:t>
            </a:r>
            <a:r>
              <a:rPr lang="es-AR" sz="3200" b="1" dirty="0" smtClean="0">
                <a:solidFill>
                  <a:srgbClr val="000000"/>
                </a:solidFill>
              </a:rPr>
              <a:t>fijo</a:t>
            </a:r>
            <a:r>
              <a:rPr lang="es-AR" sz="3200" dirty="0" smtClean="0">
                <a:solidFill>
                  <a:srgbClr val="000000"/>
                </a:solidFill>
              </a:rPr>
              <a:t> y </a:t>
            </a:r>
            <a:r>
              <a:rPr lang="es-AR" sz="3200" b="1" dirty="0" smtClean="0">
                <a:solidFill>
                  <a:srgbClr val="000000"/>
                </a:solidFill>
              </a:rPr>
              <a:t>conocido de antemano</a:t>
            </a:r>
            <a:r>
              <a:rPr lang="es-AR" sz="3200" dirty="0" smtClean="0">
                <a:solidFill>
                  <a:srgbClr val="000000"/>
                </a:solidFill>
              </a:rPr>
              <a:t>.</a:t>
            </a: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s-AR" sz="2400" dirty="0" smtClean="0">
                <a:solidFill>
                  <a:srgbClr val="000000"/>
                </a:solidFill>
              </a:rPr>
              <a:t>	</a:t>
            </a:r>
            <a:r>
              <a:rPr lang="es-AR" sz="3200" dirty="0" smtClean="0">
                <a:solidFill>
                  <a:srgbClr val="000000"/>
                </a:solidFill>
              </a:rPr>
              <a:t>Su notación es:</a:t>
            </a:r>
            <a:r>
              <a:rPr lang="es-AR" sz="2400" dirty="0" smtClean="0">
                <a:solidFill>
                  <a:srgbClr val="000000"/>
                </a:solidFill>
              </a:rPr>
              <a:t> </a:t>
            </a: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s-AR" sz="2400" dirty="0" smtClean="0">
                <a:solidFill>
                  <a:srgbClr val="000000"/>
                </a:solidFill>
              </a:rPr>
              <a:t>	</a:t>
            </a:r>
            <a:r>
              <a:rPr lang="es-AR" sz="3200" b="1" dirty="0" smtClean="0">
                <a:solidFill>
                  <a:srgbClr val="000000"/>
                </a:solidFill>
              </a:rPr>
              <a:t>repetir</a:t>
            </a:r>
            <a:r>
              <a:rPr lang="es-AR" sz="3200" dirty="0" smtClean="0">
                <a:solidFill>
                  <a:srgbClr val="000000"/>
                </a:solidFill>
              </a:rPr>
              <a:t> N</a:t>
            </a: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s-AR" sz="3200" dirty="0" smtClean="0">
                <a:solidFill>
                  <a:srgbClr val="000000"/>
                </a:solidFill>
              </a:rPr>
              <a:t>	    Acción  o acciones a repetir N veces.  	</a:t>
            </a: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endParaRPr lang="es-AR" sz="3200" dirty="0" smtClean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endParaRPr lang="es-AR" sz="3200" dirty="0">
              <a:solidFill>
                <a:srgbClr val="000000"/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57200" y="495300"/>
            <a:ext cx="8229600" cy="7112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dirty="0" smtClean="0"/>
              <a:t>INTRODUCCION AL LENGUAJE - </a:t>
            </a:r>
            <a:r>
              <a:rPr lang="es-AR" dirty="0" smtClean="0">
                <a:solidFill>
                  <a:srgbClr val="FF0000"/>
                </a:solidFill>
              </a:rPr>
              <a:t>REPETICION</a:t>
            </a:r>
            <a:endParaRPr lang="es-A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150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720725" y="1336675"/>
            <a:ext cx="77724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1pPr>
            <a:lvl2pPr marL="742950" indent="-28575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2pPr>
            <a:lvl3pPr marL="11430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3pPr>
            <a:lvl4pPr marL="16002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4pPr>
            <a:lvl5pPr marL="20574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9pPr>
          </a:lstStyle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n-GB" sz="3200">
                <a:solidFill>
                  <a:srgbClr val="000000"/>
                </a:solidFill>
              </a:rPr>
              <a:t>	</a:t>
            </a: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endParaRPr lang="en-GB" sz="320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endParaRPr lang="en-GB" sz="320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endParaRPr lang="en-GB" sz="3200">
              <a:solidFill>
                <a:srgbClr val="000000"/>
              </a:solidFill>
            </a:endParaRPr>
          </a:p>
        </p:txBody>
      </p:sp>
      <p:pic>
        <p:nvPicPr>
          <p:cNvPr id="389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75" y="2192338"/>
            <a:ext cx="4157663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" y="495300"/>
            <a:ext cx="8229600" cy="7112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dirty="0" smtClean="0"/>
              <a:t>INTRODUCCION AL LENGUAJE - </a:t>
            </a:r>
            <a:r>
              <a:rPr lang="es-AR" dirty="0" smtClean="0">
                <a:solidFill>
                  <a:srgbClr val="FF0000"/>
                </a:solidFill>
              </a:rPr>
              <a:t>REPETICION</a:t>
            </a:r>
            <a:endParaRPr lang="es-A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4639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720725" y="1336675"/>
            <a:ext cx="77724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36550" indent="-33655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1pPr>
            <a:lvl2pPr marL="742950" indent="-28575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2pPr>
            <a:lvl3pPr marL="11430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3pPr>
            <a:lvl4pPr marL="16002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4pPr>
            <a:lvl5pPr marL="20574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9pPr>
          </a:lstStyle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n-GB" sz="2400" dirty="0" err="1" smtClean="0">
                <a:solidFill>
                  <a:srgbClr val="000000"/>
                </a:solidFill>
              </a:rPr>
              <a:t>Tomar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>
                <a:solidFill>
                  <a:srgbClr val="000000"/>
                </a:solidFill>
              </a:rPr>
              <a:t>el </a:t>
            </a:r>
            <a:r>
              <a:rPr lang="en-GB" sz="2400" dirty="0" err="1">
                <a:solidFill>
                  <a:srgbClr val="000000"/>
                </a:solidFill>
              </a:rPr>
              <a:t>vaso</a:t>
            </a:r>
            <a:r>
              <a:rPr lang="en-GB" sz="2400" dirty="0">
                <a:solidFill>
                  <a:srgbClr val="000000"/>
                </a:solidFill>
              </a:rPr>
              <a:t> y el </a:t>
            </a:r>
            <a:r>
              <a:rPr lang="en-GB" sz="2400" dirty="0" err="1">
                <a:solidFill>
                  <a:srgbClr val="000000"/>
                </a:solidFill>
              </a:rPr>
              <a:t>agua</a:t>
            </a:r>
            <a:endParaRPr lang="en-GB" sz="2400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n-GB" sz="2400" dirty="0" err="1">
                <a:solidFill>
                  <a:srgbClr val="000000"/>
                </a:solidFill>
              </a:rPr>
              <a:t>abrir</a:t>
            </a:r>
            <a:r>
              <a:rPr lang="en-GB" sz="2400" dirty="0">
                <a:solidFill>
                  <a:srgbClr val="000000"/>
                </a:solidFill>
              </a:rPr>
              <a:t> la </a:t>
            </a:r>
            <a:r>
              <a:rPr lang="en-GB" sz="2400" dirty="0" err="1">
                <a:solidFill>
                  <a:srgbClr val="000000"/>
                </a:solidFill>
              </a:rPr>
              <a:t>canilla</a:t>
            </a:r>
            <a:endParaRPr lang="en-GB" sz="2400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n-GB" sz="2400" b="1" dirty="0" err="1">
                <a:solidFill>
                  <a:srgbClr val="000000"/>
                </a:solidFill>
              </a:rPr>
              <a:t>repetir</a:t>
            </a:r>
            <a:r>
              <a:rPr lang="en-GB" sz="2400" b="1" dirty="0">
                <a:solidFill>
                  <a:srgbClr val="000000"/>
                </a:solidFill>
              </a:rPr>
              <a:t> 80</a:t>
            </a: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n-GB" sz="2400" dirty="0">
                <a:solidFill>
                  <a:srgbClr val="000000"/>
                </a:solidFill>
              </a:rPr>
              <a:t>	</a:t>
            </a:r>
            <a:r>
              <a:rPr lang="en-GB" sz="2400" dirty="0" err="1">
                <a:solidFill>
                  <a:srgbClr val="000000"/>
                </a:solidFill>
              </a:rPr>
              <a:t>llenar</a:t>
            </a:r>
            <a:r>
              <a:rPr lang="en-GB" sz="2400" dirty="0">
                <a:solidFill>
                  <a:srgbClr val="000000"/>
                </a:solidFill>
              </a:rPr>
              <a:t> el </a:t>
            </a:r>
            <a:r>
              <a:rPr lang="en-GB" sz="2400" dirty="0" err="1">
                <a:solidFill>
                  <a:srgbClr val="000000"/>
                </a:solidFill>
              </a:rPr>
              <a:t>vaso</a:t>
            </a:r>
            <a:endParaRPr lang="en-GB" sz="2400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n-GB" sz="2400" dirty="0">
                <a:solidFill>
                  <a:srgbClr val="000000"/>
                </a:solidFill>
              </a:rPr>
              <a:t>	</a:t>
            </a:r>
            <a:r>
              <a:rPr lang="en-GB" sz="2400" dirty="0" err="1">
                <a:solidFill>
                  <a:srgbClr val="000000"/>
                </a:solidFill>
              </a:rPr>
              <a:t>vaciar</a:t>
            </a:r>
            <a:r>
              <a:rPr lang="en-GB" sz="2400" dirty="0">
                <a:solidFill>
                  <a:srgbClr val="000000"/>
                </a:solidFill>
              </a:rPr>
              <a:t> el </a:t>
            </a:r>
            <a:r>
              <a:rPr lang="en-GB" sz="2400" dirty="0" err="1">
                <a:solidFill>
                  <a:srgbClr val="000000"/>
                </a:solidFill>
              </a:rPr>
              <a:t>vaso</a:t>
            </a:r>
            <a:r>
              <a:rPr lang="en-GB" sz="2400" dirty="0">
                <a:solidFill>
                  <a:srgbClr val="000000"/>
                </a:solidFill>
              </a:rPr>
              <a:t> en el </a:t>
            </a:r>
            <a:r>
              <a:rPr lang="en-GB" sz="2400" dirty="0" err="1">
                <a:solidFill>
                  <a:srgbClr val="000000"/>
                </a:solidFill>
              </a:rPr>
              <a:t>balde</a:t>
            </a:r>
            <a:r>
              <a:rPr lang="en-GB" sz="2400" dirty="0">
                <a:solidFill>
                  <a:srgbClr val="000000"/>
                </a:solidFill>
              </a:rPr>
              <a:t>.</a:t>
            </a: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n-GB" sz="2400" dirty="0" err="1">
                <a:solidFill>
                  <a:srgbClr val="000000"/>
                </a:solidFill>
              </a:rPr>
              <a:t>cerrar</a:t>
            </a:r>
            <a:r>
              <a:rPr lang="en-GB" sz="2400" dirty="0">
                <a:solidFill>
                  <a:srgbClr val="000000"/>
                </a:solidFill>
              </a:rPr>
              <a:t> la </a:t>
            </a:r>
            <a:r>
              <a:rPr lang="en-GB" sz="2400" dirty="0" err="1">
                <a:solidFill>
                  <a:srgbClr val="000000"/>
                </a:solidFill>
              </a:rPr>
              <a:t>canilla</a:t>
            </a:r>
            <a:r>
              <a:rPr lang="en-GB" sz="2400" dirty="0">
                <a:solidFill>
                  <a:srgbClr val="000000"/>
                </a:solidFill>
              </a:rPr>
              <a:t>   </a:t>
            </a:r>
            <a:r>
              <a:rPr lang="en-GB" sz="3200" dirty="0">
                <a:solidFill>
                  <a:srgbClr val="000000"/>
                </a:solidFill>
              </a:rPr>
              <a:t>	</a:t>
            </a: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n-GB" sz="2400" dirty="0" err="1">
                <a:solidFill>
                  <a:srgbClr val="000000"/>
                </a:solidFill>
              </a:rPr>
              <a:t>dejar</a:t>
            </a:r>
            <a:r>
              <a:rPr lang="en-GB" sz="2400" dirty="0">
                <a:solidFill>
                  <a:srgbClr val="000000"/>
                </a:solidFill>
              </a:rPr>
              <a:t> el </a:t>
            </a:r>
            <a:r>
              <a:rPr lang="en-GB" sz="2400" dirty="0" err="1">
                <a:solidFill>
                  <a:srgbClr val="000000"/>
                </a:solidFill>
              </a:rPr>
              <a:t>vaso</a:t>
            </a:r>
            <a:r>
              <a:rPr lang="en-GB" sz="2400" dirty="0">
                <a:solidFill>
                  <a:srgbClr val="000000"/>
                </a:solidFill>
              </a:rPr>
              <a:t> y el </a:t>
            </a:r>
            <a:r>
              <a:rPr lang="en-GB" sz="2400" dirty="0" err="1">
                <a:solidFill>
                  <a:srgbClr val="000000"/>
                </a:solidFill>
              </a:rPr>
              <a:t>balde</a:t>
            </a:r>
            <a:r>
              <a:rPr lang="en-GB" sz="2400" dirty="0" smtClean="0">
                <a:solidFill>
                  <a:srgbClr val="000000"/>
                </a:solidFill>
              </a:rPr>
              <a:t>.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57200" y="495300"/>
            <a:ext cx="8229600" cy="7112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dirty="0" smtClean="0"/>
              <a:t>INTRODUCCION AL LENGUAJE - </a:t>
            </a:r>
            <a:r>
              <a:rPr lang="es-AR" dirty="0" smtClean="0">
                <a:solidFill>
                  <a:srgbClr val="FF0000"/>
                </a:solidFill>
              </a:rPr>
              <a:t>REPETICION</a:t>
            </a:r>
            <a:endParaRPr lang="es-A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6176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720725" y="1828800"/>
            <a:ext cx="77724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1pPr>
            <a:lvl2pPr marL="742950" indent="-28575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2pPr>
            <a:lvl3pPr marL="11430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3pPr>
            <a:lvl4pPr marL="16002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4pPr>
            <a:lvl5pPr marL="20574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9pPr>
          </a:lstStyle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GB" sz="3200" dirty="0" err="1">
                <a:solidFill>
                  <a:schemeClr val="accent2">
                    <a:lumMod val="75000"/>
                  </a:schemeClr>
                </a:solidFill>
              </a:rPr>
              <a:t>Ejemplo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endParaRPr lang="en-GB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GB" sz="32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GB" sz="3200" dirty="0" err="1" smtClean="0">
                <a:solidFill>
                  <a:schemeClr val="accent2">
                    <a:lumMod val="75000"/>
                  </a:schemeClr>
                </a:solidFill>
              </a:rPr>
              <a:t>realizar</a:t>
            </a:r>
            <a:r>
              <a:rPr lang="en-GB" sz="3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un </a:t>
            </a:r>
            <a:r>
              <a:rPr lang="en-GB" sz="3200" dirty="0" err="1">
                <a:solidFill>
                  <a:schemeClr val="accent2">
                    <a:lumMod val="75000"/>
                  </a:schemeClr>
                </a:solidFill>
              </a:rPr>
              <a:t>algoritmo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 que </a:t>
            </a:r>
            <a:r>
              <a:rPr lang="en-GB" sz="3200" dirty="0" err="1" smtClean="0">
                <a:solidFill>
                  <a:schemeClr val="accent2">
                    <a:lumMod val="75000"/>
                  </a:schemeClr>
                </a:solidFill>
              </a:rPr>
              <a:t>permita</a:t>
            </a:r>
            <a:r>
              <a:rPr lang="en-GB" sz="3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3200" dirty="0" err="1">
                <a:solidFill>
                  <a:schemeClr val="accent2">
                    <a:lumMod val="75000"/>
                  </a:schemeClr>
                </a:solidFill>
              </a:rPr>
              <a:t>poner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 en un </a:t>
            </a:r>
            <a:r>
              <a:rPr lang="en-GB" sz="3200" dirty="0" err="1">
                <a:solidFill>
                  <a:schemeClr val="accent2">
                    <a:lumMod val="75000"/>
                  </a:schemeClr>
                </a:solidFill>
              </a:rPr>
              <a:t>balde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 4 </a:t>
            </a:r>
            <a:r>
              <a:rPr lang="en-GB" sz="3200" dirty="0" err="1">
                <a:solidFill>
                  <a:schemeClr val="accent2">
                    <a:lumMod val="75000"/>
                  </a:schemeClr>
                </a:solidFill>
              </a:rPr>
              <a:t>litros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 de </a:t>
            </a:r>
            <a:r>
              <a:rPr lang="en-GB" sz="3200" dirty="0" err="1">
                <a:solidFill>
                  <a:schemeClr val="accent2">
                    <a:lumMod val="75000"/>
                  </a:schemeClr>
                </a:solidFill>
              </a:rPr>
              <a:t>agua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3200" dirty="0" err="1">
                <a:solidFill>
                  <a:schemeClr val="accent2">
                    <a:lumMod val="75000"/>
                  </a:schemeClr>
                </a:solidFill>
              </a:rPr>
              <a:t>utilizando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 un </a:t>
            </a:r>
            <a:r>
              <a:rPr lang="en-GB" sz="3200" dirty="0" err="1" smtClean="0">
                <a:solidFill>
                  <a:schemeClr val="accent2">
                    <a:lumMod val="75000"/>
                  </a:schemeClr>
                </a:solidFill>
              </a:rPr>
              <a:t>vaso</a:t>
            </a:r>
            <a:r>
              <a:rPr lang="en-GB" sz="32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GB" sz="3200" dirty="0">
              <a:solidFill>
                <a:schemeClr val="accent2">
                  <a:lumMod val="75000"/>
                </a:schemeClr>
              </a:solidFill>
            </a:endParaRP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endParaRPr lang="en-GB" sz="2400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endParaRPr lang="en-GB" sz="3200" dirty="0">
              <a:solidFill>
                <a:srgbClr val="000000"/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57200" y="495300"/>
            <a:ext cx="8229600" cy="7112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dirty="0" smtClean="0"/>
              <a:t>INTRODUCCION AL LENGUAJE - </a:t>
            </a:r>
            <a:r>
              <a:rPr lang="es-AR" dirty="0" smtClean="0">
                <a:solidFill>
                  <a:srgbClr val="FF0000"/>
                </a:solidFill>
              </a:rPr>
              <a:t>ITERACION</a:t>
            </a:r>
            <a:endParaRPr lang="es-A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7461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720725" y="1439863"/>
            <a:ext cx="77724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1pPr>
            <a:lvl2pPr marL="742950" indent="-28575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2pPr>
            <a:lvl3pPr marL="11430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3pPr>
            <a:lvl4pPr marL="16002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4pPr>
            <a:lvl5pPr marL="20574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9pPr>
          </a:lstStyle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s-AR" sz="3200" dirty="0" smtClean="0">
                <a:solidFill>
                  <a:srgbClr val="000000"/>
                </a:solidFill>
              </a:rPr>
              <a:t>	</a:t>
            </a:r>
            <a:r>
              <a:rPr lang="es-AR" sz="3200" dirty="0" smtClean="0">
                <a:solidFill>
                  <a:srgbClr val="000000"/>
                </a:solidFill>
              </a:rPr>
              <a:t>Dentro de las estructuras de control, la </a:t>
            </a:r>
            <a:r>
              <a:rPr lang="es-AR" sz="3200" b="1" dirty="0" smtClean="0">
                <a:solidFill>
                  <a:srgbClr val="000000"/>
                </a:solidFill>
              </a:rPr>
              <a:t>repetición</a:t>
            </a:r>
            <a:r>
              <a:rPr lang="es-AR" sz="3200" dirty="0" smtClean="0">
                <a:solidFill>
                  <a:srgbClr val="000000"/>
                </a:solidFill>
              </a:rPr>
              <a:t> condicionada o iteración </a:t>
            </a:r>
            <a:r>
              <a:rPr lang="es-AR" sz="3200" dirty="0" smtClean="0">
                <a:solidFill>
                  <a:srgbClr val="000000"/>
                </a:solidFill>
              </a:rPr>
              <a:t>permite al algoritmo 	ejecutar un conjunto de instrucciones </a:t>
            </a:r>
            <a:r>
              <a:rPr lang="es-AR" sz="3200" b="1" dirty="0" smtClean="0">
                <a:solidFill>
                  <a:srgbClr val="000000"/>
                </a:solidFill>
              </a:rPr>
              <a:t>un número de veces </a:t>
            </a:r>
            <a:r>
              <a:rPr lang="es-AR" sz="3200" b="1" u="sng" dirty="0" smtClean="0">
                <a:solidFill>
                  <a:srgbClr val="000000"/>
                </a:solidFill>
              </a:rPr>
              <a:t>no</a:t>
            </a:r>
            <a:r>
              <a:rPr lang="es-AR" sz="3200" b="1" dirty="0" smtClean="0">
                <a:solidFill>
                  <a:srgbClr val="000000"/>
                </a:solidFill>
              </a:rPr>
              <a:t> conocido</a:t>
            </a:r>
            <a:r>
              <a:rPr lang="es-AR" sz="3200" dirty="0" smtClean="0">
                <a:solidFill>
                  <a:srgbClr val="000000"/>
                </a:solidFill>
              </a:rPr>
              <a:t> de antemano.</a:t>
            </a:r>
            <a:r>
              <a:rPr lang="es-AR" sz="3200" b="1" dirty="0">
                <a:solidFill>
                  <a:srgbClr val="000000"/>
                </a:solidFill>
              </a:rPr>
              <a:t> </a:t>
            </a:r>
            <a:r>
              <a:rPr lang="es-AR" sz="3200" dirty="0" smtClean="0">
                <a:solidFill>
                  <a:srgbClr val="000000"/>
                </a:solidFill>
              </a:rPr>
              <a:t>Se itera </a:t>
            </a:r>
            <a:r>
              <a:rPr lang="es-AR" sz="3200" b="1" dirty="0" smtClean="0">
                <a:solidFill>
                  <a:srgbClr val="000000"/>
                </a:solidFill>
              </a:rPr>
              <a:t>mientras se cumpla cierta condición</a:t>
            </a:r>
            <a:r>
              <a:rPr lang="es-AR" sz="3200" dirty="0" smtClean="0">
                <a:solidFill>
                  <a:srgbClr val="000000"/>
                </a:solidFill>
              </a:rPr>
              <a:t>.</a:t>
            </a: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s-AR" sz="2400" dirty="0" smtClean="0">
                <a:solidFill>
                  <a:srgbClr val="000000"/>
                </a:solidFill>
              </a:rPr>
              <a:t>	</a:t>
            </a:r>
            <a:r>
              <a:rPr lang="es-AR" sz="3200" dirty="0" smtClean="0">
                <a:solidFill>
                  <a:srgbClr val="000000"/>
                </a:solidFill>
              </a:rPr>
              <a:t>Su notación es:</a:t>
            </a:r>
            <a:r>
              <a:rPr lang="es-AR" sz="2400" dirty="0" smtClean="0">
                <a:solidFill>
                  <a:srgbClr val="000000"/>
                </a:solidFill>
              </a:rPr>
              <a:t> </a:t>
            </a: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s-AR" sz="2400" dirty="0" smtClean="0">
                <a:solidFill>
                  <a:srgbClr val="000000"/>
                </a:solidFill>
              </a:rPr>
              <a:t>	</a:t>
            </a:r>
            <a:r>
              <a:rPr lang="es-AR" sz="3200" b="1" dirty="0" smtClean="0">
                <a:solidFill>
                  <a:srgbClr val="000000"/>
                </a:solidFill>
              </a:rPr>
              <a:t>mientras (condición es verdadera)</a:t>
            </a:r>
            <a:endParaRPr lang="es-AR" sz="3200" dirty="0" smtClean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s-AR" sz="3200" dirty="0" smtClean="0">
                <a:solidFill>
                  <a:srgbClr val="000000"/>
                </a:solidFill>
              </a:rPr>
              <a:t>	    Acción  o acciones a repetir 	</a:t>
            </a: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endParaRPr lang="es-AR" sz="3200" dirty="0" smtClean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endParaRPr lang="es-AR" sz="3200" dirty="0">
              <a:solidFill>
                <a:srgbClr val="000000"/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57200" y="495300"/>
            <a:ext cx="8229600" cy="7112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dirty="0" smtClean="0"/>
              <a:t>INTRODUCCION AL LENGUAJE - </a:t>
            </a:r>
            <a:r>
              <a:rPr lang="es-AR" dirty="0" smtClean="0">
                <a:solidFill>
                  <a:srgbClr val="FF0000"/>
                </a:solidFill>
              </a:rPr>
              <a:t>ITERACION</a:t>
            </a:r>
            <a:endParaRPr lang="es-A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2765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2800" dirty="0" smtClean="0"/>
              <a:t>INTRODUCCION AL LENGUAJE –LENGUAJES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648200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s-AR" sz="2800" dirty="0" smtClean="0">
                <a:cs typeface="Calibri" pitchFamily="34" charset="0"/>
              </a:rPr>
              <a:t>Un  </a:t>
            </a:r>
            <a:r>
              <a:rPr lang="es-AR" sz="2800" dirty="0">
                <a:solidFill>
                  <a:schemeClr val="accent2"/>
                </a:solidFill>
                <a:cs typeface="Calibri" pitchFamily="34" charset="0"/>
              </a:rPr>
              <a:t>lenguaje de expresión de problemas </a:t>
            </a:r>
            <a:r>
              <a:rPr lang="es-AR" sz="2800" dirty="0">
                <a:cs typeface="Calibri" pitchFamily="34" charset="0"/>
              </a:rPr>
              <a:t>contiene un </a:t>
            </a:r>
            <a:r>
              <a:rPr lang="es-AR" sz="2800" dirty="0">
                <a:solidFill>
                  <a:srgbClr val="008000"/>
                </a:solidFill>
                <a:cs typeface="Calibri" pitchFamily="34" charset="0"/>
              </a:rPr>
              <a:t>conjunto finito y preciso de instrucciones </a:t>
            </a:r>
            <a:r>
              <a:rPr lang="es-AR" sz="2800" dirty="0" smtClean="0">
                <a:cs typeface="Calibri" pitchFamily="34" charset="0"/>
              </a:rPr>
              <a:t>para </a:t>
            </a:r>
            <a:r>
              <a:rPr lang="es-AR" sz="2800" dirty="0">
                <a:cs typeface="Calibri" pitchFamily="34" charset="0"/>
              </a:rPr>
              <a:t>especificar la </a:t>
            </a:r>
            <a:r>
              <a:rPr lang="es-AR" sz="2800" dirty="0" smtClean="0">
                <a:cs typeface="Calibri" pitchFamily="34" charset="0"/>
              </a:rPr>
              <a:t>solución.</a:t>
            </a:r>
            <a:endParaRPr lang="es-AR" sz="2800" dirty="0">
              <a:cs typeface="Calibri" pitchFamily="34" charset="0"/>
            </a:endParaRPr>
          </a:p>
          <a:p>
            <a:pPr marL="109728" indent="0">
              <a:buNone/>
            </a:pPr>
            <a:endParaRPr lang="en-US" sz="2800" dirty="0" smtClean="0">
              <a:solidFill>
                <a:schemeClr val="accent2"/>
              </a:solidFill>
            </a:endParaRPr>
          </a:p>
          <a:p>
            <a:pPr marL="109728" indent="0">
              <a:buNone/>
            </a:pPr>
            <a:r>
              <a:rPr lang="es-AR" sz="2800" dirty="0" smtClean="0">
                <a:solidFill>
                  <a:schemeClr val="accent2"/>
                </a:solidFill>
              </a:rPr>
              <a:t>Características</a:t>
            </a:r>
            <a:r>
              <a:rPr lang="en-US" sz="2800" dirty="0" smtClean="0">
                <a:solidFill>
                  <a:schemeClr val="accent2"/>
                </a:solidFill>
              </a:rPr>
              <a:t>:</a:t>
            </a:r>
            <a:br>
              <a:rPr lang="en-US" sz="2800" dirty="0" smtClean="0">
                <a:solidFill>
                  <a:schemeClr val="accent2"/>
                </a:solidFill>
              </a:rPr>
            </a:br>
            <a:endParaRPr lang="en-US" sz="2800" dirty="0" smtClean="0">
              <a:solidFill>
                <a:schemeClr val="accent2"/>
              </a:solidFill>
            </a:endParaRPr>
          </a:p>
          <a:p>
            <a:pPr lvl="0"/>
            <a:r>
              <a:rPr lang="es-AR" sz="2800" dirty="0" smtClean="0"/>
              <a:t>número finito de instrucciones.</a:t>
            </a:r>
            <a:endParaRPr lang="es-AR" sz="2800" dirty="0"/>
          </a:p>
          <a:p>
            <a:pPr lvl="0"/>
            <a:r>
              <a:rPr lang="es-AR" sz="2800" dirty="0" smtClean="0"/>
              <a:t>completo.</a:t>
            </a:r>
            <a:endParaRPr lang="es-AR" sz="2800" dirty="0"/>
          </a:p>
          <a:p>
            <a:pPr lvl="0"/>
            <a:r>
              <a:rPr lang="es-AR" sz="2800" dirty="0" smtClean="0"/>
              <a:t>significado </a:t>
            </a:r>
            <a:r>
              <a:rPr lang="es-AR" sz="2800" dirty="0"/>
              <a:t>(efecto) preciso.</a:t>
            </a:r>
          </a:p>
          <a:p>
            <a:pPr lvl="0"/>
            <a:r>
              <a:rPr lang="es-AR" sz="2800" dirty="0" smtClean="0"/>
              <a:t>escribirse </a:t>
            </a:r>
            <a:r>
              <a:rPr lang="es-AR" sz="2800" dirty="0"/>
              <a:t>de modo único</a:t>
            </a:r>
            <a:r>
              <a:rPr lang="es-AR" sz="2800" dirty="0" smtClean="0"/>
              <a:t>.</a:t>
            </a:r>
            <a:r>
              <a:rPr lang="es-AR" sz="2800" dirty="0"/>
              <a:t/>
            </a:r>
            <a:br>
              <a:rPr lang="es-AR" sz="2800" dirty="0"/>
            </a:br>
            <a:endParaRPr lang="es-AR" sz="2800" dirty="0">
              <a:solidFill>
                <a:schemeClr val="accent2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720725" y="1336675"/>
            <a:ext cx="77724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1pPr>
            <a:lvl2pPr marL="742950" indent="-28575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2pPr>
            <a:lvl3pPr marL="11430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3pPr>
            <a:lvl4pPr marL="16002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4pPr>
            <a:lvl5pPr marL="20574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9pPr>
          </a:lstStyle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n-GB" sz="3200">
                <a:solidFill>
                  <a:srgbClr val="000000"/>
                </a:solidFill>
              </a:rPr>
              <a:t>	</a:t>
            </a: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endParaRPr lang="en-GB" sz="320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endParaRPr lang="en-GB" sz="320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endParaRPr lang="en-GB" sz="3200">
              <a:solidFill>
                <a:srgbClr val="000000"/>
              </a:solidFill>
            </a:endParaRPr>
          </a:p>
        </p:txBody>
      </p:sp>
      <p:pic>
        <p:nvPicPr>
          <p:cNvPr id="389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00" y="1371599"/>
            <a:ext cx="5562600" cy="498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" y="495300"/>
            <a:ext cx="8229600" cy="7112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dirty="0" smtClean="0"/>
              <a:t>INTRODUCCION AL LENGUAJE – </a:t>
            </a:r>
            <a:r>
              <a:rPr lang="es-AR" dirty="0" smtClean="0">
                <a:solidFill>
                  <a:srgbClr val="FF0000"/>
                </a:solidFill>
              </a:rPr>
              <a:t>ITERACION</a:t>
            </a:r>
          </a:p>
          <a:p>
            <a:endParaRPr lang="es-A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7693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720725" y="1336675"/>
            <a:ext cx="77724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36550" indent="-33655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1pPr>
            <a:lvl2pPr marL="742950" indent="-28575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2pPr>
            <a:lvl3pPr marL="11430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3pPr>
            <a:lvl4pPr marL="16002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4pPr>
            <a:lvl5pPr marL="20574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9pPr>
          </a:lstStyle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n-GB" sz="2400" dirty="0" err="1" smtClean="0">
                <a:solidFill>
                  <a:srgbClr val="000000"/>
                </a:solidFill>
              </a:rPr>
              <a:t>Tomar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>
                <a:solidFill>
                  <a:srgbClr val="000000"/>
                </a:solidFill>
              </a:rPr>
              <a:t>el </a:t>
            </a:r>
            <a:r>
              <a:rPr lang="en-GB" sz="2400" dirty="0" err="1">
                <a:solidFill>
                  <a:srgbClr val="000000"/>
                </a:solidFill>
              </a:rPr>
              <a:t>vaso</a:t>
            </a:r>
            <a:r>
              <a:rPr lang="en-GB" sz="2400" dirty="0">
                <a:solidFill>
                  <a:srgbClr val="000000"/>
                </a:solidFill>
              </a:rPr>
              <a:t> y el </a:t>
            </a:r>
            <a:r>
              <a:rPr lang="en-GB" sz="2400" dirty="0" err="1">
                <a:solidFill>
                  <a:srgbClr val="000000"/>
                </a:solidFill>
              </a:rPr>
              <a:t>agua</a:t>
            </a:r>
            <a:endParaRPr lang="en-GB" sz="2400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n-GB" sz="2400" dirty="0" err="1">
                <a:solidFill>
                  <a:srgbClr val="000000"/>
                </a:solidFill>
              </a:rPr>
              <a:t>abrir</a:t>
            </a:r>
            <a:r>
              <a:rPr lang="en-GB" sz="2400" dirty="0">
                <a:solidFill>
                  <a:srgbClr val="000000"/>
                </a:solidFill>
              </a:rPr>
              <a:t> la </a:t>
            </a:r>
            <a:r>
              <a:rPr lang="en-GB" sz="2400" dirty="0" err="1">
                <a:solidFill>
                  <a:srgbClr val="000000"/>
                </a:solidFill>
              </a:rPr>
              <a:t>canilla</a:t>
            </a:r>
            <a:endParaRPr lang="en-GB" sz="2400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n-GB" sz="2400" b="1" dirty="0" err="1" smtClean="0">
                <a:solidFill>
                  <a:srgbClr val="000000"/>
                </a:solidFill>
              </a:rPr>
              <a:t>mientras</a:t>
            </a:r>
            <a:r>
              <a:rPr lang="en-GB" sz="2400" b="1" dirty="0" smtClean="0">
                <a:solidFill>
                  <a:srgbClr val="000000"/>
                </a:solidFill>
              </a:rPr>
              <a:t> (</a:t>
            </a:r>
            <a:r>
              <a:rPr lang="en-GB" sz="2400" b="1" dirty="0" err="1" smtClean="0">
                <a:solidFill>
                  <a:srgbClr val="000000"/>
                </a:solidFill>
              </a:rPr>
              <a:t>balde</a:t>
            </a:r>
            <a:r>
              <a:rPr lang="en-GB" sz="2400" b="1" dirty="0" smtClean="0">
                <a:solidFill>
                  <a:srgbClr val="000000"/>
                </a:solidFill>
              </a:rPr>
              <a:t> no </a:t>
            </a:r>
            <a:r>
              <a:rPr lang="en-GB" sz="2400" b="1" dirty="0" err="1" smtClean="0">
                <a:solidFill>
                  <a:srgbClr val="000000"/>
                </a:solidFill>
              </a:rPr>
              <a:t>este</a:t>
            </a:r>
            <a:r>
              <a:rPr lang="en-GB" sz="2400" b="1" dirty="0" smtClean="0">
                <a:solidFill>
                  <a:srgbClr val="000000"/>
                </a:solidFill>
              </a:rPr>
              <a:t> </a:t>
            </a:r>
            <a:r>
              <a:rPr lang="en-GB" sz="2400" b="1" dirty="0" err="1" smtClean="0">
                <a:solidFill>
                  <a:srgbClr val="000000"/>
                </a:solidFill>
              </a:rPr>
              <a:t>lleno</a:t>
            </a:r>
            <a:r>
              <a:rPr lang="en-GB" sz="2400" b="1" dirty="0" smtClean="0">
                <a:solidFill>
                  <a:srgbClr val="000000"/>
                </a:solidFill>
              </a:rPr>
              <a:t>)</a:t>
            </a:r>
            <a:endParaRPr lang="en-GB" sz="2400" b="1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n-GB" sz="2400" dirty="0">
                <a:solidFill>
                  <a:srgbClr val="000000"/>
                </a:solidFill>
              </a:rPr>
              <a:t>	</a:t>
            </a:r>
            <a:r>
              <a:rPr lang="en-GB" sz="2400" dirty="0" err="1">
                <a:solidFill>
                  <a:srgbClr val="000000"/>
                </a:solidFill>
              </a:rPr>
              <a:t>llenar</a:t>
            </a:r>
            <a:r>
              <a:rPr lang="en-GB" sz="2400" dirty="0">
                <a:solidFill>
                  <a:srgbClr val="000000"/>
                </a:solidFill>
              </a:rPr>
              <a:t> el </a:t>
            </a:r>
            <a:r>
              <a:rPr lang="en-GB" sz="2400" dirty="0" err="1">
                <a:solidFill>
                  <a:srgbClr val="000000"/>
                </a:solidFill>
              </a:rPr>
              <a:t>vaso</a:t>
            </a:r>
            <a:endParaRPr lang="en-GB" sz="2400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n-GB" sz="2400" dirty="0">
                <a:solidFill>
                  <a:srgbClr val="000000"/>
                </a:solidFill>
              </a:rPr>
              <a:t>	</a:t>
            </a:r>
            <a:r>
              <a:rPr lang="en-GB" sz="2400" dirty="0" err="1">
                <a:solidFill>
                  <a:srgbClr val="000000"/>
                </a:solidFill>
              </a:rPr>
              <a:t>vaciar</a:t>
            </a:r>
            <a:r>
              <a:rPr lang="en-GB" sz="2400" dirty="0">
                <a:solidFill>
                  <a:srgbClr val="000000"/>
                </a:solidFill>
              </a:rPr>
              <a:t> el </a:t>
            </a:r>
            <a:r>
              <a:rPr lang="en-GB" sz="2400" dirty="0" err="1">
                <a:solidFill>
                  <a:srgbClr val="000000"/>
                </a:solidFill>
              </a:rPr>
              <a:t>vaso</a:t>
            </a:r>
            <a:r>
              <a:rPr lang="en-GB" sz="2400" dirty="0">
                <a:solidFill>
                  <a:srgbClr val="000000"/>
                </a:solidFill>
              </a:rPr>
              <a:t> en el </a:t>
            </a:r>
            <a:r>
              <a:rPr lang="en-GB" sz="2400" dirty="0" err="1">
                <a:solidFill>
                  <a:srgbClr val="000000"/>
                </a:solidFill>
              </a:rPr>
              <a:t>balde</a:t>
            </a:r>
            <a:r>
              <a:rPr lang="en-GB" sz="2400" dirty="0">
                <a:solidFill>
                  <a:srgbClr val="000000"/>
                </a:solidFill>
              </a:rPr>
              <a:t>.</a:t>
            </a: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n-GB" sz="2400" dirty="0" err="1">
                <a:solidFill>
                  <a:srgbClr val="000000"/>
                </a:solidFill>
              </a:rPr>
              <a:t>cerrar</a:t>
            </a:r>
            <a:r>
              <a:rPr lang="en-GB" sz="2400" dirty="0">
                <a:solidFill>
                  <a:srgbClr val="000000"/>
                </a:solidFill>
              </a:rPr>
              <a:t> la </a:t>
            </a:r>
            <a:r>
              <a:rPr lang="en-GB" sz="2400" dirty="0" err="1">
                <a:solidFill>
                  <a:srgbClr val="000000"/>
                </a:solidFill>
              </a:rPr>
              <a:t>canilla</a:t>
            </a:r>
            <a:r>
              <a:rPr lang="en-GB" sz="2400" dirty="0">
                <a:solidFill>
                  <a:srgbClr val="000000"/>
                </a:solidFill>
              </a:rPr>
              <a:t>   </a:t>
            </a:r>
            <a:r>
              <a:rPr lang="en-GB" sz="3200" dirty="0">
                <a:solidFill>
                  <a:srgbClr val="000000"/>
                </a:solidFill>
              </a:rPr>
              <a:t>	</a:t>
            </a: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n-GB" sz="2400" dirty="0" err="1">
                <a:solidFill>
                  <a:srgbClr val="000000"/>
                </a:solidFill>
              </a:rPr>
              <a:t>dejar</a:t>
            </a:r>
            <a:r>
              <a:rPr lang="en-GB" sz="2400" dirty="0">
                <a:solidFill>
                  <a:srgbClr val="000000"/>
                </a:solidFill>
              </a:rPr>
              <a:t> el </a:t>
            </a:r>
            <a:r>
              <a:rPr lang="en-GB" sz="2400" dirty="0" err="1">
                <a:solidFill>
                  <a:srgbClr val="000000"/>
                </a:solidFill>
              </a:rPr>
              <a:t>vaso</a:t>
            </a:r>
            <a:r>
              <a:rPr lang="en-GB" sz="2400" dirty="0">
                <a:solidFill>
                  <a:srgbClr val="000000"/>
                </a:solidFill>
              </a:rPr>
              <a:t> y el </a:t>
            </a:r>
            <a:r>
              <a:rPr lang="en-GB" sz="2400" dirty="0" err="1">
                <a:solidFill>
                  <a:srgbClr val="000000"/>
                </a:solidFill>
              </a:rPr>
              <a:t>balde</a:t>
            </a:r>
            <a:r>
              <a:rPr lang="en-GB" sz="2400" dirty="0" smtClean="0">
                <a:solidFill>
                  <a:srgbClr val="000000"/>
                </a:solidFill>
              </a:rPr>
              <a:t>.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57200" y="495300"/>
            <a:ext cx="8229600" cy="7112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dirty="0" smtClean="0"/>
              <a:t>INTRODUCCION AL LENGUAJE - </a:t>
            </a:r>
            <a:r>
              <a:rPr lang="es-AR" dirty="0" smtClean="0">
                <a:solidFill>
                  <a:srgbClr val="FF0000"/>
                </a:solidFill>
              </a:rPr>
              <a:t>ITERACION</a:t>
            </a:r>
            <a:endParaRPr lang="es-A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2371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noProof="0" dirty="0" smtClean="0"/>
              <a:t>INTRODUCCION AL LENGUAJE</a:t>
            </a:r>
            <a:endParaRPr lang="es-AR" b="1" noProof="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smtClean="0"/>
              <a:t>Una </a:t>
            </a:r>
            <a:r>
              <a:rPr lang="es-AR" sz="2800" b="1" smtClean="0"/>
              <a:t>proposición es una expresión de la </a:t>
            </a:r>
            <a:r>
              <a:rPr lang="es-AR" sz="2800" smtClean="0"/>
              <a:t>cual tiene sentido decir si es verdadera o falsa.</a:t>
            </a:r>
          </a:p>
          <a:p>
            <a:endParaRPr lang="es-AR" sz="2800" noProof="0" smtClean="0"/>
          </a:p>
          <a:p>
            <a:pPr lvl="1"/>
            <a:r>
              <a:rPr lang="es-AR" sz="2400" smtClean="0"/>
              <a:t>Ushuaia es una provincia (falso)</a:t>
            </a:r>
          </a:p>
          <a:p>
            <a:pPr lvl="1"/>
            <a:r>
              <a:rPr lang="es-AR" sz="2400" smtClean="0"/>
              <a:t>Hay una flor en la esquina (verdadero/falso)</a:t>
            </a:r>
          </a:p>
          <a:p>
            <a:pPr lvl="1"/>
            <a:r>
              <a:rPr lang="es-AR" sz="2400" smtClean="0"/>
              <a:t>El color rojo vale menos que una sonrisa </a:t>
            </a:r>
            <a:r>
              <a:rPr lang="es-AR" sz="2400" b="1" smtClean="0"/>
              <a:t>(no es proposición)</a:t>
            </a:r>
            <a:endParaRPr lang="es-AR" sz="2400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1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noProof="0" dirty="0" smtClean="0"/>
              <a:t>INTRODUCCION AL LENGUAJE</a:t>
            </a:r>
            <a:endParaRPr lang="es-AR" b="1" noProof="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smtClean="0"/>
              <a:t>Una proposición </a:t>
            </a:r>
            <a:r>
              <a:rPr lang="es-AR" sz="2800" b="1" smtClean="0"/>
              <a:t>atómica es una </a:t>
            </a:r>
            <a:r>
              <a:rPr lang="es-AR" sz="2800" smtClean="0"/>
              <a:t>expresión que no puede ser descompuesta en otras.</a:t>
            </a:r>
          </a:p>
          <a:p>
            <a:pPr>
              <a:buNone/>
            </a:pPr>
            <a:endParaRPr lang="es-AR" sz="2800" smtClean="0"/>
          </a:p>
          <a:p>
            <a:pPr lvl="1"/>
            <a:r>
              <a:rPr lang="es-AR" sz="2400" smtClean="0"/>
              <a:t>La casa es roja</a:t>
            </a:r>
          </a:p>
          <a:p>
            <a:pPr lvl="1"/>
            <a:r>
              <a:rPr lang="es-AR" sz="2400" smtClean="0"/>
              <a:t>Hoy es lunes</a:t>
            </a:r>
          </a:p>
          <a:p>
            <a:pPr lvl="1"/>
            <a:r>
              <a:rPr lang="es-AR" sz="2400" smtClean="0"/>
              <a:t>Estoy ubicado a 3 metros de altura</a:t>
            </a:r>
            <a:endParaRPr lang="es-AR" sz="2400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noProof="0" dirty="0" smtClean="0"/>
              <a:t>INTRODUCCION AL LENGUAJE</a:t>
            </a:r>
            <a:endParaRPr lang="es-AR" b="1" noProof="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 smtClean="0"/>
              <a:t>Una proposición </a:t>
            </a:r>
            <a:r>
              <a:rPr lang="es-AR" sz="2800" b="1" dirty="0" smtClean="0"/>
              <a:t>molecular o compuesta </a:t>
            </a:r>
            <a:r>
              <a:rPr lang="es-AR" sz="2800" dirty="0" smtClean="0"/>
              <a:t>es cuando tenemos proposiciones atómicas unidas por </a:t>
            </a:r>
            <a:r>
              <a:rPr lang="es-AR" sz="2800" b="1" dirty="0" smtClean="0"/>
              <a:t>conectivos lógicos o términos de enlace</a:t>
            </a:r>
            <a:r>
              <a:rPr lang="es-AR" sz="2800" dirty="0" smtClean="0"/>
              <a:t>.</a:t>
            </a:r>
          </a:p>
          <a:p>
            <a:endParaRPr lang="es-AR" sz="2800" dirty="0" smtClean="0"/>
          </a:p>
          <a:p>
            <a:pPr lvl="1"/>
            <a:r>
              <a:rPr lang="es-AR" sz="2400" dirty="0" smtClean="0"/>
              <a:t>La vaca esta cansada </a:t>
            </a:r>
            <a:r>
              <a:rPr lang="es-AR" sz="2400" b="1" dirty="0" smtClean="0"/>
              <a:t>y no </a:t>
            </a:r>
            <a:r>
              <a:rPr lang="es-AR" sz="2400" dirty="0" smtClean="0"/>
              <a:t>dará leche</a:t>
            </a:r>
          </a:p>
          <a:p>
            <a:pPr lvl="1"/>
            <a:r>
              <a:rPr lang="es-AR" sz="2400" dirty="0" smtClean="0"/>
              <a:t>Hace calor </a:t>
            </a:r>
            <a:r>
              <a:rPr lang="es-AR" sz="2400" b="1" dirty="0" smtClean="0"/>
              <a:t>o </a:t>
            </a:r>
            <a:r>
              <a:rPr lang="es-AR" sz="2400" dirty="0" smtClean="0"/>
              <a:t>hay humedad</a:t>
            </a:r>
          </a:p>
          <a:p>
            <a:pPr lvl="1"/>
            <a:r>
              <a:rPr lang="es-AR" sz="2400" dirty="0" smtClean="0"/>
              <a:t>Voy manejando despacio </a:t>
            </a:r>
            <a:r>
              <a:rPr lang="es-AR" sz="2400" b="1" dirty="0" smtClean="0"/>
              <a:t>pero</a:t>
            </a:r>
            <a:r>
              <a:rPr lang="es-AR" sz="2400" dirty="0" smtClean="0"/>
              <a:t> voy dormido</a:t>
            </a:r>
          </a:p>
          <a:p>
            <a:pPr lvl="1"/>
            <a:endParaRPr lang="es-AR" sz="1600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noProof="0" dirty="0" smtClean="0"/>
              <a:t>INTRODUCCION AL LENGUAJE</a:t>
            </a:r>
            <a:endParaRPr lang="es-AR" b="1" noProof="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 smtClean="0"/>
              <a:t>Simbolización  - (Términos de enlace)</a:t>
            </a:r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r>
              <a:rPr lang="es-AR" sz="2800" dirty="0" smtClean="0"/>
              <a:t>Utilizaremos letras minúsculas para simbolizar proposiciones atómicas.</a:t>
            </a:r>
            <a:endParaRPr lang="es-AR" sz="2000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821876"/>
              </p:ext>
            </p:extLst>
          </p:nvPr>
        </p:nvGraphicFramePr>
        <p:xfrm>
          <a:off x="1143000" y="28194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noProof="0" dirty="0" smtClean="0"/>
                        <a:t>Conectivos</a:t>
                      </a:r>
                      <a:endParaRPr lang="es-A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noProof="0" dirty="0" err="1" smtClean="0"/>
                        <a:t>DaVinci</a:t>
                      </a:r>
                      <a:r>
                        <a:rPr lang="es-AR" noProof="0" dirty="0" smtClean="0"/>
                        <a:t> Concurrente</a:t>
                      </a:r>
                      <a:endParaRPr lang="es-A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noProof="0" dirty="0" smtClean="0"/>
                        <a:t>Y</a:t>
                      </a:r>
                      <a:endParaRPr lang="es-A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noProof="0" smtClean="0"/>
                        <a:t>&amp;</a:t>
                      </a:r>
                      <a:endParaRPr lang="es-AR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noProof="0" smtClean="0"/>
                        <a:t>O</a:t>
                      </a:r>
                      <a:endParaRPr lang="es-A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noProof="0" smtClean="0"/>
                        <a:t>|</a:t>
                      </a:r>
                      <a:endParaRPr lang="es-AR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noProof="0" smtClean="0"/>
                        <a:t>NO</a:t>
                      </a:r>
                      <a:endParaRPr lang="es-A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noProof="0" dirty="0" smtClean="0"/>
                        <a:t>!</a:t>
                      </a:r>
                      <a:endParaRPr lang="es-A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noProof="0" dirty="0" smtClean="0"/>
              <a:t>INTRODUCCION AL LENGUAJE</a:t>
            </a:r>
            <a:endParaRPr lang="es-AR" b="1" noProof="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AR" sz="2800" dirty="0" smtClean="0"/>
              <a:t>Simbolización – Pasos a seguir:</a:t>
            </a:r>
          </a:p>
          <a:p>
            <a:pPr lvl="1"/>
            <a:r>
              <a:rPr lang="es-AR" sz="2400" dirty="0" smtClean="0"/>
              <a:t>1- Determinar las proposiciones</a:t>
            </a:r>
          </a:p>
          <a:p>
            <a:pPr lvl="1"/>
            <a:r>
              <a:rPr lang="es-AR" sz="2400" dirty="0" smtClean="0"/>
              <a:t>2- Simbolizar</a:t>
            </a:r>
          </a:p>
          <a:p>
            <a:pPr lvl="1"/>
            <a:r>
              <a:rPr lang="es-ES" sz="2400" dirty="0" smtClean="0"/>
              <a:t>3- Unir las proposiciones con los </a:t>
            </a:r>
            <a:r>
              <a:rPr lang="es-AR" sz="2400" dirty="0" smtClean="0"/>
              <a:t>conectivos lógicos</a:t>
            </a:r>
          </a:p>
          <a:p>
            <a:r>
              <a:rPr lang="en-US" sz="2800" dirty="0" err="1" smtClean="0"/>
              <a:t>Ej</a:t>
            </a:r>
            <a:r>
              <a:rPr lang="en-US" sz="2800" dirty="0" smtClean="0"/>
              <a:t>:</a:t>
            </a:r>
            <a:endParaRPr lang="es-AR" sz="2800" dirty="0" smtClean="0"/>
          </a:p>
          <a:p>
            <a:pPr lvl="1"/>
            <a:r>
              <a:rPr lang="es-ES" sz="2400" dirty="0" smtClean="0"/>
              <a:t>Ayer fue un día ventoso</a:t>
            </a:r>
          </a:p>
          <a:p>
            <a:pPr lvl="2"/>
            <a:r>
              <a:rPr lang="es-ES" sz="2200" dirty="0" smtClean="0"/>
              <a:t>p = ayer fue un día ventoso</a:t>
            </a:r>
          </a:p>
          <a:p>
            <a:pPr lvl="1"/>
            <a:r>
              <a:rPr lang="es-ES" sz="2400" dirty="0" smtClean="0"/>
              <a:t>Ese pájaro vuela muy alto</a:t>
            </a:r>
          </a:p>
          <a:p>
            <a:pPr lvl="2"/>
            <a:r>
              <a:rPr lang="es-ES" sz="2200" dirty="0" smtClean="0"/>
              <a:t>q = Ese pájaro vuela muy alto</a:t>
            </a:r>
          </a:p>
          <a:p>
            <a:pPr lvl="1"/>
            <a:r>
              <a:rPr lang="es-AR" sz="2400" dirty="0" err="1" smtClean="0"/>
              <a:t>PosCa</a:t>
            </a:r>
            <a:r>
              <a:rPr lang="es-AR" sz="2400" dirty="0" smtClean="0"/>
              <a:t> &lt; 10</a:t>
            </a:r>
          </a:p>
          <a:p>
            <a:pPr lvl="2"/>
            <a:r>
              <a:rPr lang="en-US" sz="2200" dirty="0" smtClean="0"/>
              <a:t>r = </a:t>
            </a:r>
            <a:r>
              <a:rPr lang="en-US" sz="2200" dirty="0" err="1" smtClean="0"/>
              <a:t>PosCa</a:t>
            </a:r>
            <a:r>
              <a:rPr lang="en-US" sz="2200" dirty="0" smtClean="0"/>
              <a:t> &lt; 10</a:t>
            </a:r>
          </a:p>
          <a:p>
            <a:pPr lvl="2">
              <a:buNone/>
            </a:pPr>
            <a:endParaRPr lang="es-AR" sz="2400" dirty="0" smtClean="0"/>
          </a:p>
          <a:p>
            <a:pPr lvl="1"/>
            <a:r>
              <a:rPr lang="es-ES" sz="2400" dirty="0" smtClean="0"/>
              <a:t>Hay flor en la esquina y hay papel en la bolsa, o hay papel en la esquina</a:t>
            </a:r>
            <a:endParaRPr lang="es-AR" sz="2400" dirty="0" smtClean="0"/>
          </a:p>
          <a:p>
            <a:pPr lvl="1"/>
            <a:r>
              <a:rPr lang="es-ES" sz="2400" dirty="0" smtClean="0"/>
              <a:t>No hay flor en la bolsa, pero hay flor en la esquina</a:t>
            </a:r>
            <a:endParaRPr lang="es-AR" sz="2400" dirty="0" smtClean="0"/>
          </a:p>
          <a:p>
            <a:pPr lvl="2"/>
            <a:endParaRPr lang="es-AR" sz="1400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noProof="0" dirty="0" smtClean="0"/>
              <a:t>INTRODUCCION AL LENGUAJE</a:t>
            </a:r>
            <a:endParaRPr lang="es-AR" b="1" noProof="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507992"/>
          </a:xfrm>
        </p:spPr>
        <p:txBody>
          <a:bodyPr>
            <a:normAutofit fontScale="92500" lnSpcReduction="10000"/>
          </a:bodyPr>
          <a:lstStyle/>
          <a:p>
            <a:r>
              <a:rPr lang="es-AR" sz="2800" dirty="0" smtClean="0"/>
              <a:t>Proposiciones – </a:t>
            </a:r>
            <a:r>
              <a:rPr lang="es-AR" sz="2800" b="1" dirty="0" smtClean="0"/>
              <a:t>Conjunción</a:t>
            </a:r>
          </a:p>
          <a:p>
            <a:pPr algn="just"/>
            <a:r>
              <a:rPr lang="es-ES" sz="2800" dirty="0" smtClean="0"/>
              <a:t>La conjunción de dos proposiciones es cierta únicamente en el caso en que </a:t>
            </a:r>
            <a:r>
              <a:rPr lang="es-AR" sz="2800" dirty="0" smtClean="0"/>
              <a:t>ambas proposiciones lo sean.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lvl="8" algn="just"/>
            <a:r>
              <a:rPr lang="es-ES" sz="1700" dirty="0" err="1" smtClean="0"/>
              <a:t>Ej</a:t>
            </a:r>
            <a:r>
              <a:rPr lang="es-ES" sz="1700" dirty="0" smtClean="0"/>
              <a:t>: 6 es un número par y divisible por 3</a:t>
            </a:r>
            <a:endParaRPr lang="es-AR" sz="1700" dirty="0" smtClean="0"/>
          </a:p>
          <a:p>
            <a:pPr algn="just"/>
            <a:endParaRPr lang="en-US" sz="2800" noProof="0" dirty="0" smtClean="0"/>
          </a:p>
          <a:p>
            <a:pPr algn="just"/>
            <a:endParaRPr lang="es-AR" sz="1200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625297"/>
              </p:ext>
            </p:extLst>
          </p:nvPr>
        </p:nvGraphicFramePr>
        <p:xfrm>
          <a:off x="1524000" y="3810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 &amp; q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noProof="0" dirty="0" smtClean="0"/>
              <a:t>INTRODUCCION AL LENGUAJE</a:t>
            </a:r>
            <a:endParaRPr lang="es-AR" b="1" noProof="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516502"/>
          </a:xfrm>
        </p:spPr>
        <p:txBody>
          <a:bodyPr>
            <a:normAutofit/>
          </a:bodyPr>
          <a:lstStyle/>
          <a:p>
            <a:r>
              <a:rPr lang="es-AR" sz="2800" dirty="0" smtClean="0"/>
              <a:t>Proposiciones – </a:t>
            </a:r>
            <a:r>
              <a:rPr lang="es-AR" sz="2800" b="1" dirty="0" smtClean="0"/>
              <a:t>Disyunción</a:t>
            </a:r>
          </a:p>
          <a:p>
            <a:pPr algn="just"/>
            <a:r>
              <a:rPr lang="es-ES" sz="2800" dirty="0" smtClean="0"/>
              <a:t>La disyunción de dos proposiciones es cierta en el caso de que alguna</a:t>
            </a:r>
            <a:r>
              <a:rPr lang="es-AR" sz="2800" dirty="0" smtClean="0"/>
              <a:t> lo sea.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lvl="8" algn="just"/>
            <a:r>
              <a:rPr lang="es-ES" sz="1800" dirty="0" err="1" smtClean="0"/>
              <a:t>Ej</a:t>
            </a:r>
            <a:r>
              <a:rPr lang="es-ES" sz="1800" dirty="0" smtClean="0"/>
              <a:t>: 2 es primo o es impar</a:t>
            </a:r>
            <a:endParaRPr lang="en-US" sz="2800" noProof="0" dirty="0" smtClean="0"/>
          </a:p>
          <a:p>
            <a:pPr algn="just"/>
            <a:endParaRPr lang="es-AR" sz="1200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415966"/>
              </p:ext>
            </p:extLst>
          </p:nvPr>
        </p:nvGraphicFramePr>
        <p:xfrm>
          <a:off x="1600200" y="38862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 | q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noProof="0" dirty="0" smtClean="0"/>
              <a:t>INTRODUCCION AL LENGUAJE</a:t>
            </a:r>
            <a:endParaRPr lang="es-AR" b="1" noProof="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 smtClean="0"/>
              <a:t>Proposiciones – </a:t>
            </a:r>
            <a:r>
              <a:rPr lang="es-AR" sz="2800" b="1" dirty="0" smtClean="0"/>
              <a:t>Negación</a:t>
            </a:r>
          </a:p>
          <a:p>
            <a:pPr algn="just"/>
            <a:r>
              <a:rPr lang="es-ES" sz="2800" dirty="0" smtClean="0"/>
              <a:t>La negación de una proposición da como resultado el valor opuesto de verdad</a:t>
            </a:r>
            <a:r>
              <a:rPr lang="en-US" sz="2800" dirty="0" smtClean="0"/>
              <a:t>.</a:t>
            </a:r>
            <a:endParaRPr lang="es-AR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lvl="8" algn="just"/>
            <a:r>
              <a:rPr lang="es-ES" sz="1700" dirty="0" err="1" smtClean="0"/>
              <a:t>Ej</a:t>
            </a:r>
            <a:r>
              <a:rPr lang="es-ES" sz="1700" dirty="0" smtClean="0"/>
              <a:t>: el numero 9 es divisible por 3</a:t>
            </a:r>
            <a:endParaRPr lang="es-AR" sz="1700" dirty="0" smtClean="0"/>
          </a:p>
          <a:p>
            <a:pPr algn="just"/>
            <a:endParaRPr lang="en-US" sz="2800" noProof="0" dirty="0" smtClean="0"/>
          </a:p>
          <a:p>
            <a:pPr algn="just"/>
            <a:endParaRPr lang="es-AR" sz="1200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394281"/>
              </p:ext>
            </p:extLst>
          </p:nvPr>
        </p:nvGraphicFramePr>
        <p:xfrm>
          <a:off x="2819400" y="3962400"/>
          <a:ext cx="406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!p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2400" dirty="0" smtClean="0"/>
              <a:t>INTRODUCCION AL LENGUAJE </a:t>
            </a:r>
            <a:endParaRPr lang="es-AR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76800"/>
          </a:xfrm>
        </p:spPr>
        <p:txBody>
          <a:bodyPr>
            <a:normAutofit/>
          </a:bodyPr>
          <a:lstStyle/>
          <a:p>
            <a:pPr marL="109728" lvl="0" indent="0">
              <a:buNone/>
            </a:pPr>
            <a:r>
              <a:rPr lang="en-US" sz="2800" dirty="0"/>
              <a:t>TIPOS DE LENGUAJES</a:t>
            </a:r>
            <a:endParaRPr lang="es-AR" sz="2800" dirty="0" smtClean="0"/>
          </a:p>
          <a:p>
            <a:pPr lvl="0"/>
            <a:endParaRPr lang="es-AR" sz="2800" dirty="0"/>
          </a:p>
          <a:p>
            <a:pPr lvl="0"/>
            <a:r>
              <a:rPr lang="es-AR" sz="2800" dirty="0" smtClean="0"/>
              <a:t>Lenguaje natural</a:t>
            </a:r>
          </a:p>
          <a:p>
            <a:pPr lvl="0"/>
            <a:r>
              <a:rPr lang="es-AR" sz="2800" dirty="0" smtClean="0"/>
              <a:t>Sistema de símbolos gráficos</a:t>
            </a:r>
          </a:p>
          <a:p>
            <a:pPr lvl="1"/>
            <a:r>
              <a:rPr lang="es-AR" sz="2400" dirty="0" smtClean="0"/>
              <a:t>Diagrama de flujo.</a:t>
            </a:r>
            <a:endParaRPr lang="es-AR" sz="2400" dirty="0"/>
          </a:p>
          <a:p>
            <a:pPr lvl="0"/>
            <a:r>
              <a:rPr lang="es-AR" sz="2800" dirty="0" smtClean="0"/>
              <a:t>Simbología matemática.</a:t>
            </a:r>
          </a:p>
          <a:p>
            <a:pPr lvl="0"/>
            <a:r>
              <a:rPr lang="es-AR" sz="2800" dirty="0" smtClean="0"/>
              <a:t>Símbolos gráficos con texto.</a:t>
            </a:r>
            <a:endParaRPr lang="es-AR" sz="2800" dirty="0">
              <a:solidFill>
                <a:schemeClr val="accent2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noProof="0" dirty="0" smtClean="0"/>
              <a:t>INTRODUCCION AL LENGUAJE</a:t>
            </a:r>
            <a:endParaRPr lang="es-AR" b="1" noProof="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3600" b="1" dirty="0" smtClean="0"/>
              <a:t>Proposiciones – Prioridad</a:t>
            </a:r>
          </a:p>
          <a:p>
            <a:r>
              <a:rPr lang="es-ES" sz="2800" dirty="0" smtClean="0"/>
              <a:t>El operador </a:t>
            </a:r>
            <a:r>
              <a:rPr lang="es-ES" sz="2800" dirty="0" smtClean="0">
                <a:solidFill>
                  <a:srgbClr val="FF0000"/>
                </a:solidFill>
              </a:rPr>
              <a:t>!</a:t>
            </a:r>
            <a:r>
              <a:rPr lang="es-ES" sz="2800" dirty="0" smtClean="0"/>
              <a:t> es el que tiene mayor prioridad. Es el primero que se evalúa; Seguido por </a:t>
            </a:r>
            <a:r>
              <a:rPr lang="es-ES" sz="2800" dirty="0" smtClean="0">
                <a:solidFill>
                  <a:srgbClr val="FF0000"/>
                </a:solidFill>
              </a:rPr>
              <a:t>&amp;</a:t>
            </a:r>
            <a:r>
              <a:rPr lang="es-ES" sz="2800" dirty="0" smtClean="0"/>
              <a:t> y </a:t>
            </a:r>
            <a:r>
              <a:rPr lang="es-ES" sz="2800" dirty="0" smtClean="0">
                <a:solidFill>
                  <a:srgbClr val="FF0000"/>
                </a:solidFill>
              </a:rPr>
              <a:t>|</a:t>
            </a:r>
            <a:r>
              <a:rPr lang="es-ES" sz="2800" dirty="0" smtClean="0"/>
              <a:t> que tienen la misma prioridad. Las expresiones se evalúan de </a:t>
            </a:r>
            <a:r>
              <a:rPr lang="es-AR" sz="2800" dirty="0" smtClean="0"/>
              <a:t>izquierda a derecha.</a:t>
            </a:r>
          </a:p>
          <a:p>
            <a:r>
              <a:rPr lang="es-ES" sz="2800" dirty="0" smtClean="0"/>
              <a:t>Se utilizan los </a:t>
            </a:r>
            <a:r>
              <a:rPr lang="es-ES" sz="2800" dirty="0" smtClean="0">
                <a:solidFill>
                  <a:srgbClr val="FF0000"/>
                </a:solidFill>
              </a:rPr>
              <a:t>( )</a:t>
            </a:r>
            <a:r>
              <a:rPr lang="es-ES" sz="2800" dirty="0" smtClean="0"/>
              <a:t> para delimitar </a:t>
            </a:r>
            <a:r>
              <a:rPr lang="es-AR" sz="2800" dirty="0" smtClean="0"/>
              <a:t>expresiones.</a:t>
            </a:r>
          </a:p>
          <a:p>
            <a:r>
              <a:rPr lang="es-AR" sz="2800" dirty="0" err="1" smtClean="0"/>
              <a:t>Ej</a:t>
            </a:r>
            <a:r>
              <a:rPr lang="es-AR" sz="2800" dirty="0" smtClean="0"/>
              <a:t>: (p &amp; !q) | (!r &amp; !q)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noProof="0" dirty="0" smtClean="0"/>
              <a:t>INTRODUCCION AL LENGUAJE</a:t>
            </a:r>
            <a:endParaRPr lang="es-AR" b="1" noProof="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sz="3600" b="1" dirty="0" smtClean="0"/>
              <a:t>Realizar un algoritmo para: </a:t>
            </a:r>
          </a:p>
          <a:p>
            <a:pPr lvl="1"/>
            <a:r>
              <a:rPr lang="es-AR" sz="2400" dirty="0" smtClean="0"/>
              <a:t>informar aquellas páginas que contengan una imagen pero que esta sea en color. </a:t>
            </a:r>
            <a:br>
              <a:rPr lang="es-AR" sz="2400" dirty="0" smtClean="0"/>
            </a:br>
            <a:r>
              <a:rPr lang="es-AR" sz="2400" dirty="0" smtClean="0"/>
              <a:t>Datos: </a:t>
            </a:r>
          </a:p>
          <a:p>
            <a:pPr lvl="2"/>
            <a:r>
              <a:rPr lang="es-AR" sz="2200" dirty="0" smtClean="0"/>
              <a:t>El libro tiene 50 páginas.</a:t>
            </a:r>
          </a:p>
          <a:p>
            <a:pPr lvl="2"/>
            <a:r>
              <a:rPr lang="es-AR" sz="2200" dirty="0" smtClean="0"/>
              <a:t>Una página puede contener una imagen. </a:t>
            </a:r>
          </a:p>
          <a:p>
            <a:pPr lvl="2"/>
            <a:r>
              <a:rPr lang="es-AR" sz="2200" dirty="0" smtClean="0"/>
              <a:t>La imagen puede ser en color o escala de grises.</a:t>
            </a:r>
          </a:p>
          <a:p>
            <a:pPr lvl="1"/>
            <a:r>
              <a:rPr lang="es-AR" sz="2400" dirty="0" smtClean="0"/>
              <a:t> </a:t>
            </a:r>
          </a:p>
          <a:p>
            <a:pPr lvl="1"/>
            <a:r>
              <a:rPr lang="es-AR" sz="2400" dirty="0" smtClean="0"/>
              <a:t>Idéntico al anterior, informando también, aquellas páginas que solo contengan un párrafo y ninguna imagen.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noProof="0" dirty="0" smtClean="0"/>
              <a:t>INTRODUCCION AL LENGUAJE</a:t>
            </a:r>
            <a:endParaRPr lang="es-AR" b="1" noProof="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3600" b="1" dirty="0" smtClean="0"/>
              <a:t>Realizar un algoritmo para: </a:t>
            </a:r>
          </a:p>
          <a:p>
            <a:pPr lvl="1"/>
            <a:r>
              <a:rPr lang="es-AR" sz="2400" dirty="0" smtClean="0"/>
              <a:t>informar aquellas páginas que contengan una imagen pero que esta sea en color. </a:t>
            </a:r>
            <a:br>
              <a:rPr lang="es-AR" sz="2400" dirty="0" smtClean="0"/>
            </a:br>
            <a:r>
              <a:rPr lang="es-AR" sz="2400" dirty="0" smtClean="0"/>
              <a:t/>
            </a:r>
            <a:br>
              <a:rPr lang="es-AR" sz="2400" dirty="0" smtClean="0"/>
            </a:b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 = tiene imagen</a:t>
            </a:r>
          </a:p>
          <a:p>
            <a:pPr lvl="1"/>
            <a:r>
              <a:rPr lang="es-A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</a:t>
            </a: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imagen en color </a:t>
            </a:r>
            <a:endParaRPr lang="es-AR" sz="2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s-AR" sz="2400" dirty="0" smtClean="0"/>
          </a:p>
          <a:p>
            <a:pPr lvl="1"/>
            <a:r>
              <a:rPr lang="es-AR" sz="2400" dirty="0"/>
              <a:t>r</a:t>
            </a:r>
            <a:r>
              <a:rPr lang="es-AR" sz="2400" dirty="0" smtClean="0"/>
              <a:t>epetir 50</a:t>
            </a:r>
          </a:p>
          <a:p>
            <a:pPr lvl="1"/>
            <a:r>
              <a:rPr lang="es-AR" sz="2400" dirty="0" smtClean="0"/>
              <a:t>si</a:t>
            </a:r>
            <a:r>
              <a:rPr lang="es-AR" sz="2400" dirty="0" smtClean="0">
                <a:solidFill>
                  <a:srgbClr val="C00000"/>
                </a:solidFill>
              </a:rPr>
              <a:t>(p &amp; q)</a:t>
            </a:r>
          </a:p>
          <a:p>
            <a:pPr lvl="1"/>
            <a:r>
              <a:rPr lang="es-AR" sz="2400" dirty="0"/>
              <a:t> </a:t>
            </a:r>
            <a:r>
              <a:rPr lang="es-AR" sz="2400" dirty="0" smtClean="0"/>
              <a:t>  informar página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sz="3600" b="1" dirty="0" smtClean="0"/>
              <a:t>Realizar un algoritmo para: </a:t>
            </a:r>
          </a:p>
          <a:p>
            <a:pPr lvl="1"/>
            <a:r>
              <a:rPr lang="es-AR" sz="2400" dirty="0" smtClean="0"/>
              <a:t>Idéntico al anterior, informando también, aquellas páginas que solo contengan un párrafo y ninguna imagen.</a:t>
            </a:r>
            <a:br>
              <a:rPr lang="es-AR" sz="2400" dirty="0" smtClean="0"/>
            </a:br>
            <a:endParaRPr lang="es-AR" sz="2400" dirty="0" smtClean="0"/>
          </a:p>
          <a:p>
            <a:pPr lvl="1"/>
            <a:r>
              <a:rPr lang="es-A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 = tiene imagen</a:t>
            </a:r>
          </a:p>
          <a:p>
            <a:pPr lvl="1"/>
            <a:r>
              <a:rPr lang="es-A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 = imagen en color </a:t>
            </a:r>
            <a:endParaRPr lang="es-AR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s-A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un párrafo</a:t>
            </a:r>
            <a:b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s-A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s-AR" sz="2400" dirty="0"/>
              <a:t>repetir 50</a:t>
            </a:r>
          </a:p>
          <a:p>
            <a:pPr lvl="1"/>
            <a:r>
              <a:rPr lang="es-AR" sz="2400" dirty="0"/>
              <a:t>si</a:t>
            </a:r>
            <a:r>
              <a:rPr lang="es-AR" sz="2400" dirty="0">
                <a:solidFill>
                  <a:srgbClr val="C00000"/>
                </a:solidFill>
              </a:rPr>
              <a:t>(p &amp; q</a:t>
            </a:r>
            <a:r>
              <a:rPr lang="es-AR" sz="2400" dirty="0" smtClean="0">
                <a:solidFill>
                  <a:srgbClr val="C00000"/>
                </a:solidFill>
              </a:rPr>
              <a:t>)|(r </a:t>
            </a:r>
            <a:r>
              <a:rPr lang="es-AR" sz="2400" smtClean="0">
                <a:solidFill>
                  <a:srgbClr val="C00000"/>
                </a:solidFill>
              </a:rPr>
              <a:t>&amp; !p)</a:t>
            </a:r>
            <a:endParaRPr lang="es-AR" sz="2400" dirty="0">
              <a:solidFill>
                <a:srgbClr val="C00000"/>
              </a:solidFill>
            </a:endParaRPr>
          </a:p>
          <a:p>
            <a:pPr lvl="1"/>
            <a:r>
              <a:rPr lang="es-AR" sz="2400" dirty="0"/>
              <a:t>   informar página </a:t>
            </a:r>
          </a:p>
          <a:p>
            <a:pPr lvl="1"/>
            <a:endParaRPr lang="es-AR" sz="24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r>
              <a:rPr lang="es-AR" dirty="0" smtClean="0"/>
              <a:t>INTRODUCCION AL LENGUAJE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9703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INTRODUCCION AL LENGUAJE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3600" b="1" dirty="0"/>
              <a:t>Realizar un algoritmo para: </a:t>
            </a:r>
          </a:p>
          <a:p>
            <a:pPr lvl="1"/>
            <a:r>
              <a:rPr lang="es-AR" sz="2400" dirty="0"/>
              <a:t>informar aquellas páginas que contengan una imagen pero que esta sea en color. </a:t>
            </a:r>
            <a:br>
              <a:rPr lang="es-AR" sz="2400" dirty="0"/>
            </a:br>
            <a:r>
              <a:rPr lang="es-AR" sz="2400" dirty="0"/>
              <a:t>Datos: </a:t>
            </a:r>
          </a:p>
          <a:p>
            <a:pPr lvl="2"/>
            <a:r>
              <a:rPr lang="es-AR" sz="2200" strike="dblStrike" dirty="0"/>
              <a:t>El libro tiene 50 páginas.</a:t>
            </a:r>
          </a:p>
          <a:p>
            <a:pPr lvl="2"/>
            <a:r>
              <a:rPr lang="es-AR" sz="2200" dirty="0"/>
              <a:t>Una página puede contener una imagen. </a:t>
            </a:r>
          </a:p>
          <a:p>
            <a:pPr lvl="2"/>
            <a:r>
              <a:rPr lang="es-AR" sz="2200" dirty="0"/>
              <a:t>La imagen puede ser en color o escala de grises</a:t>
            </a:r>
            <a:r>
              <a:rPr lang="es-AR" sz="2200" dirty="0" smtClean="0"/>
              <a:t>.</a:t>
            </a:r>
          </a:p>
          <a:p>
            <a:pPr lvl="2"/>
            <a:endParaRPr lang="es-AR" sz="2200" dirty="0" smtClean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3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3192" lvl="1" indent="0">
              <a:buNone/>
            </a:pPr>
            <a:r>
              <a:rPr lang="es-AR" sz="3600" dirty="0">
                <a:solidFill>
                  <a:srgbClr val="FF0000"/>
                </a:solidFill>
              </a:rPr>
              <a:t>c</a:t>
            </a:r>
            <a:r>
              <a:rPr lang="es-AR" sz="3600" dirty="0" smtClean="0"/>
              <a:t> = quedan páginas</a:t>
            </a:r>
          </a:p>
          <a:p>
            <a:pPr marL="393192" lvl="1" indent="0">
              <a:buNone/>
            </a:pPr>
            <a:endParaRPr lang="es-AR" sz="3600" dirty="0" smtClean="0"/>
          </a:p>
          <a:p>
            <a:pPr marL="393192" lvl="1" indent="0">
              <a:buNone/>
            </a:pPr>
            <a:r>
              <a:rPr lang="es-AR" sz="3600" dirty="0" smtClean="0"/>
              <a:t>mientras (</a:t>
            </a:r>
            <a:r>
              <a:rPr lang="es-AR" sz="3600" dirty="0" smtClean="0">
                <a:solidFill>
                  <a:srgbClr val="FF0000"/>
                </a:solidFill>
              </a:rPr>
              <a:t>c</a:t>
            </a:r>
            <a:r>
              <a:rPr lang="es-AR" sz="3600" dirty="0" smtClean="0"/>
              <a:t>)</a:t>
            </a:r>
            <a:endParaRPr lang="es-AR" sz="3600" dirty="0"/>
          </a:p>
          <a:p>
            <a:pPr marL="630936" lvl="2" indent="0">
              <a:buNone/>
            </a:pPr>
            <a:r>
              <a:rPr lang="es-AR" sz="3200" dirty="0" smtClean="0"/>
              <a:t>  si</a:t>
            </a:r>
            <a:r>
              <a:rPr lang="es-AR" sz="3200" dirty="0" smtClean="0">
                <a:solidFill>
                  <a:srgbClr val="C00000"/>
                </a:solidFill>
              </a:rPr>
              <a:t>(p </a:t>
            </a:r>
            <a:r>
              <a:rPr lang="es-AR" sz="3200" dirty="0">
                <a:solidFill>
                  <a:srgbClr val="C00000"/>
                </a:solidFill>
              </a:rPr>
              <a:t>&amp; q)</a:t>
            </a:r>
          </a:p>
          <a:p>
            <a:pPr marL="630936" lvl="2" indent="0">
              <a:buNone/>
            </a:pPr>
            <a:r>
              <a:rPr lang="es-AR" sz="3200" dirty="0"/>
              <a:t> </a:t>
            </a:r>
            <a:r>
              <a:rPr lang="es-AR" sz="3200" dirty="0" smtClean="0"/>
              <a:t>     informar </a:t>
            </a:r>
            <a:r>
              <a:rPr lang="es-AR" sz="3200" dirty="0"/>
              <a:t>página </a:t>
            </a:r>
            <a:endParaRPr lang="es-AR" sz="3200" dirty="0" smtClean="0"/>
          </a:p>
          <a:p>
            <a:pPr marL="630936" lvl="2" indent="0">
              <a:buNone/>
            </a:pPr>
            <a:r>
              <a:rPr lang="es-AR" sz="3200" dirty="0" smtClean="0"/>
              <a:t>  dar vuelta la página</a:t>
            </a:r>
            <a:endParaRPr lang="es-AR" sz="3200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5190748" y="3352800"/>
            <a:ext cx="374320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2400" dirty="0" smtClean="0"/>
              <a:t>mientras (</a:t>
            </a:r>
            <a:r>
              <a:rPr lang="es-AR" sz="2400" dirty="0" smtClean="0">
                <a:solidFill>
                  <a:srgbClr val="FF0000"/>
                </a:solidFill>
              </a:rPr>
              <a:t>c</a:t>
            </a:r>
            <a:r>
              <a:rPr lang="es-AR" sz="2400" dirty="0" smtClean="0"/>
              <a:t> = verdadero)</a:t>
            </a:r>
            <a:endParaRPr lang="es-AR" sz="2400" dirty="0"/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3780548" y="3581400"/>
            <a:ext cx="121920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3 Título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r>
              <a:rPr lang="es-AR" dirty="0" smtClean="0"/>
              <a:t>INTRODUCCION AL LENGUAJE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7435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INTRODUCCION AL LENGUAJE</a:t>
            </a:r>
            <a:endParaRPr lang="es-AR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s-AR" sz="5400" dirty="0" smtClean="0"/>
              <a:t>¿PREGUNTAS?</a:t>
            </a:r>
            <a:endParaRPr lang="es-AR" sz="5400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3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364" y="343213"/>
            <a:ext cx="7772400" cy="798576"/>
          </a:xfrm>
        </p:spPr>
        <p:txBody>
          <a:bodyPr/>
          <a:lstStyle/>
          <a:p>
            <a:pPr algn="ctr"/>
            <a:r>
              <a:rPr lang="es-AR" b="1" noProof="0" dirty="0" smtClean="0"/>
              <a:t>INTRODUCCION AL LENGUAJE</a:t>
            </a:r>
            <a:endParaRPr lang="es-AR" b="1" noProof="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AR" sz="2400" dirty="0"/>
          </a:p>
          <a:p>
            <a:pPr lvl="1"/>
            <a:endParaRPr lang="es-AR" sz="24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1219198"/>
            <a:ext cx="7772400" cy="5341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400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AR" sz="2800" dirty="0" smtClean="0"/>
              <a:t>INTRODUCCION AL LENGUAJE - PRIMITIVAS</a:t>
            </a:r>
            <a:endParaRPr lang="es-AR" sz="28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636612"/>
              </p:ext>
            </p:extLst>
          </p:nvPr>
        </p:nvGraphicFramePr>
        <p:xfrm>
          <a:off x="457200" y="1524000"/>
          <a:ext cx="8153400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noProof="0" dirty="0" smtClean="0"/>
                        <a:t>Sintaxis</a:t>
                      </a:r>
                      <a:endParaRPr lang="es-A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noProof="0" dirty="0" smtClean="0"/>
                        <a:t>Semántica</a:t>
                      </a:r>
                      <a:endParaRPr lang="es-A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noProof="0" dirty="0" smtClean="0"/>
                        <a:t>iniciar</a:t>
                      </a:r>
                      <a:endParaRPr lang="es-A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noProof="0" dirty="0" smtClean="0"/>
                        <a:t>Inserta</a:t>
                      </a:r>
                      <a:r>
                        <a:rPr lang="es-AR" baseline="0" noProof="0" dirty="0" smtClean="0"/>
                        <a:t> al robot en la ciudad. Inicialmente el robot se encontrará orientado hacia el norte.</a:t>
                      </a:r>
                      <a:endParaRPr lang="es-A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noProof="0" dirty="0" smtClean="0"/>
                        <a:t>mover</a:t>
                      </a:r>
                      <a:endParaRPr lang="es-A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noProof="0" dirty="0" smtClean="0"/>
                        <a:t>Avanza una cuadra en la</a:t>
                      </a:r>
                      <a:r>
                        <a:rPr lang="es-AR" baseline="0" noProof="0" dirty="0" smtClean="0"/>
                        <a:t> dirección que se encuentra orientado</a:t>
                      </a:r>
                      <a:endParaRPr lang="es-A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noProof="0" dirty="0" smtClean="0"/>
                        <a:t>derecha</a:t>
                      </a:r>
                      <a:endParaRPr lang="es-A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noProof="0" dirty="0" smtClean="0"/>
                        <a:t>Gira,</a:t>
                      </a:r>
                      <a:r>
                        <a:rPr lang="es-AR" baseline="0" noProof="0" dirty="0" smtClean="0"/>
                        <a:t> en sentido horario, 90 grados al robot</a:t>
                      </a:r>
                      <a:endParaRPr lang="es-A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noProof="0" dirty="0" smtClean="0"/>
                        <a:t>si</a:t>
                      </a:r>
                      <a:r>
                        <a:rPr lang="es-AR" baseline="0" noProof="0" dirty="0" smtClean="0"/>
                        <a:t> (</a:t>
                      </a:r>
                      <a:r>
                        <a:rPr lang="es-AR" baseline="0" noProof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condición</a:t>
                      </a:r>
                      <a:r>
                        <a:rPr lang="es-AR" baseline="0" noProof="0" dirty="0" smtClean="0"/>
                        <a:t>)</a:t>
                      </a:r>
                      <a:br>
                        <a:rPr lang="es-AR" baseline="0" noProof="0" dirty="0" smtClean="0"/>
                      </a:br>
                      <a:r>
                        <a:rPr lang="es-AR" baseline="0" noProof="0" dirty="0" smtClean="0"/>
                        <a:t>  …</a:t>
                      </a:r>
                      <a:br>
                        <a:rPr lang="es-AR" baseline="0" noProof="0" dirty="0" smtClean="0"/>
                      </a:br>
                      <a:r>
                        <a:rPr lang="es-AR" baseline="0" noProof="0" dirty="0" smtClean="0"/>
                        <a:t>[sino</a:t>
                      </a:r>
                      <a:br>
                        <a:rPr lang="es-AR" baseline="0" noProof="0" dirty="0" smtClean="0"/>
                      </a:br>
                      <a:r>
                        <a:rPr lang="es-AR" baseline="0" noProof="0" dirty="0" smtClean="0"/>
                        <a:t>  …]</a:t>
                      </a:r>
                      <a:endParaRPr lang="es-A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noProof="0" dirty="0" smtClean="0"/>
                        <a:t>Permite elegir uno u otro camino dependiendo</a:t>
                      </a:r>
                      <a:r>
                        <a:rPr lang="es-AR" baseline="0" noProof="0" dirty="0" smtClean="0"/>
                        <a:t> el resultado de la condición</a:t>
                      </a:r>
                      <a:endParaRPr lang="es-A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noProof="0" dirty="0" smtClean="0"/>
                        <a:t>repetir </a:t>
                      </a:r>
                      <a:r>
                        <a:rPr lang="es-AR" noProof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cantidad</a:t>
                      </a:r>
                    </a:p>
                    <a:p>
                      <a:r>
                        <a:rPr lang="es-AR" noProof="0" dirty="0" smtClean="0"/>
                        <a:t>   …</a:t>
                      </a:r>
                      <a:endParaRPr lang="es-A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noProof="0" dirty="0" smtClean="0"/>
                        <a:t>Permite</a:t>
                      </a:r>
                      <a:r>
                        <a:rPr lang="es-AR" baseline="0" noProof="0" dirty="0" smtClean="0"/>
                        <a:t> repetir un “cantidad” de veces un conjunto de instrucciones.</a:t>
                      </a:r>
                      <a:endParaRPr lang="es-A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comenzar</a:t>
                      </a:r>
                      <a:br>
                        <a:rPr lang="es-AR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r>
                        <a:rPr lang="es-AR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fin</a:t>
                      </a:r>
                      <a:endParaRPr lang="es-AR" noProof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Permite agrupar más de una instrucción.</a:t>
                      </a:r>
                      <a:r>
                        <a:rPr lang="es-AR" baseline="0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Útil para las estructuras de control.</a:t>
                      </a:r>
                      <a:endParaRPr lang="es-AR" noProof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AR" sz="2800" dirty="0" smtClean="0"/>
              <a:t>INTRODUCCION AL LENGUAJE - PRIMITIVAS</a:t>
            </a:r>
            <a:endParaRPr lang="es-AR" sz="28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550883"/>
              </p:ext>
            </p:extLst>
          </p:nvPr>
        </p:nvGraphicFramePr>
        <p:xfrm>
          <a:off x="457200" y="1524000"/>
          <a:ext cx="8153400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noProof="0" dirty="0" smtClean="0"/>
                        <a:t>Sintaxis</a:t>
                      </a:r>
                      <a:endParaRPr lang="es-A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noProof="0" dirty="0" smtClean="0"/>
                        <a:t>Semántica</a:t>
                      </a:r>
                      <a:endParaRPr lang="es-A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noProof="0" dirty="0" smtClean="0"/>
                        <a:t>tomarFlor</a:t>
                      </a:r>
                      <a:endParaRPr lang="es-A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noProof="0" dirty="0" smtClean="0"/>
                        <a:t>Levanta una flor en la esquina que se encuentra posicionado</a:t>
                      </a:r>
                      <a:endParaRPr lang="es-A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noProof="0" smtClean="0"/>
                        <a:t>tomarPapel</a:t>
                      </a:r>
                      <a:endParaRPr lang="es-A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noProof="0" smtClean="0"/>
                        <a:t>Iden. pero  con</a:t>
                      </a:r>
                      <a:r>
                        <a:rPr lang="es-AR" baseline="0" noProof="0" smtClean="0"/>
                        <a:t> papel</a:t>
                      </a:r>
                      <a:endParaRPr lang="es-AR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noProof="0" dirty="0" smtClean="0"/>
                        <a:t>HayFlorEnLaEsquina</a:t>
                      </a:r>
                      <a:endParaRPr lang="es-A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noProof="0" smtClean="0"/>
                        <a:t>Retorna verdadero si hay almenos una flor en la esquina que</a:t>
                      </a:r>
                      <a:r>
                        <a:rPr lang="es-AR" baseline="0" noProof="0" smtClean="0"/>
                        <a:t> se encuenra posicionado</a:t>
                      </a:r>
                      <a:endParaRPr lang="es-AR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noProof="0" smtClean="0"/>
                        <a:t>HayPapelEnLaEsquina</a:t>
                      </a:r>
                      <a:endParaRPr lang="es-A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noProof="0" smtClean="0"/>
                        <a:t>Iden.</a:t>
                      </a:r>
                      <a:r>
                        <a:rPr lang="es-AR" baseline="0" noProof="0" smtClean="0"/>
                        <a:t> pero con papel</a:t>
                      </a:r>
                      <a:endParaRPr lang="es-AR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noProof="0" smtClean="0"/>
                        <a:t>HayFlorEnLaBolsa</a:t>
                      </a:r>
                      <a:endParaRPr lang="es-A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noProof="0" dirty="0" smtClean="0"/>
                        <a:t>Retorna verdadero si hay al menos una flor en la bolsa</a:t>
                      </a:r>
                      <a:endParaRPr lang="es-A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noProof="0" smtClean="0"/>
                        <a:t>HayPapelEnLaBolsa</a:t>
                      </a:r>
                      <a:endParaRPr lang="es-A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noProof="0" dirty="0" smtClean="0"/>
                        <a:t>Idéntico</a:t>
                      </a:r>
                      <a:r>
                        <a:rPr lang="es-AR" baseline="0" noProof="0" dirty="0" smtClean="0"/>
                        <a:t> pero con papel</a:t>
                      </a:r>
                      <a:endParaRPr lang="es-A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noProof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HayObstaculo</a:t>
                      </a:r>
                      <a:endParaRPr lang="es-AR" noProof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Retorna verdadero si en la próxima</a:t>
                      </a:r>
                      <a:r>
                        <a:rPr lang="es-AR" baseline="0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esquina, hacia donde se encuentra orientado, hay un obstáculo</a:t>
                      </a:r>
                      <a:endParaRPr lang="es-AR" noProof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21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4000" dirty="0" smtClean="0"/>
              <a:t>INTRODUCCION AL LENGUAJE </a:t>
            </a:r>
            <a:endParaRPr lang="es-AR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648200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s-AR" sz="2800" dirty="0" smtClean="0">
                <a:solidFill>
                  <a:schemeClr val="accent2"/>
                </a:solidFill>
              </a:rPr>
              <a:t>Sintaxis</a:t>
            </a:r>
            <a:r>
              <a:rPr lang="en-US" sz="2800" dirty="0" smtClean="0">
                <a:solidFill>
                  <a:schemeClr val="accent2"/>
                </a:solidFill>
              </a:rPr>
              <a:t>:</a:t>
            </a:r>
            <a:br>
              <a:rPr lang="en-US" sz="2800" dirty="0" smtClean="0">
                <a:solidFill>
                  <a:schemeClr val="accent2"/>
                </a:solidFill>
              </a:rPr>
            </a:br>
            <a:endParaRPr lang="en-US" sz="2800" dirty="0" smtClean="0">
              <a:solidFill>
                <a:schemeClr val="accent2"/>
              </a:solidFill>
            </a:endParaRPr>
          </a:p>
          <a:p>
            <a:pPr lvl="0"/>
            <a:r>
              <a:rPr lang="es-AR" sz="2800" dirty="0"/>
              <a:t>La forma en que se debe </a:t>
            </a:r>
            <a:r>
              <a:rPr lang="es-AR" sz="2800" b="1" dirty="0"/>
              <a:t>escribir</a:t>
            </a:r>
            <a:r>
              <a:rPr lang="es-AR" sz="2800" dirty="0"/>
              <a:t> cada instrucción </a:t>
            </a:r>
            <a:r>
              <a:rPr lang="es-AR" sz="2800" dirty="0" smtClean="0"/>
              <a:t>y </a:t>
            </a:r>
            <a:r>
              <a:rPr lang="es-AR" sz="2800" dirty="0"/>
              <a:t>las reglas generales de expresión de un </a:t>
            </a:r>
            <a:r>
              <a:rPr lang="es-AR" sz="2800" dirty="0" smtClean="0"/>
              <a:t>problema.</a:t>
            </a:r>
          </a:p>
          <a:p>
            <a:pPr lvl="0"/>
            <a:endParaRPr lang="es-AR" sz="2800" dirty="0" smtClean="0"/>
          </a:p>
          <a:p>
            <a:pPr marL="109728" indent="0">
              <a:buNone/>
            </a:pPr>
            <a:r>
              <a:rPr lang="es-AR" sz="2800" dirty="0" smtClean="0">
                <a:solidFill>
                  <a:schemeClr val="accent2"/>
                </a:solidFill>
              </a:rPr>
              <a:t>Semántica</a:t>
            </a:r>
            <a:r>
              <a:rPr lang="en-US" sz="2800" dirty="0" smtClean="0">
                <a:solidFill>
                  <a:schemeClr val="accent2"/>
                </a:solidFill>
              </a:rPr>
              <a:t>:</a:t>
            </a:r>
            <a:r>
              <a:rPr lang="en-US" sz="2800" dirty="0">
                <a:solidFill>
                  <a:schemeClr val="accent2"/>
                </a:solidFill>
              </a:rPr>
              <a:t/>
            </a:r>
            <a:br>
              <a:rPr lang="en-US" sz="2800" dirty="0">
                <a:solidFill>
                  <a:schemeClr val="accent2"/>
                </a:solidFill>
              </a:rPr>
            </a:br>
            <a:endParaRPr lang="en-US" sz="2800" dirty="0">
              <a:solidFill>
                <a:schemeClr val="accent2"/>
              </a:solidFill>
            </a:endParaRPr>
          </a:p>
          <a:p>
            <a:pPr lvl="0"/>
            <a:r>
              <a:rPr lang="es-AR" sz="2800" dirty="0"/>
              <a:t>El  significado  de  cada </a:t>
            </a:r>
            <a:r>
              <a:rPr lang="es-AR" sz="2800" dirty="0" smtClean="0"/>
              <a:t> instrucción y  </a:t>
            </a:r>
            <a:r>
              <a:rPr lang="es-AR" sz="2800" dirty="0"/>
              <a:t>el  significado  global  </a:t>
            </a:r>
            <a:r>
              <a:rPr lang="es-AR" sz="2800" dirty="0" smtClean="0"/>
              <a:t>de  </a:t>
            </a:r>
            <a:r>
              <a:rPr lang="es-AR" sz="2800" dirty="0"/>
              <a:t>determinados </a:t>
            </a:r>
            <a:r>
              <a:rPr lang="es-AR" sz="2800" dirty="0" smtClean="0"/>
              <a:t>símbolos.</a:t>
            </a:r>
            <a:endParaRPr lang="es-AR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7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INTRODUCCION AL LENGUAJE</a:t>
            </a:r>
            <a:endParaRPr lang="es-AR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Operadores numéricos: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Operadores de relación: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24105"/>
              </p:ext>
            </p:extLst>
          </p:nvPr>
        </p:nvGraphicFramePr>
        <p:xfrm>
          <a:off x="2209800" y="2554224"/>
          <a:ext cx="48768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Operación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Sintaxis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Ejemplo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Suma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b="1" dirty="0" smtClean="0"/>
                        <a:t>+</a:t>
                      </a:r>
                      <a:endParaRPr lang="es-A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2</a:t>
                      </a:r>
                      <a:r>
                        <a:rPr lang="es-AR" sz="1400" baseline="0" dirty="0" smtClean="0"/>
                        <a:t> + 10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Resta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b="1" dirty="0" smtClean="0"/>
                        <a:t>-</a:t>
                      </a:r>
                      <a:endParaRPr lang="es-A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2 – B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356562"/>
              </p:ext>
            </p:extLst>
          </p:nvPr>
        </p:nvGraphicFramePr>
        <p:xfrm>
          <a:off x="914400" y="4267200"/>
          <a:ext cx="7315200" cy="1393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343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Relación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Sintaxis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Ejemplo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Igual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b="1" dirty="0" smtClean="0"/>
                        <a:t>=</a:t>
                      </a:r>
                      <a:endParaRPr lang="es-A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A = B 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Menor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b="1" dirty="0" smtClean="0"/>
                        <a:t>&lt;</a:t>
                      </a:r>
                      <a:endParaRPr lang="es-A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B &lt;</a:t>
                      </a:r>
                      <a:r>
                        <a:rPr lang="es-AR" sz="1400" baseline="0" dirty="0" smtClean="0"/>
                        <a:t> C+D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Mayor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b="1" dirty="0" smtClean="0"/>
                        <a:t>&gt;</a:t>
                      </a:r>
                      <a:endParaRPr lang="es-A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A +5 &gt;</a:t>
                      </a:r>
                      <a:r>
                        <a:rPr lang="es-AR" sz="1400" baseline="0" dirty="0" smtClean="0"/>
                        <a:t> 6*B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INTRODUCCION AL LENGUAJE</a:t>
            </a:r>
            <a:endParaRPr lang="es-AR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s-AR" sz="5400" dirty="0" smtClean="0"/>
              <a:t>¿PREGUNTAS?</a:t>
            </a:r>
            <a:endParaRPr lang="es-AR" sz="5400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1D7-179B-48BB-A4D8-C3C9227FFFC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1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228600" y="1371600"/>
            <a:ext cx="71628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9pPr>
          </a:lstStyle>
          <a:p>
            <a:pPr algn="ctr" eaLnBrk="1" hangingPunct="1">
              <a:lnSpc>
                <a:spcPct val="102000"/>
              </a:lnSpc>
            </a:pPr>
            <a:r>
              <a:rPr lang="es-AR" sz="3200" dirty="0" smtClean="0">
                <a:solidFill>
                  <a:srgbClr val="000000"/>
                </a:solidFill>
              </a:rPr>
              <a:t>Elementos que componen un algoritmo</a:t>
            </a:r>
            <a:endParaRPr lang="es-AR" sz="3200" dirty="0">
              <a:solidFill>
                <a:srgbClr val="000000"/>
              </a:solidFill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1pPr>
            <a:lvl2pPr marL="742950" indent="-28575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2pPr>
            <a:lvl3pPr marL="11430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3pPr>
            <a:lvl4pPr marL="16002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4pPr>
            <a:lvl5pPr marL="20574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9pPr>
          </a:lstStyle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n-GB" sz="3200" dirty="0">
                <a:solidFill>
                  <a:srgbClr val="000000"/>
                </a:solidFill>
              </a:rPr>
              <a:t>	</a:t>
            </a: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ar-SA" sz="3200" dirty="0" smtClean="0">
                <a:solidFill>
                  <a:srgbClr val="000000"/>
                </a:solidFill>
                <a:cs typeface="Arial" charset="0"/>
              </a:rPr>
              <a:t>‏</a:t>
            </a:r>
            <a:endParaRPr lang="en-GB" sz="3200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endParaRPr lang="en-GB" sz="3200" dirty="0">
              <a:solidFill>
                <a:srgbClr val="000000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066800" y="2362200"/>
            <a:ext cx="70104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1pPr>
            <a:lvl2pPr marL="742950" indent="-28575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2pPr>
            <a:lvl3pPr marL="11430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3pPr>
            <a:lvl4pPr marL="16002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4pPr>
            <a:lvl5pPr marL="20574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9pPr>
          </a:lstStyle>
          <a:p>
            <a:pPr marL="457200" indent="-457200">
              <a:buFont typeface="Wingdings" pitchFamily="2" charset="2"/>
              <a:buChar char="ü"/>
            </a:pPr>
            <a:r>
              <a:rPr lang="en-GB" sz="3200" dirty="0" err="1">
                <a:solidFill>
                  <a:srgbClr val="000000"/>
                </a:solidFill>
              </a:rPr>
              <a:t>Secuencia</a:t>
            </a:r>
            <a:r>
              <a:rPr lang="en-GB" sz="3200" dirty="0">
                <a:solidFill>
                  <a:srgbClr val="000000"/>
                </a:solidFill>
              </a:rPr>
              <a:t> de </a:t>
            </a:r>
            <a:r>
              <a:rPr lang="en-GB" sz="3200" dirty="0" err="1">
                <a:solidFill>
                  <a:srgbClr val="000000"/>
                </a:solidFill>
              </a:rPr>
              <a:t>acciones</a:t>
            </a:r>
            <a:r>
              <a:rPr lang="en-GB" sz="3200" dirty="0">
                <a:solidFill>
                  <a:srgbClr val="000000"/>
                </a:solidFill>
              </a:rPr>
              <a:t> </a:t>
            </a:r>
            <a:endParaRPr lang="en-GB" sz="3200" dirty="0" smtClean="0">
              <a:solidFill>
                <a:srgbClr val="000000"/>
              </a:solidFill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s-AR" sz="3200" dirty="0" smtClean="0">
                <a:solidFill>
                  <a:srgbClr val="FF0000"/>
                </a:solidFill>
              </a:rPr>
              <a:t>Estructuras de Control</a:t>
            </a:r>
            <a:r>
              <a:rPr lang="es-AR" sz="3200" dirty="0">
                <a:solidFill>
                  <a:srgbClr val="FF0000"/>
                </a:solidFill>
              </a:rPr>
              <a:t> </a:t>
            </a:r>
            <a:endParaRPr lang="es-AR" sz="3200" dirty="0" smtClean="0">
              <a:solidFill>
                <a:srgbClr val="FF0000"/>
              </a:solidFill>
            </a:endParaRPr>
          </a:p>
          <a:p>
            <a:pPr marL="863600" lvl="1" indent="-457200">
              <a:buFont typeface="Arial" pitchFamily="34" charset="0"/>
              <a:buChar char="•"/>
            </a:pPr>
            <a:r>
              <a:rPr lang="en-GB" sz="3200" dirty="0" err="1" smtClean="0">
                <a:solidFill>
                  <a:srgbClr val="000000"/>
                </a:solidFill>
              </a:rPr>
              <a:t>Selección</a:t>
            </a:r>
            <a:r>
              <a:rPr lang="en-GB" sz="3200" dirty="0" smtClean="0">
                <a:solidFill>
                  <a:srgbClr val="000000"/>
                </a:solidFill>
              </a:rPr>
              <a:t> </a:t>
            </a:r>
          </a:p>
          <a:p>
            <a:pPr marL="863600" lvl="1" indent="-457200">
              <a:buFont typeface="Arial" pitchFamily="34" charset="0"/>
              <a:buChar char="•"/>
            </a:pPr>
            <a:r>
              <a:rPr lang="en-GB" sz="3200" dirty="0" err="1" smtClean="0">
                <a:solidFill>
                  <a:srgbClr val="000000"/>
                </a:solidFill>
              </a:rPr>
              <a:t>Repetición</a:t>
            </a:r>
            <a:r>
              <a:rPr lang="en-GB" sz="3200" dirty="0" smtClean="0">
                <a:solidFill>
                  <a:srgbClr val="000000"/>
                </a:solidFill>
              </a:rPr>
              <a:t> </a:t>
            </a:r>
          </a:p>
          <a:p>
            <a:pPr marL="1263650" lvl="2" indent="-457200">
              <a:buFont typeface="Arial" pitchFamily="34" charset="0"/>
              <a:buChar char="•"/>
            </a:pPr>
            <a:r>
              <a:rPr lang="en-GB" sz="3200" dirty="0" err="1" smtClean="0">
                <a:solidFill>
                  <a:srgbClr val="000000"/>
                </a:solidFill>
              </a:rPr>
              <a:t>Iteración</a:t>
            </a:r>
            <a:r>
              <a:rPr lang="en-GB" sz="3200" dirty="0" smtClean="0">
                <a:solidFill>
                  <a:srgbClr val="000000"/>
                </a:solidFill>
              </a:rPr>
              <a:t> </a:t>
            </a:r>
            <a:endParaRPr lang="en-GB" sz="3200" dirty="0" smtClean="0">
              <a:solidFill>
                <a:srgbClr val="000000"/>
              </a:solidFill>
            </a:endParaRPr>
          </a:p>
          <a:p>
            <a:pPr marL="863600" lvl="1" indent="-457200">
              <a:buFont typeface="Arial" pitchFamily="34" charset="0"/>
              <a:buChar char="•"/>
            </a:pPr>
            <a:r>
              <a:rPr lang="en-GB" sz="3200" dirty="0" err="1" smtClean="0">
                <a:solidFill>
                  <a:srgbClr val="000000"/>
                </a:solidFill>
              </a:rPr>
              <a:t>Secuencia</a:t>
            </a:r>
            <a:endParaRPr lang="en-GB" sz="3200" dirty="0">
              <a:solidFill>
                <a:srgbClr val="000000"/>
              </a:solidFill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495300"/>
            <a:ext cx="8229600" cy="7112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dirty="0" smtClean="0"/>
              <a:t>INTRODUCCION AL LENGUAJE</a:t>
            </a:r>
            <a:endParaRPr lang="es-AR" dirty="0"/>
          </a:p>
        </p:txBody>
      </p:sp>
      <p:sp>
        <p:nvSpPr>
          <p:cNvPr id="7" name="6 CuadroTexto"/>
          <p:cNvSpPr txBox="1"/>
          <p:nvPr/>
        </p:nvSpPr>
        <p:spPr>
          <a:xfrm>
            <a:off x="4343400" y="4511070"/>
            <a:ext cx="4114800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2400" dirty="0" smtClean="0"/>
              <a:t>Dijkstra </a:t>
            </a:r>
            <a:r>
              <a:rPr lang="es-AR" dirty="0" smtClean="0"/>
              <a:t>(1968)</a:t>
            </a:r>
            <a:r>
              <a:rPr lang="es-AR" sz="2400" dirty="0" smtClean="0"/>
              <a:t>: …la sentencia </a:t>
            </a:r>
            <a:r>
              <a:rPr lang="es-AR" sz="2400" b="1" dirty="0" smtClean="0">
                <a:solidFill>
                  <a:srgbClr val="FF0000"/>
                </a:solidFill>
              </a:rPr>
              <a:t>GoTo</a:t>
            </a:r>
            <a:r>
              <a:rPr lang="es-AR" sz="2400" dirty="0" smtClean="0"/>
              <a:t> es considerada dañina….. (Böhm, Jacopini)</a:t>
            </a:r>
            <a:endParaRPr lang="es-AR" sz="2400" dirty="0"/>
          </a:p>
        </p:txBody>
      </p:sp>
      <p:sp>
        <p:nvSpPr>
          <p:cNvPr id="2" name="1 CuadroTexto"/>
          <p:cNvSpPr txBox="1"/>
          <p:nvPr/>
        </p:nvSpPr>
        <p:spPr>
          <a:xfrm>
            <a:off x="5943600" y="2247900"/>
            <a:ext cx="29718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construcciones algorítmicas que alteran directamente el </a:t>
            </a:r>
            <a:r>
              <a:rPr lang="es-AR" b="1" dirty="0"/>
              <a:t>flujo de control secuencial</a:t>
            </a:r>
            <a:r>
              <a:rPr lang="es-AR" dirty="0"/>
              <a:t> del algoritmo.</a:t>
            </a:r>
          </a:p>
        </p:txBody>
      </p:sp>
      <p:cxnSp>
        <p:nvCxnSpPr>
          <p:cNvPr id="4" name="3 Conector recto de flecha"/>
          <p:cNvCxnSpPr>
            <a:stCxn id="2" idx="1"/>
          </p:cNvCxnSpPr>
          <p:nvPr/>
        </p:nvCxnSpPr>
        <p:spPr>
          <a:xfrm flipH="1">
            <a:off x="5410200" y="2986564"/>
            <a:ext cx="533400" cy="213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3116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685800" y="1371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9pPr>
          </a:lstStyle>
          <a:p>
            <a:pPr algn="ctr" eaLnBrk="1" hangingPunct="1">
              <a:lnSpc>
                <a:spcPct val="102000"/>
              </a:lnSpc>
            </a:pPr>
            <a:r>
              <a:rPr lang="en-GB" sz="3200" dirty="0">
                <a:solidFill>
                  <a:srgbClr val="000000"/>
                </a:solidFill>
              </a:rPr>
              <a:t>SECUENCIA</a:t>
            </a: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1pPr>
            <a:lvl2pPr marL="742950" indent="-28575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2pPr>
            <a:lvl3pPr marL="11430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3pPr>
            <a:lvl4pPr marL="16002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4pPr>
            <a:lvl5pPr marL="20574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9pPr>
          </a:lstStyle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n-GB" sz="3200" dirty="0">
                <a:solidFill>
                  <a:srgbClr val="000000"/>
                </a:solidFill>
              </a:rPr>
              <a:t>	</a:t>
            </a:r>
            <a:r>
              <a:rPr lang="en-GB" sz="3200" dirty="0" err="1">
                <a:solidFill>
                  <a:srgbClr val="000000"/>
                </a:solidFill>
              </a:rPr>
              <a:t>Secuencia</a:t>
            </a:r>
            <a:r>
              <a:rPr lang="en-GB" sz="3200" dirty="0">
                <a:solidFill>
                  <a:srgbClr val="000000"/>
                </a:solidFill>
              </a:rPr>
              <a:t> de </a:t>
            </a:r>
            <a:r>
              <a:rPr lang="en-GB" sz="3200" dirty="0" err="1">
                <a:solidFill>
                  <a:srgbClr val="000000"/>
                </a:solidFill>
              </a:rPr>
              <a:t>acciones</a:t>
            </a:r>
            <a:r>
              <a:rPr lang="en-GB" sz="3200" dirty="0">
                <a:solidFill>
                  <a:srgbClr val="000000"/>
                </a:solidFill>
              </a:rPr>
              <a:t>: </a:t>
            </a:r>
            <a:r>
              <a:rPr lang="en-GB" sz="3200" dirty="0" err="1">
                <a:solidFill>
                  <a:srgbClr val="000000"/>
                </a:solidFill>
              </a:rPr>
              <a:t>está</a:t>
            </a:r>
            <a:r>
              <a:rPr lang="en-GB" sz="3200" dirty="0">
                <a:solidFill>
                  <a:srgbClr val="000000"/>
                </a:solidFill>
              </a:rPr>
              <a:t> </a:t>
            </a:r>
            <a:r>
              <a:rPr lang="en-GB" sz="3200" dirty="0" err="1">
                <a:solidFill>
                  <a:srgbClr val="000000"/>
                </a:solidFill>
              </a:rPr>
              <a:t>formada</a:t>
            </a:r>
            <a:r>
              <a:rPr lang="en-GB" sz="3200" dirty="0">
                <a:solidFill>
                  <a:srgbClr val="000000"/>
                </a:solidFill>
              </a:rPr>
              <a:t> </a:t>
            </a:r>
            <a:r>
              <a:rPr lang="en-GB" sz="3200" dirty="0" err="1">
                <a:solidFill>
                  <a:srgbClr val="000000"/>
                </a:solidFill>
              </a:rPr>
              <a:t>por</a:t>
            </a:r>
            <a:r>
              <a:rPr lang="en-GB" sz="3200" dirty="0">
                <a:solidFill>
                  <a:srgbClr val="000000"/>
                </a:solidFill>
              </a:rPr>
              <a:t> </a:t>
            </a:r>
            <a:r>
              <a:rPr lang="en-GB" sz="3200" dirty="0" err="1">
                <a:solidFill>
                  <a:srgbClr val="000000"/>
                </a:solidFill>
              </a:rPr>
              <a:t>una</a:t>
            </a:r>
            <a:r>
              <a:rPr lang="en-GB" sz="3200" dirty="0">
                <a:solidFill>
                  <a:srgbClr val="000000"/>
                </a:solidFill>
              </a:rPr>
              <a:t> </a:t>
            </a:r>
            <a:r>
              <a:rPr lang="en-GB" sz="3200" b="1" dirty="0" err="1">
                <a:solidFill>
                  <a:srgbClr val="000000"/>
                </a:solidFill>
              </a:rPr>
              <a:t>serie</a:t>
            </a:r>
            <a:r>
              <a:rPr lang="en-GB" sz="3200" b="1" dirty="0">
                <a:solidFill>
                  <a:srgbClr val="000000"/>
                </a:solidFill>
              </a:rPr>
              <a:t> de </a:t>
            </a:r>
            <a:r>
              <a:rPr lang="en-GB" sz="3200" b="1" dirty="0" err="1">
                <a:solidFill>
                  <a:srgbClr val="000000"/>
                </a:solidFill>
              </a:rPr>
              <a:t>instrucciones</a:t>
            </a:r>
            <a:r>
              <a:rPr lang="en-GB" sz="3200" dirty="0">
                <a:solidFill>
                  <a:srgbClr val="000000"/>
                </a:solidFill>
              </a:rPr>
              <a:t> </a:t>
            </a:r>
            <a:r>
              <a:rPr lang="en-GB" sz="3200" dirty="0" err="1">
                <a:solidFill>
                  <a:srgbClr val="000000"/>
                </a:solidFill>
              </a:rPr>
              <a:t>que</a:t>
            </a:r>
            <a:r>
              <a:rPr lang="en-GB" sz="3200" dirty="0">
                <a:solidFill>
                  <a:srgbClr val="000000"/>
                </a:solidFill>
              </a:rPr>
              <a:t> se </a:t>
            </a:r>
            <a:r>
              <a:rPr lang="en-GB" sz="3200" dirty="0" err="1">
                <a:solidFill>
                  <a:srgbClr val="000000"/>
                </a:solidFill>
              </a:rPr>
              <a:t>ejecutan</a:t>
            </a:r>
            <a:r>
              <a:rPr lang="en-GB" sz="3200" dirty="0">
                <a:solidFill>
                  <a:srgbClr val="000000"/>
                </a:solidFill>
              </a:rPr>
              <a:t> </a:t>
            </a:r>
            <a:r>
              <a:rPr lang="en-GB" sz="3200" dirty="0" err="1">
                <a:solidFill>
                  <a:srgbClr val="000000"/>
                </a:solidFill>
              </a:rPr>
              <a:t>una</a:t>
            </a:r>
            <a:r>
              <a:rPr lang="en-GB" sz="3200" dirty="0">
                <a:solidFill>
                  <a:srgbClr val="000000"/>
                </a:solidFill>
              </a:rPr>
              <a:t> a </a:t>
            </a:r>
            <a:r>
              <a:rPr lang="en-GB" sz="3200" dirty="0" err="1">
                <a:solidFill>
                  <a:srgbClr val="000000"/>
                </a:solidFill>
              </a:rPr>
              <a:t>continuación</a:t>
            </a:r>
            <a:r>
              <a:rPr lang="en-GB" sz="3200" dirty="0">
                <a:solidFill>
                  <a:srgbClr val="000000"/>
                </a:solidFill>
              </a:rPr>
              <a:t> de la </a:t>
            </a:r>
            <a:r>
              <a:rPr lang="en-GB" sz="3200" dirty="0" err="1">
                <a:solidFill>
                  <a:srgbClr val="000000"/>
                </a:solidFill>
              </a:rPr>
              <a:t>otra</a:t>
            </a:r>
            <a:r>
              <a:rPr lang="en-GB" sz="3200" dirty="0">
                <a:solidFill>
                  <a:srgbClr val="000000"/>
                </a:solidFill>
              </a:rPr>
              <a:t>.</a:t>
            </a: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endParaRPr lang="en-GB" sz="3200" dirty="0">
              <a:solidFill>
                <a:srgbClr val="000000"/>
              </a:solidFill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495300"/>
            <a:ext cx="8229600" cy="7112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dirty="0" smtClean="0"/>
              <a:t>INTRODUCCION AL LENGUAJE - </a:t>
            </a:r>
            <a:r>
              <a:rPr lang="es-AR" dirty="0" smtClean="0">
                <a:solidFill>
                  <a:srgbClr val="FF0000"/>
                </a:solidFill>
              </a:rPr>
              <a:t>SECUENCIA</a:t>
            </a:r>
            <a:endParaRPr lang="es-AR" dirty="0">
              <a:solidFill>
                <a:srgbClr val="FF0000"/>
              </a:solidFill>
            </a:endParaRPr>
          </a:p>
        </p:txBody>
      </p:sp>
      <p:grpSp>
        <p:nvGrpSpPr>
          <p:cNvPr id="14" name="13 Grupo"/>
          <p:cNvGrpSpPr/>
          <p:nvPr/>
        </p:nvGrpSpPr>
        <p:grpSpPr>
          <a:xfrm>
            <a:off x="3733800" y="3741738"/>
            <a:ext cx="1447800" cy="2705100"/>
            <a:chOff x="5334000" y="3657600"/>
            <a:chExt cx="1447800" cy="2705100"/>
          </a:xfrm>
        </p:grpSpPr>
        <p:sp>
          <p:nvSpPr>
            <p:cNvPr id="17" name="16 Rectángulo"/>
            <p:cNvSpPr/>
            <p:nvPr/>
          </p:nvSpPr>
          <p:spPr>
            <a:xfrm>
              <a:off x="5334000" y="3924300"/>
              <a:ext cx="1447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Acción 1</a:t>
              </a:r>
              <a:endParaRPr lang="es-AR" dirty="0"/>
            </a:p>
          </p:txBody>
        </p:sp>
        <p:sp>
          <p:nvSpPr>
            <p:cNvPr id="18" name="17 Rectángulo"/>
            <p:cNvSpPr/>
            <p:nvPr/>
          </p:nvSpPr>
          <p:spPr>
            <a:xfrm>
              <a:off x="5334000" y="4827588"/>
              <a:ext cx="1447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Acción 2</a:t>
              </a:r>
              <a:endParaRPr lang="es-AR" dirty="0"/>
            </a:p>
          </p:txBody>
        </p:sp>
        <p:sp>
          <p:nvSpPr>
            <p:cNvPr id="19" name="18 Rectángulo"/>
            <p:cNvSpPr/>
            <p:nvPr/>
          </p:nvSpPr>
          <p:spPr>
            <a:xfrm>
              <a:off x="5334000" y="5829300"/>
              <a:ext cx="1447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Acción 3</a:t>
              </a:r>
              <a:endParaRPr lang="es-AR" dirty="0"/>
            </a:p>
          </p:txBody>
        </p:sp>
        <p:cxnSp>
          <p:nvCxnSpPr>
            <p:cNvPr id="20" name="19 Conector recto de flecha"/>
            <p:cNvCxnSpPr>
              <a:stCxn id="17" idx="2"/>
              <a:endCxn id="18" idx="0"/>
            </p:cNvCxnSpPr>
            <p:nvPr/>
          </p:nvCxnSpPr>
          <p:spPr>
            <a:xfrm>
              <a:off x="6057900" y="4457700"/>
              <a:ext cx="0" cy="3698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20 Conector recto de flecha"/>
            <p:cNvCxnSpPr>
              <a:stCxn id="18" idx="2"/>
              <a:endCxn id="19" idx="0"/>
            </p:cNvCxnSpPr>
            <p:nvPr/>
          </p:nvCxnSpPr>
          <p:spPr>
            <a:xfrm>
              <a:off x="6057900" y="5360988"/>
              <a:ext cx="0" cy="4683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21 Conector recto de flecha"/>
            <p:cNvCxnSpPr>
              <a:endCxn id="17" idx="0"/>
            </p:cNvCxnSpPr>
            <p:nvPr/>
          </p:nvCxnSpPr>
          <p:spPr>
            <a:xfrm>
              <a:off x="6057900" y="3657600"/>
              <a:ext cx="0" cy="2667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30122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685800" y="1676400"/>
            <a:ext cx="7772400" cy="419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1pPr>
            <a:lvl2pPr marL="742950" indent="-28575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2pPr>
            <a:lvl3pPr marL="11430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3pPr>
            <a:lvl4pPr marL="16002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4pPr>
            <a:lvl5pPr marL="20574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9pPr>
          </a:lstStyle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s-AR" sz="3200" dirty="0" smtClean="0">
                <a:solidFill>
                  <a:srgbClr val="000000"/>
                </a:solidFill>
              </a:rPr>
              <a:t>	</a:t>
            </a:r>
            <a:r>
              <a:rPr lang="es-AR" sz="3200" dirty="0" smtClean="0">
                <a:solidFill>
                  <a:schemeClr val="accent2">
                    <a:lumMod val="75000"/>
                  </a:schemeClr>
                </a:solidFill>
              </a:rPr>
              <a:t>Ejemplo: </a:t>
            </a: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s-AR" sz="3200" dirty="0" smtClean="0">
                <a:solidFill>
                  <a:schemeClr val="accent2">
                    <a:lumMod val="75000"/>
                  </a:schemeClr>
                </a:solidFill>
              </a:rPr>
              <a:t>		indique los pasos a seguir para ver si tiene un nuevo </a:t>
            </a:r>
            <a:r>
              <a:rPr lang="es-AR" sz="3200" b="1" dirty="0" smtClean="0">
                <a:solidFill>
                  <a:schemeClr val="accent2">
                    <a:lumMod val="75000"/>
                  </a:schemeClr>
                </a:solidFill>
              </a:rPr>
              <a:t>correo electrónico</a:t>
            </a:r>
            <a:r>
              <a:rPr lang="es-AR" sz="3200" dirty="0" smtClean="0">
                <a:solidFill>
                  <a:schemeClr val="accent2">
                    <a:lumMod val="75000"/>
                  </a:schemeClr>
                </a:solidFill>
              </a:rPr>
              <a:t>, suponiendo que tiene una </a:t>
            </a:r>
            <a:r>
              <a:rPr lang="es-AR" sz="3200" b="1" dirty="0" smtClean="0">
                <a:solidFill>
                  <a:schemeClr val="accent2">
                    <a:lumMod val="75000"/>
                  </a:schemeClr>
                </a:solidFill>
              </a:rPr>
              <a:t>computadora que funciona correctamente</a:t>
            </a:r>
            <a:r>
              <a:rPr lang="es-AR" sz="3200" dirty="0" smtClean="0">
                <a:solidFill>
                  <a:schemeClr val="accent2">
                    <a:lumMod val="75000"/>
                  </a:schemeClr>
                </a:solidFill>
              </a:rPr>
              <a:t> y que se encuentra </a:t>
            </a:r>
            <a:r>
              <a:rPr lang="es-AR" sz="3200" b="1" dirty="0" smtClean="0">
                <a:solidFill>
                  <a:schemeClr val="accent2">
                    <a:lumMod val="75000"/>
                  </a:schemeClr>
                </a:solidFill>
              </a:rPr>
              <a:t>apagada</a:t>
            </a:r>
            <a:r>
              <a:rPr lang="es-AR" sz="32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s-AR" sz="3200" dirty="0" smtClean="0">
                <a:solidFill>
                  <a:srgbClr val="000000"/>
                </a:solidFill>
              </a:rPr>
              <a:t>		</a:t>
            </a:r>
            <a:endParaRPr lang="es-AR" sz="3200" dirty="0">
              <a:solidFill>
                <a:srgbClr val="000000"/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57200" y="495300"/>
            <a:ext cx="8229600" cy="7112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dirty="0" smtClean="0"/>
              <a:t>INTRODUCCION AL LENGUAJE - SECUENCIA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239843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720725" y="1524000"/>
            <a:ext cx="7772400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1pPr>
            <a:lvl2pPr marL="742950" indent="-28575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2pPr>
            <a:lvl3pPr marL="11430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3pPr>
            <a:lvl4pPr marL="16002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4pPr>
            <a:lvl5pPr marL="20574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9pPr>
          </a:lstStyle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n-GB" sz="3200" dirty="0">
                <a:solidFill>
                  <a:srgbClr val="000000"/>
                </a:solidFill>
              </a:rPr>
              <a:t>	A </a:t>
            </a:r>
            <a:r>
              <a:rPr lang="en-GB" sz="3200" dirty="0" err="1">
                <a:solidFill>
                  <a:srgbClr val="000000"/>
                </a:solidFill>
              </a:rPr>
              <a:t>través</a:t>
            </a:r>
            <a:r>
              <a:rPr lang="en-GB" sz="3200" dirty="0">
                <a:solidFill>
                  <a:srgbClr val="000000"/>
                </a:solidFill>
              </a:rPr>
              <a:t> de la </a:t>
            </a:r>
            <a:r>
              <a:rPr lang="en-GB" sz="3200" b="1" dirty="0" err="1">
                <a:solidFill>
                  <a:srgbClr val="000000"/>
                </a:solidFill>
              </a:rPr>
              <a:t>Selección</a:t>
            </a:r>
            <a:r>
              <a:rPr lang="en-GB" sz="3200" dirty="0">
                <a:solidFill>
                  <a:srgbClr val="000000"/>
                </a:solidFill>
              </a:rPr>
              <a:t>, se </a:t>
            </a:r>
            <a:r>
              <a:rPr lang="en-GB" sz="3200" dirty="0" err="1">
                <a:solidFill>
                  <a:srgbClr val="000000"/>
                </a:solidFill>
              </a:rPr>
              <a:t>incorpora</a:t>
            </a:r>
            <a:r>
              <a:rPr lang="en-GB" sz="3200" dirty="0">
                <a:solidFill>
                  <a:srgbClr val="000000"/>
                </a:solidFill>
              </a:rPr>
              <a:t> a la </a:t>
            </a:r>
            <a:r>
              <a:rPr lang="en-GB" sz="3200" dirty="0" err="1">
                <a:solidFill>
                  <a:srgbClr val="000000"/>
                </a:solidFill>
              </a:rPr>
              <a:t>especificación</a:t>
            </a:r>
            <a:r>
              <a:rPr lang="en-GB" sz="3200" dirty="0">
                <a:solidFill>
                  <a:srgbClr val="000000"/>
                </a:solidFill>
              </a:rPr>
              <a:t> del </a:t>
            </a:r>
            <a:r>
              <a:rPr lang="en-GB" sz="3200" dirty="0" err="1">
                <a:solidFill>
                  <a:srgbClr val="000000"/>
                </a:solidFill>
              </a:rPr>
              <a:t>algoritmo</a:t>
            </a:r>
            <a:r>
              <a:rPr lang="en-GB" sz="3200" dirty="0">
                <a:solidFill>
                  <a:srgbClr val="000000"/>
                </a:solidFill>
              </a:rPr>
              <a:t>, la </a:t>
            </a:r>
            <a:r>
              <a:rPr lang="en-GB" sz="3200" dirty="0" err="1">
                <a:solidFill>
                  <a:srgbClr val="000000"/>
                </a:solidFill>
              </a:rPr>
              <a:t>capacidad</a:t>
            </a:r>
            <a:r>
              <a:rPr lang="en-GB" sz="3200" dirty="0">
                <a:solidFill>
                  <a:srgbClr val="000000"/>
                </a:solidFill>
              </a:rPr>
              <a:t> de </a:t>
            </a:r>
            <a:r>
              <a:rPr lang="en-GB" sz="3200" b="1" dirty="0">
                <a:solidFill>
                  <a:srgbClr val="000000"/>
                </a:solidFill>
              </a:rPr>
              <a:t>DECISIÓN</a:t>
            </a:r>
            <a:r>
              <a:rPr lang="en-GB" sz="3200" dirty="0">
                <a:solidFill>
                  <a:srgbClr val="000000"/>
                </a:solidFill>
              </a:rPr>
              <a:t>. De </a:t>
            </a:r>
            <a:r>
              <a:rPr lang="en-GB" sz="3200" dirty="0" err="1">
                <a:solidFill>
                  <a:srgbClr val="000000"/>
                </a:solidFill>
              </a:rPr>
              <a:t>esta</a:t>
            </a:r>
            <a:r>
              <a:rPr lang="en-GB" sz="3200" dirty="0">
                <a:solidFill>
                  <a:srgbClr val="000000"/>
                </a:solidFill>
              </a:rPr>
              <a:t> forma </a:t>
            </a:r>
            <a:r>
              <a:rPr lang="en-GB" sz="3200" dirty="0" err="1">
                <a:solidFill>
                  <a:srgbClr val="000000"/>
                </a:solidFill>
              </a:rPr>
              <a:t>será</a:t>
            </a:r>
            <a:r>
              <a:rPr lang="en-GB" sz="3200" dirty="0">
                <a:solidFill>
                  <a:srgbClr val="000000"/>
                </a:solidFill>
              </a:rPr>
              <a:t> </a:t>
            </a:r>
            <a:r>
              <a:rPr lang="en-GB" sz="3200" dirty="0" err="1">
                <a:solidFill>
                  <a:srgbClr val="000000"/>
                </a:solidFill>
              </a:rPr>
              <a:t>posible</a:t>
            </a:r>
            <a:r>
              <a:rPr lang="en-GB" sz="3200" dirty="0">
                <a:solidFill>
                  <a:srgbClr val="000000"/>
                </a:solidFill>
              </a:rPr>
              <a:t> </a:t>
            </a:r>
            <a:r>
              <a:rPr lang="en-GB" sz="3200" dirty="0" err="1">
                <a:solidFill>
                  <a:srgbClr val="000000"/>
                </a:solidFill>
              </a:rPr>
              <a:t>seleccionar</a:t>
            </a:r>
            <a:r>
              <a:rPr lang="en-GB" sz="3200" dirty="0">
                <a:solidFill>
                  <a:srgbClr val="000000"/>
                </a:solidFill>
              </a:rPr>
              <a:t> UNA, de entre DOS </a:t>
            </a:r>
            <a:r>
              <a:rPr lang="en-GB" sz="3200" b="1" dirty="0" err="1">
                <a:solidFill>
                  <a:srgbClr val="000000"/>
                </a:solidFill>
              </a:rPr>
              <a:t>alternativas</a:t>
            </a:r>
            <a:r>
              <a:rPr lang="en-GB" sz="3200" dirty="0">
                <a:solidFill>
                  <a:srgbClr val="000000"/>
                </a:solidFill>
              </a:rPr>
              <a:t> de </a:t>
            </a:r>
            <a:r>
              <a:rPr lang="en-GB" sz="3200" dirty="0" err="1">
                <a:solidFill>
                  <a:srgbClr val="000000"/>
                </a:solidFill>
              </a:rPr>
              <a:t>acción</a:t>
            </a:r>
            <a:r>
              <a:rPr lang="en-GB" sz="3200" dirty="0">
                <a:solidFill>
                  <a:srgbClr val="000000"/>
                </a:solidFill>
              </a:rPr>
              <a:t> </a:t>
            </a:r>
            <a:r>
              <a:rPr lang="en-GB" sz="3200" dirty="0" err="1">
                <a:solidFill>
                  <a:srgbClr val="000000"/>
                </a:solidFill>
              </a:rPr>
              <a:t>posibles</a:t>
            </a:r>
            <a:r>
              <a:rPr lang="en-GB" sz="3200" dirty="0">
                <a:solidFill>
                  <a:srgbClr val="000000"/>
                </a:solidFill>
              </a:rPr>
              <a:t> </a:t>
            </a:r>
            <a:r>
              <a:rPr lang="en-GB" sz="3200" dirty="0" err="1">
                <a:solidFill>
                  <a:srgbClr val="000000"/>
                </a:solidFill>
              </a:rPr>
              <a:t>durante</a:t>
            </a:r>
            <a:r>
              <a:rPr lang="en-GB" sz="3200" dirty="0">
                <a:solidFill>
                  <a:srgbClr val="000000"/>
                </a:solidFill>
              </a:rPr>
              <a:t> la </a:t>
            </a:r>
            <a:r>
              <a:rPr lang="en-GB" sz="3200" dirty="0" err="1">
                <a:solidFill>
                  <a:srgbClr val="000000"/>
                </a:solidFill>
              </a:rPr>
              <a:t>ejecución</a:t>
            </a:r>
            <a:r>
              <a:rPr lang="en-GB" sz="3200" dirty="0">
                <a:solidFill>
                  <a:srgbClr val="000000"/>
                </a:solidFill>
              </a:rPr>
              <a:t> del </a:t>
            </a:r>
            <a:r>
              <a:rPr lang="en-GB" sz="3200" dirty="0" err="1">
                <a:solidFill>
                  <a:srgbClr val="000000"/>
                </a:solidFill>
              </a:rPr>
              <a:t>programa</a:t>
            </a:r>
            <a:r>
              <a:rPr lang="en-GB" sz="3200" dirty="0">
                <a:solidFill>
                  <a:srgbClr val="000000"/>
                </a:solidFill>
              </a:rPr>
              <a:t>.</a:t>
            </a: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endParaRPr lang="en-GB" sz="3200" dirty="0">
              <a:solidFill>
                <a:srgbClr val="000000"/>
              </a:solidFill>
            </a:endParaRPr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0" y="4358889"/>
            <a:ext cx="5445125" cy="225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457200" y="495300"/>
            <a:ext cx="8229600" cy="7112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dirty="0" smtClean="0"/>
              <a:t>INTRODUCCION AL LENGUAJE - </a:t>
            </a:r>
            <a:r>
              <a:rPr lang="es-AR" dirty="0" smtClean="0">
                <a:solidFill>
                  <a:srgbClr val="FF0000"/>
                </a:solidFill>
              </a:rPr>
              <a:t>SELECCION</a:t>
            </a:r>
            <a:endParaRPr lang="es-A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7756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720725" y="14478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1pPr>
            <a:lvl2pPr marL="742950" indent="-28575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2pPr>
            <a:lvl3pPr marL="11430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3pPr>
            <a:lvl4pPr marL="16002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4pPr>
            <a:lvl5pPr marL="2057400" indent="-228600" eaLnBrk="0" hangingPunct="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  <a:tab pos="10779125" algn="l"/>
              </a:tabLst>
              <a:defRPr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9pPr>
          </a:lstStyle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n-GB" sz="3200" dirty="0" smtClean="0">
                <a:solidFill>
                  <a:srgbClr val="000000"/>
                </a:solidFill>
              </a:rPr>
              <a:t>La </a:t>
            </a:r>
            <a:r>
              <a:rPr lang="en-GB" sz="3200" dirty="0" err="1">
                <a:solidFill>
                  <a:srgbClr val="000000"/>
                </a:solidFill>
              </a:rPr>
              <a:t>selección</a:t>
            </a:r>
            <a:r>
              <a:rPr lang="en-GB" sz="3200" dirty="0">
                <a:solidFill>
                  <a:srgbClr val="000000"/>
                </a:solidFill>
              </a:rPr>
              <a:t> se </a:t>
            </a:r>
            <a:r>
              <a:rPr lang="en-GB" sz="3200" dirty="0" err="1">
                <a:solidFill>
                  <a:srgbClr val="000000"/>
                </a:solidFill>
              </a:rPr>
              <a:t>notará</a:t>
            </a:r>
            <a:r>
              <a:rPr lang="en-GB" sz="3200" dirty="0">
                <a:solidFill>
                  <a:srgbClr val="000000"/>
                </a:solidFill>
              </a:rPr>
              <a:t> de la </a:t>
            </a:r>
            <a:r>
              <a:rPr lang="en-GB" sz="3200" dirty="0" err="1">
                <a:solidFill>
                  <a:srgbClr val="000000"/>
                </a:solidFill>
              </a:rPr>
              <a:t>siguiente</a:t>
            </a:r>
            <a:r>
              <a:rPr lang="en-GB" sz="3200" dirty="0">
                <a:solidFill>
                  <a:srgbClr val="000000"/>
                </a:solidFill>
              </a:rPr>
              <a:t> forma</a:t>
            </a:r>
            <a:r>
              <a:rPr lang="en-GB" sz="3200" dirty="0" smtClean="0">
                <a:solidFill>
                  <a:srgbClr val="000000"/>
                </a:solidFill>
              </a:rPr>
              <a:t>:</a:t>
            </a:r>
            <a:br>
              <a:rPr lang="en-GB" sz="3200" dirty="0" smtClean="0">
                <a:solidFill>
                  <a:srgbClr val="000000"/>
                </a:solidFill>
              </a:rPr>
            </a:br>
            <a:endParaRPr lang="en-GB" sz="3200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n-GB" sz="3200" b="1" dirty="0" err="1" smtClean="0">
                <a:solidFill>
                  <a:srgbClr val="000000"/>
                </a:solidFill>
              </a:rPr>
              <a:t>si</a:t>
            </a:r>
            <a:r>
              <a:rPr lang="en-GB" sz="3200" b="1" dirty="0" smtClean="0">
                <a:solidFill>
                  <a:srgbClr val="000000"/>
                </a:solidFill>
              </a:rPr>
              <a:t> </a:t>
            </a:r>
            <a:r>
              <a:rPr lang="en-GB" sz="3200" dirty="0">
                <a:solidFill>
                  <a:srgbClr val="000000"/>
                </a:solidFill>
              </a:rPr>
              <a:t>(</a:t>
            </a:r>
            <a:r>
              <a:rPr lang="en-GB" sz="3200" dirty="0" err="1">
                <a:solidFill>
                  <a:srgbClr val="000000"/>
                </a:solidFill>
              </a:rPr>
              <a:t>condición</a:t>
            </a:r>
            <a:r>
              <a:rPr lang="en-GB" sz="3200" dirty="0">
                <a:solidFill>
                  <a:srgbClr val="000000"/>
                </a:solidFill>
              </a:rPr>
              <a:t> </a:t>
            </a:r>
            <a:r>
              <a:rPr lang="en-GB" sz="3200" dirty="0" err="1">
                <a:solidFill>
                  <a:srgbClr val="000000"/>
                </a:solidFill>
              </a:rPr>
              <a:t>lógica</a:t>
            </a:r>
            <a:r>
              <a:rPr lang="en-GB" sz="3200" dirty="0">
                <a:solidFill>
                  <a:srgbClr val="000000"/>
                </a:solidFill>
              </a:rPr>
              <a:t>)</a:t>
            </a:r>
            <a:r>
              <a:rPr lang="ar-SA" sz="3200" dirty="0">
                <a:solidFill>
                  <a:srgbClr val="000000"/>
                </a:solidFill>
                <a:cs typeface="Arial" charset="0"/>
              </a:rPr>
              <a:t>‏</a:t>
            </a:r>
            <a:endParaRPr lang="en-GB" sz="3200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n-GB" sz="3200" dirty="0">
                <a:solidFill>
                  <a:srgbClr val="000000"/>
                </a:solidFill>
              </a:rPr>
              <a:t>	</a:t>
            </a:r>
            <a:r>
              <a:rPr lang="en-GB" sz="3200" u="sng" dirty="0" err="1">
                <a:solidFill>
                  <a:srgbClr val="000000"/>
                </a:solidFill>
              </a:rPr>
              <a:t>acción</a:t>
            </a:r>
            <a:r>
              <a:rPr lang="en-GB" sz="3200" u="sng" dirty="0">
                <a:solidFill>
                  <a:srgbClr val="000000"/>
                </a:solidFill>
              </a:rPr>
              <a:t> o </a:t>
            </a:r>
            <a:r>
              <a:rPr lang="en-GB" sz="3200" u="sng" dirty="0" err="1">
                <a:solidFill>
                  <a:srgbClr val="000000"/>
                </a:solidFill>
              </a:rPr>
              <a:t>acciones</a:t>
            </a:r>
            <a:r>
              <a:rPr lang="en-GB" sz="3200" u="sng" dirty="0">
                <a:solidFill>
                  <a:srgbClr val="000000"/>
                </a:solidFill>
              </a:rPr>
              <a:t> </a:t>
            </a:r>
            <a:r>
              <a:rPr lang="en-GB" sz="3200" dirty="0">
                <a:solidFill>
                  <a:srgbClr val="000000"/>
                </a:solidFill>
              </a:rPr>
              <a:t>a </a:t>
            </a:r>
            <a:r>
              <a:rPr lang="en-GB" sz="3200" dirty="0" err="1">
                <a:solidFill>
                  <a:srgbClr val="000000"/>
                </a:solidFill>
              </a:rPr>
              <a:t>seguir</a:t>
            </a:r>
            <a:r>
              <a:rPr lang="en-GB" sz="3200" dirty="0">
                <a:solidFill>
                  <a:srgbClr val="000000"/>
                </a:solidFill>
              </a:rPr>
              <a:t> </a:t>
            </a:r>
            <a:r>
              <a:rPr lang="en-GB" sz="3200" dirty="0" err="1">
                <a:solidFill>
                  <a:srgbClr val="000000"/>
                </a:solidFill>
              </a:rPr>
              <a:t>si</a:t>
            </a:r>
            <a:r>
              <a:rPr lang="en-GB" sz="3200" dirty="0">
                <a:solidFill>
                  <a:srgbClr val="000000"/>
                </a:solidFill>
              </a:rPr>
              <a:t> la </a:t>
            </a:r>
            <a:r>
              <a:rPr lang="en-GB" sz="3200" dirty="0" err="1">
                <a:solidFill>
                  <a:srgbClr val="000000"/>
                </a:solidFill>
              </a:rPr>
              <a:t>condición</a:t>
            </a:r>
            <a:r>
              <a:rPr lang="en-GB" sz="3200" dirty="0">
                <a:solidFill>
                  <a:srgbClr val="000000"/>
                </a:solidFill>
              </a:rPr>
              <a:t> </a:t>
            </a:r>
            <a:r>
              <a:rPr lang="en-GB" sz="3200" dirty="0" err="1">
                <a:solidFill>
                  <a:srgbClr val="000000"/>
                </a:solidFill>
              </a:rPr>
              <a:t>es</a:t>
            </a:r>
            <a:r>
              <a:rPr lang="en-GB" sz="3200" dirty="0">
                <a:solidFill>
                  <a:srgbClr val="000000"/>
                </a:solidFill>
              </a:rPr>
              <a:t> </a:t>
            </a:r>
            <a:r>
              <a:rPr lang="en-GB" sz="3200" b="1" dirty="0" err="1">
                <a:solidFill>
                  <a:srgbClr val="000000"/>
                </a:solidFill>
              </a:rPr>
              <a:t>verdadera</a:t>
            </a:r>
            <a:r>
              <a:rPr lang="en-GB" sz="3200" b="1" dirty="0">
                <a:solidFill>
                  <a:srgbClr val="000000"/>
                </a:solidFill>
              </a:rPr>
              <a:t>.</a:t>
            </a: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n-GB" sz="3200" b="1" dirty="0" err="1">
                <a:solidFill>
                  <a:srgbClr val="000000"/>
                </a:solidFill>
              </a:rPr>
              <a:t>sino</a:t>
            </a:r>
            <a:r>
              <a:rPr lang="en-GB" sz="3200" b="1" dirty="0">
                <a:solidFill>
                  <a:srgbClr val="000000"/>
                </a:solidFill>
              </a:rPr>
              <a:t> </a:t>
            </a:r>
          </a:p>
          <a:p>
            <a:pPr algn="just" eaLnBrk="1" hangingPunct="1">
              <a:lnSpc>
                <a:spcPct val="102000"/>
              </a:lnSpc>
              <a:spcBef>
                <a:spcPts val="800"/>
              </a:spcBef>
            </a:pPr>
            <a:r>
              <a:rPr lang="en-GB" sz="3200" dirty="0">
                <a:solidFill>
                  <a:srgbClr val="000000"/>
                </a:solidFill>
              </a:rPr>
              <a:t>	</a:t>
            </a:r>
            <a:r>
              <a:rPr lang="en-GB" sz="3200" dirty="0" err="1">
                <a:solidFill>
                  <a:srgbClr val="000000"/>
                </a:solidFill>
              </a:rPr>
              <a:t>acción</a:t>
            </a:r>
            <a:r>
              <a:rPr lang="en-GB" sz="3200" dirty="0">
                <a:solidFill>
                  <a:srgbClr val="000000"/>
                </a:solidFill>
              </a:rPr>
              <a:t> o </a:t>
            </a:r>
            <a:r>
              <a:rPr lang="en-GB" sz="3200" dirty="0" err="1">
                <a:solidFill>
                  <a:srgbClr val="000000"/>
                </a:solidFill>
              </a:rPr>
              <a:t>acciones</a:t>
            </a:r>
            <a:r>
              <a:rPr lang="en-GB" sz="3200" dirty="0">
                <a:solidFill>
                  <a:srgbClr val="000000"/>
                </a:solidFill>
              </a:rPr>
              <a:t> a </a:t>
            </a:r>
            <a:r>
              <a:rPr lang="en-GB" sz="3200" dirty="0" err="1">
                <a:solidFill>
                  <a:srgbClr val="000000"/>
                </a:solidFill>
              </a:rPr>
              <a:t>seguir</a:t>
            </a:r>
            <a:r>
              <a:rPr lang="en-GB" sz="3200" dirty="0">
                <a:solidFill>
                  <a:srgbClr val="000000"/>
                </a:solidFill>
              </a:rPr>
              <a:t> </a:t>
            </a:r>
            <a:r>
              <a:rPr lang="en-GB" sz="3200" dirty="0" err="1">
                <a:solidFill>
                  <a:srgbClr val="000000"/>
                </a:solidFill>
              </a:rPr>
              <a:t>si</a:t>
            </a:r>
            <a:r>
              <a:rPr lang="en-GB" sz="3200" dirty="0">
                <a:solidFill>
                  <a:srgbClr val="000000"/>
                </a:solidFill>
              </a:rPr>
              <a:t> la </a:t>
            </a:r>
            <a:r>
              <a:rPr lang="en-GB" sz="3200" dirty="0" err="1">
                <a:solidFill>
                  <a:srgbClr val="000000"/>
                </a:solidFill>
              </a:rPr>
              <a:t>condición</a:t>
            </a:r>
            <a:r>
              <a:rPr lang="en-GB" sz="3200" dirty="0">
                <a:solidFill>
                  <a:srgbClr val="000000"/>
                </a:solidFill>
              </a:rPr>
              <a:t> </a:t>
            </a:r>
            <a:r>
              <a:rPr lang="en-GB" sz="3200" dirty="0" err="1">
                <a:solidFill>
                  <a:srgbClr val="000000"/>
                </a:solidFill>
              </a:rPr>
              <a:t>es</a:t>
            </a:r>
            <a:r>
              <a:rPr lang="en-GB" sz="3200" dirty="0">
                <a:solidFill>
                  <a:srgbClr val="000000"/>
                </a:solidFill>
              </a:rPr>
              <a:t> </a:t>
            </a:r>
            <a:r>
              <a:rPr lang="en-GB" sz="3200" b="1" dirty="0" err="1">
                <a:solidFill>
                  <a:srgbClr val="000000"/>
                </a:solidFill>
              </a:rPr>
              <a:t>falsa</a:t>
            </a:r>
            <a:endParaRPr lang="en-GB" sz="3200" b="1" dirty="0">
              <a:solidFill>
                <a:srgbClr val="000000"/>
              </a:solidFill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57200" y="495300"/>
            <a:ext cx="8229600" cy="7112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dirty="0" smtClean="0"/>
              <a:t>INTRODUCCION AL LENGUAJE - </a:t>
            </a:r>
            <a:r>
              <a:rPr lang="es-AR" dirty="0" smtClean="0">
                <a:solidFill>
                  <a:srgbClr val="FF0000"/>
                </a:solidFill>
              </a:rPr>
              <a:t>SELECCION</a:t>
            </a:r>
            <a:endParaRPr lang="es-A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1562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Madera</Template>
  <TotalTime>13243</TotalTime>
  <Words>1293</Words>
  <Application>Microsoft Office PowerPoint</Application>
  <PresentationFormat>Presentación en pantalla (4:3)</PresentationFormat>
  <Paragraphs>394</Paragraphs>
  <Slides>41</Slides>
  <Notes>37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9" baseType="lpstr">
      <vt:lpstr>MS Gothic</vt:lpstr>
      <vt:lpstr>Arial</vt:lpstr>
      <vt:lpstr>Calibri</vt:lpstr>
      <vt:lpstr>Rockwell</vt:lpstr>
      <vt:lpstr>Rockwell Condensed</vt:lpstr>
      <vt:lpstr>Times New Roman</vt:lpstr>
      <vt:lpstr>Wingdings</vt:lpstr>
      <vt:lpstr>Tipo de madera</vt:lpstr>
      <vt:lpstr>CAPITULO 2</vt:lpstr>
      <vt:lpstr>INTRODUCCION AL LENGUAJE –LENGUAJES</vt:lpstr>
      <vt:lpstr>INTRODUCCION AL LENGUAJE </vt:lpstr>
      <vt:lpstr>INTRODUCCION AL LENGUAJE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INTRODUCCION AL LENGUAJE</vt:lpstr>
      <vt:lpstr>INTRODUCCION AL LENGUAJE</vt:lpstr>
      <vt:lpstr>INTRODUCCION AL LENGUAJE</vt:lpstr>
      <vt:lpstr>INTRODUCCION AL LENGUAJE</vt:lpstr>
      <vt:lpstr>INTRODUCCION AL LENGUAJE</vt:lpstr>
      <vt:lpstr>INTRODUCCION AL LENGUAJE</vt:lpstr>
      <vt:lpstr>INTRODUCCION AL LENGUAJE</vt:lpstr>
      <vt:lpstr>INTRODUCCION AL LENGUAJE</vt:lpstr>
      <vt:lpstr>INTRODUCCION AL LENGUAJE</vt:lpstr>
      <vt:lpstr>INTRODUCCION AL LENGUAJE</vt:lpstr>
      <vt:lpstr>INTRODUCCION AL LENGUAJE</vt:lpstr>
      <vt:lpstr>INTRODUCCION AL LENGUAJE</vt:lpstr>
      <vt:lpstr>INTRODUCCION AL LENGUAJE</vt:lpstr>
      <vt:lpstr>INTRODUCCION AL LENGUAJE</vt:lpstr>
      <vt:lpstr>INTRODUCCION AL LENGUAJE</vt:lpstr>
      <vt:lpstr>INTRODUCCION AL LENGUAJE</vt:lpstr>
      <vt:lpstr>INTRODUCCION AL LENGUAJE - PRIMITIVAS</vt:lpstr>
      <vt:lpstr>INTRODUCCION AL LENGUAJE - PRIMITIVAS</vt:lpstr>
      <vt:lpstr>INTRODUCCION AL LENGUAJE</vt:lpstr>
      <vt:lpstr>INTRODUCCION AL LENGUAJE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2</dc:title>
  <dc:subject>Introducción al lenguaje del robot</dc:subject>
  <dc:creator>Daniel Aguil Mallea</dc:creator>
  <cp:lastModifiedBy>daniel.aguil</cp:lastModifiedBy>
  <cp:revision>93</cp:revision>
  <dcterms:created xsi:type="dcterms:W3CDTF">2011-04-10T20:56:41Z</dcterms:created>
  <dcterms:modified xsi:type="dcterms:W3CDTF">2018-03-05T21:05:40Z</dcterms:modified>
</cp:coreProperties>
</file>