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8" r:id="rId9"/>
    <p:sldId id="279" r:id="rId10"/>
    <p:sldId id="291" r:id="rId11"/>
    <p:sldId id="29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2B"/>
    <a:srgbClr val="008E40"/>
    <a:srgbClr val="2544A7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24" autoAdjust="0"/>
  </p:normalViewPr>
  <p:slideViewPr>
    <p:cSldViewPr>
      <p:cViewPr>
        <p:scale>
          <a:sx n="70" d="100"/>
          <a:sy n="70" d="100"/>
        </p:scale>
        <p:origin x="-137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 smtClean="0"/>
              <a:t>Expresión de problemas y algoritmos - UNPSJB - Sede Ushuaia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025CF-A095-41E0-986A-4AC1279337C2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70DA2-3BF0-46CF-B669-C2800179243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3762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 smtClean="0"/>
              <a:t>Expresión de problemas y algoritmos - UNPSJB - Sede Ushuaia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83493-730C-4CBD-885F-7227019DF05D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91FBB-8952-4F36-961C-E05D2AE1E8E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3131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F53112C-8186-4425-9BBD-3282A592CBBB}" type="datetime1">
              <a:rPr lang="en-US" smtClean="0"/>
              <a:pPr/>
              <a:t>4/21/2015</a:t>
            </a:fld>
            <a:endParaRPr lang="en-U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45671D7-179B-48BB-A4D8-C3C9227FFFC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B4AC1A-01D2-4066-99D7-57A28890E2D0}" type="datetime1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5671D7-179B-48BB-A4D8-C3C9227FFFC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D98E08-659A-4BD2-8A79-EC1E977784FE}" type="datetime1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5671D7-179B-48BB-A4D8-C3C9227FFFC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C04A8C-6C3F-43B0-B119-DACC2B581596}" type="datetime1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5671D7-179B-48BB-A4D8-C3C9227FFFC0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4AE986-3D2B-4FCF-9341-460BCECE706C}" type="datetime1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5671D7-179B-48BB-A4D8-C3C9227FFFC0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7DDF34-9C9F-4EC2-B979-E22263165A51}" type="datetime1">
              <a:rPr lang="en-US" smtClean="0"/>
              <a:pPr/>
              <a:t>4/21/2015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5671D7-179B-48BB-A4D8-C3C9227FFFC0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FF46AF-C36B-4F33-B405-9135647290B5}" type="datetime1">
              <a:rPr lang="en-US" smtClean="0"/>
              <a:pPr/>
              <a:t>4/21/2015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5671D7-179B-48BB-A4D8-C3C9227FFFC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221B07-AD80-4EC4-943D-3667CDACBB27}" type="datetime1">
              <a:rPr lang="en-US" smtClean="0"/>
              <a:pPr/>
              <a:t>4/21/2015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5671D7-179B-48BB-A4D8-C3C9227FFFC0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69A3BA-0F7C-4ED1-9315-32F54608ACA2}" type="datetime1">
              <a:rPr lang="en-US" smtClean="0"/>
              <a:pPr/>
              <a:t>4/21/2015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5671D7-179B-48BB-A4D8-C3C9227FFFC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ED97F33-2713-4503-BC72-AAC3EFE077E7}" type="datetime1">
              <a:rPr lang="en-US" smtClean="0"/>
              <a:pPr/>
              <a:t>4/21/2015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5671D7-179B-48BB-A4D8-C3C9227FFFC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C42E138-D448-4EF1-A0FB-362093025233}" type="datetime1">
              <a:rPr lang="en-US" smtClean="0"/>
              <a:pPr/>
              <a:t>4/21/2015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45671D7-179B-48BB-A4D8-C3C9227FFFC0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C5CE0A6-9ED4-4F0B-94CA-273FDF69B9D4}" type="datetime1">
              <a:rPr lang="en-US" smtClean="0"/>
              <a:pPr/>
              <a:t>4/21/2015</a:t>
            </a:fld>
            <a:endParaRPr lang="en-U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45671D7-179B-48BB-A4D8-C3C9227FFFC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algn="just"/>
            <a:r>
              <a:rPr lang="es-AR" sz="3200" dirty="0" smtClean="0">
                <a:solidFill>
                  <a:schemeClr val="accent2">
                    <a:lumMod val="75000"/>
                  </a:schemeClr>
                </a:solidFill>
              </a:rPr>
              <a:t>El robot debe recorrer la avenida 1 hasta encontrar una esquina con flor y papel. Al finalizar el recorrido se debe informar la cantidad de cuadras recorridas hasta encontrar dicha esquina. Suponga que la esquina seguro existe.</a:t>
            </a:r>
            <a:endParaRPr lang="es-AR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1D7-179B-48BB-A4D8-C3C9227FFFC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DATOS - </a:t>
            </a:r>
            <a:r>
              <a:rPr lang="en-US" dirty="0" err="1" smtClean="0"/>
              <a:t>Ejemplos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71872"/>
          </a:xfrm>
        </p:spPr>
        <p:txBody>
          <a:bodyPr>
            <a:normAutofit fontScale="92500"/>
          </a:bodyPr>
          <a:lstStyle/>
          <a:p>
            <a:r>
              <a:rPr lang="es-AR" sz="3600" dirty="0" smtClean="0">
                <a:solidFill>
                  <a:schemeClr val="accent2">
                    <a:lumMod val="75000"/>
                  </a:schemeClr>
                </a:solidFill>
              </a:rPr>
              <a:t>Programe al robot para que </a:t>
            </a:r>
            <a:r>
              <a:rPr lang="es-AR" sz="3600" b="1" dirty="0" smtClean="0">
                <a:solidFill>
                  <a:schemeClr val="accent2">
                    <a:lumMod val="75000"/>
                  </a:schemeClr>
                </a:solidFill>
              </a:rPr>
              <a:t>avance por la 1er avenida</a:t>
            </a:r>
            <a:r>
              <a:rPr lang="es-AR" sz="3600" dirty="0" smtClean="0">
                <a:solidFill>
                  <a:schemeClr val="accent2">
                    <a:lumMod val="75000"/>
                  </a:schemeClr>
                </a:solidFill>
              </a:rPr>
              <a:t> siempre y cuando no encuentre una intersección vacía.</a:t>
            </a:r>
          </a:p>
          <a:p>
            <a:endParaRPr lang="es-AR" sz="36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s-AR" sz="3600" dirty="0" smtClean="0">
                <a:solidFill>
                  <a:schemeClr val="accent2">
                    <a:lumMod val="75000"/>
                  </a:schemeClr>
                </a:solidFill>
              </a:rPr>
              <a:t>En caso de terminar en una calle inferior a la última deberá consultar al usuario si desea continuar su recorrido hasta al final.</a:t>
            </a:r>
            <a:endParaRPr lang="es-AR" sz="32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s-AR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1D7-179B-48BB-A4D8-C3C9227FFFC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DATOS</a:t>
            </a:r>
            <a:r>
              <a:rPr lang="es-AR" dirty="0"/>
              <a:t> - </a:t>
            </a:r>
            <a:r>
              <a:rPr lang="en-US" dirty="0" err="1"/>
              <a:t>Ejemplos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4099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1D7-179B-48BB-A4D8-C3C9227FFFC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513417"/>
            <a:ext cx="6400800" cy="4741335"/>
          </a:xfrm>
          <a:prstGeom prst="rect">
            <a:avLst/>
          </a:prstGeom>
          <a:ln w="228600" cap="sq" cmpd="thickThin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DATOS – </a:t>
            </a:r>
            <a:r>
              <a:rPr lang="es-AR" dirty="0" smtClean="0"/>
              <a:t>lectura</a:t>
            </a:r>
            <a:r>
              <a:rPr lang="en-US" dirty="0" smtClean="0"/>
              <a:t> (</a:t>
            </a:r>
            <a:r>
              <a:rPr lang="es-AR" dirty="0" smtClean="0"/>
              <a:t>pedir</a:t>
            </a:r>
            <a:r>
              <a:rPr lang="en-US" dirty="0" smtClean="0"/>
              <a:t>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8378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Solución</a:t>
            </a:r>
            <a:endParaRPr lang="en-US" dirty="0" smtClean="0"/>
          </a:p>
          <a:p>
            <a:endParaRPr lang="en-US" dirty="0" smtClean="0"/>
          </a:p>
          <a:p>
            <a:pPr lvl="3">
              <a:buNone/>
            </a:pPr>
            <a:r>
              <a:rPr lang="es-AR" dirty="0" smtClean="0"/>
              <a:t>programa ejemplo</a:t>
            </a:r>
            <a:endParaRPr lang="en-US" dirty="0" smtClean="0"/>
          </a:p>
          <a:p>
            <a:pPr lvl="3">
              <a:buNone/>
            </a:pPr>
            <a:r>
              <a:rPr lang="es-AR" dirty="0" smtClean="0"/>
              <a:t>variables</a:t>
            </a:r>
            <a:endParaRPr lang="en-US" dirty="0" smtClean="0"/>
          </a:p>
          <a:p>
            <a:pPr lvl="3">
              <a:buNone/>
            </a:pPr>
            <a:r>
              <a:rPr lang="es-AR" dirty="0" smtClean="0"/>
              <a:t>  cuadras: numero</a:t>
            </a:r>
            <a:endParaRPr lang="en-US" dirty="0" smtClean="0"/>
          </a:p>
          <a:p>
            <a:pPr lvl="3">
              <a:buNone/>
            </a:pPr>
            <a:r>
              <a:rPr lang="es-AR" dirty="0" smtClean="0"/>
              <a:t>comenzar</a:t>
            </a:r>
            <a:endParaRPr lang="en-US" dirty="0" smtClean="0"/>
          </a:p>
          <a:p>
            <a:pPr lvl="3">
              <a:buNone/>
            </a:pPr>
            <a:r>
              <a:rPr lang="es-AR" dirty="0" smtClean="0"/>
              <a:t>  iniciar</a:t>
            </a:r>
            <a:endParaRPr lang="en-US" dirty="0" smtClean="0"/>
          </a:p>
          <a:p>
            <a:pPr lvl="3">
              <a:buNone/>
            </a:pPr>
            <a:r>
              <a:rPr lang="es-AR" dirty="0" smtClean="0"/>
              <a:t>  cuadras:=0</a:t>
            </a:r>
            <a:endParaRPr lang="en-US" dirty="0" smtClean="0"/>
          </a:p>
          <a:p>
            <a:pPr lvl="3">
              <a:buNone/>
            </a:pPr>
            <a:r>
              <a:rPr lang="es-AR" dirty="0" smtClean="0"/>
              <a:t>  mientras !(</a:t>
            </a:r>
            <a:r>
              <a:rPr lang="es-AR" dirty="0" err="1" smtClean="0"/>
              <a:t>hayFlorEnLaEsquina</a:t>
            </a:r>
            <a:r>
              <a:rPr lang="es-AR" dirty="0" smtClean="0"/>
              <a:t>) &amp; !(</a:t>
            </a:r>
            <a:r>
              <a:rPr lang="es-AR" dirty="0" err="1" smtClean="0"/>
              <a:t>hayPapelEnLaEsquina</a:t>
            </a:r>
            <a:r>
              <a:rPr lang="es-AR" dirty="0" smtClean="0"/>
              <a:t>)</a:t>
            </a:r>
          </a:p>
          <a:p>
            <a:pPr lvl="3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comenzar</a:t>
            </a:r>
            <a:endParaRPr lang="en-US" dirty="0" smtClean="0"/>
          </a:p>
          <a:p>
            <a:pPr lvl="3">
              <a:buNone/>
            </a:pPr>
            <a:r>
              <a:rPr lang="es-AR" dirty="0" smtClean="0"/>
              <a:t>    </a:t>
            </a:r>
            <a:r>
              <a:rPr lang="es-AR" i="1" dirty="0" smtClean="0">
                <a:solidFill>
                  <a:schemeClr val="bg1">
                    <a:lumMod val="75000"/>
                  </a:schemeClr>
                </a:solidFill>
              </a:rPr>
              <a:t>{incremento las cuadras transitadas}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3">
              <a:buNone/>
            </a:pPr>
            <a:r>
              <a:rPr lang="es-AR" dirty="0" smtClean="0"/>
              <a:t>    cuadras:=cuadras+1</a:t>
            </a:r>
            <a:endParaRPr lang="en-US" dirty="0" smtClean="0"/>
          </a:p>
          <a:p>
            <a:pPr lvl="3">
              <a:buNone/>
            </a:pPr>
            <a:r>
              <a:rPr lang="es-AR" dirty="0" smtClean="0"/>
              <a:t>    mover</a:t>
            </a:r>
          </a:p>
          <a:p>
            <a:pPr lvl="3">
              <a:buNone/>
            </a:pPr>
            <a:r>
              <a:rPr lang="en-US" dirty="0"/>
              <a:t> </a:t>
            </a:r>
            <a:r>
              <a:rPr lang="en-US" dirty="0" smtClean="0"/>
              <a:t>   fin</a:t>
            </a:r>
          </a:p>
          <a:p>
            <a:pPr lvl="3">
              <a:buNone/>
            </a:pPr>
            <a:r>
              <a:rPr lang="es-AR" dirty="0" smtClean="0"/>
              <a:t>  Informar (cuadras)</a:t>
            </a:r>
            <a:endParaRPr lang="en-US" dirty="0" smtClean="0"/>
          </a:p>
          <a:p>
            <a:pPr lvl="3">
              <a:buNone/>
            </a:pPr>
            <a:r>
              <a:rPr lang="es-AR" dirty="0" smtClean="0"/>
              <a:t>fin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1D7-179B-48BB-A4D8-C3C9227FFFC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DATOS - </a:t>
            </a:r>
            <a:r>
              <a:rPr lang="en-US" dirty="0" err="1" smtClean="0"/>
              <a:t>Ejemplos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algn="just"/>
            <a:r>
              <a:rPr lang="es-AR" sz="3200" dirty="0" smtClean="0">
                <a:solidFill>
                  <a:schemeClr val="accent2">
                    <a:lumMod val="75000"/>
                  </a:schemeClr>
                </a:solidFill>
              </a:rPr>
              <a:t>Recoger e informar la cantidad de flores de la esquina (1,1).</a:t>
            </a:r>
            <a:endParaRPr lang="es-AR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1D7-179B-48BB-A4D8-C3C9227FFFC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DATOS - </a:t>
            </a:r>
            <a:r>
              <a:rPr lang="en-US" dirty="0" err="1" smtClean="0"/>
              <a:t>Ejemplos</a:t>
            </a:r>
            <a:endParaRPr lang="es-A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Solución</a:t>
            </a:r>
            <a:endParaRPr lang="en-US" dirty="0" smtClean="0"/>
          </a:p>
          <a:p>
            <a:endParaRPr lang="en-US" dirty="0" smtClean="0"/>
          </a:p>
          <a:p>
            <a:pPr lvl="2">
              <a:buNone/>
            </a:pPr>
            <a:r>
              <a:rPr lang="es-AR" dirty="0" smtClean="0"/>
              <a:t>programa Cap3Ejemplo4</a:t>
            </a:r>
            <a:endParaRPr lang="en-US" dirty="0" smtClean="0"/>
          </a:p>
          <a:p>
            <a:pPr lvl="2">
              <a:buNone/>
            </a:pPr>
            <a:r>
              <a:rPr lang="es-AR" dirty="0" smtClean="0"/>
              <a:t>variables</a:t>
            </a:r>
            <a:endParaRPr lang="en-US" dirty="0" smtClean="0"/>
          </a:p>
          <a:p>
            <a:pPr lvl="2">
              <a:buNone/>
            </a:pPr>
            <a:r>
              <a:rPr lang="es-AR" dirty="0" smtClean="0"/>
              <a:t>  flores: numero</a:t>
            </a:r>
            <a:endParaRPr lang="en-US" dirty="0" smtClean="0"/>
          </a:p>
          <a:p>
            <a:pPr lvl="2">
              <a:buNone/>
            </a:pPr>
            <a:r>
              <a:rPr lang="es-AR" dirty="0" smtClean="0"/>
              <a:t>comenzar</a:t>
            </a:r>
            <a:endParaRPr lang="en-US" dirty="0" smtClean="0"/>
          </a:p>
          <a:p>
            <a:pPr lvl="2">
              <a:buNone/>
            </a:pPr>
            <a:r>
              <a:rPr lang="es-AR" dirty="0" smtClean="0"/>
              <a:t>  iniciar</a:t>
            </a:r>
            <a:endParaRPr lang="en-US" dirty="0" smtClean="0"/>
          </a:p>
          <a:p>
            <a:pPr lvl="2">
              <a:buNone/>
            </a:pPr>
            <a:r>
              <a:rPr lang="es-AR" dirty="0" smtClean="0"/>
              <a:t>  flores:=0 </a:t>
            </a:r>
            <a:endParaRPr lang="en-US" dirty="0" smtClean="0"/>
          </a:p>
          <a:p>
            <a:pPr lvl="2">
              <a:buNone/>
            </a:pPr>
            <a:r>
              <a:rPr lang="es-AR" dirty="0" smtClean="0"/>
              <a:t>  mientras (</a:t>
            </a:r>
            <a:r>
              <a:rPr lang="es-AR" dirty="0" err="1" smtClean="0"/>
              <a:t>hayFlorEnLaEsquina</a:t>
            </a:r>
            <a:r>
              <a:rPr lang="es-AR" dirty="0" smtClean="0"/>
              <a:t>)</a:t>
            </a:r>
            <a:endParaRPr lang="en-US" dirty="0" smtClean="0"/>
          </a:p>
          <a:p>
            <a:pPr lvl="2">
              <a:buNone/>
            </a:pPr>
            <a:r>
              <a:rPr lang="es-AR" dirty="0" smtClean="0"/>
              <a:t>    comenzar</a:t>
            </a:r>
          </a:p>
          <a:p>
            <a:pPr lvl="2">
              <a:buNone/>
            </a:pPr>
            <a:r>
              <a:rPr lang="es-AR" dirty="0"/>
              <a:t> </a:t>
            </a:r>
            <a:r>
              <a:rPr lang="es-AR" dirty="0" smtClean="0"/>
              <a:t>   </a:t>
            </a:r>
            <a:r>
              <a:rPr lang="es-AR" dirty="0" err="1" smtClean="0"/>
              <a:t>tomarFlor</a:t>
            </a:r>
            <a:endParaRPr lang="en-US" dirty="0" smtClean="0"/>
          </a:p>
          <a:p>
            <a:pPr lvl="2">
              <a:buNone/>
            </a:pPr>
            <a:r>
              <a:rPr lang="es-AR" i="1" dirty="0" smtClean="0"/>
              <a:t>    </a:t>
            </a:r>
            <a:r>
              <a:rPr lang="es-AR" i="1" dirty="0" smtClean="0">
                <a:solidFill>
                  <a:schemeClr val="bg1">
                    <a:lumMod val="75000"/>
                  </a:schemeClr>
                </a:solidFill>
              </a:rPr>
              <a:t>{registramos que se tomó una flor}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>
              <a:buNone/>
            </a:pPr>
            <a:r>
              <a:rPr lang="es-AR" dirty="0" smtClean="0"/>
              <a:t>    flores:= flores+1</a:t>
            </a:r>
          </a:p>
          <a:p>
            <a:pPr lvl="2">
              <a:buNone/>
            </a:pPr>
            <a:r>
              <a:rPr lang="en-US" dirty="0"/>
              <a:t> </a:t>
            </a:r>
            <a:r>
              <a:rPr lang="en-US" dirty="0" smtClean="0"/>
              <a:t>   fin</a:t>
            </a:r>
          </a:p>
          <a:p>
            <a:pPr lvl="2">
              <a:buNone/>
            </a:pPr>
            <a:r>
              <a:rPr lang="es-AR" dirty="0" smtClean="0"/>
              <a:t>  Informar (flores)</a:t>
            </a:r>
            <a:endParaRPr lang="en-US" dirty="0" smtClean="0"/>
          </a:p>
          <a:p>
            <a:pPr lvl="2">
              <a:buNone/>
            </a:pPr>
            <a:r>
              <a:rPr lang="es-AR" dirty="0" smtClean="0"/>
              <a:t>fin</a:t>
            </a:r>
            <a:endParaRPr lang="en-US" dirty="0" smtClean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1D7-179B-48BB-A4D8-C3C9227FFFC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DATOS - </a:t>
            </a:r>
            <a:r>
              <a:rPr lang="en-US" dirty="0" err="1"/>
              <a:t>Ejemplos</a:t>
            </a:r>
            <a:endParaRPr lang="es-A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s-AR" sz="3200" b="1" dirty="0" smtClean="0">
                <a:solidFill>
                  <a:schemeClr val="accent2">
                    <a:lumMod val="75000"/>
                  </a:schemeClr>
                </a:solidFill>
              </a:rPr>
              <a:t>Contar</a:t>
            </a:r>
            <a:r>
              <a:rPr lang="es-AR" sz="3200" dirty="0" smtClean="0">
                <a:solidFill>
                  <a:schemeClr val="accent2">
                    <a:lumMod val="75000"/>
                  </a:schemeClr>
                </a:solidFill>
              </a:rPr>
              <a:t> e informar la cantidad de flores de la esquina (1,1).</a:t>
            </a:r>
            <a:endParaRPr lang="es-AR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1D7-179B-48BB-A4D8-C3C9227FFFC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DATOS - </a:t>
            </a:r>
            <a:r>
              <a:rPr lang="en-US" dirty="0" err="1"/>
              <a:t>Ejemplos</a:t>
            </a:r>
            <a:endParaRPr lang="es-A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Solución</a:t>
            </a:r>
            <a:endParaRPr lang="en-US" dirty="0" smtClean="0"/>
          </a:p>
          <a:p>
            <a:endParaRPr lang="en-US" dirty="0" smtClean="0"/>
          </a:p>
          <a:p>
            <a:pPr lvl="2">
              <a:buNone/>
            </a:pPr>
            <a:r>
              <a:rPr lang="en-US" dirty="0" smtClean="0"/>
              <a:t>…</a:t>
            </a:r>
          </a:p>
          <a:p>
            <a:pPr lvl="2">
              <a:buNone/>
            </a:pPr>
            <a:r>
              <a:rPr lang="en-US" dirty="0" smtClean="0"/>
              <a:t>…</a:t>
            </a:r>
          </a:p>
          <a:p>
            <a:pPr lvl="2">
              <a:buNone/>
            </a:pPr>
            <a:r>
              <a:rPr lang="es-AR" dirty="0" smtClean="0"/>
              <a:t>  mientras (</a:t>
            </a:r>
            <a:r>
              <a:rPr lang="es-AR" dirty="0" err="1" smtClean="0"/>
              <a:t>hayFlorEnLaEsquina</a:t>
            </a:r>
            <a:r>
              <a:rPr lang="es-AR" dirty="0" smtClean="0"/>
              <a:t>)</a:t>
            </a:r>
            <a:endParaRPr lang="en-US" dirty="0" smtClean="0"/>
          </a:p>
          <a:p>
            <a:pPr lvl="2">
              <a:buNone/>
            </a:pPr>
            <a:r>
              <a:rPr lang="es-AR" dirty="0" smtClean="0"/>
              <a:t>    comenzar</a:t>
            </a:r>
          </a:p>
          <a:p>
            <a:pPr lvl="2">
              <a:buNone/>
            </a:pPr>
            <a:r>
              <a:rPr lang="es-AR" dirty="0"/>
              <a:t> </a:t>
            </a:r>
            <a:r>
              <a:rPr lang="es-AR" dirty="0" smtClean="0"/>
              <a:t>   </a:t>
            </a:r>
            <a:r>
              <a:rPr lang="es-AR" dirty="0" err="1" smtClean="0"/>
              <a:t>tomarFlor</a:t>
            </a:r>
            <a:endParaRPr lang="en-US" dirty="0" smtClean="0"/>
          </a:p>
          <a:p>
            <a:pPr lvl="2">
              <a:buNone/>
            </a:pPr>
            <a:r>
              <a:rPr lang="es-AR" dirty="0" smtClean="0"/>
              <a:t>    </a:t>
            </a:r>
            <a:r>
              <a:rPr lang="es-AR" dirty="0" smtClean="0">
                <a:solidFill>
                  <a:schemeClr val="bg1">
                    <a:lumMod val="75000"/>
                  </a:schemeClr>
                </a:solidFill>
              </a:rPr>
              <a:t>{registramos que se tomó una flor}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>
              <a:buNone/>
            </a:pPr>
            <a:r>
              <a:rPr lang="es-AR" dirty="0" smtClean="0"/>
              <a:t>    flores:= flores+1 </a:t>
            </a:r>
          </a:p>
          <a:p>
            <a:pPr lvl="2">
              <a:buNone/>
            </a:pPr>
            <a:r>
              <a:rPr lang="en-US" dirty="0"/>
              <a:t> </a:t>
            </a:r>
            <a:r>
              <a:rPr lang="en-US" dirty="0" smtClean="0"/>
              <a:t>   fin</a:t>
            </a:r>
          </a:p>
          <a:p>
            <a:pPr lvl="2">
              <a:buNone/>
            </a:pPr>
            <a:r>
              <a:rPr lang="es-AR" dirty="0" smtClean="0">
                <a:solidFill>
                  <a:schemeClr val="bg1">
                    <a:lumMod val="75000"/>
                  </a:schemeClr>
                </a:solidFill>
              </a:rPr>
              <a:t>  { depositamos las flores juntadas de la esquina}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>
              <a:buNone/>
            </a:pPr>
            <a:r>
              <a:rPr lang="es-AR" dirty="0" smtClean="0"/>
              <a:t>  repetir flores</a:t>
            </a:r>
            <a:endParaRPr lang="en-US" dirty="0" smtClean="0"/>
          </a:p>
          <a:p>
            <a:pPr lvl="2">
              <a:buNone/>
            </a:pPr>
            <a:r>
              <a:rPr lang="es-AR" dirty="0" smtClean="0"/>
              <a:t>    </a:t>
            </a:r>
            <a:r>
              <a:rPr lang="es-AR" dirty="0" err="1" smtClean="0"/>
              <a:t>depositarFlor</a:t>
            </a:r>
            <a:endParaRPr lang="en-US" dirty="0" smtClean="0"/>
          </a:p>
          <a:p>
            <a:pPr lvl="2">
              <a:buNone/>
            </a:pPr>
            <a:r>
              <a:rPr lang="es-AR" dirty="0" smtClean="0"/>
              <a:t>  Informar (flores)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1D7-179B-48BB-A4D8-C3C9227FFFC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DATOS - </a:t>
            </a:r>
            <a:r>
              <a:rPr lang="en-US" dirty="0" err="1"/>
              <a:t>Ejemplos</a:t>
            </a:r>
            <a:endParaRPr lang="es-A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s-AR" dirty="0" smtClean="0"/>
              <a:t>¿Puede ocurrir que el valor de flores permanezca en cero?</a:t>
            </a:r>
            <a:endParaRPr lang="en-US" dirty="0" smtClean="0"/>
          </a:p>
          <a:p>
            <a:r>
              <a:rPr lang="es-AR" dirty="0" smtClean="0"/>
              <a:t>¿Si el valor de flores es cero, que ocurre con el repetir?</a:t>
            </a:r>
            <a:endParaRPr lang="en-US" dirty="0" smtClean="0"/>
          </a:p>
          <a:p>
            <a:r>
              <a:rPr lang="es-AR" dirty="0" smtClean="0"/>
              <a:t>¿Se   puede   reemplazar   la   estructura   de   repetición   “repetir   flores”,   por</a:t>
            </a:r>
            <a:endParaRPr lang="en-US" dirty="0" smtClean="0"/>
          </a:p>
          <a:p>
            <a:pPr lvl="1">
              <a:buNone/>
            </a:pPr>
            <a:endParaRPr lang="es-AR" dirty="0" smtClean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s-AR" dirty="0" smtClean="0">
                <a:solidFill>
                  <a:srgbClr val="C00000"/>
                </a:solidFill>
              </a:rPr>
              <a:t>mientras(</a:t>
            </a:r>
            <a:r>
              <a:rPr lang="es-AR" dirty="0" err="1" smtClean="0">
                <a:solidFill>
                  <a:srgbClr val="C00000"/>
                </a:solidFill>
              </a:rPr>
              <a:t>HayFlorEnLaBolsa</a:t>
            </a:r>
            <a:r>
              <a:rPr lang="es-AR" dirty="0" smtClean="0">
                <a:solidFill>
                  <a:srgbClr val="C00000"/>
                </a:solidFill>
              </a:rPr>
              <a:t>)</a:t>
            </a:r>
            <a:endParaRPr lang="en-US" dirty="0" smtClean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s-AR" dirty="0" smtClean="0">
                <a:solidFill>
                  <a:srgbClr val="C00000"/>
                </a:solidFill>
              </a:rPr>
              <a:t>  </a:t>
            </a:r>
            <a:r>
              <a:rPr lang="es-AR" dirty="0" err="1" smtClean="0">
                <a:solidFill>
                  <a:srgbClr val="C00000"/>
                </a:solidFill>
              </a:rPr>
              <a:t>depositarFlor</a:t>
            </a:r>
            <a:r>
              <a:rPr lang="es-AR" dirty="0" smtClean="0">
                <a:solidFill>
                  <a:srgbClr val="C00000"/>
                </a:solidFill>
              </a:rPr>
              <a:t>”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1D7-179B-48BB-A4D8-C3C9227FFFC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DATOS - </a:t>
            </a:r>
            <a:r>
              <a:rPr lang="en-US" dirty="0" err="1"/>
              <a:t>Ejemplos</a:t>
            </a:r>
            <a:endParaRPr lang="es-A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3600" dirty="0" smtClean="0">
                <a:solidFill>
                  <a:schemeClr val="accent2">
                    <a:lumMod val="75000"/>
                  </a:schemeClr>
                </a:solidFill>
              </a:rPr>
              <a:t>Programe al robot para que </a:t>
            </a:r>
            <a:r>
              <a:rPr lang="es-AR" sz="3600" b="1" dirty="0" smtClean="0">
                <a:solidFill>
                  <a:schemeClr val="accent2">
                    <a:lumMod val="75000"/>
                  </a:schemeClr>
                </a:solidFill>
              </a:rPr>
              <a:t>pida al usuario</a:t>
            </a:r>
            <a:r>
              <a:rPr lang="es-AR" sz="3600" dirty="0" smtClean="0">
                <a:solidFill>
                  <a:schemeClr val="accent2">
                    <a:lumMod val="75000"/>
                  </a:schemeClr>
                </a:solidFill>
              </a:rPr>
              <a:t> la cantidad de cuadras que debe moverse en la avenida 3, al finalizar el recorrido debe informar en la calle que quedó posicionado.</a:t>
            </a:r>
          </a:p>
          <a:p>
            <a:pPr lvl="2">
              <a:buNone/>
            </a:pPr>
            <a:endParaRPr lang="es-AR" sz="32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s-AR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1D7-179B-48BB-A4D8-C3C9227FFFC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DATOS</a:t>
            </a:r>
            <a:r>
              <a:rPr lang="es-AR" dirty="0"/>
              <a:t> </a:t>
            </a:r>
            <a:r>
              <a:rPr lang="es-AR" dirty="0" smtClean="0"/>
              <a:t>– </a:t>
            </a:r>
            <a:r>
              <a:rPr lang="en-US" dirty="0" err="1" smtClean="0"/>
              <a:t>Ejemplos</a:t>
            </a:r>
            <a:r>
              <a:rPr lang="en-US" dirty="0" smtClean="0"/>
              <a:t> - </a:t>
            </a:r>
            <a:r>
              <a:rPr lang="en-US" dirty="0" err="1" smtClean="0"/>
              <a:t>Lectura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29657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1D7-179B-48BB-A4D8-C3C9227FFFC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DATOS</a:t>
            </a:r>
            <a:endParaRPr lang="es-AR" dirty="0"/>
          </a:p>
        </p:txBody>
      </p:sp>
      <p:sp>
        <p:nvSpPr>
          <p:cNvPr id="5" name="4 CuadroTexto"/>
          <p:cNvSpPr txBox="1"/>
          <p:nvPr/>
        </p:nvSpPr>
        <p:spPr>
          <a:xfrm>
            <a:off x="685800" y="1532930"/>
            <a:ext cx="826030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None/>
            </a:pPr>
            <a:r>
              <a:rPr lang="es-AR" sz="2000" dirty="0" smtClean="0"/>
              <a:t>programa </a:t>
            </a:r>
            <a:r>
              <a:rPr lang="es-AR" sz="2000" dirty="0"/>
              <a:t>ejemplo</a:t>
            </a:r>
            <a:endParaRPr lang="en-US" sz="2000" dirty="0"/>
          </a:p>
          <a:p>
            <a:pPr lvl="2">
              <a:buNone/>
            </a:pPr>
            <a:r>
              <a:rPr lang="es-AR" sz="2000" dirty="0"/>
              <a:t>variables</a:t>
            </a:r>
            <a:endParaRPr lang="en-US" sz="2000" dirty="0"/>
          </a:p>
          <a:p>
            <a:pPr lvl="2">
              <a:buNone/>
            </a:pPr>
            <a:r>
              <a:rPr lang="es-AR" sz="2000" dirty="0"/>
              <a:t>  </a:t>
            </a:r>
            <a:r>
              <a:rPr lang="es-AR" sz="2000" dirty="0" err="1"/>
              <a:t>cantidadCuadras</a:t>
            </a:r>
            <a:r>
              <a:rPr lang="es-AR" sz="2000" dirty="0"/>
              <a:t>: </a:t>
            </a:r>
            <a:r>
              <a:rPr lang="es-AR" sz="2000" b="1" dirty="0"/>
              <a:t>numero</a:t>
            </a:r>
            <a:endParaRPr lang="en-US" sz="2000" b="1" dirty="0"/>
          </a:p>
          <a:p>
            <a:pPr lvl="2">
              <a:buNone/>
            </a:pPr>
            <a:r>
              <a:rPr lang="es-AR" sz="2000" dirty="0"/>
              <a:t>comenzar</a:t>
            </a:r>
            <a:endParaRPr lang="en-US" sz="2000" dirty="0"/>
          </a:p>
          <a:p>
            <a:pPr lvl="2">
              <a:buNone/>
            </a:pPr>
            <a:r>
              <a:rPr lang="es-AR" sz="2000" dirty="0"/>
              <a:t>  iniciar</a:t>
            </a:r>
          </a:p>
          <a:p>
            <a:pPr lvl="2">
              <a:buNone/>
            </a:pPr>
            <a:r>
              <a:rPr lang="es-AR" sz="2000" dirty="0"/>
              <a:t>  pos(3,1)</a:t>
            </a:r>
            <a:endParaRPr lang="en-US" sz="2000" dirty="0"/>
          </a:p>
          <a:p>
            <a:pPr lvl="2">
              <a:buNone/>
            </a:pPr>
            <a:r>
              <a:rPr lang="es-AR" sz="2000" dirty="0"/>
              <a:t>  </a:t>
            </a:r>
            <a:r>
              <a:rPr lang="es-AR" sz="2000" dirty="0">
                <a:solidFill>
                  <a:schemeClr val="bg1">
                    <a:lumMod val="75000"/>
                  </a:schemeClr>
                </a:solidFill>
              </a:rPr>
              <a:t>{ pedimos las cuadras} 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pPr lvl="2">
              <a:buNone/>
            </a:pPr>
            <a:r>
              <a:rPr lang="es-AR" sz="2000" dirty="0"/>
              <a:t>  pedir(</a:t>
            </a:r>
            <a:r>
              <a:rPr lang="es-AR" sz="2000" b="1" dirty="0" err="1"/>
              <a:t>cantidadCuadras</a:t>
            </a:r>
            <a:r>
              <a:rPr lang="es-AR" sz="2000" b="1" dirty="0"/>
              <a:t>)</a:t>
            </a:r>
          </a:p>
          <a:p>
            <a:pPr lvl="2">
              <a:buNone/>
            </a:pPr>
            <a:r>
              <a:rPr lang="es-AR" sz="2000" b="1" dirty="0"/>
              <a:t>  </a:t>
            </a:r>
          </a:p>
          <a:p>
            <a:pPr lvl="2">
              <a:buNone/>
            </a:pPr>
            <a:r>
              <a:rPr lang="es-AR" sz="2000" b="1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s-AR" sz="2000" dirty="0">
                <a:solidFill>
                  <a:schemeClr val="bg1">
                    <a:lumMod val="65000"/>
                  </a:schemeClr>
                </a:solidFill>
              </a:rPr>
              <a:t>{ en función de lo que ingresó el usuario}</a:t>
            </a:r>
          </a:p>
          <a:p>
            <a:pPr lvl="2">
              <a:buNone/>
            </a:pPr>
            <a:r>
              <a:rPr lang="es-AR" sz="2000" dirty="0"/>
              <a:t>  repetir </a:t>
            </a:r>
            <a:r>
              <a:rPr lang="es-AR" sz="2000" dirty="0" err="1"/>
              <a:t>cantidadCuadras</a:t>
            </a:r>
            <a:endParaRPr lang="es-AR" sz="2000" dirty="0"/>
          </a:p>
          <a:p>
            <a:pPr lvl="2">
              <a:buNone/>
            </a:pPr>
            <a:r>
              <a:rPr lang="es-AR" sz="2000" dirty="0"/>
              <a:t>	  mover</a:t>
            </a:r>
            <a:endParaRPr lang="en-US" sz="2000" dirty="0"/>
          </a:p>
          <a:p>
            <a:pPr lvl="2">
              <a:buNone/>
            </a:pPr>
            <a:r>
              <a:rPr lang="es-AR" sz="2000" dirty="0"/>
              <a:t>  </a:t>
            </a:r>
            <a:r>
              <a:rPr lang="es-AR" sz="2000" dirty="0">
                <a:solidFill>
                  <a:schemeClr val="bg1">
                    <a:lumMod val="75000"/>
                  </a:schemeClr>
                </a:solidFill>
              </a:rPr>
              <a:t>{ Informar la cantidad de cuadras dadas}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pPr lvl="2">
              <a:buNone/>
            </a:pPr>
            <a:r>
              <a:rPr lang="es-AR" sz="2000" dirty="0"/>
              <a:t>  Informar(cantidadCuadras+1)                                </a:t>
            </a:r>
            <a:endParaRPr lang="en-US" sz="2000" dirty="0"/>
          </a:p>
          <a:p>
            <a:pPr lvl="2">
              <a:buNone/>
            </a:pPr>
            <a:r>
              <a:rPr lang="es-AR" sz="2000" dirty="0" smtClean="0"/>
              <a:t>fin</a:t>
            </a:r>
            <a:endParaRPr lang="en-US" sz="2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2590800" y="609600"/>
            <a:ext cx="5836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¿</a:t>
            </a:r>
            <a:r>
              <a:rPr lang="es-AR" dirty="0">
                <a:solidFill>
                  <a:srgbClr val="FF0000"/>
                </a:solidFill>
              </a:rPr>
              <a:t>Qué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s-AR" dirty="0" smtClean="0">
                <a:solidFill>
                  <a:srgbClr val="FF0000"/>
                </a:solidFill>
              </a:rPr>
              <a:t>pasa si ingreso una letra o palabra?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AR" dirty="0" smtClean="0">
                <a:solidFill>
                  <a:srgbClr val="FF0000"/>
                </a:solidFill>
              </a:rPr>
              <a:t>¿Qué problema presenta el siguiente programa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610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2082</TotalTime>
  <Words>428</Words>
  <Application>Microsoft Office PowerPoint</Application>
  <PresentationFormat>Presentación en pantalla (4:3)</PresentationFormat>
  <Paragraphs>103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Concurrencia</vt:lpstr>
      <vt:lpstr>DATOS - Ejemplos</vt:lpstr>
      <vt:lpstr>DATOS - Ejemplos</vt:lpstr>
      <vt:lpstr>DATOS - Ejemplos</vt:lpstr>
      <vt:lpstr>DATOS - Ejemplos</vt:lpstr>
      <vt:lpstr>DATOS - Ejemplos</vt:lpstr>
      <vt:lpstr>DATOS - Ejemplos</vt:lpstr>
      <vt:lpstr>DATOS - Ejemplos</vt:lpstr>
      <vt:lpstr>DATOS – Ejemplos - Lectura</vt:lpstr>
      <vt:lpstr>DATOS</vt:lpstr>
      <vt:lpstr>DATOS - Ejemplos</vt:lpstr>
      <vt:lpstr>DATOS – lectura (pedir)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3</dc:title>
  <dc:subject>Datos</dc:subject>
  <dc:creator>Daniel Aguil Mallea</dc:creator>
  <cp:lastModifiedBy>dany</cp:lastModifiedBy>
  <cp:revision>74</cp:revision>
  <dcterms:created xsi:type="dcterms:W3CDTF">2011-04-10T20:56:41Z</dcterms:created>
  <dcterms:modified xsi:type="dcterms:W3CDTF">2015-04-21T16:16:13Z</dcterms:modified>
</cp:coreProperties>
</file>