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4" r:id="rId8"/>
    <p:sldId id="266" r:id="rId9"/>
    <p:sldId id="265" r:id="rId10"/>
    <p:sldId id="262" r:id="rId11"/>
    <p:sldId id="261" r:id="rId12"/>
    <p:sldId id="277" r:id="rId13"/>
    <p:sldId id="278" r:id="rId14"/>
    <p:sldId id="280" r:id="rId15"/>
    <p:sldId id="281" r:id="rId16"/>
    <p:sldId id="297" r:id="rId17"/>
    <p:sldId id="298" r:id="rId18"/>
    <p:sldId id="299" r:id="rId19"/>
    <p:sldId id="300" r:id="rId20"/>
    <p:sldId id="301" r:id="rId21"/>
    <p:sldId id="302" r:id="rId22"/>
    <p:sldId id="303" r:id="rId23"/>
    <p:sldId id="267" r:id="rId24"/>
    <p:sldId id="268" r:id="rId25"/>
    <p:sldId id="270" r:id="rId26"/>
    <p:sldId id="271" r:id="rId27"/>
    <p:sldId id="272" r:id="rId28"/>
    <p:sldId id="273" r:id="rId29"/>
    <p:sldId id="269" r:id="rId30"/>
    <p:sldId id="274" r:id="rId31"/>
    <p:sldId id="275" r:id="rId32"/>
    <p:sldId id="276" r:id="rId33"/>
    <p:sldId id="279" r:id="rId34"/>
    <p:sldId id="282" r:id="rId35"/>
    <p:sldId id="283" r:id="rId36"/>
    <p:sldId id="284" r:id="rId37"/>
    <p:sldId id="285" r:id="rId38"/>
    <p:sldId id="289" r:id="rId39"/>
    <p:sldId id="290" r:id="rId40"/>
    <p:sldId id="291" r:id="rId41"/>
    <p:sldId id="292" r:id="rId42"/>
    <p:sldId id="293" r:id="rId43"/>
    <p:sldId id="286" r:id="rId44"/>
    <p:sldId id="294" r:id="rId45"/>
    <p:sldId id="295" r:id="rId46"/>
    <p:sldId id="296" r:id="rId47"/>
    <p:sldId id="287" r:id="rId48"/>
    <p:sldId id="288" r:id="rId49"/>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05" autoAdjust="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2B352CDC-8C71-495E-B05E-177DD7B84BD8}" type="datetimeFigureOut">
              <a:rPr lang="es-AR" smtClean="0"/>
              <a:pPr/>
              <a:t>16/8/2021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204719F-87F1-4DF4-BEC8-8FCC187A6F44}"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2B352CDC-8C71-495E-B05E-177DD7B84BD8}" type="datetimeFigureOut">
              <a:rPr lang="es-AR" smtClean="0"/>
              <a:pPr/>
              <a:t>16/8/2021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204719F-87F1-4DF4-BEC8-8FCC187A6F44}"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2B352CDC-8C71-495E-B05E-177DD7B84BD8}" type="datetimeFigureOut">
              <a:rPr lang="es-AR" smtClean="0"/>
              <a:pPr/>
              <a:t>16/8/2021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204719F-87F1-4DF4-BEC8-8FCC187A6F44}"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2B352CDC-8C71-495E-B05E-177DD7B84BD8}" type="datetimeFigureOut">
              <a:rPr lang="es-AR" smtClean="0"/>
              <a:pPr/>
              <a:t>16/8/2021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204719F-87F1-4DF4-BEC8-8FCC187A6F44}"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B352CDC-8C71-495E-B05E-177DD7B84BD8}" type="datetimeFigureOut">
              <a:rPr lang="es-AR" smtClean="0"/>
              <a:pPr/>
              <a:t>16/8/2021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204719F-87F1-4DF4-BEC8-8FCC187A6F44}"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2B352CDC-8C71-495E-B05E-177DD7B84BD8}" type="datetimeFigureOut">
              <a:rPr lang="es-AR" smtClean="0"/>
              <a:pPr/>
              <a:t>16/8/2021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204719F-87F1-4DF4-BEC8-8FCC187A6F44}"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2B352CDC-8C71-495E-B05E-177DD7B84BD8}" type="datetimeFigureOut">
              <a:rPr lang="es-AR" smtClean="0"/>
              <a:pPr/>
              <a:t>16/8/2021</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2204719F-87F1-4DF4-BEC8-8FCC187A6F44}"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2B352CDC-8C71-495E-B05E-177DD7B84BD8}" type="datetimeFigureOut">
              <a:rPr lang="es-AR" smtClean="0"/>
              <a:pPr/>
              <a:t>16/8/2021</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2204719F-87F1-4DF4-BEC8-8FCC187A6F44}"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B352CDC-8C71-495E-B05E-177DD7B84BD8}" type="datetimeFigureOut">
              <a:rPr lang="es-AR" smtClean="0"/>
              <a:pPr/>
              <a:t>16/8/2021</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2204719F-87F1-4DF4-BEC8-8FCC187A6F44}"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B352CDC-8C71-495E-B05E-177DD7B84BD8}" type="datetimeFigureOut">
              <a:rPr lang="es-AR" smtClean="0"/>
              <a:pPr/>
              <a:t>16/8/2021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204719F-87F1-4DF4-BEC8-8FCC187A6F44}"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B352CDC-8C71-495E-B05E-177DD7B84BD8}" type="datetimeFigureOut">
              <a:rPr lang="es-AR" smtClean="0"/>
              <a:pPr/>
              <a:t>16/8/2021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204719F-87F1-4DF4-BEC8-8FCC187A6F44}"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52CDC-8C71-495E-B05E-177DD7B84BD8}" type="datetimeFigureOut">
              <a:rPr lang="es-AR" smtClean="0"/>
              <a:pPr/>
              <a:t>16/8/2021</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4719F-87F1-4DF4-BEC8-8FCC187A6F44}"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Documento_de_Microsoft_Word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package" Target="../embeddings/Documento_de_Microsoft_Word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332656"/>
            <a:ext cx="7772400" cy="1470025"/>
          </a:xfrm>
        </p:spPr>
        <p:txBody>
          <a:bodyPr>
            <a:normAutofit/>
          </a:bodyPr>
          <a:lstStyle/>
          <a:p>
            <a:r>
              <a:rPr lang="es-AR" sz="2800" dirty="0" smtClean="0"/>
              <a:t>	OBJETIVOS DE LA ASIGNATURA: ELEMENTOS DE LOGICA Y MATEMÁTICA DISCRETA</a:t>
            </a:r>
            <a:endParaRPr lang="es-AR" sz="2800" dirty="0"/>
          </a:p>
        </p:txBody>
      </p:sp>
      <p:sp>
        <p:nvSpPr>
          <p:cNvPr id="3" name="2 Subtítulo"/>
          <p:cNvSpPr>
            <a:spLocks noGrp="1"/>
          </p:cNvSpPr>
          <p:nvPr>
            <p:ph type="subTitle" idx="1"/>
          </p:nvPr>
        </p:nvSpPr>
        <p:spPr>
          <a:xfrm>
            <a:off x="755576" y="1700808"/>
            <a:ext cx="7016824" cy="4320480"/>
          </a:xfrm>
        </p:spPr>
        <p:txBody>
          <a:bodyPr>
            <a:noAutofit/>
          </a:bodyPr>
          <a:lstStyle/>
          <a:p>
            <a:pPr algn="just">
              <a:buFont typeface="Arial" pitchFamily="34" charset="0"/>
              <a:buChar char="•"/>
            </a:pPr>
            <a:r>
              <a:rPr lang="es-AR" sz="2200" dirty="0">
                <a:solidFill>
                  <a:schemeClr val="tx1"/>
                </a:solidFill>
              </a:rPr>
              <a:t>Contribuir a desarrollar en el alumno la capacidad para razonar deductivamente.</a:t>
            </a:r>
          </a:p>
          <a:p>
            <a:pPr algn="just">
              <a:buFont typeface="Arial" pitchFamily="34" charset="0"/>
              <a:buChar char="•"/>
            </a:pPr>
            <a:r>
              <a:rPr lang="es-AR" sz="2200" dirty="0" smtClean="0">
                <a:solidFill>
                  <a:schemeClr val="tx1"/>
                </a:solidFill>
              </a:rPr>
              <a:t> </a:t>
            </a:r>
            <a:r>
              <a:rPr lang="es-AR" sz="2200" dirty="0">
                <a:solidFill>
                  <a:schemeClr val="tx1"/>
                </a:solidFill>
              </a:rPr>
              <a:t>Conocer los conceptos de Matemática Discreta aplicables en las ciencias de la Computación (tanto en </a:t>
            </a:r>
            <a:r>
              <a:rPr lang="es-AR" sz="2200" dirty="0" smtClean="0">
                <a:solidFill>
                  <a:schemeClr val="tx1"/>
                </a:solidFill>
              </a:rPr>
              <a:t>la fundamentación </a:t>
            </a:r>
            <a:r>
              <a:rPr lang="es-AR" sz="2200" dirty="0">
                <a:solidFill>
                  <a:schemeClr val="tx1"/>
                </a:solidFill>
              </a:rPr>
              <a:t>teórica como en sus aplicaciones</a:t>
            </a:r>
            <a:r>
              <a:rPr lang="es-AR" sz="2200" dirty="0" smtClean="0">
                <a:solidFill>
                  <a:schemeClr val="tx1"/>
                </a:solidFill>
              </a:rPr>
              <a:t>).</a:t>
            </a:r>
          </a:p>
          <a:p>
            <a:pPr algn="just"/>
            <a:r>
              <a:rPr lang="es-AR" sz="2200" dirty="0" smtClean="0">
                <a:solidFill>
                  <a:schemeClr val="tx1"/>
                </a:solidFill>
              </a:rPr>
              <a:t>Se </a:t>
            </a:r>
            <a:r>
              <a:rPr lang="es-AR" sz="2200" dirty="0">
                <a:solidFill>
                  <a:schemeClr val="tx1"/>
                </a:solidFill>
              </a:rPr>
              <a:t>pretende así que el alumno logre mejorar su capacidad para resolver problemas, </a:t>
            </a:r>
            <a:r>
              <a:rPr lang="es-AR" sz="2200" dirty="0" smtClean="0">
                <a:solidFill>
                  <a:schemeClr val="tx1"/>
                </a:solidFill>
              </a:rPr>
              <a:t>implementando procedimientos </a:t>
            </a:r>
            <a:r>
              <a:rPr lang="es-AR" sz="2200" dirty="0">
                <a:solidFill>
                  <a:schemeClr val="tx1"/>
                </a:solidFill>
              </a:rPr>
              <a:t>matemáticos de aplicación, que le serán útiles tanto en otras asignaturas como en </a:t>
            </a:r>
            <a:r>
              <a:rPr lang="es-AR" sz="2200" dirty="0" smtClean="0">
                <a:solidFill>
                  <a:schemeClr val="tx1"/>
                </a:solidFill>
              </a:rPr>
              <a:t>su  desarrollo </a:t>
            </a:r>
            <a:r>
              <a:rPr lang="es-AR" sz="2200" dirty="0">
                <a:solidFill>
                  <a:schemeClr val="tx1"/>
                </a:solidFill>
              </a:rPr>
              <a:t>profesional, como así también profundizar sus conocimientos en matemática y poder </a:t>
            </a:r>
            <a:r>
              <a:rPr lang="es-AR" sz="2200" dirty="0" smtClean="0">
                <a:solidFill>
                  <a:schemeClr val="tx1"/>
                </a:solidFill>
              </a:rPr>
              <a:t>descubrir las </a:t>
            </a:r>
            <a:r>
              <a:rPr lang="es-AR" sz="2200" dirty="0">
                <a:solidFill>
                  <a:schemeClr val="tx1"/>
                </a:solidFill>
              </a:rPr>
              <a:t>aplicaciones concretas en la Ciencia que estudia.</a:t>
            </a:r>
          </a:p>
          <a:p>
            <a:pPr algn="just"/>
            <a:endParaRPr lang="es-AR" sz="20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Proposición</a:t>
            </a:r>
            <a:endParaRPr lang="es-AR" dirty="0"/>
          </a:p>
        </p:txBody>
      </p:sp>
      <p:sp>
        <p:nvSpPr>
          <p:cNvPr id="3" name="2 Marcador de contenido"/>
          <p:cNvSpPr>
            <a:spLocks noGrp="1"/>
          </p:cNvSpPr>
          <p:nvPr>
            <p:ph idx="1"/>
          </p:nvPr>
        </p:nvSpPr>
        <p:spPr>
          <a:xfrm>
            <a:off x="457200" y="1600200"/>
            <a:ext cx="8435280" cy="4525963"/>
          </a:xfrm>
        </p:spPr>
        <p:txBody>
          <a:bodyPr/>
          <a:lstStyle/>
          <a:p>
            <a:pPr algn="just">
              <a:buNone/>
            </a:pPr>
            <a:r>
              <a:rPr lang="es-AR" dirty="0" smtClean="0"/>
              <a:t>Es una expresión lingüística que puede ser V o F.</a:t>
            </a:r>
          </a:p>
          <a:p>
            <a:pPr algn="just">
              <a:buNone/>
            </a:pPr>
            <a:r>
              <a:rPr lang="es-AR" dirty="0" smtClean="0"/>
              <a:t>Las proposiciones pueden ser: </a:t>
            </a:r>
          </a:p>
          <a:p>
            <a:pPr algn="just"/>
            <a:r>
              <a:rPr lang="es-AR" b="1" dirty="0" smtClean="0"/>
              <a:t>Atómicas</a:t>
            </a:r>
            <a:r>
              <a:rPr lang="es-AR" dirty="0" smtClean="0"/>
              <a:t>: es la mínima unidad, indivisible.</a:t>
            </a:r>
          </a:p>
          <a:p>
            <a:pPr algn="just">
              <a:buNone/>
            </a:pPr>
            <a:endParaRPr lang="es-AR" dirty="0" smtClean="0"/>
          </a:p>
          <a:p>
            <a:pPr algn="just"/>
            <a:r>
              <a:rPr lang="es-AR" b="1" dirty="0" smtClean="0"/>
              <a:t>Moleculares</a:t>
            </a:r>
            <a:r>
              <a:rPr lang="es-AR" dirty="0" smtClean="0"/>
              <a:t>: es una o mas proposiciones atómicas unidas por uno o más términos de enlace.</a:t>
            </a:r>
            <a:endParaRPr lang="es-A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Elementos que componen un razonamiento</a:t>
            </a:r>
            <a:endParaRPr lang="es-AR" dirty="0"/>
          </a:p>
        </p:txBody>
      </p:sp>
      <p:sp>
        <p:nvSpPr>
          <p:cNvPr id="3" name="2 Marcador de contenido"/>
          <p:cNvSpPr>
            <a:spLocks noGrp="1"/>
          </p:cNvSpPr>
          <p:nvPr>
            <p:ph idx="1"/>
          </p:nvPr>
        </p:nvSpPr>
        <p:spPr/>
        <p:txBody>
          <a:bodyPr/>
          <a:lstStyle/>
          <a:p>
            <a:pPr algn="just"/>
            <a:r>
              <a:rPr lang="es-AR" b="1" dirty="0" smtClean="0"/>
              <a:t>Premisas: </a:t>
            </a:r>
            <a:r>
              <a:rPr lang="es-AR" dirty="0" smtClean="0"/>
              <a:t>son las proposiciones que se suponen ciertas dentro de un razonamiento.</a:t>
            </a:r>
          </a:p>
          <a:p>
            <a:pPr algn="just"/>
            <a:r>
              <a:rPr lang="es-AR" b="1" dirty="0" smtClean="0"/>
              <a:t>Términos de Enlace: </a:t>
            </a:r>
            <a:r>
              <a:rPr lang="es-AR" dirty="0" smtClean="0"/>
              <a:t>son los operadores de la lógica proposicional. </a:t>
            </a:r>
            <a:r>
              <a:rPr lang="es-AR" b="1" dirty="0" smtClean="0"/>
              <a:t>(</a:t>
            </a:r>
            <a:r>
              <a:rPr lang="es-AR" b="1" dirty="0" smtClean="0">
                <a:sym typeface="Symbol"/>
              </a:rPr>
              <a:t></a:t>
            </a:r>
            <a:r>
              <a:rPr lang="es-AR" b="1" dirty="0" smtClean="0"/>
              <a:t>;</a:t>
            </a:r>
            <a:r>
              <a:rPr lang="es-AR" b="1" dirty="0" smtClean="0">
                <a:sym typeface="Symbol"/>
              </a:rPr>
              <a:t></a:t>
            </a:r>
            <a:r>
              <a:rPr lang="es-AR" b="1" dirty="0" smtClean="0"/>
              <a:t>;</a:t>
            </a:r>
            <a:r>
              <a:rPr lang="es-AR" b="1" dirty="0" smtClean="0">
                <a:sym typeface="Symbol"/>
              </a:rPr>
              <a:t></a:t>
            </a:r>
            <a:r>
              <a:rPr lang="es-AR" b="1" dirty="0" smtClean="0"/>
              <a:t>; </a:t>
            </a:r>
            <a:r>
              <a:rPr lang="es-AR" b="1" dirty="0" smtClean="0">
                <a:sym typeface="Symbol"/>
              </a:rPr>
              <a:t>)</a:t>
            </a:r>
            <a:endParaRPr lang="es-AR" b="1" dirty="0" smtClean="0"/>
          </a:p>
          <a:p>
            <a:pPr algn="just"/>
            <a:r>
              <a:rPr lang="es-AR" b="1" dirty="0" smtClean="0"/>
              <a:t>Conclusión: </a:t>
            </a:r>
            <a:r>
              <a:rPr lang="es-AR" dirty="0" smtClean="0"/>
              <a:t>es la proposición que se pretende inferir a partir de las premisas, dentro de un razonamiento.</a:t>
            </a:r>
            <a:endParaRPr lang="es-A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Tabla de verdad de los operadores de la lógica simbólica</a:t>
            </a:r>
            <a:endParaRPr lang="es-AR" dirty="0"/>
          </a:p>
        </p:txBody>
      </p:sp>
      <p:sp>
        <p:nvSpPr>
          <p:cNvPr id="3" name="2 Marcador de contenido"/>
          <p:cNvSpPr>
            <a:spLocks noGrp="1"/>
          </p:cNvSpPr>
          <p:nvPr>
            <p:ph idx="1"/>
          </p:nvPr>
        </p:nvSpPr>
        <p:spPr/>
        <p:txBody>
          <a:bodyPr/>
          <a:lstStyle/>
          <a:p>
            <a:pPr>
              <a:buNone/>
            </a:pPr>
            <a:endParaRPr lang="es-AR" dirty="0"/>
          </a:p>
        </p:txBody>
      </p:sp>
      <p:graphicFrame>
        <p:nvGraphicFramePr>
          <p:cNvPr id="1027" name="Object 3"/>
          <p:cNvGraphicFramePr>
            <a:graphicFrameLocks noChangeAspect="1"/>
          </p:cNvGraphicFramePr>
          <p:nvPr/>
        </p:nvGraphicFramePr>
        <p:xfrm>
          <a:off x="777988" y="1844824"/>
          <a:ext cx="7754451" cy="4176464"/>
        </p:xfrm>
        <a:graphic>
          <a:graphicData uri="http://schemas.openxmlformats.org/presentationml/2006/ole">
            <mc:AlternateContent xmlns:mc="http://schemas.openxmlformats.org/markup-compatibility/2006">
              <mc:Choice xmlns:v="urn:schemas-microsoft-com:vml" Requires="v">
                <p:oleObj spid="_x0000_s1037" name="Documento" r:id="rId3" imgW="5412026" imgH="2258804" progId="Word.Document.12">
                  <p:embed/>
                </p:oleObj>
              </mc:Choice>
              <mc:Fallback>
                <p:oleObj name="Documento" r:id="rId3" imgW="5412026" imgH="2258804" progId="Word.Documen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988" y="1844824"/>
                        <a:ext cx="7754451"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Tabla de verdad de los operadores de la lógica simbólica</a:t>
            </a:r>
            <a:endParaRPr lang="es-AR" dirty="0"/>
          </a:p>
        </p:txBody>
      </p:sp>
      <p:sp>
        <p:nvSpPr>
          <p:cNvPr id="3" name="2 Marcador de contenido"/>
          <p:cNvSpPr>
            <a:spLocks noGrp="1"/>
          </p:cNvSpPr>
          <p:nvPr>
            <p:ph idx="1"/>
          </p:nvPr>
        </p:nvSpPr>
        <p:spPr/>
        <p:txBody>
          <a:bodyPr/>
          <a:lstStyle/>
          <a:p>
            <a:pPr>
              <a:buNone/>
            </a:pPr>
            <a:endParaRPr lang="es-AR" dirty="0"/>
          </a:p>
        </p:txBody>
      </p:sp>
      <p:graphicFrame>
        <p:nvGraphicFramePr>
          <p:cNvPr id="2052" name="Object 4"/>
          <p:cNvGraphicFramePr>
            <a:graphicFrameLocks noChangeAspect="1"/>
          </p:cNvGraphicFramePr>
          <p:nvPr/>
        </p:nvGraphicFramePr>
        <p:xfrm>
          <a:off x="899592" y="1916832"/>
          <a:ext cx="7783590" cy="4320480"/>
        </p:xfrm>
        <a:graphic>
          <a:graphicData uri="http://schemas.openxmlformats.org/presentationml/2006/ole">
            <mc:AlternateContent xmlns:mc="http://schemas.openxmlformats.org/markup-compatibility/2006">
              <mc:Choice xmlns:v="urn:schemas-microsoft-com:vml" Requires="v">
                <p:oleObj spid="_x0000_s2062" name="Documento" r:id="rId3" imgW="5513037" imgH="3079402" progId="Word.Document.12">
                  <p:embed/>
                </p:oleObj>
              </mc:Choice>
              <mc:Fallback>
                <p:oleObj name="Documento" r:id="rId3" imgW="5513037" imgH="3079402" progId="Word.Document.12">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916832"/>
                        <a:ext cx="778359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Razonamiento Válido</a:t>
            </a:r>
            <a:endParaRPr lang="es-AR" dirty="0"/>
          </a:p>
        </p:txBody>
      </p:sp>
      <p:sp>
        <p:nvSpPr>
          <p:cNvPr id="3" name="2 Marcador de contenido"/>
          <p:cNvSpPr>
            <a:spLocks noGrp="1"/>
          </p:cNvSpPr>
          <p:nvPr>
            <p:ph idx="1"/>
          </p:nvPr>
        </p:nvSpPr>
        <p:spPr>
          <a:xfrm>
            <a:off x="457200" y="1196753"/>
            <a:ext cx="8229600" cy="4608512"/>
          </a:xfrm>
        </p:spPr>
        <p:txBody>
          <a:bodyPr>
            <a:normAutofit/>
          </a:bodyPr>
          <a:lstStyle/>
          <a:p>
            <a:pPr marL="0" indent="-514350" algn="just">
              <a:spcBef>
                <a:spcPts val="0"/>
              </a:spcBef>
              <a:buNone/>
            </a:pPr>
            <a:r>
              <a:rPr lang="es-AR" sz="2800" dirty="0" smtClean="0"/>
              <a:t>UN RAZONAMIENTO  ES CORRECTO SI SU </a:t>
            </a:r>
            <a:r>
              <a:rPr lang="es-AR" sz="2800" b="1" dirty="0" smtClean="0"/>
              <a:t>ESTRUCUTRA ES CORRECTA</a:t>
            </a:r>
            <a:r>
              <a:rPr lang="es-AR" sz="2800" dirty="0" smtClean="0"/>
              <a:t>, LO QUE SIGNIFICA QUE NO EXISTE </a:t>
            </a:r>
            <a:r>
              <a:rPr lang="es-AR" sz="2800" dirty="0" smtClean="0"/>
              <a:t>NINGÚN </a:t>
            </a:r>
            <a:r>
              <a:rPr lang="es-AR" sz="2800" dirty="0" smtClean="0"/>
              <a:t>RAZONAMIENTO CON ESA ESTRUCTURA QUE TENGA: </a:t>
            </a:r>
          </a:p>
          <a:p>
            <a:pPr marL="0" indent="-514350">
              <a:spcBef>
                <a:spcPts val="0"/>
              </a:spcBef>
              <a:buNone/>
            </a:pPr>
            <a:r>
              <a:rPr lang="es-AR" sz="2800" b="1" dirty="0" smtClean="0"/>
              <a:t>PREMISAS  VERDADERAS Y CONCLUSIÓN FALSA</a:t>
            </a:r>
          </a:p>
          <a:p>
            <a:pPr>
              <a:buNone/>
            </a:pPr>
            <a:r>
              <a:rPr lang="es-AR" sz="2800" dirty="0" smtClean="0"/>
              <a:t>Para demostrar la validez podemos hacerlo por:</a:t>
            </a:r>
          </a:p>
          <a:p>
            <a:pPr marL="514350" indent="-514350">
              <a:buFont typeface="+mj-lt"/>
              <a:buAutoNum type="arabicPeriod"/>
            </a:pPr>
            <a:r>
              <a:rPr lang="es-AR" sz="2800" dirty="0" smtClean="0"/>
              <a:t>Usando las leyes de la Lógica Proposicional (Método Directo o Indirecto)</a:t>
            </a:r>
          </a:p>
          <a:p>
            <a:pPr marL="514350" indent="-514350">
              <a:buFont typeface="+mj-lt"/>
              <a:buAutoNum type="arabicPeriod"/>
            </a:pPr>
            <a:r>
              <a:rPr lang="es-AR" sz="2800" dirty="0" smtClean="0"/>
              <a:t>Tabla de Verdad.</a:t>
            </a:r>
            <a:endParaRPr lang="es-AR"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Leyes de la Lógica Proposicional</a:t>
            </a:r>
            <a:endParaRPr lang="es-AR" dirty="0"/>
          </a:p>
        </p:txBody>
      </p:sp>
      <p:pic>
        <p:nvPicPr>
          <p:cNvPr id="4" name="Marcador de contenido 3"/>
          <p:cNvPicPr>
            <a:picLocks noGrp="1" noChangeAspect="1"/>
          </p:cNvPicPr>
          <p:nvPr>
            <p:ph idx="1"/>
          </p:nvPr>
        </p:nvPicPr>
        <p:blipFill>
          <a:blip r:embed="rId2"/>
          <a:stretch>
            <a:fillRect/>
          </a:stretch>
        </p:blipFill>
        <p:spPr>
          <a:xfrm>
            <a:off x="457200" y="1340768"/>
            <a:ext cx="8229600" cy="1962150"/>
          </a:xfrm>
          <a:prstGeom prst="rect">
            <a:avLst/>
          </a:prstGeom>
        </p:spPr>
      </p:pic>
      <p:pic>
        <p:nvPicPr>
          <p:cNvPr id="5" name="Imagen 4"/>
          <p:cNvPicPr>
            <a:picLocks noChangeAspect="1"/>
          </p:cNvPicPr>
          <p:nvPr/>
        </p:nvPicPr>
        <p:blipFill>
          <a:blip r:embed="rId3"/>
          <a:stretch>
            <a:fillRect/>
          </a:stretch>
        </p:blipFill>
        <p:spPr>
          <a:xfrm>
            <a:off x="447675" y="3284984"/>
            <a:ext cx="8248650" cy="23241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838200" y="476672"/>
            <a:ext cx="7467600" cy="628650"/>
          </a:xfrm>
          <a:prstGeom prst="rect">
            <a:avLst/>
          </a:prstGeom>
        </p:spPr>
      </p:pic>
      <p:pic>
        <p:nvPicPr>
          <p:cNvPr id="5" name="Imagen 4"/>
          <p:cNvPicPr>
            <a:picLocks noChangeAspect="1"/>
          </p:cNvPicPr>
          <p:nvPr/>
        </p:nvPicPr>
        <p:blipFill>
          <a:blip r:embed="rId3"/>
          <a:stretch>
            <a:fillRect/>
          </a:stretch>
        </p:blipFill>
        <p:spPr>
          <a:xfrm>
            <a:off x="19050" y="1037456"/>
            <a:ext cx="9105900" cy="2895600"/>
          </a:xfrm>
          <a:prstGeom prst="rect">
            <a:avLst/>
          </a:prstGeom>
        </p:spPr>
      </p:pic>
      <p:pic>
        <p:nvPicPr>
          <p:cNvPr id="7" name="Imagen 6"/>
          <p:cNvPicPr>
            <a:picLocks noChangeAspect="1"/>
          </p:cNvPicPr>
          <p:nvPr/>
        </p:nvPicPr>
        <p:blipFill>
          <a:blip r:embed="rId4"/>
          <a:stretch>
            <a:fillRect/>
          </a:stretch>
        </p:blipFill>
        <p:spPr>
          <a:xfrm>
            <a:off x="-14288" y="4243164"/>
            <a:ext cx="9172575" cy="1562100"/>
          </a:xfrm>
          <a:prstGeom prst="rect">
            <a:avLst/>
          </a:prstGeom>
        </p:spPr>
      </p:pic>
    </p:spTree>
    <p:extLst>
      <p:ext uri="{BB962C8B-B14F-4D97-AF65-F5344CB8AC3E}">
        <p14:creationId xmlns:p14="http://schemas.microsoft.com/office/powerpoint/2010/main" val="2587833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457200" y="260648"/>
            <a:ext cx="8229600" cy="2663041"/>
          </a:xfrm>
          <a:prstGeom prst="rect">
            <a:avLst/>
          </a:prstGeom>
        </p:spPr>
      </p:pic>
      <p:pic>
        <p:nvPicPr>
          <p:cNvPr id="2" name="Imagen 1"/>
          <p:cNvPicPr>
            <a:picLocks noChangeAspect="1"/>
          </p:cNvPicPr>
          <p:nvPr/>
        </p:nvPicPr>
        <p:blipFill>
          <a:blip r:embed="rId3"/>
          <a:stretch>
            <a:fillRect/>
          </a:stretch>
        </p:blipFill>
        <p:spPr>
          <a:xfrm>
            <a:off x="0" y="3391247"/>
            <a:ext cx="9144000" cy="2486025"/>
          </a:xfrm>
          <a:prstGeom prst="rect">
            <a:avLst/>
          </a:prstGeom>
        </p:spPr>
      </p:pic>
    </p:spTree>
    <p:extLst>
      <p:ext uri="{BB962C8B-B14F-4D97-AF65-F5344CB8AC3E}">
        <p14:creationId xmlns:p14="http://schemas.microsoft.com/office/powerpoint/2010/main" val="2932941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457200" y="336870"/>
            <a:ext cx="8229600" cy="2156026"/>
          </a:xfrm>
          <a:prstGeom prst="rect">
            <a:avLst/>
          </a:prstGeom>
        </p:spPr>
      </p:pic>
      <p:pic>
        <p:nvPicPr>
          <p:cNvPr id="5" name="Imagen 4"/>
          <p:cNvPicPr>
            <a:picLocks noChangeAspect="1"/>
          </p:cNvPicPr>
          <p:nvPr/>
        </p:nvPicPr>
        <p:blipFill>
          <a:blip r:embed="rId3"/>
          <a:stretch>
            <a:fillRect/>
          </a:stretch>
        </p:blipFill>
        <p:spPr>
          <a:xfrm>
            <a:off x="400050" y="2719387"/>
            <a:ext cx="8343900" cy="1419225"/>
          </a:xfrm>
          <a:prstGeom prst="rect">
            <a:avLst/>
          </a:prstGeom>
        </p:spPr>
      </p:pic>
      <p:pic>
        <p:nvPicPr>
          <p:cNvPr id="6" name="Imagen 5"/>
          <p:cNvPicPr>
            <a:picLocks noChangeAspect="1"/>
          </p:cNvPicPr>
          <p:nvPr/>
        </p:nvPicPr>
        <p:blipFill>
          <a:blip r:embed="rId4"/>
          <a:stretch>
            <a:fillRect/>
          </a:stretch>
        </p:blipFill>
        <p:spPr>
          <a:xfrm>
            <a:off x="-9525" y="4453086"/>
            <a:ext cx="9163050" cy="2000250"/>
          </a:xfrm>
          <a:prstGeom prst="rect">
            <a:avLst/>
          </a:prstGeom>
        </p:spPr>
      </p:pic>
    </p:spTree>
    <p:extLst>
      <p:ext uri="{BB962C8B-B14F-4D97-AF65-F5344CB8AC3E}">
        <p14:creationId xmlns:p14="http://schemas.microsoft.com/office/powerpoint/2010/main" val="722839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457200" y="260648"/>
            <a:ext cx="8229600" cy="4844983"/>
          </a:xfrm>
          <a:prstGeom prst="rect">
            <a:avLst/>
          </a:prstGeom>
        </p:spPr>
      </p:pic>
    </p:spTree>
    <p:extLst>
      <p:ext uri="{BB962C8B-B14F-4D97-AF65-F5344CB8AC3E}">
        <p14:creationId xmlns:p14="http://schemas.microsoft.com/office/powerpoint/2010/main" val="171712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CONTENIDOS MINIMOS</a:t>
            </a:r>
            <a:endParaRPr lang="es-AR" dirty="0"/>
          </a:p>
        </p:txBody>
      </p:sp>
      <p:sp>
        <p:nvSpPr>
          <p:cNvPr id="3" name="2 Marcador de contenido"/>
          <p:cNvSpPr>
            <a:spLocks noGrp="1"/>
          </p:cNvSpPr>
          <p:nvPr>
            <p:ph idx="1"/>
          </p:nvPr>
        </p:nvSpPr>
        <p:spPr/>
        <p:txBody>
          <a:bodyPr>
            <a:normAutofit/>
          </a:bodyPr>
          <a:lstStyle/>
          <a:p>
            <a:r>
              <a:rPr lang="es-AR" dirty="0"/>
              <a:t>Conjuntos parcialmente ordenados.</a:t>
            </a:r>
          </a:p>
          <a:p>
            <a:r>
              <a:rPr lang="es-AR" dirty="0" smtClean="0"/>
              <a:t>Reticulados</a:t>
            </a:r>
            <a:r>
              <a:rPr lang="es-AR" dirty="0"/>
              <a:t>.</a:t>
            </a:r>
          </a:p>
          <a:p>
            <a:r>
              <a:rPr lang="es-AR" dirty="0" smtClean="0"/>
              <a:t>Álgebras </a:t>
            </a:r>
            <a:r>
              <a:rPr lang="es-AR" dirty="0"/>
              <a:t>Booleanas.</a:t>
            </a:r>
          </a:p>
          <a:p>
            <a:r>
              <a:rPr lang="es-AR" dirty="0" smtClean="0"/>
              <a:t>Elementos </a:t>
            </a:r>
            <a:r>
              <a:rPr lang="es-AR" dirty="0"/>
              <a:t>de Lógica Formal.</a:t>
            </a:r>
          </a:p>
          <a:p>
            <a:r>
              <a:rPr lang="es-AR" dirty="0" smtClean="0"/>
              <a:t>Lógica </a:t>
            </a:r>
            <a:r>
              <a:rPr lang="es-AR" dirty="0"/>
              <a:t>Proposicional (proposiciones, simbolización, inferencia, certeza y validez).</a:t>
            </a:r>
          </a:p>
          <a:p>
            <a:r>
              <a:rPr lang="es-AR" dirty="0" smtClean="0"/>
              <a:t>Lógica </a:t>
            </a:r>
            <a:r>
              <a:rPr lang="es-AR" dirty="0"/>
              <a:t>de términos y predicados (términos, predicados, cuantificadores, inferencia).</a:t>
            </a:r>
          </a:p>
          <a:p>
            <a:pPr>
              <a:buNone/>
            </a:pPr>
            <a:endParaRPr lang="es-A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457200" y="332656"/>
            <a:ext cx="8229600" cy="652692"/>
          </a:xfrm>
          <a:prstGeom prst="rect">
            <a:avLst/>
          </a:prstGeom>
        </p:spPr>
      </p:pic>
      <p:pic>
        <p:nvPicPr>
          <p:cNvPr id="5" name="Imagen 4"/>
          <p:cNvPicPr>
            <a:picLocks noChangeAspect="1"/>
          </p:cNvPicPr>
          <p:nvPr/>
        </p:nvPicPr>
        <p:blipFill>
          <a:blip r:embed="rId3"/>
          <a:stretch>
            <a:fillRect/>
          </a:stretch>
        </p:blipFill>
        <p:spPr>
          <a:xfrm>
            <a:off x="755576" y="1268735"/>
            <a:ext cx="2895600" cy="1800225"/>
          </a:xfrm>
          <a:prstGeom prst="rect">
            <a:avLst/>
          </a:prstGeom>
        </p:spPr>
      </p:pic>
      <p:pic>
        <p:nvPicPr>
          <p:cNvPr id="6" name="Imagen 5"/>
          <p:cNvPicPr>
            <a:picLocks noChangeAspect="1"/>
          </p:cNvPicPr>
          <p:nvPr/>
        </p:nvPicPr>
        <p:blipFill>
          <a:blip r:embed="rId4"/>
          <a:stretch>
            <a:fillRect/>
          </a:stretch>
        </p:blipFill>
        <p:spPr>
          <a:xfrm>
            <a:off x="419100" y="3237706"/>
            <a:ext cx="8305800" cy="2495550"/>
          </a:xfrm>
          <a:prstGeom prst="rect">
            <a:avLst/>
          </a:prstGeom>
        </p:spPr>
      </p:pic>
    </p:spTree>
    <p:extLst>
      <p:ext uri="{BB962C8B-B14F-4D97-AF65-F5344CB8AC3E}">
        <p14:creationId xmlns:p14="http://schemas.microsoft.com/office/powerpoint/2010/main" val="2573834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323528" y="260648"/>
            <a:ext cx="4105275" cy="381000"/>
          </a:xfrm>
          <a:prstGeom prst="rect">
            <a:avLst/>
          </a:prstGeom>
        </p:spPr>
      </p:pic>
      <p:pic>
        <p:nvPicPr>
          <p:cNvPr id="5" name="Imagen 4"/>
          <p:cNvPicPr>
            <a:picLocks noChangeAspect="1"/>
          </p:cNvPicPr>
          <p:nvPr/>
        </p:nvPicPr>
        <p:blipFill>
          <a:blip r:embed="rId3"/>
          <a:stretch>
            <a:fillRect/>
          </a:stretch>
        </p:blipFill>
        <p:spPr>
          <a:xfrm>
            <a:off x="755576" y="692696"/>
            <a:ext cx="4686300" cy="1400175"/>
          </a:xfrm>
          <a:prstGeom prst="rect">
            <a:avLst/>
          </a:prstGeom>
        </p:spPr>
      </p:pic>
      <p:pic>
        <p:nvPicPr>
          <p:cNvPr id="6" name="Imagen 5"/>
          <p:cNvPicPr>
            <a:picLocks noChangeAspect="1"/>
          </p:cNvPicPr>
          <p:nvPr/>
        </p:nvPicPr>
        <p:blipFill>
          <a:blip r:embed="rId4"/>
          <a:stretch>
            <a:fillRect/>
          </a:stretch>
        </p:blipFill>
        <p:spPr>
          <a:xfrm>
            <a:off x="395536" y="2492896"/>
            <a:ext cx="4895850" cy="323850"/>
          </a:xfrm>
          <a:prstGeom prst="rect">
            <a:avLst/>
          </a:prstGeom>
        </p:spPr>
      </p:pic>
      <p:pic>
        <p:nvPicPr>
          <p:cNvPr id="7" name="Imagen 6"/>
          <p:cNvPicPr>
            <a:picLocks noChangeAspect="1"/>
          </p:cNvPicPr>
          <p:nvPr/>
        </p:nvPicPr>
        <p:blipFill>
          <a:blip r:embed="rId5"/>
          <a:stretch>
            <a:fillRect/>
          </a:stretch>
        </p:blipFill>
        <p:spPr>
          <a:xfrm>
            <a:off x="683568" y="2905125"/>
            <a:ext cx="6581775" cy="1047750"/>
          </a:xfrm>
          <a:prstGeom prst="rect">
            <a:avLst/>
          </a:prstGeom>
        </p:spPr>
      </p:pic>
      <p:pic>
        <p:nvPicPr>
          <p:cNvPr id="8" name="Imagen 7"/>
          <p:cNvPicPr>
            <a:picLocks noChangeAspect="1"/>
          </p:cNvPicPr>
          <p:nvPr/>
        </p:nvPicPr>
        <p:blipFill>
          <a:blip r:embed="rId6"/>
          <a:stretch>
            <a:fillRect/>
          </a:stretch>
        </p:blipFill>
        <p:spPr>
          <a:xfrm>
            <a:off x="622523" y="4398615"/>
            <a:ext cx="6181725" cy="1190625"/>
          </a:xfrm>
          <a:prstGeom prst="rect">
            <a:avLst/>
          </a:prstGeom>
        </p:spPr>
      </p:pic>
    </p:spTree>
    <p:extLst>
      <p:ext uri="{BB962C8B-B14F-4D97-AF65-F5344CB8AC3E}">
        <p14:creationId xmlns:p14="http://schemas.microsoft.com/office/powerpoint/2010/main" val="665773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323528" y="404664"/>
            <a:ext cx="8229600" cy="546754"/>
          </a:xfrm>
          <a:prstGeom prst="rect">
            <a:avLst/>
          </a:prstGeom>
        </p:spPr>
      </p:pic>
      <p:sp>
        <p:nvSpPr>
          <p:cNvPr id="5" name="CuadroTexto 4"/>
          <p:cNvSpPr txBox="1"/>
          <p:nvPr/>
        </p:nvSpPr>
        <p:spPr>
          <a:xfrm>
            <a:off x="323528" y="1340768"/>
            <a:ext cx="3672408" cy="369332"/>
          </a:xfrm>
          <a:prstGeom prst="rect">
            <a:avLst/>
          </a:prstGeom>
          <a:noFill/>
        </p:spPr>
        <p:txBody>
          <a:bodyPr wrap="square" rtlCol="0">
            <a:spAutoFit/>
          </a:bodyPr>
          <a:lstStyle/>
          <a:p>
            <a:r>
              <a:rPr lang="es-AR" dirty="0" smtClean="0"/>
              <a:t>15) Ley 15</a:t>
            </a:r>
            <a:endParaRPr lang="es-AR" dirty="0"/>
          </a:p>
        </p:txBody>
      </p:sp>
      <p:pic>
        <p:nvPicPr>
          <p:cNvPr id="6" name="Imagen 5"/>
          <p:cNvPicPr>
            <a:picLocks noChangeAspect="1"/>
          </p:cNvPicPr>
          <p:nvPr/>
        </p:nvPicPr>
        <p:blipFill>
          <a:blip r:embed="rId3"/>
          <a:stretch>
            <a:fillRect/>
          </a:stretch>
        </p:blipFill>
        <p:spPr>
          <a:xfrm>
            <a:off x="395536" y="1844824"/>
            <a:ext cx="7553325" cy="1028700"/>
          </a:xfrm>
          <a:prstGeom prst="rect">
            <a:avLst/>
          </a:prstGeom>
        </p:spPr>
      </p:pic>
    </p:spTree>
    <p:extLst>
      <p:ext uri="{BB962C8B-B14F-4D97-AF65-F5344CB8AC3E}">
        <p14:creationId xmlns:p14="http://schemas.microsoft.com/office/powerpoint/2010/main" val="2404212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LEY DE LA PREMISA </a:t>
            </a:r>
            <a:endParaRPr lang="es-AR" dirty="0"/>
          </a:p>
        </p:txBody>
      </p:sp>
      <p:sp>
        <p:nvSpPr>
          <p:cNvPr id="3" name="2 Marcador de contenido"/>
          <p:cNvSpPr>
            <a:spLocks noGrp="1"/>
          </p:cNvSpPr>
          <p:nvPr>
            <p:ph idx="1"/>
          </p:nvPr>
        </p:nvSpPr>
        <p:spPr/>
        <p:txBody>
          <a:bodyPr>
            <a:normAutofit fontScale="92500" lnSpcReduction="10000"/>
          </a:bodyPr>
          <a:lstStyle/>
          <a:p>
            <a:pPr algn="just">
              <a:buNone/>
            </a:pPr>
            <a:r>
              <a:rPr lang="es-AR" u="sng" dirty="0" smtClean="0"/>
              <a:t>La ley o regla de las premisas:</a:t>
            </a:r>
            <a:r>
              <a:rPr lang="es-AR" dirty="0" smtClean="0"/>
              <a:t> (LP)  Permite introducir una nueva premisa en una demostración siempre que se desee. Esto en principio puede parecer falso, pues si se puede introducir cualquier premisa, en cualquier momento, pareciera que introduciendo las premisas convenientes, se podrá probar cualquier cosa que se desee.</a:t>
            </a:r>
          </a:p>
          <a:p>
            <a:pPr algn="just">
              <a:buNone/>
            </a:pPr>
            <a:r>
              <a:rPr lang="es-AR" b="1" dirty="0" smtClean="0"/>
              <a:t>	Veremos que no es así, dado que su introducción nos impondrá condiciones</a:t>
            </a:r>
            <a:r>
              <a:rPr lang="es-AR" dirty="0" smtClean="0"/>
              <a:t>.</a:t>
            </a:r>
            <a:endParaRPr lang="es-A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LEY DE LA PREMISA </a:t>
            </a:r>
            <a:endParaRPr lang="es-AR" dirty="0"/>
          </a:p>
        </p:txBody>
      </p:sp>
      <p:sp>
        <p:nvSpPr>
          <p:cNvPr id="3" name="2 Marcador de contenido"/>
          <p:cNvSpPr>
            <a:spLocks noGrp="1"/>
          </p:cNvSpPr>
          <p:nvPr>
            <p:ph idx="1"/>
          </p:nvPr>
        </p:nvSpPr>
        <p:spPr>
          <a:xfrm>
            <a:off x="457200" y="1600200"/>
            <a:ext cx="8229600" cy="4853136"/>
          </a:xfrm>
        </p:spPr>
        <p:txBody>
          <a:bodyPr>
            <a:normAutofit lnSpcReduction="10000"/>
          </a:bodyPr>
          <a:lstStyle/>
          <a:p>
            <a:pPr>
              <a:buNone/>
            </a:pPr>
            <a:r>
              <a:rPr lang="es-AR" dirty="0" smtClean="0"/>
              <a:t>Utilidades:</a:t>
            </a:r>
          </a:p>
          <a:p>
            <a:pPr marL="514350" indent="-514350">
              <a:buAutoNum type="alphaLcParenR"/>
            </a:pPr>
            <a:r>
              <a:rPr lang="es-AR" dirty="0" smtClean="0"/>
              <a:t>Demostración Condicional </a:t>
            </a:r>
          </a:p>
          <a:p>
            <a:pPr marL="514350" indent="-514350">
              <a:buNone/>
            </a:pPr>
            <a:r>
              <a:rPr lang="es-AR" dirty="0" smtClean="0"/>
              <a:t>La conclusión en un condicional, por ejemplo:</a:t>
            </a:r>
          </a:p>
          <a:p>
            <a:pPr marL="0">
              <a:spcBef>
                <a:spcPts val="0"/>
              </a:spcBef>
              <a:buNone/>
            </a:pPr>
            <a:r>
              <a:rPr lang="es-AR" dirty="0" smtClean="0"/>
              <a:t>Si José gana, entonces Luis es segundo.</a:t>
            </a:r>
          </a:p>
          <a:p>
            <a:pPr marL="0">
              <a:spcBef>
                <a:spcPts val="0"/>
              </a:spcBef>
              <a:buNone/>
            </a:pPr>
            <a:r>
              <a:rPr lang="es-AR" dirty="0" smtClean="0"/>
              <a:t>Si Carlos es segundo, entonces Luis no es segundo.</a:t>
            </a:r>
          </a:p>
          <a:p>
            <a:pPr marL="0">
              <a:spcBef>
                <a:spcPts val="0"/>
              </a:spcBef>
              <a:buNone/>
            </a:pPr>
            <a:r>
              <a:rPr lang="es-AR" b="1" dirty="0" smtClean="0"/>
              <a:t>Por lo tanto si Carlos es segundo, entonces José no gana.</a:t>
            </a:r>
          </a:p>
          <a:p>
            <a:pPr marL="0">
              <a:spcBef>
                <a:spcPts val="0"/>
              </a:spcBef>
              <a:buNone/>
            </a:pPr>
            <a:r>
              <a:rPr lang="es-AR" dirty="0" smtClean="0"/>
              <a:t>Hace uso de una nueva Ley, llamada Ley Condicional.</a:t>
            </a:r>
          </a:p>
          <a:p>
            <a:pPr marL="514350" indent="-514350">
              <a:buNone/>
            </a:pPr>
            <a:endParaRPr lang="es-AR" dirty="0" smtClean="0"/>
          </a:p>
          <a:p>
            <a:pPr marL="514350" indent="-514350">
              <a:buAutoNum type="alphaLcParenR"/>
            </a:pPr>
            <a:endParaRPr lang="es-AR" dirty="0" smtClean="0"/>
          </a:p>
          <a:p>
            <a:pPr marL="514350" indent="-514350">
              <a:buAutoNum type="alphaLcParenR"/>
            </a:pPr>
            <a:endParaRPr lang="es-A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LEY DE LA PREMISA </a:t>
            </a:r>
            <a:endParaRPr lang="es-AR" dirty="0"/>
          </a:p>
        </p:txBody>
      </p:sp>
      <p:sp>
        <p:nvSpPr>
          <p:cNvPr id="3" name="2 Marcador de contenido"/>
          <p:cNvSpPr>
            <a:spLocks noGrp="1"/>
          </p:cNvSpPr>
          <p:nvPr>
            <p:ph idx="1"/>
          </p:nvPr>
        </p:nvSpPr>
        <p:spPr/>
        <p:txBody>
          <a:bodyPr/>
          <a:lstStyle/>
          <a:p>
            <a:pPr>
              <a:buNone/>
            </a:pPr>
            <a:r>
              <a:rPr lang="es-AR" dirty="0" smtClean="0"/>
              <a:t>a) Si simbolizamos tenemos:</a:t>
            </a:r>
          </a:p>
          <a:p>
            <a:pPr>
              <a:buNone/>
            </a:pPr>
            <a:r>
              <a:rPr lang="es-AR" dirty="0" smtClean="0"/>
              <a:t>		P: José gana</a:t>
            </a:r>
          </a:p>
          <a:p>
            <a:pPr>
              <a:buNone/>
            </a:pPr>
            <a:r>
              <a:rPr lang="es-AR" dirty="0" smtClean="0"/>
              <a:t>		Q: Luis es segundo</a:t>
            </a:r>
          </a:p>
          <a:p>
            <a:pPr>
              <a:buNone/>
            </a:pPr>
            <a:r>
              <a:rPr lang="es-AR" dirty="0" smtClean="0"/>
              <a:t>		R: Carlos es segundo       </a:t>
            </a:r>
          </a:p>
          <a:p>
            <a:pPr>
              <a:buNone/>
            </a:pPr>
            <a:r>
              <a:rPr lang="es-AR" dirty="0" smtClean="0"/>
              <a:t>1)P </a:t>
            </a:r>
            <a:r>
              <a:rPr lang="es-AR" dirty="0" smtClean="0">
                <a:sym typeface="Symbol"/>
              </a:rPr>
              <a:t></a:t>
            </a:r>
            <a:r>
              <a:rPr lang="es-AR" dirty="0" smtClean="0"/>
              <a:t> Q     </a:t>
            </a:r>
          </a:p>
          <a:p>
            <a:pPr>
              <a:buNone/>
            </a:pPr>
            <a:r>
              <a:rPr lang="es-AR" dirty="0" smtClean="0"/>
              <a:t>2)R </a:t>
            </a:r>
            <a:r>
              <a:rPr lang="es-AR" dirty="0" smtClean="0">
                <a:sym typeface="Symbol"/>
              </a:rPr>
              <a:t></a:t>
            </a:r>
            <a:r>
              <a:rPr lang="es-AR" dirty="0" smtClean="0"/>
              <a:t> </a:t>
            </a:r>
            <a:r>
              <a:rPr lang="es-AR" dirty="0" smtClean="0">
                <a:sym typeface="Symbol"/>
              </a:rPr>
              <a:t></a:t>
            </a:r>
            <a:r>
              <a:rPr lang="es-AR" dirty="0" smtClean="0"/>
              <a:t>Q</a:t>
            </a:r>
          </a:p>
          <a:p>
            <a:pPr>
              <a:buNone/>
            </a:pPr>
            <a:r>
              <a:rPr lang="es-AR" dirty="0" smtClean="0"/>
              <a:t>3) </a:t>
            </a:r>
            <a:r>
              <a:rPr lang="es-AR" b="1" dirty="0" smtClean="0"/>
              <a:t>R </a:t>
            </a:r>
            <a:r>
              <a:rPr lang="es-AR" b="1" dirty="0" smtClean="0">
                <a:sym typeface="Symbol"/>
              </a:rPr>
              <a:t></a:t>
            </a:r>
            <a:r>
              <a:rPr lang="es-AR" b="1" dirty="0" smtClean="0"/>
              <a:t> </a:t>
            </a:r>
            <a:r>
              <a:rPr lang="es-AR" b="1" dirty="0" smtClean="0">
                <a:sym typeface="Symbol"/>
              </a:rPr>
              <a:t></a:t>
            </a:r>
            <a:r>
              <a:rPr lang="es-AR" b="1" dirty="0" smtClean="0"/>
              <a:t>P???? (</a:t>
            </a:r>
            <a:r>
              <a:rPr lang="es-AR" b="1" dirty="0" err="1" smtClean="0"/>
              <a:t>conclusion</a:t>
            </a:r>
            <a:r>
              <a:rPr lang="es-AR" b="1" dirty="0" smtClean="0"/>
              <a:t>)</a:t>
            </a:r>
            <a:endParaRPr lang="es-AR"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lstStyle/>
          <a:p>
            <a:r>
              <a:rPr lang="es-AR" dirty="0" smtClean="0"/>
              <a:t>LEY DE LA PREMISA </a:t>
            </a:r>
            <a:endParaRPr lang="es-AR" dirty="0"/>
          </a:p>
        </p:txBody>
      </p:sp>
      <p:sp>
        <p:nvSpPr>
          <p:cNvPr id="3" name="2 Marcador de contenido"/>
          <p:cNvSpPr>
            <a:spLocks noGrp="1"/>
          </p:cNvSpPr>
          <p:nvPr>
            <p:ph idx="1"/>
          </p:nvPr>
        </p:nvSpPr>
        <p:spPr>
          <a:xfrm>
            <a:off x="457200" y="1196752"/>
            <a:ext cx="8229600" cy="4929411"/>
          </a:xfrm>
        </p:spPr>
        <p:txBody>
          <a:bodyPr>
            <a:normAutofit fontScale="92500" lnSpcReduction="20000"/>
          </a:bodyPr>
          <a:lstStyle/>
          <a:p>
            <a:pPr marL="0" algn="just">
              <a:spcBef>
                <a:spcPts val="0"/>
              </a:spcBef>
              <a:buNone/>
            </a:pPr>
            <a:r>
              <a:rPr lang="es-AR" dirty="0" smtClean="0"/>
              <a:t>Apliquemos la Ley de la premisa, ya que con las vistas hasta ahora es imposible su demostración.</a:t>
            </a:r>
          </a:p>
          <a:p>
            <a:pPr marL="0" algn="just">
              <a:spcBef>
                <a:spcPts val="0"/>
              </a:spcBef>
              <a:buNone/>
            </a:pPr>
            <a:endParaRPr lang="es-AR" dirty="0" smtClean="0"/>
          </a:p>
          <a:p>
            <a:pPr marL="0" algn="just">
              <a:spcBef>
                <a:spcPts val="0"/>
              </a:spcBef>
              <a:buNone/>
            </a:pPr>
            <a:r>
              <a:rPr lang="es-AR" dirty="0" smtClean="0"/>
              <a:t>(Cada vez que se introduzca una nueva premisa por la regla P, en la deducción, se moverá toda la demostración hacia la derecha. Esto mostrará que lo que se deduzca a partir de allí, dependerá de todas las premisas y no sólo de la original).</a:t>
            </a:r>
          </a:p>
          <a:p>
            <a:pPr marL="0">
              <a:spcBef>
                <a:spcPts val="0"/>
              </a:spcBef>
              <a:buNone/>
            </a:pPr>
            <a:endParaRPr lang="es-AR" dirty="0" smtClean="0"/>
          </a:p>
          <a:p>
            <a:pPr>
              <a:buNone/>
            </a:pPr>
            <a:r>
              <a:rPr lang="es-AR" dirty="0" smtClean="0"/>
              <a:t>1)P </a:t>
            </a:r>
            <a:r>
              <a:rPr lang="es-AR" dirty="0" smtClean="0">
                <a:sym typeface="Symbol"/>
              </a:rPr>
              <a:t></a:t>
            </a:r>
            <a:r>
              <a:rPr lang="es-AR" dirty="0" smtClean="0"/>
              <a:t> Q     </a:t>
            </a:r>
          </a:p>
          <a:p>
            <a:pPr>
              <a:buNone/>
            </a:pPr>
            <a:r>
              <a:rPr lang="es-AR" dirty="0" smtClean="0"/>
              <a:t>2)R </a:t>
            </a:r>
            <a:r>
              <a:rPr lang="es-AR" dirty="0" smtClean="0">
                <a:sym typeface="Symbol"/>
              </a:rPr>
              <a:t></a:t>
            </a:r>
            <a:r>
              <a:rPr lang="es-AR" dirty="0" smtClean="0"/>
              <a:t> </a:t>
            </a:r>
            <a:r>
              <a:rPr lang="es-AR" dirty="0" smtClean="0">
                <a:sym typeface="Symbol"/>
              </a:rPr>
              <a:t></a:t>
            </a:r>
            <a:r>
              <a:rPr lang="es-AR" dirty="0" smtClean="0"/>
              <a:t>Q</a:t>
            </a:r>
          </a:p>
          <a:p>
            <a:pPr>
              <a:buNone/>
            </a:pPr>
            <a:r>
              <a:rPr lang="es-AR" dirty="0" smtClean="0"/>
              <a:t>3) 		</a:t>
            </a:r>
            <a:r>
              <a:rPr lang="es-AR" b="1" dirty="0" smtClean="0"/>
              <a:t>R (LP) </a:t>
            </a:r>
            <a:endParaRPr lang="es-AR" b="1" dirty="0"/>
          </a:p>
        </p:txBody>
      </p:sp>
      <p:cxnSp>
        <p:nvCxnSpPr>
          <p:cNvPr id="5" name="4 Conector recto"/>
          <p:cNvCxnSpPr/>
          <p:nvPr/>
        </p:nvCxnSpPr>
        <p:spPr>
          <a:xfrm>
            <a:off x="683568" y="5517232"/>
            <a:ext cx="21602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lstStyle/>
          <a:p>
            <a:r>
              <a:rPr lang="es-AR" dirty="0" smtClean="0"/>
              <a:t>LEY DE LA PREMISA </a:t>
            </a:r>
            <a:endParaRPr lang="es-AR" dirty="0"/>
          </a:p>
        </p:txBody>
      </p:sp>
      <p:sp>
        <p:nvSpPr>
          <p:cNvPr id="3" name="2 Marcador de contenido"/>
          <p:cNvSpPr>
            <a:spLocks noGrp="1"/>
          </p:cNvSpPr>
          <p:nvPr>
            <p:ph idx="1"/>
          </p:nvPr>
        </p:nvSpPr>
        <p:spPr>
          <a:xfrm>
            <a:off x="539552" y="1052736"/>
            <a:ext cx="8229600" cy="5217443"/>
          </a:xfrm>
        </p:spPr>
        <p:txBody>
          <a:bodyPr>
            <a:normAutofit fontScale="92500" lnSpcReduction="10000"/>
          </a:bodyPr>
          <a:lstStyle/>
          <a:p>
            <a:pPr>
              <a:buNone/>
            </a:pPr>
            <a:r>
              <a:rPr lang="es-AR" dirty="0" smtClean="0"/>
              <a:t>1)P </a:t>
            </a:r>
            <a:r>
              <a:rPr lang="es-AR" dirty="0" smtClean="0">
                <a:sym typeface="Symbol"/>
              </a:rPr>
              <a:t></a:t>
            </a:r>
            <a:r>
              <a:rPr lang="es-AR" dirty="0" smtClean="0"/>
              <a:t> Q     </a:t>
            </a:r>
          </a:p>
          <a:p>
            <a:pPr>
              <a:buNone/>
            </a:pPr>
            <a:r>
              <a:rPr lang="es-AR" dirty="0" smtClean="0"/>
              <a:t>2)R </a:t>
            </a:r>
            <a:r>
              <a:rPr lang="es-AR" dirty="0" smtClean="0">
                <a:sym typeface="Symbol"/>
              </a:rPr>
              <a:t></a:t>
            </a:r>
            <a:r>
              <a:rPr lang="es-AR" dirty="0" smtClean="0"/>
              <a:t> </a:t>
            </a:r>
            <a:r>
              <a:rPr lang="es-AR" dirty="0" smtClean="0">
                <a:sym typeface="Symbol"/>
              </a:rPr>
              <a:t></a:t>
            </a:r>
            <a:r>
              <a:rPr lang="es-AR" dirty="0" smtClean="0"/>
              <a:t>Q</a:t>
            </a:r>
          </a:p>
          <a:p>
            <a:pPr marL="514350" indent="-514350">
              <a:buAutoNum type="arabicParenR" startAt="3"/>
            </a:pPr>
            <a:r>
              <a:rPr lang="es-AR" b="1" dirty="0" smtClean="0"/>
              <a:t>         R (LP)</a:t>
            </a:r>
          </a:p>
          <a:p>
            <a:pPr>
              <a:buNone/>
            </a:pPr>
            <a:r>
              <a:rPr lang="es-AR" dirty="0" smtClean="0">
                <a:sym typeface="Symbol"/>
              </a:rPr>
              <a:t>4)           </a:t>
            </a:r>
            <a:r>
              <a:rPr lang="en-US" dirty="0" smtClean="0"/>
              <a:t>Q	  PP (2,3)</a:t>
            </a:r>
            <a:endParaRPr lang="es-AR" dirty="0" smtClean="0"/>
          </a:p>
          <a:p>
            <a:pPr marL="514350" indent="-514350">
              <a:buAutoNum type="arabicParenR" startAt="5"/>
            </a:pPr>
            <a:r>
              <a:rPr lang="es-AR" dirty="0" smtClean="0">
                <a:sym typeface="Symbol"/>
              </a:rPr>
              <a:t>         </a:t>
            </a:r>
            <a:r>
              <a:rPr lang="en-US" dirty="0" smtClean="0"/>
              <a:t>P	  TT (1,4)</a:t>
            </a:r>
          </a:p>
          <a:p>
            <a:pPr marL="514350" indent="-514350">
              <a:buAutoNum type="arabicParenR" startAt="6"/>
            </a:pPr>
            <a:endParaRPr lang="en-US" dirty="0" smtClean="0"/>
          </a:p>
          <a:p>
            <a:pPr marL="514350" indent="-514350">
              <a:buAutoNum type="arabicParenR" startAt="6"/>
            </a:pPr>
            <a:r>
              <a:rPr lang="en-US" dirty="0" smtClean="0"/>
              <a:t>R </a:t>
            </a:r>
            <a:r>
              <a:rPr lang="es-AR" dirty="0" smtClean="0">
                <a:sym typeface="Symbol"/>
              </a:rPr>
              <a:t></a:t>
            </a:r>
            <a:r>
              <a:rPr lang="es-AR" dirty="0" smtClean="0"/>
              <a:t> </a:t>
            </a:r>
            <a:r>
              <a:rPr lang="es-AR" dirty="0" smtClean="0">
                <a:sym typeface="Symbol"/>
              </a:rPr>
              <a:t></a:t>
            </a:r>
            <a:r>
              <a:rPr lang="en-US" dirty="0" smtClean="0"/>
              <a:t>P	 L </a:t>
            </a:r>
            <a:r>
              <a:rPr lang="en-US" dirty="0" err="1" smtClean="0"/>
              <a:t>Condic</a:t>
            </a:r>
            <a:r>
              <a:rPr lang="en-US" dirty="0" smtClean="0"/>
              <a:t>. </a:t>
            </a:r>
            <a:r>
              <a:rPr lang="es-AR" dirty="0" smtClean="0"/>
              <a:t>(3,5)</a:t>
            </a:r>
          </a:p>
          <a:p>
            <a:pPr marL="171450" indent="-514350" algn="just">
              <a:lnSpc>
                <a:spcPct val="80000"/>
              </a:lnSpc>
              <a:spcBef>
                <a:spcPts val="0"/>
              </a:spcBef>
              <a:buNone/>
            </a:pPr>
            <a:endParaRPr lang="es-AR" sz="3000" dirty="0" smtClean="0"/>
          </a:p>
          <a:p>
            <a:pPr marL="0" indent="-514350" algn="just">
              <a:lnSpc>
                <a:spcPct val="80000"/>
              </a:lnSpc>
              <a:spcBef>
                <a:spcPts val="0"/>
              </a:spcBef>
              <a:buNone/>
            </a:pPr>
            <a:r>
              <a:rPr lang="es-AR" sz="3000" dirty="0" smtClean="0"/>
              <a:t>Vemos que si suponemos válida la proposición R, puede inferirse la proposición </a:t>
            </a:r>
            <a:r>
              <a:rPr lang="en-US" sz="3000" dirty="0" smtClean="0"/>
              <a:t> </a:t>
            </a:r>
            <a:r>
              <a:rPr lang="es-AR" sz="3000" dirty="0" smtClean="0">
                <a:sym typeface="Symbol"/>
              </a:rPr>
              <a:t></a:t>
            </a:r>
            <a:r>
              <a:rPr lang="en-US" sz="3000" dirty="0" smtClean="0"/>
              <a:t>P.</a:t>
            </a:r>
          </a:p>
          <a:p>
            <a:pPr marL="0" indent="-514350" algn="just">
              <a:lnSpc>
                <a:spcPct val="80000"/>
              </a:lnSpc>
              <a:spcBef>
                <a:spcPts val="0"/>
              </a:spcBef>
              <a:buNone/>
            </a:pPr>
            <a:endParaRPr lang="en-US" sz="3000" dirty="0" smtClean="0"/>
          </a:p>
          <a:p>
            <a:pPr marL="0" indent="-514350" algn="just">
              <a:lnSpc>
                <a:spcPct val="80000"/>
              </a:lnSpc>
              <a:spcBef>
                <a:spcPts val="0"/>
              </a:spcBef>
              <a:buNone/>
            </a:pPr>
            <a:r>
              <a:rPr lang="en-US" sz="3000" dirty="0" err="1" smtClean="0"/>
              <a:t>Por</a:t>
            </a:r>
            <a:r>
              <a:rPr lang="en-US" sz="3000" dirty="0" smtClean="0"/>
              <a:t> lo </a:t>
            </a:r>
            <a:r>
              <a:rPr lang="en-US" sz="3000" dirty="0" err="1" smtClean="0"/>
              <a:t>que</a:t>
            </a:r>
            <a:r>
              <a:rPr lang="en-US" sz="3000" dirty="0" smtClean="0"/>
              <a:t> </a:t>
            </a:r>
            <a:r>
              <a:rPr lang="en-US" sz="3000" dirty="0" err="1" smtClean="0"/>
              <a:t>podemos</a:t>
            </a:r>
            <a:r>
              <a:rPr lang="en-US" sz="3000" dirty="0" smtClean="0"/>
              <a:t> </a:t>
            </a:r>
            <a:r>
              <a:rPr lang="en-US" sz="3000" dirty="0" err="1" smtClean="0"/>
              <a:t>inferir</a:t>
            </a:r>
            <a:r>
              <a:rPr lang="en-US" sz="3000" dirty="0" smtClean="0"/>
              <a:t>:  </a:t>
            </a:r>
            <a:r>
              <a:rPr lang="en-US" sz="2800" dirty="0" smtClean="0"/>
              <a:t>R </a:t>
            </a:r>
            <a:r>
              <a:rPr lang="es-AR" sz="2800" dirty="0" smtClean="0">
                <a:sym typeface="Symbol"/>
              </a:rPr>
              <a:t></a:t>
            </a:r>
            <a:r>
              <a:rPr lang="es-AR" sz="2800" dirty="0" smtClean="0"/>
              <a:t> </a:t>
            </a:r>
            <a:r>
              <a:rPr lang="es-AR" sz="2800" dirty="0" smtClean="0">
                <a:sym typeface="Symbol"/>
              </a:rPr>
              <a:t></a:t>
            </a:r>
            <a:r>
              <a:rPr lang="en-US" sz="2800" dirty="0" smtClean="0"/>
              <a:t>P </a:t>
            </a:r>
            <a:r>
              <a:rPr lang="en-US" sz="2800" dirty="0" err="1" smtClean="0"/>
              <a:t>que</a:t>
            </a:r>
            <a:r>
              <a:rPr lang="en-US" sz="2800" dirty="0" smtClean="0"/>
              <a:t> </a:t>
            </a:r>
            <a:r>
              <a:rPr lang="en-US" sz="2800" dirty="0" err="1" smtClean="0"/>
              <a:t>es</a:t>
            </a:r>
            <a:r>
              <a:rPr lang="en-US" sz="2800" dirty="0" smtClean="0"/>
              <a:t> la </a:t>
            </a:r>
            <a:r>
              <a:rPr lang="en-US" sz="2800" dirty="0" err="1" smtClean="0"/>
              <a:t>conclusión</a:t>
            </a:r>
            <a:r>
              <a:rPr lang="en-US" sz="2800" dirty="0" smtClean="0"/>
              <a:t>. </a:t>
            </a:r>
          </a:p>
          <a:p>
            <a:pPr marL="0" indent="-514350" algn="just">
              <a:lnSpc>
                <a:spcPct val="80000"/>
              </a:lnSpc>
              <a:spcBef>
                <a:spcPts val="0"/>
              </a:spcBef>
              <a:buNone/>
            </a:pPr>
            <a:endParaRPr lang="es-AR" sz="2800" dirty="0" smtClean="0"/>
          </a:p>
          <a:p>
            <a:pPr marL="0" indent="-514350" algn="just">
              <a:lnSpc>
                <a:spcPct val="80000"/>
              </a:lnSpc>
              <a:spcBef>
                <a:spcPts val="0"/>
              </a:spcBef>
              <a:buNone/>
            </a:pPr>
            <a:endParaRPr lang="en-US" sz="3000" dirty="0" smtClean="0"/>
          </a:p>
          <a:p>
            <a:pPr marL="0" indent="-514350">
              <a:buAutoNum type="arabicParenR" startAt="3"/>
            </a:pPr>
            <a:endParaRPr lang="es-AR" b="1" dirty="0"/>
          </a:p>
        </p:txBody>
      </p:sp>
      <p:cxnSp>
        <p:nvCxnSpPr>
          <p:cNvPr id="5" name="4 Conector recto"/>
          <p:cNvCxnSpPr/>
          <p:nvPr/>
        </p:nvCxnSpPr>
        <p:spPr>
          <a:xfrm>
            <a:off x="467544" y="2060848"/>
            <a:ext cx="2160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3861048"/>
            <a:ext cx="345638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LEY DE LA PREMISA</a:t>
            </a:r>
            <a:endParaRPr lang="es-AR" dirty="0"/>
          </a:p>
        </p:txBody>
      </p:sp>
      <p:sp>
        <p:nvSpPr>
          <p:cNvPr id="3" name="2 Marcador de contenido"/>
          <p:cNvSpPr>
            <a:spLocks noGrp="1"/>
          </p:cNvSpPr>
          <p:nvPr>
            <p:ph idx="1"/>
          </p:nvPr>
        </p:nvSpPr>
        <p:spPr/>
        <p:txBody>
          <a:bodyPr/>
          <a:lstStyle/>
          <a:p>
            <a:pPr marL="0">
              <a:spcBef>
                <a:spcPts val="0"/>
              </a:spcBef>
              <a:buNone/>
            </a:pPr>
            <a:r>
              <a:rPr lang="es-AR" dirty="0" smtClean="0"/>
              <a:t>Ley condicional (LC): </a:t>
            </a:r>
          </a:p>
          <a:p>
            <a:pPr marL="0">
              <a:spcBef>
                <a:spcPts val="0"/>
              </a:spcBef>
              <a:buNone/>
            </a:pPr>
            <a:r>
              <a:rPr lang="es-AR" dirty="0" smtClean="0"/>
              <a:t>Si es posible deducir una proposición S de otra proposición R y un conjunto de premisas, entonces se puede deducir del conjunto total de premisas la proposición condicional R </a:t>
            </a:r>
            <a:r>
              <a:rPr lang="es-AR" dirty="0" smtClean="0">
                <a:sym typeface="Symbol"/>
              </a:rPr>
              <a:t></a:t>
            </a:r>
            <a:r>
              <a:rPr lang="es-AR" dirty="0" smtClean="0"/>
              <a:t> S.</a:t>
            </a:r>
            <a:endParaRPr lang="es-A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lstStyle/>
          <a:p>
            <a:r>
              <a:rPr lang="es-AR" dirty="0" smtClean="0"/>
              <a:t>LEY DE LA PREMISA </a:t>
            </a:r>
            <a:endParaRPr lang="es-AR" dirty="0"/>
          </a:p>
        </p:txBody>
      </p:sp>
      <p:sp>
        <p:nvSpPr>
          <p:cNvPr id="3" name="2 Marcador de contenido"/>
          <p:cNvSpPr>
            <a:spLocks noGrp="1"/>
          </p:cNvSpPr>
          <p:nvPr>
            <p:ph idx="1"/>
          </p:nvPr>
        </p:nvSpPr>
        <p:spPr>
          <a:xfrm>
            <a:off x="457200" y="1268760"/>
            <a:ext cx="8229600" cy="5256584"/>
          </a:xfrm>
        </p:spPr>
        <p:txBody>
          <a:bodyPr/>
          <a:lstStyle/>
          <a:p>
            <a:pPr>
              <a:buNone/>
            </a:pPr>
            <a:r>
              <a:rPr lang="es-AR" dirty="0" smtClean="0"/>
              <a:t>b) Hacer una demostración formal de la validez de un  razonamiento utilizando el método del </a:t>
            </a:r>
            <a:r>
              <a:rPr lang="es-AR" b="1" dirty="0" smtClean="0"/>
              <a:t>ABSURDO o MÉTODO INDIRECTO.</a:t>
            </a:r>
          </a:p>
          <a:p>
            <a:pPr>
              <a:buNone/>
            </a:pPr>
            <a:r>
              <a:rPr lang="es-AR" dirty="0" smtClean="0"/>
              <a:t>Los pasos son:</a:t>
            </a:r>
          </a:p>
          <a:p>
            <a:pPr>
              <a:buNone/>
            </a:pPr>
            <a:r>
              <a:rPr lang="es-AR" dirty="0" smtClean="0"/>
              <a:t>a)Suponer no válida la conclusión e </a:t>
            </a:r>
            <a:r>
              <a:rPr lang="es-AR" dirty="0" err="1" smtClean="0"/>
              <a:t>intorducirla</a:t>
            </a:r>
            <a:r>
              <a:rPr lang="es-AR" dirty="0" smtClean="0"/>
              <a:t> negada por la ley de la premisa.</a:t>
            </a:r>
          </a:p>
          <a:p>
            <a:pPr>
              <a:buNone/>
            </a:pPr>
            <a:r>
              <a:rPr lang="es-AR" dirty="0" smtClean="0"/>
              <a:t>b) Utilizando las leyes de la Lógica proposicional llegar a una</a:t>
            </a:r>
            <a:r>
              <a:rPr lang="es-AR" b="1" dirty="0" smtClean="0"/>
              <a:t> CONTRADICCIÓN.</a:t>
            </a:r>
          </a:p>
          <a:p>
            <a:pPr>
              <a:buNone/>
            </a:pPr>
            <a:r>
              <a:rPr lang="es-AR" dirty="0" smtClean="0"/>
              <a:t>c) Aplicar la ley condicional.</a:t>
            </a:r>
          </a:p>
          <a:p>
            <a:pPr>
              <a:buNone/>
            </a:pPr>
            <a:endParaRPr lang="es-AR"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COMPETENCIAS A DESARROLLAR:</a:t>
            </a:r>
            <a:endParaRPr lang="es-AR" dirty="0"/>
          </a:p>
        </p:txBody>
      </p:sp>
      <p:sp>
        <p:nvSpPr>
          <p:cNvPr id="3" name="2 Marcador de contenido"/>
          <p:cNvSpPr>
            <a:spLocks noGrp="1"/>
          </p:cNvSpPr>
          <p:nvPr>
            <p:ph idx="1"/>
          </p:nvPr>
        </p:nvSpPr>
        <p:spPr/>
        <p:txBody>
          <a:bodyPr/>
          <a:lstStyle/>
          <a:p>
            <a:pPr lvl="0" algn="just"/>
            <a:r>
              <a:rPr lang="es-ES_tradnl" dirty="0" smtClean="0"/>
              <a:t>Analizar, comprender y resolver problemas en forma eficiente, utilizando los conceptos matemáticos incorporados. </a:t>
            </a:r>
            <a:endParaRPr lang="es-AR" dirty="0" smtClean="0"/>
          </a:p>
          <a:p>
            <a:pPr lvl="0" algn="just"/>
            <a:r>
              <a:rPr lang="es-ES_tradnl" dirty="0" smtClean="0"/>
              <a:t>Trabajar colaborativamente.</a:t>
            </a:r>
            <a:endParaRPr lang="es-AR" dirty="0" smtClean="0"/>
          </a:p>
          <a:p>
            <a:pPr lvl="0" algn="just"/>
            <a:r>
              <a:rPr lang="es-ES_tradnl" dirty="0" smtClean="0"/>
              <a:t>Incorporar el interés por investigar temas de la disciplina, como una herramienta fundamental en su futuro desarrollo profesional. </a:t>
            </a:r>
            <a:endParaRPr lang="es-AR" dirty="0" smtClean="0"/>
          </a:p>
          <a:p>
            <a:endParaRPr lang="es-A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CONTRADICCIÓN</a:t>
            </a:r>
            <a:endParaRPr lang="es-AR" dirty="0"/>
          </a:p>
        </p:txBody>
      </p:sp>
      <p:sp>
        <p:nvSpPr>
          <p:cNvPr id="3" name="2 Marcador de contenido"/>
          <p:cNvSpPr>
            <a:spLocks noGrp="1"/>
          </p:cNvSpPr>
          <p:nvPr>
            <p:ph idx="1"/>
          </p:nvPr>
        </p:nvSpPr>
        <p:spPr/>
        <p:txBody>
          <a:bodyPr/>
          <a:lstStyle/>
          <a:p>
            <a:pPr marL="0" algn="just">
              <a:spcBef>
                <a:spcPts val="0"/>
              </a:spcBef>
              <a:buNone/>
            </a:pPr>
            <a:r>
              <a:rPr lang="es-AR" dirty="0" smtClean="0"/>
              <a:t>Una CONTRADICCIÓN se dice que dos proposiciones son contradictorias si una es la negación de la otra. </a:t>
            </a:r>
          </a:p>
          <a:p>
            <a:pPr marL="0" algn="just">
              <a:spcBef>
                <a:spcPts val="0"/>
              </a:spcBef>
              <a:buNone/>
            </a:pPr>
            <a:r>
              <a:rPr lang="es-AR" dirty="0" smtClean="0"/>
              <a:t>Por lo tanto una contradicción es una proposición  que siempre es FALSA.</a:t>
            </a:r>
          </a:p>
          <a:p>
            <a:pPr marL="0">
              <a:spcBef>
                <a:spcPts val="0"/>
              </a:spcBef>
              <a:buNone/>
            </a:pPr>
            <a:endParaRPr lang="es-AR" dirty="0" smtClean="0"/>
          </a:p>
          <a:p>
            <a:pPr marL="0">
              <a:spcBef>
                <a:spcPts val="0"/>
              </a:spcBef>
              <a:buNone/>
            </a:pPr>
            <a:r>
              <a:rPr lang="es-AR" dirty="0" smtClean="0"/>
              <a:t>Ejemplo:</a:t>
            </a:r>
          </a:p>
          <a:p>
            <a:pPr marL="0">
              <a:spcBef>
                <a:spcPts val="0"/>
              </a:spcBef>
              <a:buNone/>
            </a:pPr>
            <a:r>
              <a:rPr lang="en-US" dirty="0" smtClean="0"/>
              <a:t>B</a:t>
            </a:r>
            <a:r>
              <a:rPr lang="es-AR" dirty="0" smtClean="0">
                <a:sym typeface="Symbol"/>
              </a:rPr>
              <a:t></a:t>
            </a:r>
            <a:r>
              <a:rPr lang="en-US" dirty="0" smtClean="0"/>
              <a:t>B</a:t>
            </a:r>
          </a:p>
          <a:p>
            <a:pPr marL="0">
              <a:spcBef>
                <a:spcPts val="0"/>
              </a:spcBef>
              <a:buNone/>
            </a:pPr>
            <a:endParaRPr lang="es-A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DEMOSTRACIÓN INDIRECTA O POR EL ABSURDO.</a:t>
            </a:r>
            <a:endParaRPr lang="es-AR" dirty="0"/>
          </a:p>
        </p:txBody>
      </p:sp>
      <p:sp>
        <p:nvSpPr>
          <p:cNvPr id="3" name="2 Marcador de contenido"/>
          <p:cNvSpPr>
            <a:spLocks noGrp="1"/>
          </p:cNvSpPr>
          <p:nvPr>
            <p:ph idx="1"/>
          </p:nvPr>
        </p:nvSpPr>
        <p:spPr>
          <a:xfrm>
            <a:off x="457200" y="1412776"/>
            <a:ext cx="8229600" cy="5184576"/>
          </a:xfrm>
        </p:spPr>
        <p:txBody>
          <a:bodyPr>
            <a:normAutofit/>
          </a:bodyPr>
          <a:lstStyle/>
          <a:p>
            <a:pPr marL="0">
              <a:spcBef>
                <a:spcPts val="0"/>
              </a:spcBef>
              <a:buNone/>
            </a:pPr>
            <a:r>
              <a:rPr lang="es-AR" sz="2800" dirty="0" smtClean="0"/>
              <a:t>Ejemplo: Utilizando la demostración por el absurdo, del siguiente conjunto de premisas demostrar </a:t>
            </a:r>
            <a:r>
              <a:rPr lang="es-AR" sz="2800" dirty="0" smtClean="0">
                <a:sym typeface="Symbol"/>
              </a:rPr>
              <a:t></a:t>
            </a:r>
            <a:r>
              <a:rPr lang="es-AR" sz="2800" dirty="0" smtClean="0"/>
              <a:t>B.</a:t>
            </a:r>
          </a:p>
          <a:p>
            <a:pPr>
              <a:buNone/>
            </a:pPr>
            <a:r>
              <a:rPr lang="es-AR" sz="2000" dirty="0" smtClean="0"/>
              <a:t> </a:t>
            </a:r>
            <a:r>
              <a:rPr lang="en-US" sz="2000" dirty="0" smtClean="0"/>
              <a:t>1)   Y </a:t>
            </a:r>
            <a:r>
              <a:rPr lang="es-AR" sz="2000" dirty="0" smtClean="0">
                <a:sym typeface="Symbol"/>
              </a:rPr>
              <a:t></a:t>
            </a:r>
            <a:r>
              <a:rPr lang="en-US" sz="2000" dirty="0" smtClean="0"/>
              <a:t> B </a:t>
            </a:r>
            <a:r>
              <a:rPr lang="es-AR" sz="2000" dirty="0" smtClean="0">
                <a:sym typeface="Symbol"/>
              </a:rPr>
              <a:t></a:t>
            </a:r>
            <a:r>
              <a:rPr lang="en-US" sz="2000" dirty="0" smtClean="0"/>
              <a:t> S				          </a:t>
            </a:r>
            <a:endParaRPr lang="es-AR" sz="2000" dirty="0" smtClean="0"/>
          </a:p>
          <a:p>
            <a:pPr>
              <a:buNone/>
            </a:pPr>
            <a:r>
              <a:rPr lang="en-US" sz="2000" dirty="0" smtClean="0"/>
              <a:t> 2)   </a:t>
            </a:r>
            <a:r>
              <a:rPr lang="es-AR" sz="2000" dirty="0" smtClean="0">
                <a:sym typeface="Symbol"/>
              </a:rPr>
              <a:t></a:t>
            </a:r>
            <a:r>
              <a:rPr lang="en-US" sz="2000" dirty="0" smtClean="0"/>
              <a:t>S </a:t>
            </a:r>
            <a:r>
              <a:rPr lang="es-AR" sz="2000" dirty="0" smtClean="0">
                <a:sym typeface="Symbol"/>
              </a:rPr>
              <a:t></a:t>
            </a:r>
            <a:r>
              <a:rPr lang="en-US" sz="2000" dirty="0" smtClean="0"/>
              <a:t> T						</a:t>
            </a:r>
            <a:endParaRPr lang="es-AR" sz="2000" dirty="0" smtClean="0"/>
          </a:p>
          <a:p>
            <a:pPr lvl="0">
              <a:buNone/>
            </a:pPr>
            <a:r>
              <a:rPr lang="en-US" sz="2000" dirty="0" smtClean="0"/>
              <a:t> 3</a:t>
            </a:r>
            <a:r>
              <a:rPr lang="es-AR" sz="2000" dirty="0" smtClean="0"/>
              <a:t>)   </a:t>
            </a:r>
            <a:r>
              <a:rPr lang="es-AR" sz="2000" dirty="0" smtClean="0">
                <a:sym typeface="Symbol"/>
              </a:rPr>
              <a:t></a:t>
            </a:r>
            <a:r>
              <a:rPr lang="es-AR" sz="2000" dirty="0" smtClean="0"/>
              <a:t>T						</a:t>
            </a:r>
          </a:p>
          <a:p>
            <a:pPr>
              <a:buNone/>
            </a:pPr>
            <a:r>
              <a:rPr lang="es-AR" sz="2000" dirty="0" smtClean="0"/>
              <a:t> 4)   Y	</a:t>
            </a:r>
          </a:p>
          <a:p>
            <a:pPr marL="457200" indent="-457200">
              <a:buAutoNum type="arabicParenR" startAt="5"/>
            </a:pPr>
            <a:r>
              <a:rPr lang="es-AR" sz="2000" dirty="0" smtClean="0"/>
              <a:t>                  B   (LP)</a:t>
            </a:r>
          </a:p>
          <a:p>
            <a:pPr marL="457200" indent="-457200">
              <a:buAutoNum type="arabicParenR" startAt="5"/>
            </a:pPr>
            <a:r>
              <a:rPr lang="en-US" sz="2000" dirty="0" smtClean="0"/>
              <a:t>                 </a:t>
            </a:r>
            <a:r>
              <a:rPr lang="es-AR" sz="2000" dirty="0" smtClean="0">
                <a:sym typeface="Symbol"/>
              </a:rPr>
              <a:t></a:t>
            </a:r>
            <a:r>
              <a:rPr lang="en-US" sz="2000" dirty="0" smtClean="0"/>
              <a:t>S TP (2,3)</a:t>
            </a:r>
          </a:p>
          <a:p>
            <a:pPr marL="457200" indent="-457200">
              <a:buAutoNum type="arabicParenR" startAt="5"/>
            </a:pPr>
            <a:r>
              <a:rPr lang="es-AR" sz="2000" dirty="0" smtClean="0">
                <a:sym typeface="Symbol"/>
              </a:rPr>
              <a:t>                 </a:t>
            </a:r>
            <a:r>
              <a:rPr lang="en-US" sz="2000" dirty="0" smtClean="0"/>
              <a:t>(Y</a:t>
            </a:r>
            <a:r>
              <a:rPr lang="es-AR" sz="2000" dirty="0" smtClean="0">
                <a:sym typeface="Symbol"/>
              </a:rPr>
              <a:t></a:t>
            </a:r>
            <a:r>
              <a:rPr lang="en-US" sz="2000" dirty="0" smtClean="0"/>
              <a:t>B)TT (1,6)</a:t>
            </a:r>
          </a:p>
          <a:p>
            <a:pPr marL="457200" indent="-457200">
              <a:buFont typeface="Arial" pitchFamily="34" charset="0"/>
              <a:buAutoNum type="arabicParenR" startAt="5"/>
            </a:pPr>
            <a:r>
              <a:rPr lang="es-AR" sz="2000" dirty="0" smtClean="0">
                <a:sym typeface="Symbol"/>
              </a:rPr>
              <a:t>                   </a:t>
            </a:r>
            <a:r>
              <a:rPr lang="es-AR" sz="2000" dirty="0" smtClean="0"/>
              <a:t>Y </a:t>
            </a:r>
            <a:r>
              <a:rPr lang="es-AR" sz="2000" dirty="0" smtClean="0">
                <a:sym typeface="Symbol"/>
              </a:rPr>
              <a:t></a:t>
            </a:r>
            <a:r>
              <a:rPr lang="es-AR" sz="2000" dirty="0" smtClean="0"/>
              <a:t> </a:t>
            </a:r>
            <a:r>
              <a:rPr lang="es-AR" sz="2000" dirty="0" smtClean="0">
                <a:sym typeface="Symbol"/>
              </a:rPr>
              <a:t></a:t>
            </a:r>
            <a:r>
              <a:rPr lang="es-AR" sz="2000" dirty="0" smtClean="0"/>
              <a:t>B DL (7)</a:t>
            </a:r>
          </a:p>
          <a:p>
            <a:pPr marL="457200" indent="-457200">
              <a:buFont typeface="Arial" pitchFamily="34" charset="0"/>
              <a:buAutoNum type="arabicParenR" startAt="5"/>
            </a:pPr>
            <a:r>
              <a:rPr lang="es-AR" sz="2000" dirty="0" smtClean="0">
                <a:sym typeface="Symbol"/>
              </a:rPr>
              <a:t>                     </a:t>
            </a:r>
            <a:r>
              <a:rPr lang="es-AR" sz="2000" dirty="0" smtClean="0"/>
              <a:t>B TP (8,4)</a:t>
            </a:r>
          </a:p>
          <a:p>
            <a:pPr marL="457200" indent="-457200">
              <a:buAutoNum type="arabicParenR" startAt="5"/>
            </a:pPr>
            <a:r>
              <a:rPr lang="en-US" sz="2000" dirty="0" smtClean="0"/>
              <a:t>B </a:t>
            </a:r>
            <a:r>
              <a:rPr lang="es-AR" sz="2000" dirty="0" smtClean="0">
                <a:sym typeface="Symbol"/>
              </a:rPr>
              <a:t></a:t>
            </a:r>
            <a:r>
              <a:rPr lang="en-US" sz="2000" dirty="0" smtClean="0"/>
              <a:t> B</a:t>
            </a:r>
            <a:r>
              <a:rPr lang="es-AR" sz="2000" dirty="0" smtClean="0">
                <a:sym typeface="Symbol"/>
              </a:rPr>
              <a:t></a:t>
            </a:r>
            <a:r>
              <a:rPr lang="en-US" sz="2000" dirty="0" smtClean="0"/>
              <a:t>B   </a:t>
            </a:r>
            <a:r>
              <a:rPr lang="en-US" sz="2000" dirty="0" err="1" smtClean="0"/>
              <a:t>Ley</a:t>
            </a:r>
            <a:r>
              <a:rPr lang="en-US" sz="2000" dirty="0" smtClean="0"/>
              <a:t> </a:t>
            </a:r>
            <a:r>
              <a:rPr lang="en-US" sz="2000" dirty="0" err="1" smtClean="0"/>
              <a:t>Condicional</a:t>
            </a:r>
            <a:r>
              <a:rPr lang="en-US" sz="2000" dirty="0" smtClean="0"/>
              <a:t> </a:t>
            </a:r>
          </a:p>
          <a:p>
            <a:pPr marL="457200" indent="-457200">
              <a:buAutoNum type="arabicParenR" startAt="5"/>
            </a:pPr>
            <a:r>
              <a:rPr lang="es-AR" sz="2000" dirty="0" smtClean="0">
                <a:sym typeface="Symbol"/>
              </a:rPr>
              <a:t></a:t>
            </a:r>
            <a:r>
              <a:rPr lang="es-AR" sz="2000" dirty="0" smtClean="0"/>
              <a:t>B. Ley del Absurdo .</a:t>
            </a:r>
            <a:endParaRPr lang="en-US" sz="2000" dirty="0" smtClean="0"/>
          </a:p>
          <a:p>
            <a:pPr marL="457200" indent="-457200">
              <a:buAutoNum type="arabicParenR" startAt="5"/>
            </a:pPr>
            <a:endParaRPr lang="en-US" sz="2400" dirty="0" smtClean="0"/>
          </a:p>
          <a:p>
            <a:pPr marL="457200" indent="-457200">
              <a:buAutoNum type="arabicParenR" startAt="5"/>
            </a:pPr>
            <a:endParaRPr lang="es-AR" sz="2400" dirty="0"/>
          </a:p>
        </p:txBody>
      </p:sp>
      <p:cxnSp>
        <p:nvCxnSpPr>
          <p:cNvPr id="6" name="5 Conector recto"/>
          <p:cNvCxnSpPr/>
          <p:nvPr/>
        </p:nvCxnSpPr>
        <p:spPr>
          <a:xfrm>
            <a:off x="611560" y="3789040"/>
            <a:ext cx="1800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RAZONAMIENTOS INVALIDOS</a:t>
            </a:r>
            <a:endParaRPr lang="es-AR" dirty="0"/>
          </a:p>
        </p:txBody>
      </p:sp>
      <p:sp>
        <p:nvSpPr>
          <p:cNvPr id="3" name="2 Marcador de contenido"/>
          <p:cNvSpPr>
            <a:spLocks noGrp="1"/>
          </p:cNvSpPr>
          <p:nvPr>
            <p:ph idx="1"/>
          </p:nvPr>
        </p:nvSpPr>
        <p:spPr>
          <a:xfrm>
            <a:off x="457200" y="1600200"/>
            <a:ext cx="8435280" cy="4525963"/>
          </a:xfrm>
        </p:spPr>
        <p:txBody>
          <a:bodyPr/>
          <a:lstStyle/>
          <a:p>
            <a:pPr marL="0" algn="just">
              <a:spcBef>
                <a:spcPts val="0"/>
              </a:spcBef>
              <a:buNone/>
            </a:pPr>
            <a:r>
              <a:rPr lang="es-AR" dirty="0" smtClean="0"/>
              <a:t>Un razonamiento es inválido, cuando su forma es inválida. Ello significa que existe, al menos una asignación de valores de verdad, que nos de:</a:t>
            </a:r>
          </a:p>
          <a:p>
            <a:pPr>
              <a:buNone/>
            </a:pPr>
            <a:r>
              <a:rPr lang="es-AR" dirty="0" smtClean="0"/>
              <a:t> </a:t>
            </a:r>
            <a:r>
              <a:rPr lang="es-AR" b="1" dirty="0" smtClean="0"/>
              <a:t>Premisas Verdaderas y Conclusión Falsa.</a:t>
            </a:r>
          </a:p>
          <a:p>
            <a:pPr>
              <a:buNone/>
            </a:pPr>
            <a:r>
              <a:rPr lang="es-AR" dirty="0" smtClean="0"/>
              <a:t>Para demostrar la invalidez podemos hacerlo por:</a:t>
            </a:r>
          </a:p>
          <a:p>
            <a:pPr marL="514350" indent="-514350">
              <a:buFont typeface="+mj-lt"/>
              <a:buAutoNum type="arabicPeriod"/>
            </a:pPr>
            <a:r>
              <a:rPr lang="es-AR" dirty="0" smtClean="0"/>
              <a:t>Método del Contraejemplo (Analogía Lógico)</a:t>
            </a:r>
          </a:p>
          <a:p>
            <a:pPr marL="514350" indent="-514350">
              <a:buFont typeface="+mj-lt"/>
              <a:buAutoNum type="arabicPeriod"/>
            </a:pPr>
            <a:r>
              <a:rPr lang="es-AR" dirty="0" smtClean="0"/>
              <a:t>Método de Asignación de Certeza</a:t>
            </a:r>
          </a:p>
          <a:p>
            <a:pPr marL="514350" indent="-514350">
              <a:buFont typeface="+mj-lt"/>
              <a:buAutoNum type="arabicPeriod"/>
            </a:pPr>
            <a:r>
              <a:rPr lang="es-AR" dirty="0" smtClean="0"/>
              <a:t>Tabla de Verdad.</a:t>
            </a:r>
            <a:endParaRPr lang="es-A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Método de Asignación de Certeza</a:t>
            </a:r>
            <a:endParaRPr lang="es-AR" dirty="0"/>
          </a:p>
        </p:txBody>
      </p:sp>
      <p:sp>
        <p:nvSpPr>
          <p:cNvPr id="3" name="2 Marcador de contenido"/>
          <p:cNvSpPr>
            <a:spLocks noGrp="1"/>
          </p:cNvSpPr>
          <p:nvPr>
            <p:ph idx="1"/>
          </p:nvPr>
        </p:nvSpPr>
        <p:spPr>
          <a:xfrm>
            <a:off x="395536" y="1628800"/>
            <a:ext cx="8229600" cy="4525963"/>
          </a:xfrm>
        </p:spPr>
        <p:txBody>
          <a:bodyPr>
            <a:normAutofit lnSpcReduction="10000"/>
          </a:bodyPr>
          <a:lstStyle/>
          <a:p>
            <a:pPr marL="0" algn="just">
              <a:spcBef>
                <a:spcPts val="0"/>
              </a:spcBef>
              <a:buNone/>
            </a:pPr>
            <a:r>
              <a:rPr lang="es-AR" dirty="0" smtClean="0"/>
              <a:t>Consiste en tratar de encontrar un valor de verdad  para las proposiciones atómicas que forman e razonamiento, tal que puedan ser:</a:t>
            </a:r>
          </a:p>
          <a:p>
            <a:pPr marL="514350" indent="-514350" algn="just">
              <a:buAutoNum type="arabicParenR"/>
            </a:pPr>
            <a:r>
              <a:rPr lang="es-AR" dirty="0" smtClean="0"/>
              <a:t>Todas las premisas verdaderas.</a:t>
            </a:r>
          </a:p>
          <a:p>
            <a:pPr marL="514350" indent="-514350" algn="just">
              <a:buAutoNum type="arabicParenR"/>
            </a:pPr>
            <a:r>
              <a:rPr lang="es-AR" dirty="0" smtClean="0"/>
              <a:t>La concusión Falsa.</a:t>
            </a:r>
          </a:p>
          <a:p>
            <a:pPr marL="0" indent="-514350" algn="just">
              <a:spcBef>
                <a:spcPts val="0"/>
              </a:spcBef>
              <a:buNone/>
            </a:pPr>
            <a:r>
              <a:rPr lang="es-AR" b="1" dirty="0" smtClean="0"/>
              <a:t>Si encontramos esta asignación, ya hemos demostrado que el  razonamiento es inválido.</a:t>
            </a:r>
          </a:p>
          <a:p>
            <a:pPr marL="0" indent="-514350" algn="just">
              <a:spcBef>
                <a:spcPts val="0"/>
              </a:spcBef>
              <a:buNone/>
            </a:pPr>
            <a:r>
              <a:rPr lang="es-AR" dirty="0" smtClean="0"/>
              <a:t>(recordar la definición de razonamiento inválido).</a:t>
            </a:r>
            <a:endParaRPr lang="es-A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Método de Asignación de Certeza</a:t>
            </a:r>
            <a:endParaRPr lang="es-AR" dirty="0"/>
          </a:p>
        </p:txBody>
      </p:sp>
      <p:sp>
        <p:nvSpPr>
          <p:cNvPr id="3" name="2 Marcador de contenido"/>
          <p:cNvSpPr>
            <a:spLocks noGrp="1"/>
          </p:cNvSpPr>
          <p:nvPr>
            <p:ph idx="1"/>
          </p:nvPr>
        </p:nvSpPr>
        <p:spPr>
          <a:xfrm>
            <a:off x="457200" y="1600200"/>
            <a:ext cx="8507288" cy="4525963"/>
          </a:xfrm>
        </p:spPr>
        <p:txBody>
          <a:bodyPr>
            <a:normAutofit fontScale="92500" lnSpcReduction="20000"/>
          </a:bodyPr>
          <a:lstStyle/>
          <a:p>
            <a:pPr marL="0" algn="just">
              <a:spcBef>
                <a:spcPts val="0"/>
              </a:spcBef>
              <a:buNone/>
            </a:pPr>
            <a:r>
              <a:rPr lang="es-AR" dirty="0" smtClean="0"/>
              <a:t>Ejemplos: consideremos el siguiente  razonamiento:</a:t>
            </a:r>
          </a:p>
          <a:p>
            <a:pPr marL="0" algn="just">
              <a:spcBef>
                <a:spcPts val="0"/>
              </a:spcBef>
              <a:buNone/>
            </a:pPr>
            <a:endParaRPr lang="es-AR" dirty="0" smtClean="0"/>
          </a:p>
          <a:p>
            <a:pPr marL="0">
              <a:spcBef>
                <a:spcPts val="0"/>
              </a:spcBef>
              <a:buNone/>
            </a:pPr>
            <a:r>
              <a:rPr lang="es-AR" dirty="0" smtClean="0"/>
              <a:t>Si usted es un ciudadano de Ushuaia, entonces usted es un ciudadano 	argentino.  </a:t>
            </a:r>
          </a:p>
          <a:p>
            <a:pPr marL="0">
              <a:spcBef>
                <a:spcPts val="0"/>
              </a:spcBef>
              <a:buNone/>
            </a:pPr>
            <a:r>
              <a:rPr lang="es-AR" dirty="0" smtClean="0"/>
              <a:t>Usted es un ciudadano argentino.</a:t>
            </a:r>
          </a:p>
          <a:p>
            <a:pPr marL="0">
              <a:spcBef>
                <a:spcPts val="0"/>
              </a:spcBef>
              <a:buNone/>
            </a:pPr>
            <a:r>
              <a:rPr lang="es-AR" dirty="0" smtClean="0"/>
              <a:t>Por lo tanto,  usted es un ciudadano de Ushuaia.</a:t>
            </a:r>
          </a:p>
          <a:p>
            <a:pPr marL="0">
              <a:spcBef>
                <a:spcPts val="0"/>
              </a:spcBef>
              <a:buNone/>
            </a:pPr>
            <a:r>
              <a:rPr lang="es-AR" dirty="0" smtClean="0"/>
              <a:t> </a:t>
            </a:r>
          </a:p>
          <a:p>
            <a:pPr marL="0">
              <a:spcBef>
                <a:spcPts val="0"/>
              </a:spcBef>
              <a:buNone/>
            </a:pPr>
            <a:r>
              <a:rPr lang="es-AR" dirty="0" smtClean="0"/>
              <a:t>1) P</a:t>
            </a:r>
            <a:r>
              <a:rPr lang="es-AR" dirty="0" smtClean="0">
                <a:sym typeface="Symbol"/>
              </a:rPr>
              <a:t></a:t>
            </a:r>
            <a:r>
              <a:rPr lang="es-AR" dirty="0" smtClean="0"/>
              <a:t> Q (Premisa)</a:t>
            </a:r>
          </a:p>
          <a:p>
            <a:pPr marL="0">
              <a:spcBef>
                <a:spcPts val="0"/>
              </a:spcBef>
              <a:buNone/>
            </a:pPr>
            <a:r>
              <a:rPr lang="es-AR" dirty="0" smtClean="0"/>
              <a:t>2) Q (Premisa)</a:t>
            </a:r>
          </a:p>
          <a:p>
            <a:pPr marL="0">
              <a:spcBef>
                <a:spcPts val="0"/>
              </a:spcBef>
              <a:buNone/>
            </a:pPr>
            <a:endParaRPr lang="es-AR" dirty="0" smtClean="0"/>
          </a:p>
          <a:p>
            <a:pPr marL="0">
              <a:spcBef>
                <a:spcPts val="0"/>
              </a:spcBef>
              <a:buNone/>
            </a:pPr>
            <a:r>
              <a:rPr lang="es-AR" dirty="0" smtClean="0"/>
              <a:t>3) P (Conclusión) </a:t>
            </a:r>
          </a:p>
          <a:p>
            <a:pPr marL="0">
              <a:spcBef>
                <a:spcPts val="0"/>
              </a:spcBef>
              <a:buNone/>
            </a:pPr>
            <a:r>
              <a:rPr lang="es-AR" dirty="0" smtClean="0"/>
              <a:t> </a:t>
            </a:r>
          </a:p>
          <a:p>
            <a:pPr marL="0" algn="just">
              <a:spcBef>
                <a:spcPts val="0"/>
              </a:spcBef>
              <a:buNone/>
            </a:pPr>
            <a:endParaRPr lang="es-AR" dirty="0"/>
          </a:p>
        </p:txBody>
      </p:sp>
      <p:cxnSp>
        <p:nvCxnSpPr>
          <p:cNvPr id="5" name="4 Conector recto"/>
          <p:cNvCxnSpPr/>
          <p:nvPr/>
        </p:nvCxnSpPr>
        <p:spPr>
          <a:xfrm>
            <a:off x="539552" y="5157192"/>
            <a:ext cx="273630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Método de Asignación de Certeza</a:t>
            </a:r>
            <a:endParaRPr lang="es-AR" dirty="0"/>
          </a:p>
        </p:txBody>
      </p:sp>
      <p:sp>
        <p:nvSpPr>
          <p:cNvPr id="3" name="2 Marcador de contenido"/>
          <p:cNvSpPr>
            <a:spLocks noGrp="1"/>
          </p:cNvSpPr>
          <p:nvPr>
            <p:ph idx="1"/>
          </p:nvPr>
        </p:nvSpPr>
        <p:spPr>
          <a:xfrm>
            <a:off x="395536" y="1340768"/>
            <a:ext cx="8229600" cy="5328592"/>
          </a:xfrm>
        </p:spPr>
        <p:txBody>
          <a:bodyPr>
            <a:normAutofit lnSpcReduction="10000"/>
          </a:bodyPr>
          <a:lstStyle/>
          <a:p>
            <a:pPr marL="0">
              <a:spcBef>
                <a:spcPts val="0"/>
              </a:spcBef>
              <a:buNone/>
            </a:pPr>
            <a:r>
              <a:rPr lang="es-AR" dirty="0" smtClean="0"/>
              <a:t>Para demostrar la no validez del razonamiento anterior,  tratemos de encontrar valores de verdad para las proposiciones que nos den </a:t>
            </a:r>
            <a:r>
              <a:rPr lang="es-AR" b="1" dirty="0" smtClean="0"/>
              <a:t>P V</a:t>
            </a:r>
            <a:r>
              <a:rPr lang="es-AR" dirty="0" smtClean="0"/>
              <a:t> y C F.</a:t>
            </a:r>
          </a:p>
          <a:p>
            <a:pPr marL="0">
              <a:spcBef>
                <a:spcPts val="0"/>
              </a:spcBef>
              <a:buNone/>
            </a:pPr>
            <a:r>
              <a:rPr lang="es-AR" dirty="0" smtClean="0"/>
              <a:t> Veamos que pasa para los valores: </a:t>
            </a:r>
          </a:p>
          <a:p>
            <a:pPr>
              <a:buNone/>
            </a:pPr>
            <a:r>
              <a:rPr lang="es-AR" dirty="0" smtClean="0"/>
              <a:t>P  Q</a:t>
            </a:r>
          </a:p>
          <a:p>
            <a:pPr>
              <a:buNone/>
            </a:pPr>
            <a:r>
              <a:rPr lang="es-AR" b="1" dirty="0" smtClean="0"/>
              <a:t>F  V</a:t>
            </a:r>
          </a:p>
          <a:p>
            <a:pPr marL="0">
              <a:spcBef>
                <a:spcPts val="0"/>
              </a:spcBef>
              <a:buNone/>
            </a:pPr>
            <a:r>
              <a:rPr lang="es-AR" dirty="0" smtClean="0"/>
              <a:t>Hemos encontrado un valor de certeza que arroja Premisas verdaderas y Conclusión F. </a:t>
            </a:r>
          </a:p>
          <a:p>
            <a:pPr marL="0">
              <a:spcBef>
                <a:spcPts val="0"/>
              </a:spcBef>
              <a:buNone/>
            </a:pPr>
            <a:r>
              <a:rPr lang="es-AR" dirty="0" smtClean="0"/>
              <a:t>Por lo que hemos probado la INVALIIDEZ DEL RAZONAMIENTO ANTERIOR.</a:t>
            </a:r>
          </a:p>
          <a:p>
            <a:pPr marL="0">
              <a:spcBef>
                <a:spcPts val="0"/>
              </a:spcBef>
              <a:buNone/>
            </a:pPr>
            <a:endParaRPr lang="es-AR"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Método de Asignación de Certeza</a:t>
            </a:r>
            <a:endParaRPr lang="es-AR" dirty="0"/>
          </a:p>
        </p:txBody>
      </p:sp>
      <p:sp>
        <p:nvSpPr>
          <p:cNvPr id="3" name="2 Marcador de contenido"/>
          <p:cNvSpPr>
            <a:spLocks noGrp="1"/>
          </p:cNvSpPr>
          <p:nvPr>
            <p:ph idx="1"/>
          </p:nvPr>
        </p:nvSpPr>
        <p:spPr>
          <a:xfrm>
            <a:off x="395536" y="1340768"/>
            <a:ext cx="8229600" cy="5328592"/>
          </a:xfrm>
        </p:spPr>
        <p:txBody>
          <a:bodyPr>
            <a:normAutofit/>
          </a:bodyPr>
          <a:lstStyle/>
          <a:p>
            <a:pPr marL="0" algn="just">
              <a:spcBef>
                <a:spcPts val="0"/>
              </a:spcBef>
              <a:buNone/>
            </a:pPr>
            <a:r>
              <a:rPr lang="en-US" dirty="0" err="1" smtClean="0"/>
              <a:t>Ejercicio</a:t>
            </a:r>
            <a:r>
              <a:rPr lang="en-US" dirty="0" smtClean="0"/>
              <a:t>: </a:t>
            </a:r>
            <a:r>
              <a:rPr lang="en-US" dirty="0" err="1" smtClean="0"/>
              <a:t>demostrar</a:t>
            </a:r>
            <a:r>
              <a:rPr lang="en-US" dirty="0" smtClean="0"/>
              <a:t> la </a:t>
            </a:r>
            <a:r>
              <a:rPr lang="en-US" dirty="0" err="1" smtClean="0"/>
              <a:t>invalidez</a:t>
            </a:r>
            <a:r>
              <a:rPr lang="en-US" dirty="0" smtClean="0"/>
              <a:t> del </a:t>
            </a:r>
            <a:r>
              <a:rPr lang="en-US" dirty="0" err="1" smtClean="0"/>
              <a:t>siguiente</a:t>
            </a:r>
            <a:r>
              <a:rPr lang="en-US" dirty="0" smtClean="0"/>
              <a:t> </a:t>
            </a:r>
            <a:r>
              <a:rPr lang="en-US" dirty="0" err="1" smtClean="0"/>
              <a:t>razonamiento</a:t>
            </a:r>
            <a:r>
              <a:rPr lang="en-US" dirty="0" smtClean="0"/>
              <a:t>: </a:t>
            </a:r>
          </a:p>
          <a:p>
            <a:pPr>
              <a:buNone/>
            </a:pPr>
            <a:r>
              <a:rPr lang="en-US" dirty="0" smtClean="0"/>
              <a:t>1) (P </a:t>
            </a:r>
            <a:r>
              <a:rPr lang="es-AR" dirty="0" smtClean="0">
                <a:sym typeface="Symbol"/>
              </a:rPr>
              <a:t></a:t>
            </a:r>
            <a:r>
              <a:rPr lang="en-US" dirty="0" smtClean="0"/>
              <a:t> Q) </a:t>
            </a:r>
            <a:r>
              <a:rPr lang="es-AR" dirty="0" smtClean="0">
                <a:sym typeface="Symbol"/>
              </a:rPr>
              <a:t></a:t>
            </a:r>
            <a:r>
              <a:rPr lang="en-US" dirty="0" smtClean="0"/>
              <a:t> (P</a:t>
            </a:r>
            <a:r>
              <a:rPr lang="es-AR" dirty="0" smtClean="0">
                <a:sym typeface="Symbol"/>
              </a:rPr>
              <a:t></a:t>
            </a:r>
            <a:r>
              <a:rPr lang="en-US" dirty="0" smtClean="0"/>
              <a:t>R) </a:t>
            </a:r>
            <a:r>
              <a:rPr lang="es-AR" dirty="0" smtClean="0">
                <a:sym typeface="Symbol"/>
              </a:rPr>
              <a:t></a:t>
            </a:r>
            <a:r>
              <a:rPr lang="en-US" dirty="0" smtClean="0"/>
              <a:t> S	(Propos.)		</a:t>
            </a:r>
            <a:endParaRPr lang="es-AR" dirty="0" smtClean="0"/>
          </a:p>
          <a:p>
            <a:pPr>
              <a:buNone/>
            </a:pPr>
            <a:r>
              <a:rPr lang="es-AR" dirty="0" smtClean="0"/>
              <a:t>2) P </a:t>
            </a:r>
            <a:r>
              <a:rPr lang="es-AR" dirty="0" smtClean="0">
                <a:sym typeface="Symbol"/>
              </a:rPr>
              <a:t></a:t>
            </a:r>
            <a:r>
              <a:rPr lang="es-AR" dirty="0" smtClean="0"/>
              <a:t> </a:t>
            </a:r>
            <a:r>
              <a:rPr lang="es-AR" dirty="0" smtClean="0">
                <a:sym typeface="Symbol"/>
              </a:rPr>
              <a:t></a:t>
            </a:r>
            <a:r>
              <a:rPr lang="es-AR" dirty="0" smtClean="0"/>
              <a:t>R	(</a:t>
            </a:r>
            <a:r>
              <a:rPr lang="es-AR" dirty="0" err="1" smtClean="0"/>
              <a:t>Propos</a:t>
            </a:r>
            <a:r>
              <a:rPr lang="es-AR" dirty="0" smtClean="0"/>
              <a:t>.)		</a:t>
            </a:r>
          </a:p>
          <a:p>
            <a:pPr>
              <a:buNone/>
            </a:pPr>
            <a:r>
              <a:rPr lang="en-US" dirty="0" smtClean="0"/>
              <a:t>3) </a:t>
            </a:r>
            <a:r>
              <a:rPr lang="es-AR" dirty="0" smtClean="0">
                <a:sym typeface="Symbol"/>
              </a:rPr>
              <a:t></a:t>
            </a:r>
            <a:r>
              <a:rPr lang="en-US" dirty="0" smtClean="0"/>
              <a:t>P </a:t>
            </a:r>
            <a:r>
              <a:rPr lang="es-AR" dirty="0" smtClean="0">
                <a:sym typeface="Symbol"/>
              </a:rPr>
              <a:t></a:t>
            </a:r>
            <a:r>
              <a:rPr lang="es-AR" dirty="0" smtClean="0"/>
              <a:t> </a:t>
            </a:r>
            <a:r>
              <a:rPr lang="es-AR" dirty="0" smtClean="0">
                <a:sym typeface="Symbol"/>
              </a:rPr>
              <a:t></a:t>
            </a:r>
            <a:r>
              <a:rPr lang="en-US" dirty="0" smtClean="0"/>
              <a:t>Q  (</a:t>
            </a:r>
            <a:r>
              <a:rPr lang="en-US" dirty="0" err="1" smtClean="0"/>
              <a:t>Conclus</a:t>
            </a:r>
            <a:r>
              <a:rPr lang="en-US" dirty="0" smtClean="0"/>
              <a:t>.) </a:t>
            </a:r>
            <a:endParaRPr lang="es-AR" dirty="0" smtClean="0"/>
          </a:p>
          <a:p>
            <a:pPr>
              <a:buNone/>
            </a:pPr>
            <a:endParaRPr lang="en-US" dirty="0" smtClean="0"/>
          </a:p>
          <a:p>
            <a:pPr>
              <a:buNone/>
            </a:pPr>
            <a:endParaRPr lang="es-AR" dirty="0" smtClean="0"/>
          </a:p>
          <a:p>
            <a:pPr marL="0">
              <a:spcBef>
                <a:spcPts val="0"/>
              </a:spcBef>
              <a:buNone/>
            </a:pPr>
            <a:endParaRPr lang="es-AR"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Consistencia e Inconsistencia de Premisas</a:t>
            </a:r>
            <a:endParaRPr lang="es-AR" dirty="0"/>
          </a:p>
        </p:txBody>
      </p:sp>
      <p:sp>
        <p:nvSpPr>
          <p:cNvPr id="3" name="2 Marcador de contenido"/>
          <p:cNvSpPr>
            <a:spLocks noGrp="1"/>
          </p:cNvSpPr>
          <p:nvPr>
            <p:ph idx="1"/>
          </p:nvPr>
        </p:nvSpPr>
        <p:spPr>
          <a:xfrm>
            <a:off x="457200" y="2060848"/>
            <a:ext cx="8229600" cy="4065315"/>
          </a:xfrm>
        </p:spPr>
        <p:txBody>
          <a:bodyPr/>
          <a:lstStyle/>
          <a:p>
            <a:pPr marL="0" algn="just">
              <a:spcBef>
                <a:spcPts val="0"/>
              </a:spcBef>
              <a:buNone/>
            </a:pPr>
            <a:r>
              <a:rPr lang="es-AR" dirty="0" smtClean="0"/>
              <a:t>Previo a probar la validez o invalidez de un razonamiento, vale considerar si las premisas que lo conforman, son o no consistentes.</a:t>
            </a:r>
          </a:p>
          <a:p>
            <a:pPr marL="0" algn="just">
              <a:spcBef>
                <a:spcPts val="0"/>
              </a:spcBef>
              <a:buNone/>
            </a:pPr>
            <a:endParaRPr lang="es-AR" dirty="0" smtClean="0"/>
          </a:p>
          <a:p>
            <a:pPr marL="0" algn="just">
              <a:spcBef>
                <a:spcPts val="0"/>
              </a:spcBef>
              <a:buNone/>
            </a:pPr>
            <a:r>
              <a:rPr lang="es-AR" dirty="0" smtClean="0"/>
              <a:t>(es similar a analizar si las hipótesis de un teorema son todas ciertas).</a:t>
            </a:r>
          </a:p>
          <a:p>
            <a:pPr marL="0" algn="just">
              <a:spcBef>
                <a:spcPts val="0"/>
              </a:spcBef>
              <a:buNone/>
            </a:pPr>
            <a:endParaRPr lang="es-AR"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Premisas Consistentes</a:t>
            </a:r>
            <a:endParaRPr lang="es-AR" dirty="0"/>
          </a:p>
        </p:txBody>
      </p:sp>
      <p:sp>
        <p:nvSpPr>
          <p:cNvPr id="3" name="2 Marcador de contenido"/>
          <p:cNvSpPr>
            <a:spLocks noGrp="1"/>
          </p:cNvSpPr>
          <p:nvPr>
            <p:ph idx="1"/>
          </p:nvPr>
        </p:nvSpPr>
        <p:spPr>
          <a:xfrm>
            <a:off x="467544" y="1268760"/>
            <a:ext cx="8229600" cy="5400600"/>
          </a:xfrm>
        </p:spPr>
        <p:txBody>
          <a:bodyPr>
            <a:normAutofit fontScale="85000" lnSpcReduction="20000"/>
          </a:bodyPr>
          <a:lstStyle/>
          <a:p>
            <a:pPr marL="0">
              <a:spcBef>
                <a:spcPts val="0"/>
              </a:spcBef>
              <a:buNone/>
            </a:pPr>
            <a:r>
              <a:rPr lang="es-AR" dirty="0" smtClean="0"/>
              <a:t>Se dice que un conjunto de premisas es consistente </a:t>
            </a:r>
            <a:r>
              <a:rPr lang="es-AR" b="1" dirty="0" smtClean="0"/>
              <a:t>si existe al menos una asignación de certeza tal que todas las premisas puedan ser ciertas al mismo tiempo.</a:t>
            </a:r>
          </a:p>
          <a:p>
            <a:pPr marL="0">
              <a:spcBef>
                <a:spcPts val="0"/>
              </a:spcBef>
              <a:buNone/>
            </a:pPr>
            <a:endParaRPr lang="es-AR" dirty="0" smtClean="0"/>
          </a:p>
          <a:p>
            <a:pPr marL="0">
              <a:spcBef>
                <a:spcPts val="0"/>
              </a:spcBef>
              <a:buNone/>
            </a:pPr>
            <a:r>
              <a:rPr lang="es-AR" dirty="0" smtClean="0"/>
              <a:t>Ejemplo: demostrar que es consistente el siguiente conjunto de premisas.</a:t>
            </a:r>
          </a:p>
          <a:p>
            <a:pPr>
              <a:buNone/>
            </a:pPr>
            <a:r>
              <a:rPr lang="es-AR" dirty="0" smtClean="0"/>
              <a:t> 		Si Juana es joven, entonces Rosa es vieja.</a:t>
            </a:r>
          </a:p>
          <a:p>
            <a:pPr>
              <a:buNone/>
            </a:pPr>
            <a:r>
              <a:rPr lang="es-AR" dirty="0" smtClean="0"/>
              <a:t>		Si Rosa es vieja, entonces Marta es Joven.</a:t>
            </a:r>
          </a:p>
          <a:p>
            <a:pPr>
              <a:buNone/>
            </a:pPr>
            <a:r>
              <a:rPr lang="es-AR" dirty="0" smtClean="0"/>
              <a:t>		Marta no es joven.</a:t>
            </a:r>
          </a:p>
          <a:p>
            <a:pPr>
              <a:buNone/>
            </a:pPr>
            <a:r>
              <a:rPr lang="es-AR" dirty="0" smtClean="0"/>
              <a:t> </a:t>
            </a:r>
          </a:p>
          <a:p>
            <a:pPr>
              <a:buNone/>
            </a:pPr>
            <a:r>
              <a:rPr lang="es-AR" dirty="0" smtClean="0"/>
              <a:t>		J </a:t>
            </a:r>
            <a:r>
              <a:rPr lang="es-AR" dirty="0" smtClean="0">
                <a:sym typeface="Symbol"/>
              </a:rPr>
              <a:t></a:t>
            </a:r>
            <a:r>
              <a:rPr lang="es-AR" dirty="0" smtClean="0"/>
              <a:t> L</a:t>
            </a:r>
          </a:p>
          <a:p>
            <a:pPr>
              <a:buNone/>
            </a:pPr>
            <a:r>
              <a:rPr lang="es-AR" dirty="0" smtClean="0"/>
              <a:t>		L </a:t>
            </a:r>
            <a:r>
              <a:rPr lang="es-AR" dirty="0" smtClean="0">
                <a:sym typeface="Symbol"/>
              </a:rPr>
              <a:t></a:t>
            </a:r>
            <a:r>
              <a:rPr lang="es-AR" dirty="0" smtClean="0"/>
              <a:t> M</a:t>
            </a:r>
          </a:p>
          <a:p>
            <a:pPr>
              <a:buNone/>
            </a:pPr>
            <a:r>
              <a:rPr lang="es-AR" dirty="0" smtClean="0"/>
              <a:t>		</a:t>
            </a:r>
            <a:r>
              <a:rPr lang="es-AR" dirty="0" smtClean="0">
                <a:sym typeface="Symbol"/>
              </a:rPr>
              <a:t></a:t>
            </a:r>
            <a:r>
              <a:rPr lang="es-AR" dirty="0" smtClean="0"/>
              <a:t>M</a:t>
            </a:r>
          </a:p>
          <a:p>
            <a:pPr>
              <a:buNone/>
            </a:pPr>
            <a:r>
              <a:rPr lang="es-AR" dirty="0" smtClean="0"/>
              <a:t>(Notar que no hemos puesto ninguna CONCLUSIÓN)</a:t>
            </a:r>
            <a:endParaRPr lang="es-A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Premisas Consistentes</a:t>
            </a:r>
            <a:endParaRPr lang="es-AR" dirty="0"/>
          </a:p>
        </p:txBody>
      </p:sp>
      <p:sp>
        <p:nvSpPr>
          <p:cNvPr id="3" name="2 Marcador de contenido"/>
          <p:cNvSpPr>
            <a:spLocks noGrp="1"/>
          </p:cNvSpPr>
          <p:nvPr>
            <p:ph idx="1"/>
          </p:nvPr>
        </p:nvSpPr>
        <p:spPr/>
        <p:txBody>
          <a:bodyPr/>
          <a:lstStyle/>
          <a:p>
            <a:pPr marL="0" algn="just">
              <a:spcBef>
                <a:spcPts val="0"/>
              </a:spcBef>
              <a:buNone/>
            </a:pPr>
            <a:r>
              <a:rPr lang="es-AR" dirty="0" smtClean="0"/>
              <a:t>Luego hemos encontrado una asignación de certeza (en nuestro ejemplo, dando valores F a las tres </a:t>
            </a:r>
            <a:r>
              <a:rPr lang="es-AR" smtClean="0"/>
              <a:t>proposiciones Atómicas) que </a:t>
            </a:r>
            <a:r>
              <a:rPr lang="es-AR" dirty="0" smtClean="0"/>
              <a:t>permite que todas las Premisas pueden ser verdaderas al mismo tiempo.</a:t>
            </a:r>
          </a:p>
          <a:p>
            <a:pPr marL="0" algn="just">
              <a:spcBef>
                <a:spcPts val="0"/>
              </a:spcBef>
              <a:buNone/>
            </a:pPr>
            <a:r>
              <a:rPr lang="es-AR" dirty="0" smtClean="0"/>
              <a:t>(Note que no en este caso, pero en otros puede haber más de una asignación, pero con encontrar una es suficiente).</a:t>
            </a:r>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 LOGICA</a:t>
            </a:r>
            <a:endParaRPr lang="es-AR" dirty="0"/>
          </a:p>
        </p:txBody>
      </p:sp>
      <p:sp>
        <p:nvSpPr>
          <p:cNvPr id="3" name="2 Marcador de contenido"/>
          <p:cNvSpPr>
            <a:spLocks noGrp="1"/>
          </p:cNvSpPr>
          <p:nvPr>
            <p:ph idx="1"/>
          </p:nvPr>
        </p:nvSpPr>
        <p:spPr/>
        <p:txBody>
          <a:bodyPr>
            <a:normAutofit lnSpcReduction="10000"/>
          </a:bodyPr>
          <a:lstStyle/>
          <a:p>
            <a:pPr algn="just"/>
            <a:r>
              <a:rPr lang="es-AR" dirty="0" smtClean="0"/>
              <a:t>ES LA </a:t>
            </a:r>
            <a:r>
              <a:rPr lang="es-AR" b="1" dirty="0" smtClean="0"/>
              <a:t>CIENCIA</a:t>
            </a:r>
            <a:r>
              <a:rPr lang="es-AR" dirty="0" smtClean="0"/>
              <a:t> QUE ESTUDIA LA ESTRUCTURA DE LOS RAZONAMIENTOS Y PROVEE MÉTODOS PARA DISTINGUIR LOS </a:t>
            </a:r>
            <a:r>
              <a:rPr lang="es-AR" b="1" dirty="0" smtClean="0"/>
              <a:t>RAZONAMIENTOS CORRECTOS DE LOS INCORRECTOS</a:t>
            </a:r>
          </a:p>
          <a:p>
            <a:pPr algn="just"/>
            <a:r>
              <a:rPr lang="es-AR" b="1" dirty="0" smtClean="0"/>
              <a:t>RAZONAMIENTO</a:t>
            </a:r>
            <a:r>
              <a:rPr lang="es-AR" dirty="0" smtClean="0"/>
              <a:t>: es un conjunto de </a:t>
            </a:r>
            <a:r>
              <a:rPr lang="es-AR" b="1" dirty="0" smtClean="0"/>
              <a:t>proposiciones</a:t>
            </a:r>
            <a:r>
              <a:rPr lang="es-AR" dirty="0" smtClean="0"/>
              <a:t> en el que una de ellas, llamada </a:t>
            </a:r>
            <a:r>
              <a:rPr lang="es-AR" b="1" dirty="0" smtClean="0"/>
              <a:t>conclusión</a:t>
            </a:r>
            <a:r>
              <a:rPr lang="es-AR" dirty="0" smtClean="0"/>
              <a:t>, se pretende que está fundada sobre las otras llamadas </a:t>
            </a:r>
            <a:r>
              <a:rPr lang="es-AR" b="1" dirty="0" smtClean="0"/>
              <a:t>premisas</a:t>
            </a:r>
            <a:r>
              <a:rPr lang="es-AR" dirty="0" smtClean="0"/>
              <a:t>.</a:t>
            </a:r>
            <a:endParaRPr lang="es-A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Premisas Inconsistentes</a:t>
            </a:r>
            <a:endParaRPr lang="es-AR" dirty="0"/>
          </a:p>
        </p:txBody>
      </p:sp>
      <p:sp>
        <p:nvSpPr>
          <p:cNvPr id="3" name="2 Marcador de contenido"/>
          <p:cNvSpPr>
            <a:spLocks noGrp="1"/>
          </p:cNvSpPr>
          <p:nvPr>
            <p:ph idx="1"/>
          </p:nvPr>
        </p:nvSpPr>
        <p:spPr/>
        <p:txBody>
          <a:bodyPr/>
          <a:lstStyle/>
          <a:p>
            <a:pPr marL="0" algn="just">
              <a:spcBef>
                <a:spcPts val="0"/>
              </a:spcBef>
              <a:buNone/>
            </a:pPr>
            <a:r>
              <a:rPr lang="es-AR" dirty="0" smtClean="0"/>
              <a:t>Decimos que un conjunto de premisas es inconsistente </a:t>
            </a:r>
            <a:r>
              <a:rPr lang="es-AR" b="1" dirty="0" smtClean="0"/>
              <a:t>si no existe ninguna posibilidad de que todas las premisas sean ciertas al mismo tiempo.</a:t>
            </a:r>
          </a:p>
          <a:p>
            <a:pPr marL="0" algn="just">
              <a:spcBef>
                <a:spcPts val="0"/>
              </a:spcBef>
              <a:buNone/>
            </a:pPr>
            <a:r>
              <a:rPr lang="es-AR" dirty="0" smtClean="0"/>
              <a:t>Para demostrar la inconsistencia haremos uso de:</a:t>
            </a:r>
          </a:p>
          <a:p>
            <a:pPr marL="0" algn="just">
              <a:spcBef>
                <a:spcPts val="0"/>
              </a:spcBef>
              <a:buNone/>
            </a:pPr>
            <a:r>
              <a:rPr lang="es-AR" dirty="0" smtClean="0"/>
              <a:t>1) Leyes de la Lógica Proposicional.</a:t>
            </a:r>
          </a:p>
          <a:p>
            <a:pPr marL="0" algn="just">
              <a:spcBef>
                <a:spcPts val="0"/>
              </a:spcBef>
              <a:buNone/>
            </a:pPr>
            <a:r>
              <a:rPr lang="es-AR" dirty="0" smtClean="0"/>
              <a:t>2) Concepto de Contradicción.</a:t>
            </a:r>
            <a:endParaRPr lang="es-A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Premisas Inconsistentes</a:t>
            </a:r>
            <a:endParaRPr lang="es-AR" dirty="0"/>
          </a:p>
        </p:txBody>
      </p:sp>
      <p:sp>
        <p:nvSpPr>
          <p:cNvPr id="3" name="2 Marcador de contenido"/>
          <p:cNvSpPr>
            <a:spLocks noGrp="1"/>
          </p:cNvSpPr>
          <p:nvPr>
            <p:ph idx="1"/>
          </p:nvPr>
        </p:nvSpPr>
        <p:spPr>
          <a:xfrm>
            <a:off x="457200" y="1340768"/>
            <a:ext cx="8229600" cy="4785395"/>
          </a:xfrm>
        </p:spPr>
        <p:txBody>
          <a:bodyPr>
            <a:normAutofit fontScale="92500" lnSpcReduction="10000"/>
          </a:bodyPr>
          <a:lstStyle/>
          <a:p>
            <a:pPr marL="0" algn="just">
              <a:spcBef>
                <a:spcPts val="0"/>
              </a:spcBef>
              <a:buNone/>
            </a:pPr>
            <a:r>
              <a:rPr lang="es-AR" dirty="0" smtClean="0"/>
              <a:t>Partiendo de las Premisas dadas, hacemos uso de las Leyes Lógicas para inferir una Contradicción (del tipo </a:t>
            </a:r>
            <a:r>
              <a:rPr lang="en-US" dirty="0" smtClean="0"/>
              <a:t>B</a:t>
            </a:r>
            <a:r>
              <a:rPr lang="es-AR" dirty="0" smtClean="0">
                <a:sym typeface="Symbol"/>
              </a:rPr>
              <a:t></a:t>
            </a:r>
            <a:r>
              <a:rPr lang="en-US" dirty="0" smtClean="0"/>
              <a:t>B).</a:t>
            </a:r>
          </a:p>
          <a:p>
            <a:pPr marL="0" algn="just">
              <a:spcBef>
                <a:spcPts val="0"/>
              </a:spcBef>
              <a:buNone/>
            </a:pPr>
            <a:r>
              <a:rPr lang="es-AR" dirty="0" smtClean="0"/>
              <a:t>Si lo logramos hemos demostrado la inconsistencia de la Premisas. </a:t>
            </a:r>
          </a:p>
          <a:p>
            <a:pPr marL="0" algn="just">
              <a:spcBef>
                <a:spcPts val="0"/>
              </a:spcBef>
              <a:buNone/>
            </a:pPr>
            <a:r>
              <a:rPr lang="es-AR" dirty="0" smtClean="0"/>
              <a:t>Ejemplo: demuestre la inconsistencia del siguiente conjunto de Premisas:  </a:t>
            </a:r>
          </a:p>
          <a:p>
            <a:pPr marL="171450" indent="-514350" algn="just">
              <a:spcBef>
                <a:spcPts val="0"/>
              </a:spcBef>
              <a:buAutoNum type="arabicParenR"/>
            </a:pPr>
            <a:r>
              <a:rPr lang="es-AR" dirty="0" smtClean="0"/>
              <a:t>Si Antonio no gana la carrera, entonces Juan será el segundo.</a:t>
            </a:r>
          </a:p>
          <a:p>
            <a:pPr marL="171450" indent="-514350" algn="just">
              <a:spcBef>
                <a:spcPts val="0"/>
              </a:spcBef>
              <a:buAutoNum type="arabicParenR"/>
            </a:pPr>
            <a:r>
              <a:rPr lang="es-AR" dirty="0" smtClean="0"/>
              <a:t>Antonio no gana la carrera</a:t>
            </a:r>
          </a:p>
          <a:p>
            <a:pPr marL="171450" indent="-514350" algn="just">
              <a:spcBef>
                <a:spcPts val="0"/>
              </a:spcBef>
              <a:buAutoNum type="arabicParenR"/>
            </a:pPr>
            <a:r>
              <a:rPr lang="es-AR" dirty="0" smtClean="0"/>
              <a:t>Juan no será el segundo.</a:t>
            </a:r>
          </a:p>
          <a:p>
            <a:pPr marL="171450" indent="-514350" algn="just">
              <a:spcBef>
                <a:spcPts val="0"/>
              </a:spcBef>
              <a:buAutoNum type="arabicParenR"/>
            </a:pPr>
            <a:endParaRPr lang="es-A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Premisas Inconsistentes</a:t>
            </a:r>
            <a:endParaRPr lang="es-AR" dirty="0"/>
          </a:p>
        </p:txBody>
      </p:sp>
      <p:sp>
        <p:nvSpPr>
          <p:cNvPr id="3" name="2 Marcador de contenido"/>
          <p:cNvSpPr>
            <a:spLocks noGrp="1"/>
          </p:cNvSpPr>
          <p:nvPr>
            <p:ph idx="1"/>
          </p:nvPr>
        </p:nvSpPr>
        <p:spPr>
          <a:xfrm>
            <a:off x="457200" y="1340768"/>
            <a:ext cx="8229600" cy="4785395"/>
          </a:xfrm>
        </p:spPr>
        <p:txBody>
          <a:bodyPr>
            <a:normAutofit fontScale="92500" lnSpcReduction="20000"/>
          </a:bodyPr>
          <a:lstStyle/>
          <a:p>
            <a:pPr marL="0" algn="just">
              <a:spcBef>
                <a:spcPts val="0"/>
              </a:spcBef>
              <a:buNone/>
            </a:pPr>
            <a:r>
              <a:rPr lang="es-AR" dirty="0" smtClean="0"/>
              <a:t>NOTEMOS QUE LAS 3 ANTERIORES SON PREMISAS. (NO HAY CONCLUSION).</a:t>
            </a:r>
          </a:p>
          <a:p>
            <a:pPr marL="0" algn="just">
              <a:spcBef>
                <a:spcPts val="0"/>
              </a:spcBef>
              <a:buNone/>
            </a:pPr>
            <a:r>
              <a:rPr lang="es-AR" dirty="0" smtClean="0"/>
              <a:t>Simbolicemos: </a:t>
            </a:r>
          </a:p>
          <a:p>
            <a:pPr marL="0" algn="just">
              <a:spcBef>
                <a:spcPts val="0"/>
              </a:spcBef>
              <a:buNone/>
            </a:pPr>
            <a:r>
              <a:rPr lang="es-AR" dirty="0" smtClean="0"/>
              <a:t>1) A</a:t>
            </a:r>
            <a:r>
              <a:rPr lang="es-AR" dirty="0" smtClean="0">
                <a:sym typeface="Symbol"/>
              </a:rPr>
              <a:t> J</a:t>
            </a:r>
          </a:p>
          <a:p>
            <a:pPr marL="0" algn="just">
              <a:spcBef>
                <a:spcPts val="0"/>
              </a:spcBef>
              <a:buNone/>
            </a:pPr>
            <a:r>
              <a:rPr lang="es-AR" dirty="0" smtClean="0">
                <a:sym typeface="Symbol"/>
              </a:rPr>
              <a:t>2) A</a:t>
            </a:r>
          </a:p>
          <a:p>
            <a:pPr marL="0" algn="just">
              <a:spcBef>
                <a:spcPts val="0"/>
              </a:spcBef>
              <a:buNone/>
            </a:pPr>
            <a:r>
              <a:rPr lang="es-AR" dirty="0" smtClean="0">
                <a:sym typeface="Symbol"/>
              </a:rPr>
              <a:t>3)  J</a:t>
            </a:r>
          </a:p>
          <a:p>
            <a:pPr marL="0" algn="just">
              <a:spcBef>
                <a:spcPts val="0"/>
              </a:spcBef>
              <a:buNone/>
            </a:pPr>
            <a:endParaRPr lang="es-AR" dirty="0" smtClean="0">
              <a:sym typeface="Symbol"/>
            </a:endParaRPr>
          </a:p>
          <a:p>
            <a:pPr marL="0" algn="just">
              <a:spcBef>
                <a:spcPts val="0"/>
              </a:spcBef>
              <a:buNone/>
            </a:pPr>
            <a:r>
              <a:rPr lang="es-AR" dirty="0" smtClean="0">
                <a:sym typeface="Symbol"/>
              </a:rPr>
              <a:t>4) J (PP 1,2)</a:t>
            </a:r>
          </a:p>
          <a:p>
            <a:pPr marL="0" algn="just">
              <a:spcBef>
                <a:spcPts val="0"/>
              </a:spcBef>
              <a:buNone/>
            </a:pPr>
            <a:endParaRPr lang="es-AR" dirty="0" smtClean="0">
              <a:sym typeface="Symbol"/>
            </a:endParaRPr>
          </a:p>
          <a:p>
            <a:pPr marL="0" algn="just">
              <a:spcBef>
                <a:spcPts val="0"/>
              </a:spcBef>
              <a:buNone/>
            </a:pPr>
            <a:r>
              <a:rPr lang="es-AR" dirty="0" smtClean="0">
                <a:sym typeface="Symbol"/>
              </a:rPr>
              <a:t>5)J     J</a:t>
            </a:r>
          </a:p>
          <a:p>
            <a:pPr marL="0" algn="just">
              <a:spcBef>
                <a:spcPts val="0"/>
              </a:spcBef>
              <a:buNone/>
            </a:pPr>
            <a:endParaRPr lang="es-AR" dirty="0" smtClean="0">
              <a:sym typeface="Symbol"/>
            </a:endParaRPr>
          </a:p>
          <a:p>
            <a:pPr marL="0" algn="just">
              <a:spcBef>
                <a:spcPts val="0"/>
              </a:spcBef>
              <a:buNone/>
            </a:pPr>
            <a:r>
              <a:rPr lang="es-AR" dirty="0" smtClean="0"/>
              <a:t>Por lo tanto las premisas son Inconsistentes.</a:t>
            </a:r>
            <a:endParaRPr lang="es-AR" dirty="0"/>
          </a:p>
        </p:txBody>
      </p:sp>
      <p:cxnSp>
        <p:nvCxnSpPr>
          <p:cNvPr id="5" name="4 Conector recto"/>
          <p:cNvCxnSpPr/>
          <p:nvPr/>
        </p:nvCxnSpPr>
        <p:spPr>
          <a:xfrm>
            <a:off x="683568" y="4509120"/>
            <a:ext cx="172819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Tablas de Verdad</a:t>
            </a:r>
            <a:endParaRPr lang="es-AR" dirty="0"/>
          </a:p>
        </p:txBody>
      </p:sp>
      <p:sp>
        <p:nvSpPr>
          <p:cNvPr id="3" name="2 Marcador de contenido"/>
          <p:cNvSpPr>
            <a:spLocks noGrp="1"/>
          </p:cNvSpPr>
          <p:nvPr>
            <p:ph idx="1"/>
          </p:nvPr>
        </p:nvSpPr>
        <p:spPr>
          <a:xfrm>
            <a:off x="457200" y="1600200"/>
            <a:ext cx="8229600" cy="4925144"/>
          </a:xfrm>
        </p:spPr>
        <p:txBody>
          <a:bodyPr>
            <a:normAutofit lnSpcReduction="10000"/>
          </a:bodyPr>
          <a:lstStyle/>
          <a:p>
            <a:pPr marL="0" algn="just">
              <a:spcBef>
                <a:spcPts val="0"/>
              </a:spcBef>
              <a:buNone/>
            </a:pPr>
            <a:r>
              <a:rPr lang="es-AR" dirty="0" smtClean="0"/>
              <a:t>Un tabla de verdad es una tabla donde se pueden colocar todos los valores posibles de las proposiciones atómicas que conforman un razonamiento.</a:t>
            </a:r>
          </a:p>
          <a:p>
            <a:pPr marL="0" algn="just">
              <a:spcBef>
                <a:spcPts val="0"/>
              </a:spcBef>
              <a:buNone/>
            </a:pPr>
            <a:r>
              <a:rPr lang="es-AR" dirty="0" smtClean="0"/>
              <a:t>Si bien ya hemos visto las tablas de verdad básicas, que correspondían a cada uno de los términos de enlace, volveremos sobre este tema, ya que nos permite obtener información referente a:</a:t>
            </a:r>
          </a:p>
          <a:p>
            <a:pPr marL="171450" indent="-514350" algn="just">
              <a:spcBef>
                <a:spcPts val="0"/>
              </a:spcBef>
              <a:buAutoNum type="arabicParenR"/>
            </a:pPr>
            <a:r>
              <a:rPr lang="es-AR" dirty="0" smtClean="0"/>
              <a:t>Razonamiento Correcto o Incorrecto</a:t>
            </a:r>
          </a:p>
          <a:p>
            <a:pPr marL="171450" indent="-514350" algn="just">
              <a:spcBef>
                <a:spcPts val="0"/>
              </a:spcBef>
              <a:buAutoNum type="arabicParenR"/>
            </a:pPr>
            <a:r>
              <a:rPr lang="es-AR" dirty="0" smtClean="0"/>
              <a:t>Consistencia e Inconsistencia de Premisas.</a:t>
            </a:r>
          </a:p>
          <a:p>
            <a:pPr marL="0" algn="just">
              <a:spcBef>
                <a:spcPts val="0"/>
              </a:spcBef>
              <a:buNone/>
            </a:pPr>
            <a:endParaRPr lang="es-A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Tablas de Verdad</a:t>
            </a:r>
            <a:endParaRPr lang="es-AR" dirty="0"/>
          </a:p>
        </p:txBody>
      </p:sp>
      <p:sp>
        <p:nvSpPr>
          <p:cNvPr id="3" name="2 Marcador de contenido"/>
          <p:cNvSpPr>
            <a:spLocks noGrp="1"/>
          </p:cNvSpPr>
          <p:nvPr>
            <p:ph idx="1"/>
          </p:nvPr>
        </p:nvSpPr>
        <p:spPr>
          <a:xfrm>
            <a:off x="467544" y="1340768"/>
            <a:ext cx="8229600" cy="5184576"/>
          </a:xfrm>
        </p:spPr>
        <p:txBody>
          <a:bodyPr>
            <a:normAutofit fontScale="85000" lnSpcReduction="10000"/>
          </a:bodyPr>
          <a:lstStyle/>
          <a:p>
            <a:pPr marL="0">
              <a:spcBef>
                <a:spcPts val="0"/>
              </a:spcBef>
              <a:buNone/>
            </a:pPr>
            <a:r>
              <a:rPr lang="es-AR" dirty="0" smtClean="0"/>
              <a:t>Ejemplo: supongamos que queremos demostrar,  usando una tabla de verdad, la validez de la ley del Modus </a:t>
            </a:r>
            <a:r>
              <a:rPr lang="es-AR" dirty="0" err="1" smtClean="0"/>
              <a:t>Tollendo</a:t>
            </a:r>
            <a:r>
              <a:rPr lang="es-AR" dirty="0" smtClean="0"/>
              <a:t> </a:t>
            </a:r>
            <a:r>
              <a:rPr lang="es-AR" dirty="0" err="1" smtClean="0"/>
              <a:t>Ponens</a:t>
            </a:r>
            <a:r>
              <a:rPr lang="es-AR" dirty="0" smtClean="0"/>
              <a:t>. Las premisas y la conclusión son:</a:t>
            </a:r>
          </a:p>
          <a:p>
            <a:pPr>
              <a:buNone/>
            </a:pPr>
            <a:endParaRPr lang="es-AR" dirty="0" smtClean="0"/>
          </a:p>
          <a:p>
            <a:pPr>
              <a:buNone/>
            </a:pPr>
            <a:r>
              <a:rPr lang="es-AR" dirty="0" smtClean="0"/>
              <a:t>1)P </a:t>
            </a:r>
            <a:r>
              <a:rPr lang="es-AR" dirty="0" smtClean="0">
                <a:sym typeface="Symbol"/>
              </a:rPr>
              <a:t></a:t>
            </a:r>
            <a:r>
              <a:rPr lang="es-AR" dirty="0" smtClean="0"/>
              <a:t> Q </a:t>
            </a:r>
          </a:p>
          <a:p>
            <a:pPr>
              <a:buNone/>
            </a:pPr>
            <a:r>
              <a:rPr lang="es-AR" dirty="0" smtClean="0"/>
              <a:t> 2)</a:t>
            </a:r>
            <a:r>
              <a:rPr lang="es-AR" dirty="0" smtClean="0">
                <a:sym typeface="Symbol"/>
              </a:rPr>
              <a:t></a:t>
            </a:r>
            <a:r>
              <a:rPr lang="es-AR" dirty="0" smtClean="0"/>
              <a:t>P</a:t>
            </a:r>
          </a:p>
          <a:p>
            <a:pPr>
              <a:buNone/>
            </a:pPr>
            <a:r>
              <a:rPr lang="es-AR" dirty="0" smtClean="0"/>
              <a:t>3)</a:t>
            </a:r>
            <a:r>
              <a:rPr lang="es-AR" dirty="0" smtClean="0">
                <a:sym typeface="Symbol"/>
              </a:rPr>
              <a:t> Q</a:t>
            </a:r>
            <a:r>
              <a:rPr lang="es-AR" dirty="0" smtClean="0"/>
              <a:t>  </a:t>
            </a:r>
          </a:p>
          <a:p>
            <a:pPr>
              <a:buNone/>
            </a:pPr>
            <a:endParaRPr lang="es-AR" dirty="0" smtClean="0"/>
          </a:p>
          <a:p>
            <a:pPr marL="0">
              <a:spcBef>
                <a:spcPts val="0"/>
              </a:spcBef>
              <a:buNone/>
            </a:pPr>
            <a:r>
              <a:rPr lang="es-AR" dirty="0" smtClean="0"/>
              <a:t>Hagamos la tabla de verdad, colocando todas las proposiciones atómicas que conforman el razonamiento y completemos todos los valores de verdad posibles, (considerando todas las combinaciones existentes):</a:t>
            </a:r>
          </a:p>
        </p:txBody>
      </p:sp>
      <p:cxnSp>
        <p:nvCxnSpPr>
          <p:cNvPr id="5" name="4 Conector recto"/>
          <p:cNvCxnSpPr/>
          <p:nvPr/>
        </p:nvCxnSpPr>
        <p:spPr>
          <a:xfrm>
            <a:off x="611560" y="3861048"/>
            <a:ext cx="165618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lstStyle/>
          <a:p>
            <a:r>
              <a:rPr lang="es-AR" dirty="0" smtClean="0"/>
              <a:t>Tablas de Verdad</a:t>
            </a:r>
            <a:endParaRPr lang="es-AR" dirty="0"/>
          </a:p>
        </p:txBody>
      </p:sp>
      <p:graphicFrame>
        <p:nvGraphicFramePr>
          <p:cNvPr id="14" name="13 Marcador de contenido"/>
          <p:cNvGraphicFramePr>
            <a:graphicFrameLocks noGrp="1"/>
          </p:cNvGraphicFramePr>
          <p:nvPr>
            <p:ph idx="1"/>
          </p:nvPr>
        </p:nvGraphicFramePr>
        <p:xfrm>
          <a:off x="2195736" y="1340767"/>
          <a:ext cx="4392489" cy="2463161"/>
        </p:xfrm>
        <a:graphic>
          <a:graphicData uri="http://schemas.openxmlformats.org/drawingml/2006/table">
            <a:tbl>
              <a:tblPr firstRow="1" bandRow="1">
                <a:tableStyleId>{073A0DAA-6AF3-43AB-8588-CEC1D06C72B9}</a:tableStyleId>
              </a:tblPr>
              <a:tblGrid>
                <a:gridCol w="642578"/>
                <a:gridCol w="642578"/>
                <a:gridCol w="1118049"/>
                <a:gridCol w="1125187"/>
                <a:gridCol w="864097"/>
              </a:tblGrid>
              <a:tr h="749657">
                <a:tc>
                  <a:txBody>
                    <a:bodyPr/>
                    <a:lstStyle/>
                    <a:p>
                      <a:r>
                        <a:rPr lang="es-AR" dirty="0" smtClean="0"/>
                        <a:t>P</a:t>
                      </a:r>
                      <a:r>
                        <a:rPr lang="es-AR" dirty="0" smtClean="0">
                          <a:solidFill>
                            <a:schemeClr val="tx1"/>
                          </a:solidFill>
                        </a:rPr>
                        <a:t>P (A)</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dirty="0" smtClean="0"/>
                        <a:t>Q</a:t>
                      </a:r>
                      <a:r>
                        <a:rPr lang="es-AR" dirty="0" smtClean="0">
                          <a:solidFill>
                            <a:schemeClr val="tx1"/>
                          </a:solidFill>
                        </a:rPr>
                        <a:t>Q (A)</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buNone/>
                      </a:pPr>
                      <a:r>
                        <a:rPr lang="es-AR" dirty="0" smtClean="0">
                          <a:solidFill>
                            <a:schemeClr val="tx1"/>
                          </a:solidFill>
                        </a:rPr>
                        <a:t> </a:t>
                      </a:r>
                      <a:r>
                        <a:rPr lang="es-AR" dirty="0" smtClean="0">
                          <a:sym typeface="Symbol"/>
                        </a:rPr>
                        <a:t></a:t>
                      </a:r>
                      <a:r>
                        <a:rPr lang="es-AR" dirty="0" smtClean="0">
                          <a:solidFill>
                            <a:schemeClr val="tx1"/>
                          </a:solidFill>
                        </a:rPr>
                        <a:t>P </a:t>
                      </a:r>
                      <a:r>
                        <a:rPr lang="es-AR" dirty="0" smtClean="0">
                          <a:solidFill>
                            <a:schemeClr val="tx1"/>
                          </a:solidFill>
                          <a:sym typeface="Symbol"/>
                        </a:rPr>
                        <a:t></a:t>
                      </a:r>
                      <a:r>
                        <a:rPr lang="es-AR" dirty="0" smtClean="0">
                          <a:solidFill>
                            <a:schemeClr val="tx1"/>
                          </a:solidFill>
                        </a:rPr>
                        <a:t> Q  (</a:t>
                      </a:r>
                      <a:r>
                        <a:rPr lang="es-AR" dirty="0" err="1" smtClean="0">
                          <a:solidFill>
                            <a:schemeClr val="tx1"/>
                          </a:solidFill>
                        </a:rPr>
                        <a:t>prem</a:t>
                      </a:r>
                      <a:r>
                        <a:rPr lang="es-AR" dirty="0" smtClean="0">
                          <a:solidFill>
                            <a:schemeClr val="tx1"/>
                          </a:solidFill>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dirty="0" smtClean="0">
                          <a:solidFill>
                            <a:schemeClr val="tx1"/>
                          </a:solidFill>
                          <a:sym typeface="Symbol"/>
                        </a:rPr>
                        <a:t></a:t>
                      </a:r>
                      <a:r>
                        <a:rPr lang="es-AR" dirty="0" smtClean="0">
                          <a:solidFill>
                            <a:schemeClr val="tx1"/>
                          </a:solidFill>
                        </a:rPr>
                        <a:t>P (prem.2)</a:t>
                      </a:r>
                      <a:endParaRPr lang="es-A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dirty="0" smtClean="0">
                          <a:sym typeface="Symbol"/>
                        </a:rPr>
                        <a:t></a:t>
                      </a:r>
                      <a:r>
                        <a:rPr lang="es-AR" dirty="0" smtClean="0">
                          <a:solidFill>
                            <a:schemeClr val="tx1"/>
                          </a:solidFill>
                          <a:sym typeface="Symbol"/>
                        </a:rPr>
                        <a:t>Q</a:t>
                      </a:r>
                      <a:r>
                        <a:rPr lang="es-AR" dirty="0" smtClean="0">
                          <a:solidFill>
                            <a:schemeClr val="tx1"/>
                          </a:solidFill>
                        </a:rPr>
                        <a:t> </a:t>
                      </a:r>
                    </a:p>
                    <a:p>
                      <a:r>
                        <a:rPr lang="es-AR" dirty="0" smtClean="0">
                          <a:solidFill>
                            <a:schemeClr val="tx1"/>
                          </a:solidFill>
                        </a:rPr>
                        <a:t>(</a:t>
                      </a:r>
                      <a:r>
                        <a:rPr lang="es-AR" dirty="0" err="1" smtClean="0">
                          <a:solidFill>
                            <a:schemeClr val="tx1"/>
                          </a:solidFill>
                        </a:rPr>
                        <a:t>concl</a:t>
                      </a:r>
                      <a:r>
                        <a:rPr lang="es-AR" dirty="0" smtClean="0">
                          <a:solidFill>
                            <a:schemeClr val="tx1"/>
                          </a:solidFill>
                        </a:rPr>
                        <a:t>)</a:t>
                      </a:r>
                      <a:endParaRPr lang="es-A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8376">
                <a:tc>
                  <a:txBody>
                    <a:bodyPr/>
                    <a:lstStyle/>
                    <a:p>
                      <a:r>
                        <a:rPr lang="es-AR" dirty="0" smtClean="0"/>
                        <a:t>V</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dirty="0" smtClean="0"/>
                        <a:t>V</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dirty="0" smtClean="0"/>
                        <a:t>V</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dirty="0" smtClean="0"/>
                        <a:t>F</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dirty="0" smtClean="0"/>
                        <a:t>V</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8376">
                <a:tc>
                  <a:txBody>
                    <a:bodyPr/>
                    <a:lstStyle/>
                    <a:p>
                      <a:r>
                        <a:rPr lang="es-AR" dirty="0" smtClean="0"/>
                        <a:t>V</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dirty="0" smtClean="0"/>
                        <a:t>F</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dirty="0" smtClean="0"/>
                        <a:t>V</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dirty="0" smtClean="0"/>
                        <a:t>F</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dirty="0" smtClean="0"/>
                        <a:t>F</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8376">
                <a:tc>
                  <a:txBody>
                    <a:bodyPr/>
                    <a:lstStyle/>
                    <a:p>
                      <a:r>
                        <a:rPr lang="es-AR" dirty="0" smtClean="0"/>
                        <a:t>F</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smtClean="0"/>
                        <a:t>V</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smtClean="0"/>
                        <a:t>V</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s-AR" dirty="0" smtClean="0"/>
                        <a:t>V</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r>
                        <a:rPr lang="es-AR" dirty="0" smtClean="0"/>
                        <a:t>V</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428376">
                <a:tc>
                  <a:txBody>
                    <a:bodyPr/>
                    <a:lstStyle/>
                    <a:p>
                      <a:r>
                        <a:rPr lang="es-AR" dirty="0" smtClean="0"/>
                        <a:t>F</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smtClean="0"/>
                        <a:t>F</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smtClean="0"/>
                        <a:t>F</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smtClean="0"/>
                        <a:t>V</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AR" dirty="0" smtClean="0"/>
                        <a:t>F</a:t>
                      </a: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5" name="14 CuadroTexto"/>
          <p:cNvSpPr txBox="1"/>
          <p:nvPr/>
        </p:nvSpPr>
        <p:spPr>
          <a:xfrm>
            <a:off x="611560" y="4149081"/>
            <a:ext cx="7344816" cy="2585323"/>
          </a:xfrm>
          <a:prstGeom prst="rect">
            <a:avLst/>
          </a:prstGeom>
          <a:noFill/>
        </p:spPr>
        <p:txBody>
          <a:bodyPr wrap="square" rtlCol="0">
            <a:spAutoFit/>
          </a:bodyPr>
          <a:lstStyle/>
          <a:p>
            <a:pPr algn="just"/>
            <a:r>
              <a:rPr lang="es-AR" dirty="0" smtClean="0"/>
              <a:t>Para ver la validez o invalidez de un razonamiento, hacemos uso de las  definiciones dadas oportunamente. </a:t>
            </a:r>
          </a:p>
          <a:p>
            <a:pPr algn="just"/>
            <a:r>
              <a:rPr lang="es-AR" dirty="0" smtClean="0"/>
              <a:t>Luego debemos ver aquellas filas donde </a:t>
            </a:r>
            <a:r>
              <a:rPr lang="es-AR" b="1" dirty="0" smtClean="0"/>
              <a:t>todas</a:t>
            </a:r>
            <a:r>
              <a:rPr lang="es-AR" dirty="0" smtClean="0"/>
              <a:t> las Premisas son </a:t>
            </a:r>
            <a:r>
              <a:rPr lang="es-AR" b="1" dirty="0" smtClean="0"/>
              <a:t>VERDADERAS.</a:t>
            </a:r>
            <a:r>
              <a:rPr lang="es-AR" dirty="0" smtClean="0"/>
              <a:t>  Allí necesariamente la conclusión también debe serlo.</a:t>
            </a:r>
          </a:p>
          <a:p>
            <a:pPr algn="just"/>
            <a:r>
              <a:rPr lang="es-AR" dirty="0" smtClean="0"/>
              <a:t>En nuestro caso, como es un razonamiento sencillo, la fila es única, pero puede no serlo.</a:t>
            </a:r>
          </a:p>
          <a:p>
            <a:pPr algn="just"/>
            <a:r>
              <a:rPr lang="es-AR" dirty="0" smtClean="0"/>
              <a:t>¿Qué análisis haría sobre la tabla para ver la consistencia o inconsistencia de as Premisas?</a:t>
            </a:r>
          </a:p>
          <a:p>
            <a:endParaRPr lang="es-A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Tablas de Verdad</a:t>
            </a:r>
            <a:endParaRPr lang="es-AR" dirty="0"/>
          </a:p>
        </p:txBody>
      </p:sp>
      <p:sp>
        <p:nvSpPr>
          <p:cNvPr id="3" name="2 Marcador de contenido"/>
          <p:cNvSpPr>
            <a:spLocks noGrp="1"/>
          </p:cNvSpPr>
          <p:nvPr>
            <p:ph idx="1"/>
          </p:nvPr>
        </p:nvSpPr>
        <p:spPr>
          <a:xfrm>
            <a:off x="467544" y="1196752"/>
            <a:ext cx="8229600" cy="5257800"/>
          </a:xfrm>
        </p:spPr>
        <p:txBody>
          <a:bodyPr>
            <a:normAutofit fontScale="92500" lnSpcReduction="10000"/>
          </a:bodyPr>
          <a:lstStyle/>
          <a:p>
            <a:pPr marL="0" algn="just">
              <a:spcBef>
                <a:spcPts val="0"/>
              </a:spcBef>
              <a:buNone/>
            </a:pPr>
            <a:r>
              <a:rPr lang="es-AR" dirty="0" smtClean="0"/>
              <a:t>Este método, si bien es muy sencillo para la visualización, es engorroso de utilizar si debe demostrarse a mano la invalidez o no de un razonamiento complejo. La tabla de valores será muy extensa!!!.</a:t>
            </a:r>
          </a:p>
          <a:p>
            <a:pPr marL="0" algn="just">
              <a:spcBef>
                <a:spcPts val="0"/>
              </a:spcBef>
              <a:buNone/>
            </a:pPr>
            <a:r>
              <a:rPr lang="es-AR" dirty="0" smtClean="0"/>
              <a:t>Por ejemplo, para 4 proposiciones atómicas, tendrá una tabla de 16 filas, la cantidad de columnas dependerá de las proposiciones moleculares que tenga el razonamiento.</a:t>
            </a:r>
          </a:p>
          <a:p>
            <a:pPr marL="0" algn="just">
              <a:spcBef>
                <a:spcPts val="0"/>
              </a:spcBef>
              <a:buNone/>
            </a:pPr>
            <a:r>
              <a:rPr lang="es-AR" dirty="0" smtClean="0"/>
              <a:t>Ejercicio: demuestre la validez de la ley del Silogismo Disyuntivo, donde hay 4 proposiciones atómicas y 3 premisas y la conclusión.</a:t>
            </a:r>
            <a:endParaRPr lang="es-A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Tautologías, Contradicciones y Consistencias</a:t>
            </a:r>
            <a:endParaRPr lang="es-AR" dirty="0"/>
          </a:p>
        </p:txBody>
      </p:sp>
      <p:sp>
        <p:nvSpPr>
          <p:cNvPr id="3" name="2 Marcador de contenido"/>
          <p:cNvSpPr>
            <a:spLocks noGrp="1"/>
          </p:cNvSpPr>
          <p:nvPr>
            <p:ph idx="1"/>
          </p:nvPr>
        </p:nvSpPr>
        <p:spPr/>
        <p:txBody>
          <a:bodyPr/>
          <a:lstStyle/>
          <a:p>
            <a:pPr marL="0">
              <a:spcBef>
                <a:spcPts val="0"/>
              </a:spcBef>
              <a:buNone/>
            </a:pPr>
            <a:r>
              <a:rPr lang="es-AR" dirty="0" smtClean="0"/>
              <a:t>Algunas definiciones  de tipos de Proposiciones:</a:t>
            </a:r>
          </a:p>
          <a:p>
            <a:pPr marL="0">
              <a:spcBef>
                <a:spcPts val="0"/>
              </a:spcBef>
              <a:buNone/>
            </a:pPr>
            <a:r>
              <a:rPr lang="es-AR" b="1" dirty="0" smtClean="0"/>
              <a:t>1)TAUTOLOGÍA</a:t>
            </a:r>
            <a:r>
              <a:rPr lang="es-AR" dirty="0" smtClean="0"/>
              <a:t>: Proposición molecular que siempre es Cierta (P</a:t>
            </a:r>
            <a:r>
              <a:rPr lang="es-AR" dirty="0" smtClean="0">
                <a:sym typeface="Symbol"/>
              </a:rPr>
              <a:t>  </a:t>
            </a:r>
            <a:r>
              <a:rPr lang="es-AR" dirty="0" smtClean="0"/>
              <a:t>P)</a:t>
            </a:r>
          </a:p>
          <a:p>
            <a:pPr marL="0">
              <a:spcBef>
                <a:spcPts val="0"/>
              </a:spcBef>
              <a:buNone/>
            </a:pPr>
            <a:r>
              <a:rPr lang="es-AR" b="1" dirty="0" smtClean="0"/>
              <a:t>2)CONTRADICCIÓN: </a:t>
            </a:r>
            <a:r>
              <a:rPr lang="es-AR" dirty="0" smtClean="0"/>
              <a:t>Proposición molecular que siempre es Falsa P</a:t>
            </a:r>
            <a:r>
              <a:rPr lang="es-AR" dirty="0" smtClean="0">
                <a:sym typeface="Symbol"/>
              </a:rPr>
              <a:t>  </a:t>
            </a:r>
            <a:r>
              <a:rPr lang="es-AR" dirty="0" smtClean="0"/>
              <a:t>P).</a:t>
            </a:r>
          </a:p>
          <a:p>
            <a:pPr marL="0">
              <a:spcBef>
                <a:spcPts val="0"/>
              </a:spcBef>
              <a:buNone/>
            </a:pPr>
            <a:r>
              <a:rPr lang="es-AR" b="1" dirty="0" smtClean="0"/>
              <a:t>3)CONSISTENCIA: </a:t>
            </a:r>
            <a:r>
              <a:rPr lang="es-AR" dirty="0" smtClean="0"/>
              <a:t>Proposición molecular que a veces es Verdadera y a veces es falsa (P </a:t>
            </a:r>
            <a:r>
              <a:rPr lang="es-AR" dirty="0" smtClean="0">
                <a:sym typeface="Symbol"/>
              </a:rPr>
              <a:t></a:t>
            </a:r>
            <a:r>
              <a:rPr lang="es-AR" dirty="0" smtClean="0"/>
              <a:t> Q)</a:t>
            </a:r>
            <a:endParaRPr lang="es-AR"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Implicación Tautológica</a:t>
            </a:r>
            <a:endParaRPr lang="es-AR" dirty="0"/>
          </a:p>
        </p:txBody>
      </p:sp>
      <p:sp>
        <p:nvSpPr>
          <p:cNvPr id="3" name="2 Marcador de contenido"/>
          <p:cNvSpPr>
            <a:spLocks noGrp="1"/>
          </p:cNvSpPr>
          <p:nvPr>
            <p:ph idx="1"/>
          </p:nvPr>
        </p:nvSpPr>
        <p:spPr/>
        <p:txBody>
          <a:bodyPr/>
          <a:lstStyle/>
          <a:p>
            <a:pPr marL="0" algn="just">
              <a:spcBef>
                <a:spcPts val="0"/>
              </a:spcBef>
              <a:buNone/>
            </a:pPr>
            <a:r>
              <a:rPr lang="es-AR" dirty="0" smtClean="0"/>
              <a:t>Decimos que una proposición P implica tautológicamente a  otra proposición Q, si y sólo si  P</a:t>
            </a:r>
            <a:r>
              <a:rPr lang="es-AR" dirty="0" smtClean="0">
                <a:sym typeface="Symbol"/>
              </a:rPr>
              <a:t> Q es una TAUTOLOGÍA.</a:t>
            </a:r>
          </a:p>
          <a:p>
            <a:pPr marL="0" algn="just">
              <a:spcBef>
                <a:spcPts val="0"/>
              </a:spcBef>
              <a:buNone/>
            </a:pPr>
            <a:r>
              <a:rPr lang="es-AR" dirty="0" smtClean="0">
                <a:sym typeface="Symbol"/>
              </a:rPr>
              <a:t>Lo importante de esta definición es que si un Razonamiento es  Correcto, entonces el condicional formado por:</a:t>
            </a:r>
          </a:p>
          <a:p>
            <a:pPr marL="0" algn="just">
              <a:spcBef>
                <a:spcPts val="0"/>
              </a:spcBef>
              <a:buNone/>
            </a:pPr>
            <a:r>
              <a:rPr lang="es-AR" dirty="0" smtClean="0">
                <a:sym typeface="Symbol"/>
              </a:rPr>
              <a:t>Antecedente = conjunción de Premisas</a:t>
            </a:r>
          </a:p>
          <a:p>
            <a:pPr marL="0" algn="just">
              <a:spcBef>
                <a:spcPts val="0"/>
              </a:spcBef>
              <a:buNone/>
            </a:pPr>
            <a:r>
              <a:rPr lang="es-AR" dirty="0" smtClean="0">
                <a:sym typeface="Symbol"/>
              </a:rPr>
              <a:t>Consecuente = la conclusión</a:t>
            </a:r>
          </a:p>
          <a:p>
            <a:pPr marL="0" algn="just">
              <a:spcBef>
                <a:spcPts val="0"/>
              </a:spcBef>
              <a:buNone/>
            </a:pPr>
            <a:r>
              <a:rPr lang="es-AR" dirty="0" smtClean="0">
                <a:sym typeface="Symbol"/>
              </a:rPr>
              <a:t>Resulta una Implicación tautológica, y viceversa.</a:t>
            </a:r>
          </a:p>
          <a:p>
            <a:pPr marL="0" algn="just">
              <a:spcBef>
                <a:spcPts val="0"/>
              </a:spcBef>
              <a:buNone/>
            </a:pPr>
            <a:endParaRPr lang="es-AR" dirty="0" smtClean="0">
              <a:sym typeface="Symbol"/>
            </a:endParaRPr>
          </a:p>
          <a:p>
            <a:pPr marL="0" algn="just">
              <a:spcBef>
                <a:spcPts val="0"/>
              </a:spcBef>
              <a:buNone/>
            </a:pPr>
            <a:endParaRPr lang="es-A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Ejemplos: establezca si los siguientes razonamientos son correctos o incorrectos:</a:t>
            </a:r>
            <a:endParaRPr lang="es-AR" dirty="0"/>
          </a:p>
        </p:txBody>
      </p:sp>
      <p:sp>
        <p:nvSpPr>
          <p:cNvPr id="3" name="2 Marcador de contenido"/>
          <p:cNvSpPr>
            <a:spLocks noGrp="1"/>
          </p:cNvSpPr>
          <p:nvPr>
            <p:ph idx="1"/>
          </p:nvPr>
        </p:nvSpPr>
        <p:spPr>
          <a:xfrm>
            <a:off x="457200" y="2060848"/>
            <a:ext cx="8229600" cy="4065315"/>
          </a:xfrm>
        </p:spPr>
        <p:txBody>
          <a:bodyPr/>
          <a:lstStyle/>
          <a:p>
            <a:r>
              <a:rPr lang="es-AR" dirty="0" smtClean="0"/>
              <a:t>Razonamiento 1: </a:t>
            </a:r>
            <a:r>
              <a:rPr lang="es-MX" dirty="0"/>
              <a:t>Frente a un plato de comida Juan razonó de la siguiente forma:</a:t>
            </a:r>
            <a:endParaRPr lang="es-AR" dirty="0"/>
          </a:p>
          <a:p>
            <a:pPr>
              <a:buNone/>
            </a:pPr>
            <a:r>
              <a:rPr lang="es-MX" dirty="0"/>
              <a:t> </a:t>
            </a:r>
            <a:endParaRPr lang="es-AR" dirty="0"/>
          </a:p>
          <a:p>
            <a:pPr>
              <a:buNone/>
            </a:pPr>
            <a:r>
              <a:rPr lang="es-MX" dirty="0"/>
              <a:t>	</a:t>
            </a:r>
            <a:r>
              <a:rPr lang="es-MX" dirty="0" smtClean="0"/>
              <a:t>“Los </a:t>
            </a:r>
            <a:r>
              <a:rPr lang="es-MX" dirty="0"/>
              <a:t>salmones son apetitosos. Todo lo que es apetitoso levanta el ánimo. Lo que levanta el ánimo es bueno para la vida. </a:t>
            </a:r>
            <a:r>
              <a:rPr lang="es-MX" b="1" dirty="0"/>
              <a:t>Por lo tanto</a:t>
            </a:r>
            <a:r>
              <a:rPr lang="es-MX" dirty="0"/>
              <a:t>, los salmones son buenos para la </a:t>
            </a:r>
            <a:r>
              <a:rPr lang="es-MX" dirty="0" smtClean="0"/>
              <a:t>vida”.</a:t>
            </a:r>
            <a:endParaRPr lang="es-AR" dirty="0"/>
          </a:p>
          <a:p>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Ejemplos: establezca si los siguientes razonamientos son correctos o incorrectos:</a:t>
            </a:r>
            <a:endParaRPr lang="es-AR" dirty="0"/>
          </a:p>
        </p:txBody>
      </p:sp>
      <p:sp>
        <p:nvSpPr>
          <p:cNvPr id="3" name="2 Marcador de contenido"/>
          <p:cNvSpPr>
            <a:spLocks noGrp="1"/>
          </p:cNvSpPr>
          <p:nvPr>
            <p:ph idx="1"/>
          </p:nvPr>
        </p:nvSpPr>
        <p:spPr>
          <a:xfrm>
            <a:off x="457200" y="2060848"/>
            <a:ext cx="8229600" cy="4065315"/>
          </a:xfrm>
        </p:spPr>
        <p:txBody>
          <a:bodyPr>
            <a:normAutofit fontScale="92500" lnSpcReduction="20000"/>
          </a:bodyPr>
          <a:lstStyle/>
          <a:p>
            <a:r>
              <a:rPr lang="es-AR" dirty="0" smtClean="0"/>
              <a:t>Razonamiento </a:t>
            </a:r>
            <a:r>
              <a:rPr lang="es-AR" smtClean="0"/>
              <a:t>2:</a:t>
            </a:r>
            <a:endParaRPr lang="es-AR" dirty="0"/>
          </a:p>
          <a:p>
            <a:pPr>
              <a:buNone/>
            </a:pPr>
            <a:r>
              <a:rPr lang="es-MX" dirty="0"/>
              <a:t> Mientras Gonzalo leía el diario razonaba :</a:t>
            </a:r>
            <a:endParaRPr lang="es-AR" dirty="0"/>
          </a:p>
          <a:p>
            <a:pPr>
              <a:buNone/>
            </a:pPr>
            <a:r>
              <a:rPr lang="es-MX" dirty="0"/>
              <a:t> </a:t>
            </a:r>
            <a:endParaRPr lang="es-AR" dirty="0"/>
          </a:p>
          <a:p>
            <a:pPr>
              <a:buNone/>
            </a:pPr>
            <a:r>
              <a:rPr lang="es-MX" dirty="0"/>
              <a:t>	</a:t>
            </a:r>
            <a:r>
              <a:rPr lang="es-MX" dirty="0" smtClean="0"/>
              <a:t>“ </a:t>
            </a:r>
            <a:r>
              <a:rPr lang="es-MX" dirty="0"/>
              <a:t>Si bajan las tasas de interés, se producirá un alza en las acciones de la bolsa. Pero las tasas no bajan.  </a:t>
            </a:r>
            <a:r>
              <a:rPr lang="es-MX" b="1" dirty="0"/>
              <a:t>En consecuencia</a:t>
            </a:r>
            <a:r>
              <a:rPr lang="es-MX" dirty="0"/>
              <a:t> no se producirán alzas en la </a:t>
            </a:r>
            <a:r>
              <a:rPr lang="es-MX" dirty="0" smtClean="0"/>
              <a:t>bolsa”.</a:t>
            </a:r>
            <a:endParaRPr lang="es-AR" dirty="0"/>
          </a:p>
          <a:p>
            <a:pPr>
              <a:buNone/>
            </a:pPr>
            <a:endParaRPr lang="es-AR" dirty="0"/>
          </a:p>
          <a:p>
            <a:pPr>
              <a:buNone/>
            </a:pPr>
            <a:r>
              <a:rPr lang="es-MX" dirty="0"/>
              <a:t>	</a:t>
            </a:r>
            <a:endParaRPr lang="es-AR" dirty="0"/>
          </a:p>
          <a:p>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RAZONAMIENTO CORRECTO</a:t>
            </a:r>
            <a:endParaRPr lang="es-AR" dirty="0"/>
          </a:p>
        </p:txBody>
      </p:sp>
      <p:sp>
        <p:nvSpPr>
          <p:cNvPr id="3" name="2 Marcador de contenido"/>
          <p:cNvSpPr>
            <a:spLocks noGrp="1"/>
          </p:cNvSpPr>
          <p:nvPr>
            <p:ph idx="1"/>
          </p:nvPr>
        </p:nvSpPr>
        <p:spPr>
          <a:xfrm>
            <a:off x="457200" y="1340768"/>
            <a:ext cx="8229600" cy="4785395"/>
          </a:xfrm>
        </p:spPr>
        <p:txBody>
          <a:bodyPr>
            <a:normAutofit fontScale="92500" lnSpcReduction="10000"/>
          </a:bodyPr>
          <a:lstStyle/>
          <a:p>
            <a:pPr marL="514350" indent="-514350">
              <a:buFont typeface="+mj-lt"/>
              <a:buAutoNum type="arabicPeriod"/>
            </a:pPr>
            <a:r>
              <a:rPr lang="es-AR" dirty="0" smtClean="0"/>
              <a:t>¿CUÁNDO UN RAZONAMIENTO ES CORRECTO?</a:t>
            </a:r>
          </a:p>
          <a:p>
            <a:pPr marL="0" indent="-514350">
              <a:spcBef>
                <a:spcPts val="0"/>
              </a:spcBef>
              <a:buNone/>
            </a:pPr>
            <a:endParaRPr lang="es-AR" dirty="0" smtClean="0"/>
          </a:p>
          <a:p>
            <a:pPr marL="0" indent="-514350" algn="just">
              <a:spcBef>
                <a:spcPts val="0"/>
              </a:spcBef>
              <a:buNone/>
            </a:pPr>
            <a:r>
              <a:rPr lang="es-AR" dirty="0" smtClean="0"/>
              <a:t>UN RAZONAMIENTO  ES CORRECTO SI SU </a:t>
            </a:r>
            <a:r>
              <a:rPr lang="es-AR" b="1" dirty="0" smtClean="0"/>
              <a:t>ESTRUCUTRA ES CORRECTA</a:t>
            </a:r>
            <a:r>
              <a:rPr lang="es-AR" dirty="0" smtClean="0"/>
              <a:t>, LO QUE SIGNIFICA QUE NO EXISTE </a:t>
            </a:r>
            <a:r>
              <a:rPr lang="es-AR" dirty="0" smtClean="0"/>
              <a:t>NINGÚN </a:t>
            </a:r>
            <a:r>
              <a:rPr lang="es-AR" dirty="0" smtClean="0"/>
              <a:t>RAZONAMIENTO CON ESA ESTRUCTURA QUE TENGA: </a:t>
            </a:r>
          </a:p>
          <a:p>
            <a:pPr marL="0" indent="-514350">
              <a:spcBef>
                <a:spcPts val="0"/>
              </a:spcBef>
              <a:buNone/>
            </a:pPr>
            <a:endParaRPr lang="es-AR" dirty="0" smtClean="0"/>
          </a:p>
          <a:p>
            <a:pPr marL="0" indent="-514350">
              <a:spcBef>
                <a:spcPts val="0"/>
              </a:spcBef>
              <a:buNone/>
            </a:pPr>
            <a:r>
              <a:rPr lang="es-AR" sz="4000" b="1" dirty="0" smtClean="0"/>
              <a:t>PREMISAS  VERDADERAS Y CONCLUSIÓN FALSA</a:t>
            </a:r>
          </a:p>
          <a:p>
            <a:pPr marL="0" indent="-514350" algn="just">
              <a:buNone/>
            </a:pPr>
            <a:r>
              <a:rPr lang="es-AR" sz="4000" b="1"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RAZONAMIENTO INCORRECTO</a:t>
            </a:r>
            <a:endParaRPr lang="es-AR" dirty="0"/>
          </a:p>
        </p:txBody>
      </p:sp>
      <p:sp>
        <p:nvSpPr>
          <p:cNvPr id="3" name="2 Marcador de contenido"/>
          <p:cNvSpPr>
            <a:spLocks noGrp="1"/>
          </p:cNvSpPr>
          <p:nvPr>
            <p:ph idx="1"/>
          </p:nvPr>
        </p:nvSpPr>
        <p:spPr>
          <a:xfrm>
            <a:off x="457200" y="1340768"/>
            <a:ext cx="8229600" cy="4785395"/>
          </a:xfrm>
        </p:spPr>
        <p:txBody>
          <a:bodyPr>
            <a:normAutofit fontScale="92500" lnSpcReduction="20000"/>
          </a:bodyPr>
          <a:lstStyle/>
          <a:p>
            <a:pPr marL="514350" indent="-514350">
              <a:buFont typeface="+mj-lt"/>
              <a:buAutoNum type="arabicPeriod"/>
            </a:pPr>
            <a:r>
              <a:rPr lang="es-AR" dirty="0" smtClean="0"/>
              <a:t>¿CUÁNDO UN RAZONAMIENTO ES INCORRECTO?</a:t>
            </a:r>
          </a:p>
          <a:p>
            <a:pPr marL="0" indent="-514350">
              <a:spcBef>
                <a:spcPts val="0"/>
              </a:spcBef>
              <a:buNone/>
            </a:pPr>
            <a:endParaRPr lang="es-AR" dirty="0" smtClean="0"/>
          </a:p>
          <a:p>
            <a:pPr marL="0" indent="-514350">
              <a:spcBef>
                <a:spcPts val="0"/>
              </a:spcBef>
              <a:buNone/>
            </a:pPr>
            <a:r>
              <a:rPr lang="es-AR" dirty="0" smtClean="0"/>
              <a:t>UN RAZONAMIENTO  ES INCORRECTO SI SU </a:t>
            </a:r>
            <a:r>
              <a:rPr lang="es-AR" b="1" dirty="0" smtClean="0"/>
              <a:t>ESTRUCUTRA ES  INCORRECTA</a:t>
            </a:r>
            <a:r>
              <a:rPr lang="es-AR" dirty="0" smtClean="0"/>
              <a:t>, LO QUE SIGNIFICA EXISTE </a:t>
            </a:r>
            <a:r>
              <a:rPr lang="es-AR" b="1" dirty="0" smtClean="0"/>
              <a:t>AL MENOS UN CASO </a:t>
            </a:r>
            <a:r>
              <a:rPr lang="es-AR" dirty="0" smtClean="0"/>
              <a:t>DE </a:t>
            </a:r>
            <a:r>
              <a:rPr lang="es-AR" dirty="0" smtClean="0"/>
              <a:t>SUSTITUCIÓN </a:t>
            </a:r>
            <a:r>
              <a:rPr lang="es-AR" dirty="0" smtClean="0"/>
              <a:t>EN SU ESTRUCTURA QUE PERMITA:</a:t>
            </a:r>
          </a:p>
          <a:p>
            <a:pPr marL="0" indent="-514350">
              <a:spcBef>
                <a:spcPts val="0"/>
              </a:spcBef>
              <a:buNone/>
            </a:pPr>
            <a:endParaRPr lang="es-AR" dirty="0" smtClean="0"/>
          </a:p>
          <a:p>
            <a:pPr marL="0" indent="-514350">
              <a:spcBef>
                <a:spcPts val="0"/>
              </a:spcBef>
              <a:buNone/>
            </a:pPr>
            <a:r>
              <a:rPr lang="es-AR" sz="4000" b="1" dirty="0" smtClean="0"/>
              <a:t>PREMISAS  VERDADERAS Y CONCLUSIÓN FALSA</a:t>
            </a:r>
          </a:p>
          <a:p>
            <a:pPr marL="0" indent="-514350" algn="just">
              <a:buNone/>
            </a:pPr>
            <a:r>
              <a:rPr lang="es-AR" sz="4000" b="1" dirty="0"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RAZONAMIENTOS</a:t>
            </a:r>
            <a:endParaRPr lang="es-AR" dirty="0"/>
          </a:p>
        </p:txBody>
      </p:sp>
      <p:pic>
        <p:nvPicPr>
          <p:cNvPr id="3074" name="Picture 2"/>
          <p:cNvPicPr>
            <a:picLocks noChangeAspect="1" noChangeArrowheads="1"/>
          </p:cNvPicPr>
          <p:nvPr/>
        </p:nvPicPr>
        <p:blipFill>
          <a:blip r:embed="rId2" cstate="print"/>
          <a:srcRect/>
          <a:stretch>
            <a:fillRect/>
          </a:stretch>
        </p:blipFill>
        <p:spPr bwMode="auto">
          <a:xfrm>
            <a:off x="755576" y="1772816"/>
            <a:ext cx="7932009" cy="1872208"/>
          </a:xfrm>
          <a:prstGeom prst="rect">
            <a:avLst/>
          </a:prstGeom>
          <a:noFill/>
          <a:ln w="9525">
            <a:noFill/>
            <a:miter lim="800000"/>
            <a:headEnd/>
            <a:tailEnd/>
          </a:ln>
          <a:effectLst/>
        </p:spPr>
      </p:pic>
      <p:pic>
        <p:nvPicPr>
          <p:cNvPr id="3075" name="Picture 3"/>
          <p:cNvPicPr>
            <a:picLocks noGrp="1" noChangeAspect="1" noChangeArrowheads="1"/>
          </p:cNvPicPr>
          <p:nvPr>
            <p:ph idx="1"/>
          </p:nvPr>
        </p:nvPicPr>
        <p:blipFill>
          <a:blip r:embed="rId3" cstate="print"/>
          <a:srcRect/>
          <a:stretch>
            <a:fillRect/>
          </a:stretch>
        </p:blipFill>
        <p:spPr bwMode="auto">
          <a:xfrm>
            <a:off x="827584" y="3933056"/>
            <a:ext cx="7218184" cy="2376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2386</TotalTime>
  <Words>1931</Words>
  <Application>Microsoft Office PowerPoint</Application>
  <PresentationFormat>Presentación en pantalla (4:3)</PresentationFormat>
  <Paragraphs>273</Paragraphs>
  <Slides>48</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48</vt:i4>
      </vt:variant>
    </vt:vector>
  </HeadingPairs>
  <TitlesOfParts>
    <vt:vector size="50" baseType="lpstr">
      <vt:lpstr>Tema de Office</vt:lpstr>
      <vt:lpstr>Documento</vt:lpstr>
      <vt:lpstr> OBJETIVOS DE LA ASIGNATURA: ELEMENTOS DE LOGICA Y MATEMÁTICA DISCRETA</vt:lpstr>
      <vt:lpstr>CONTENIDOS MINIMOS</vt:lpstr>
      <vt:lpstr>COMPETENCIAS A DESARROLLAR:</vt:lpstr>
      <vt:lpstr> LOGICA</vt:lpstr>
      <vt:lpstr>Ejemplos: establezca si los siguientes razonamientos son correctos o incorrectos:</vt:lpstr>
      <vt:lpstr>Ejemplos: establezca si los siguientes razonamientos son correctos o incorrectos:</vt:lpstr>
      <vt:lpstr>RAZONAMIENTO CORRECTO</vt:lpstr>
      <vt:lpstr>RAZONAMIENTO INCORRECTO</vt:lpstr>
      <vt:lpstr>RAZONAMIENTOS</vt:lpstr>
      <vt:lpstr>Proposición</vt:lpstr>
      <vt:lpstr>Elementos que componen un razonamiento</vt:lpstr>
      <vt:lpstr>Tabla de verdad de los operadores de la lógica simbólica</vt:lpstr>
      <vt:lpstr>Tabla de verdad de los operadores de la lógica simbólica</vt:lpstr>
      <vt:lpstr>Razonamiento Válido</vt:lpstr>
      <vt:lpstr>Leyes de la Lógica Proposicional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LEY DE LA PREMISA </vt:lpstr>
      <vt:lpstr>LEY DE LA PREMISA </vt:lpstr>
      <vt:lpstr>LEY DE LA PREMISA </vt:lpstr>
      <vt:lpstr>LEY DE LA PREMISA </vt:lpstr>
      <vt:lpstr>LEY DE LA PREMISA </vt:lpstr>
      <vt:lpstr>LEY DE LA PREMISA</vt:lpstr>
      <vt:lpstr>LEY DE LA PREMISA </vt:lpstr>
      <vt:lpstr>CONTRADICCIÓN</vt:lpstr>
      <vt:lpstr>DEMOSTRACIÓN INDIRECTA O POR EL ABSURDO.</vt:lpstr>
      <vt:lpstr>RAZONAMIENTOS INVALIDOS</vt:lpstr>
      <vt:lpstr>Método de Asignación de Certeza</vt:lpstr>
      <vt:lpstr>Método de Asignación de Certeza</vt:lpstr>
      <vt:lpstr>Método de Asignación de Certeza</vt:lpstr>
      <vt:lpstr>Método de Asignación de Certeza</vt:lpstr>
      <vt:lpstr>Consistencia e Inconsistencia de Premisas</vt:lpstr>
      <vt:lpstr>Premisas Consistentes</vt:lpstr>
      <vt:lpstr>Premisas Consistentes</vt:lpstr>
      <vt:lpstr>Premisas Inconsistentes</vt:lpstr>
      <vt:lpstr>Premisas Inconsistentes</vt:lpstr>
      <vt:lpstr>Premisas Inconsistentes</vt:lpstr>
      <vt:lpstr>Tablas de Verdad</vt:lpstr>
      <vt:lpstr>Tablas de Verdad</vt:lpstr>
      <vt:lpstr>Tablas de Verdad</vt:lpstr>
      <vt:lpstr>Tablas de Verdad</vt:lpstr>
      <vt:lpstr>Tautologías, Contradicciones y Consistencias</vt:lpstr>
      <vt:lpstr>Implicación Tautológica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OBJETIVOS DE LA ASIGNATURA: ELEMENTOS DE LOGICA Y MATEMÁTICA DISCRETA</dc:title>
  <dc:creator>Tatriz</dc:creator>
  <cp:lastModifiedBy>ROMANO</cp:lastModifiedBy>
  <cp:revision>50</cp:revision>
  <dcterms:created xsi:type="dcterms:W3CDTF">2013-08-13T13:46:10Z</dcterms:created>
  <dcterms:modified xsi:type="dcterms:W3CDTF">2021-08-16T22:59:13Z</dcterms:modified>
</cp:coreProperties>
</file>