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7" r:id="rId3"/>
    <p:sldId id="312" r:id="rId4"/>
    <p:sldId id="313" r:id="rId5"/>
    <p:sldId id="272" r:id="rId6"/>
    <p:sldId id="271" r:id="rId7"/>
    <p:sldId id="314" r:id="rId8"/>
    <p:sldId id="315" r:id="rId9"/>
    <p:sldId id="316" r:id="rId10"/>
  </p:sldIdLst>
  <p:sldSz cx="9144000" cy="5143500" type="screen16x9"/>
  <p:notesSz cx="6858000" cy="9144000"/>
  <p:embeddedFontLst>
    <p:embeddedFont>
      <p:font typeface="Didact Gothic" panose="020B0604020202020204" charset="0"/>
      <p:regular r:id="rId12"/>
    </p:embeddedFont>
    <p:embeddedFont>
      <p:font typeface="Questrial" panose="020B0604020202020204" charset="0"/>
      <p:regular r:id="rId13"/>
    </p:embeddedFont>
    <p:embeddedFont>
      <p:font typeface="Julius Sans On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FF4DA9-68B2-423B-8677-CAF6AB36ED0B}">
  <a:tblStyle styleId="{2AFF4DA9-68B2-423B-8677-CAF6AB36ED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498" y="66"/>
      </p:cViewPr>
      <p:guideLst>
        <p:guide pos="4464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9386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67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806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79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748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202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072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739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651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88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8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763477" y="2208301"/>
            <a:ext cx="4581624" cy="132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/>
              <a:t>Busqueda por métodos de transformación de claves</a:t>
            </a:r>
            <a:endParaRPr sz="3400"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smtClean="0"/>
              <a:t>Tabla de dispersión-</a:t>
            </a:r>
            <a:r>
              <a:rPr lang="es-ES" sz="2000" b="1" dirty="0" err="1" smtClean="0"/>
              <a:t>Hashing</a:t>
            </a:r>
            <a:endParaRPr sz="2000" b="1" dirty="0"/>
          </a:p>
        </p:txBody>
      </p:sp>
      <p:cxnSp>
        <p:nvCxnSpPr>
          <p:cNvPr id="228" name="Google Shape;228;p36"/>
          <p:cNvCxnSpPr/>
          <p:nvPr/>
        </p:nvCxnSpPr>
        <p:spPr>
          <a:xfrm>
            <a:off x="7161196" y="4016555"/>
            <a:ext cx="88805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smtClean="0">
                <a:solidFill>
                  <a:schemeClr val="dk1"/>
                </a:solidFill>
              </a:rPr>
              <a:t>Concepto de </a:t>
            </a:r>
            <a:r>
              <a:rPr lang="es-ES" b="1" dirty="0" err="1" smtClean="0">
                <a:solidFill>
                  <a:schemeClr val="dk1"/>
                </a:solidFill>
              </a:rPr>
              <a:t>hashing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559221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</a:pPr>
            <a:r>
              <a:rPr lang="en" sz="1600" u="none" dirty="0" smtClean="0">
                <a:solidFill>
                  <a:schemeClr val="dk1"/>
                </a:solidFill>
                <a:sym typeface="Didact Gothic"/>
              </a:rPr>
              <a:t>Una tabla de gran medida que almacena información, para despues realizar una búsqueda prioritaria y directa sin la necesidad de tener los datos ordenados, ya que </a:t>
            </a:r>
            <a:r>
              <a:rPr lang="en" sz="1600" dirty="0"/>
              <a:t>c</a:t>
            </a:r>
            <a:r>
              <a:rPr lang="en" sz="1600" dirty="0" smtClean="0"/>
              <a:t>uenta con la ventaja de que el tiempo de búsqueda es indepepndiente del número de componentes de la tabla.  </a:t>
            </a:r>
          </a:p>
          <a:p>
            <a:pPr marL="15557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</a:pPr>
            <a:endParaRPr lang="en" sz="1600" u="none" dirty="0" smtClean="0">
              <a:solidFill>
                <a:schemeClr val="dk1"/>
              </a:solidFill>
              <a:sym typeface="Didact Gothic"/>
            </a:endParaRPr>
          </a:p>
          <a:p>
            <a:pPr marL="15557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</a:pPr>
            <a:r>
              <a:rPr lang="en" sz="1600" u="none" dirty="0" smtClean="0">
                <a:solidFill>
                  <a:schemeClr val="dk1"/>
                </a:solidFill>
                <a:sym typeface="Didact Gothic"/>
              </a:rPr>
              <a:t>La manera correcta </a:t>
            </a:r>
            <a:r>
              <a:rPr lang="en" sz="1600" u="none" smtClean="0">
                <a:solidFill>
                  <a:schemeClr val="dk1"/>
                </a:solidFill>
                <a:sym typeface="Didact Gothic"/>
              </a:rPr>
              <a:t>de </a:t>
            </a:r>
            <a:r>
              <a:rPr lang="en" sz="1600" u="none" smtClean="0">
                <a:solidFill>
                  <a:schemeClr val="dk1"/>
                </a:solidFill>
                <a:sym typeface="Didact Gothic"/>
              </a:rPr>
              <a:t>realizar </a:t>
            </a:r>
            <a:r>
              <a:rPr lang="en" sz="1600" u="none" dirty="0" smtClean="0">
                <a:solidFill>
                  <a:schemeClr val="dk1"/>
                </a:solidFill>
                <a:sym typeface="Didact Gothic"/>
              </a:rPr>
              <a:t>esto, es haciendo un arreglo de gran medida que abarque cada elemento que pueda ser almacenaado, y luego guardarlo dentro de una posición con el valor clave del mismo.</a:t>
            </a:r>
          </a:p>
          <a:p>
            <a:pPr marL="15557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</a:pPr>
            <a:r>
              <a:rPr lang="en" sz="1600" dirty="0" smtClean="0"/>
              <a:t>Para obtener esta posición se utilizan las diferentes técnicas de Hashing:</a:t>
            </a:r>
            <a:endParaRPr sz="1600" u="none" dirty="0">
              <a:solidFill>
                <a:schemeClr val="dk1"/>
              </a:solidFill>
              <a:sym typeface="Didact Gothic"/>
            </a:endParaRPr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smtClean="0">
                <a:solidFill>
                  <a:schemeClr val="dk1"/>
                </a:solidFill>
              </a:rPr>
              <a:t>Técnicas de </a:t>
            </a:r>
            <a:r>
              <a:rPr lang="es-ES" b="1" dirty="0" err="1" smtClean="0">
                <a:solidFill>
                  <a:schemeClr val="dk1"/>
                </a:solidFill>
              </a:rPr>
              <a:t>hashing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197714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1325" indent="-285750" algn="just">
              <a:buSzPts val="1150"/>
            </a:pPr>
            <a:r>
              <a:rPr lang="en" sz="1600" u="sng" dirty="0" smtClean="0">
                <a:solidFill>
                  <a:schemeClr val="dk1"/>
                </a:solidFill>
                <a:sym typeface="Didact Gothic"/>
              </a:rPr>
              <a:t>Módulo-División: </a:t>
            </a:r>
          </a:p>
          <a:p>
            <a:pPr marL="155575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</a:pPr>
            <a:r>
              <a:rPr lang="en" sz="1600" dirty="0" smtClean="0"/>
              <a:t>H(k)=(k mod N) + 1 </a:t>
            </a:r>
          </a:p>
          <a:p>
            <a:pPr marL="155575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</a:pPr>
            <a:endParaRPr lang="en" sz="1600" dirty="0" smtClean="0"/>
          </a:p>
          <a:p>
            <a:pPr marL="15557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</a:pPr>
            <a:r>
              <a:rPr lang="en" sz="1600" u="none" dirty="0" smtClean="0">
                <a:solidFill>
                  <a:schemeClr val="dk1"/>
                </a:solidFill>
                <a:sym typeface="Didact Gothic"/>
              </a:rPr>
              <a:t>Esta técnica consiste en tomar como resultado el resto de la división entre la clave (k) y el número de elementos del arreglo (N) A esto se le suma 1, para que el valor esté comprendido entre 1 y N.</a:t>
            </a:r>
          </a:p>
          <a:p>
            <a:pPr marL="15557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</a:pPr>
            <a:endParaRPr lang="en" sz="1600" dirty="0"/>
          </a:p>
          <a:p>
            <a:pPr marL="441325" indent="-285750" algn="just">
              <a:buSzPts val="1150"/>
            </a:pPr>
            <a:r>
              <a:rPr lang="en" sz="1600" u="sng" dirty="0" smtClean="0">
                <a:solidFill>
                  <a:schemeClr val="dk1"/>
                </a:solidFill>
                <a:sym typeface="Didact Gothic"/>
              </a:rPr>
              <a:t>Cuadrado-Central:</a:t>
            </a:r>
          </a:p>
          <a:p>
            <a:pPr marL="155575" indent="0" algn="just">
              <a:buSzPts val="1150"/>
              <a:buNone/>
            </a:pPr>
            <a:endParaRPr lang="en" sz="1600" u="sng" dirty="0" smtClean="0">
              <a:solidFill>
                <a:schemeClr val="dk1"/>
              </a:solidFill>
              <a:sym typeface="Didact Gothic"/>
            </a:endParaRPr>
          </a:p>
          <a:p>
            <a:pPr marL="155575" indent="0" algn="ctr">
              <a:buSzPts val="1150"/>
              <a:buNone/>
            </a:pPr>
            <a:r>
              <a:rPr lang="en" sz="1600" dirty="0" smtClean="0"/>
              <a:t>H(k)= dig_centrales(k^2)+1</a:t>
            </a:r>
          </a:p>
          <a:p>
            <a:pPr marL="155575" indent="0" algn="ctr">
              <a:buSzPts val="1150"/>
              <a:buNone/>
            </a:pPr>
            <a:endParaRPr lang="en" sz="1600" dirty="0" smtClean="0"/>
          </a:p>
          <a:p>
            <a:pPr marL="155575" indent="0" algn="just">
              <a:buSzPts val="1150"/>
              <a:buNone/>
            </a:pPr>
            <a:r>
              <a:rPr lang="en" sz="1600" dirty="0" smtClean="0">
                <a:solidFill>
                  <a:schemeClr val="dk1"/>
                </a:solidFill>
                <a:sym typeface="Didact Gothic"/>
              </a:rPr>
              <a:t>Esta técnica consiste en elevar la clave (k) al cuadrado y tomar como resultado los dígitos centrales y sumarles 1.</a:t>
            </a:r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1 Rectángulo"/>
          <p:cNvSpPr/>
          <p:nvPr/>
        </p:nvSpPr>
        <p:spPr>
          <a:xfrm>
            <a:off x="2945331" y="1694046"/>
            <a:ext cx="1848050" cy="4235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2636520" y="3655995"/>
            <a:ext cx="2465672" cy="4235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0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smtClean="0">
                <a:solidFill>
                  <a:schemeClr val="dk1"/>
                </a:solidFill>
              </a:rPr>
              <a:t>Técnicas de </a:t>
            </a:r>
            <a:r>
              <a:rPr lang="es-ES" b="1" dirty="0" err="1" smtClean="0">
                <a:solidFill>
                  <a:schemeClr val="dk1"/>
                </a:solidFill>
              </a:rPr>
              <a:t>hashing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197714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1325" indent="-285750" algn="just">
              <a:buSzPts val="1150"/>
            </a:pPr>
            <a:r>
              <a:rPr lang="en" sz="1600" u="sng" dirty="0" smtClean="0"/>
              <a:t>Plegamiento</a:t>
            </a:r>
            <a:r>
              <a:rPr lang="en" sz="1600" u="sng" dirty="0" smtClean="0">
                <a:solidFill>
                  <a:schemeClr val="dk1"/>
                </a:solidFill>
                <a:sym typeface="Didact Gothic"/>
              </a:rPr>
              <a:t>: </a:t>
            </a:r>
          </a:p>
          <a:p>
            <a:pPr marL="155575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</a:pPr>
            <a:r>
              <a:rPr lang="en" sz="1600" dirty="0" smtClean="0"/>
              <a:t>H(k)=prim(k)[+/*]seg(k)n+1</a:t>
            </a:r>
          </a:p>
          <a:p>
            <a:pPr marL="155575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</a:pPr>
            <a:endParaRPr lang="en" sz="1600" dirty="0" smtClean="0"/>
          </a:p>
          <a:p>
            <a:pPr marL="15557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</a:pPr>
            <a:r>
              <a:rPr lang="en" sz="1600" u="none" dirty="0" smtClean="0">
                <a:solidFill>
                  <a:schemeClr val="dk1"/>
                </a:solidFill>
                <a:sym typeface="Didact Gothic"/>
              </a:rPr>
              <a:t>Esta técnica consiste en dividir la clave en partes, tomando igual número de dígitos y operar con ellos, asignando como dirección los dígitos menos significativos.</a:t>
            </a:r>
          </a:p>
          <a:p>
            <a:pPr marL="15557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</a:pPr>
            <a:endParaRPr lang="en" sz="1600" dirty="0"/>
          </a:p>
          <a:p>
            <a:pPr marL="441325" indent="-285750" algn="just">
              <a:buSzPts val="1150"/>
            </a:pPr>
            <a:r>
              <a:rPr lang="en" sz="1600" u="sng" dirty="0" smtClean="0">
                <a:solidFill>
                  <a:schemeClr val="dk1"/>
                </a:solidFill>
                <a:sym typeface="Didact Gothic"/>
              </a:rPr>
              <a:t>Truncamiento:   </a:t>
            </a:r>
          </a:p>
          <a:p>
            <a:pPr marL="155575" indent="0" algn="ctr">
              <a:buSzPts val="1150"/>
              <a:buNone/>
            </a:pPr>
            <a:r>
              <a:rPr lang="en" sz="1600" dirty="0" smtClean="0"/>
              <a:t>H(k)= elección_digitos(k) +1 </a:t>
            </a:r>
          </a:p>
          <a:p>
            <a:pPr marL="155575" indent="0" algn="ctr">
              <a:buSzPts val="1150"/>
              <a:buNone/>
            </a:pPr>
            <a:endParaRPr lang="en" sz="1600" dirty="0" smtClean="0"/>
          </a:p>
          <a:p>
            <a:pPr marL="155575" indent="0" algn="just">
              <a:buSzPts val="1150"/>
              <a:buNone/>
            </a:pPr>
            <a:r>
              <a:rPr lang="en" sz="1600" dirty="0" smtClean="0">
                <a:solidFill>
                  <a:schemeClr val="dk1"/>
                </a:solidFill>
                <a:sym typeface="Didact Gothic"/>
              </a:rPr>
              <a:t>Consiste en tomar algunos digitos de la clave y formar con ellos la dirección. </a:t>
            </a:r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4 Rectángulo"/>
          <p:cNvSpPr/>
          <p:nvPr/>
        </p:nvSpPr>
        <p:spPr>
          <a:xfrm>
            <a:off x="2704699" y="1694046"/>
            <a:ext cx="2252312" cy="4235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2627696" y="3368841"/>
            <a:ext cx="2435191" cy="4235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7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>
            <a:spLocks noGrp="1"/>
          </p:cNvSpPr>
          <p:nvPr>
            <p:ph type="title"/>
          </p:nvPr>
        </p:nvSpPr>
        <p:spPr>
          <a:xfrm>
            <a:off x="1974300" y="472973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Colisiones</a:t>
            </a:r>
            <a:endParaRPr dirty="0"/>
          </a:p>
        </p:txBody>
      </p:sp>
      <p:cxnSp>
        <p:nvCxnSpPr>
          <p:cNvPr id="428" name="Google Shape;428;p52"/>
          <p:cNvCxnSpPr/>
          <p:nvPr/>
        </p:nvCxnSpPr>
        <p:spPr>
          <a:xfrm>
            <a:off x="4248450" y="11383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34;p37"/>
          <p:cNvSpPr txBox="1">
            <a:spLocks noGrp="1"/>
          </p:cNvSpPr>
          <p:nvPr>
            <p:ph type="body" idx="1"/>
          </p:nvPr>
        </p:nvSpPr>
        <p:spPr>
          <a:xfrm>
            <a:off x="1149593" y="1289395"/>
            <a:ext cx="6197714" cy="3398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 algn="just">
              <a:buSzPts val="1150"/>
              <a:buNone/>
            </a:pPr>
            <a:r>
              <a:rPr lang="en" sz="1600" dirty="0" smtClean="0">
                <a:solidFill>
                  <a:schemeClr val="dk1"/>
                </a:solidFill>
                <a:sym typeface="Didact Gothic"/>
              </a:rPr>
              <a:t>Una colisión sucede cuando se obtiene una misma drección para dos claves diferentes. </a:t>
            </a:r>
          </a:p>
          <a:p>
            <a:pPr marL="155575" indent="0" algn="just">
              <a:buSzPts val="1150"/>
              <a:buNone/>
            </a:pPr>
            <a:r>
              <a:rPr lang="en" sz="1600" dirty="0" smtClean="0"/>
              <a:t>Para solucionar esto existen diversos métodos: </a:t>
            </a:r>
          </a:p>
          <a:p>
            <a:pPr marL="441325" indent="-285750" algn="just">
              <a:buSzPts val="1150"/>
            </a:pPr>
            <a:endParaRPr lang="en" sz="1600" dirty="0"/>
          </a:p>
          <a:p>
            <a:pPr marL="441325" indent="-285750" algn="just">
              <a:buSzPts val="1150"/>
            </a:pPr>
            <a:r>
              <a:rPr lang="en" sz="1600" dirty="0" smtClean="0">
                <a:solidFill>
                  <a:schemeClr val="dk1"/>
                </a:solidFill>
                <a:sym typeface="Didact Gothic"/>
              </a:rPr>
              <a:t>Direccionamiento abierto:</a:t>
            </a:r>
            <a:endParaRPr lang="en" sz="1600" dirty="0" smtClean="0"/>
          </a:p>
          <a:p>
            <a:pPr marL="898525" lvl="1" indent="-285750" algn="just">
              <a:buSzPts val="1150"/>
              <a:buFont typeface="Courier New" pitchFamily="49" charset="0"/>
              <a:buChar char="o"/>
            </a:pPr>
            <a:r>
              <a:rPr lang="en" sz="1600" dirty="0" smtClean="0">
                <a:solidFill>
                  <a:schemeClr val="dk1"/>
                </a:solidFill>
                <a:sym typeface="Didact Gothic"/>
              </a:rPr>
              <a:t>Prueba Lineal</a:t>
            </a:r>
          </a:p>
          <a:p>
            <a:pPr marL="898525" lvl="1" indent="-285750" algn="just">
              <a:buSzPts val="1150"/>
              <a:buFont typeface="Courier New" pitchFamily="49" charset="0"/>
              <a:buChar char="o"/>
            </a:pPr>
            <a:r>
              <a:rPr lang="en" sz="1600" dirty="0" smtClean="0"/>
              <a:t>Prueba Cuadratica</a:t>
            </a:r>
          </a:p>
          <a:p>
            <a:pPr marL="898525" lvl="1" indent="-285750" algn="just">
              <a:buSzPts val="1150"/>
              <a:buFont typeface="Courier New" pitchFamily="49" charset="0"/>
              <a:buChar char="o"/>
            </a:pPr>
            <a:r>
              <a:rPr lang="en" sz="1600" dirty="0" smtClean="0">
                <a:solidFill>
                  <a:schemeClr val="dk1"/>
                </a:solidFill>
                <a:sym typeface="Didact Gothic"/>
              </a:rPr>
              <a:t>Re-Hashing o doble dirección</a:t>
            </a:r>
          </a:p>
          <a:p>
            <a:pPr marL="441325" indent="-285750" algn="just">
              <a:buSzPts val="1150"/>
            </a:pPr>
            <a:r>
              <a:rPr lang="en" sz="1600" dirty="0" smtClean="0"/>
              <a:t>Direccionamiento Cerrado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4498097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Direccionamiento  abierto</a:t>
            </a:r>
            <a:br>
              <a:rPr lang="es-ES" dirty="0" smtClean="0"/>
            </a:br>
            <a:endParaRPr b="1" dirty="0"/>
          </a:p>
        </p:txBody>
      </p:sp>
      <p:cxnSp>
        <p:nvCxnSpPr>
          <p:cNvPr id="415" name="Google Shape;415;p51"/>
          <p:cNvCxnSpPr/>
          <p:nvPr/>
        </p:nvCxnSpPr>
        <p:spPr>
          <a:xfrm>
            <a:off x="2821703" y="139488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234;p37"/>
          <p:cNvSpPr txBox="1">
            <a:spLocks/>
          </p:cNvSpPr>
          <p:nvPr/>
        </p:nvSpPr>
        <p:spPr>
          <a:xfrm>
            <a:off x="650660" y="1622683"/>
            <a:ext cx="6197714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5575" algn="just">
              <a:buSzPts val="1150"/>
            </a:pPr>
            <a:endParaRPr lang="en" sz="1600" dirty="0" smtClean="0">
              <a:solidFill>
                <a:schemeClr val="dk1"/>
              </a:solidFill>
              <a:sym typeface="Didact Gothic"/>
            </a:endParaRPr>
          </a:p>
        </p:txBody>
      </p:sp>
      <p:sp>
        <p:nvSpPr>
          <p:cNvPr id="32" name="Google Shape;234;p37"/>
          <p:cNvSpPr txBox="1">
            <a:spLocks/>
          </p:cNvSpPr>
          <p:nvPr/>
        </p:nvSpPr>
        <p:spPr>
          <a:xfrm>
            <a:off x="295101" y="1816098"/>
            <a:ext cx="6197714" cy="2398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98525" lvl="1" indent="-285750">
              <a:buSzPts val="1150"/>
              <a:buFont typeface="Arial" pitchFamily="34" charset="0"/>
              <a:buChar char="•"/>
            </a:pPr>
            <a:r>
              <a:rPr lang="en" sz="1600" dirty="0" smtClean="0">
                <a:solidFill>
                  <a:schemeClr val="dk1"/>
                </a:solidFill>
                <a:latin typeface="Didact Gothic" charset="0"/>
                <a:sym typeface="Didact Gothic"/>
              </a:rPr>
              <a:t>Prueba Lineal: </a:t>
            </a:r>
          </a:p>
          <a:p>
            <a:pPr marL="612775" lvl="1">
              <a:buSzPts val="1150"/>
            </a:pPr>
            <a:r>
              <a:rPr lang="es-AR" sz="1600" dirty="0" smtClean="0">
                <a:solidFill>
                  <a:schemeClr val="dk1"/>
                </a:solidFill>
                <a:latin typeface="Didact Gothic" charset="0"/>
                <a:sym typeface="Didact Gothic"/>
              </a:rPr>
              <a:t>C</a:t>
            </a:r>
            <a:r>
              <a:rPr lang="en" sz="1600" dirty="0" smtClean="0">
                <a:solidFill>
                  <a:schemeClr val="dk1"/>
                </a:solidFill>
                <a:latin typeface="Didact Gothic" charset="0"/>
                <a:sym typeface="Didact Gothic"/>
              </a:rPr>
              <a:t>uando sucede una colision este método se encarga de buscar el espacio vacío más próximo</a:t>
            </a:r>
            <a:r>
              <a:rPr lang="en" sz="1600" dirty="0" smtClean="0">
                <a:solidFill>
                  <a:schemeClr val="dk1"/>
                </a:solidFill>
                <a:sym typeface="Didact Gothic"/>
              </a:rPr>
              <a:t>. </a:t>
            </a:r>
            <a:endParaRPr lang="en" sz="1600" dirty="0">
              <a:solidFill>
                <a:schemeClr val="dk1"/>
              </a:solidFill>
              <a:sym typeface="Didact Gothic"/>
            </a:endParaRPr>
          </a:p>
          <a:p>
            <a:pPr marL="612775" lvl="1" algn="just">
              <a:buSzPts val="1150"/>
            </a:pPr>
            <a:endParaRPr lang="en" sz="1600" dirty="0">
              <a:solidFill>
                <a:schemeClr val="dk1"/>
              </a:solidFill>
              <a:sym typeface="Didact Gothic"/>
            </a:endParaRPr>
          </a:p>
          <a:p>
            <a:pPr marL="612775" lvl="1" algn="just">
              <a:buSzPts val="1150"/>
            </a:pPr>
            <a:endParaRPr lang="en" sz="1600" dirty="0">
              <a:solidFill>
                <a:schemeClr val="dk1"/>
              </a:solidFill>
              <a:sym typeface="Didact Gothic"/>
            </a:endParaRPr>
          </a:p>
          <a:p>
            <a:pPr marL="612775" lvl="1" algn="just">
              <a:buSzPts val="1150"/>
            </a:pPr>
            <a:endParaRPr lang="en" sz="1600" dirty="0" smtClean="0">
              <a:solidFill>
                <a:schemeClr val="dk1"/>
              </a:solidFill>
              <a:sym typeface="Didact Gothic"/>
            </a:endParaRPr>
          </a:p>
          <a:p>
            <a:pPr marL="898525" lvl="1" indent="-285750" algn="just">
              <a:buSzPts val="1150"/>
              <a:buFont typeface="Arial" pitchFamily="34" charset="0"/>
              <a:buChar char="•"/>
            </a:pPr>
            <a:r>
              <a:rPr lang="en" sz="1600" dirty="0" smtClean="0">
                <a:solidFill>
                  <a:schemeClr val="dk1"/>
                </a:solidFill>
                <a:latin typeface="Didact Gothic" charset="0"/>
                <a:sym typeface="Didact Gothic"/>
              </a:rPr>
              <a:t>Prueba cuadrática:</a:t>
            </a:r>
          </a:p>
          <a:p>
            <a:pPr marL="612775" lvl="1" algn="just">
              <a:buSzPts val="1150"/>
            </a:pPr>
            <a:r>
              <a:rPr lang="en" sz="1600" dirty="0" smtClean="0">
                <a:solidFill>
                  <a:schemeClr val="dk1"/>
                </a:solidFill>
                <a:latin typeface="Didact Gothic" charset="0"/>
                <a:sym typeface="Didact Gothic"/>
              </a:rPr>
              <a:t>Una vez detectada la colisión se busca la dirección más</a:t>
            </a:r>
          </a:p>
          <a:p>
            <a:pPr marL="612775" lvl="1" algn="just">
              <a:buSzPts val="1150"/>
            </a:pPr>
            <a:r>
              <a:rPr lang="en" sz="1600" dirty="0" smtClean="0">
                <a:solidFill>
                  <a:schemeClr val="dk1"/>
                </a:solidFill>
                <a:latin typeface="Didact Gothic" charset="0"/>
                <a:sym typeface="Didact Gothic"/>
              </a:rPr>
              <a:t>un factor que irá aumentando de forma cuadrada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0400" y="1971216"/>
            <a:ext cx="2377439" cy="95410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D= H(k)= X(un número)</a:t>
            </a:r>
          </a:p>
          <a:p>
            <a:r>
              <a:rPr lang="es-ES" dirty="0" smtClean="0"/>
              <a:t>Mientras V[D] esté ocupado</a:t>
            </a:r>
          </a:p>
          <a:p>
            <a:r>
              <a:rPr lang="es-ES" dirty="0" smtClean="0"/>
              <a:t>D := D + 1</a:t>
            </a:r>
          </a:p>
          <a:p>
            <a:r>
              <a:rPr lang="es-ES" dirty="0" smtClean="0"/>
              <a:t>Insertar</a:t>
            </a:r>
            <a:endParaRPr lang="es-AR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240400" y="3544531"/>
            <a:ext cx="2377439" cy="95410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D= H(k)= X(un número)</a:t>
            </a:r>
          </a:p>
          <a:p>
            <a:r>
              <a:rPr lang="es-ES" dirty="0" smtClean="0"/>
              <a:t>Mientras V[D] esté ocupado</a:t>
            </a:r>
          </a:p>
          <a:p>
            <a:r>
              <a:rPr lang="es-ES" dirty="0" smtClean="0"/>
              <a:t>D := D + factor^2</a:t>
            </a:r>
          </a:p>
          <a:p>
            <a:r>
              <a:rPr lang="es-ES" dirty="0" smtClean="0"/>
              <a:t>Insertar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4498097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Direccionamiento  abierto</a:t>
            </a:r>
            <a:endParaRPr b="1" dirty="0"/>
          </a:p>
        </p:txBody>
      </p:sp>
      <p:cxnSp>
        <p:nvCxnSpPr>
          <p:cNvPr id="415" name="Google Shape;415;p51"/>
          <p:cNvCxnSpPr/>
          <p:nvPr/>
        </p:nvCxnSpPr>
        <p:spPr>
          <a:xfrm>
            <a:off x="5320563" y="1385649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234;p37"/>
          <p:cNvSpPr txBox="1">
            <a:spLocks/>
          </p:cNvSpPr>
          <p:nvPr/>
        </p:nvSpPr>
        <p:spPr>
          <a:xfrm>
            <a:off x="1149593" y="1385649"/>
            <a:ext cx="6197714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5575" algn="just">
              <a:buSzPts val="1150"/>
            </a:pPr>
            <a:endParaRPr lang="en" sz="1600" dirty="0" smtClean="0">
              <a:solidFill>
                <a:schemeClr val="dk1"/>
              </a:solidFill>
              <a:sym typeface="Didact Gothic"/>
            </a:endParaRPr>
          </a:p>
        </p:txBody>
      </p:sp>
      <p:sp>
        <p:nvSpPr>
          <p:cNvPr id="32" name="Google Shape;234;p37"/>
          <p:cNvSpPr txBox="1">
            <a:spLocks/>
          </p:cNvSpPr>
          <p:nvPr/>
        </p:nvSpPr>
        <p:spPr>
          <a:xfrm>
            <a:off x="295101" y="1545681"/>
            <a:ext cx="6197714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98525" lvl="1" indent="-285750">
              <a:buSzPts val="1150"/>
              <a:buFont typeface="Arial" pitchFamily="34" charset="0"/>
              <a:buChar char="•"/>
            </a:pPr>
            <a:r>
              <a:rPr lang="en" sz="1600" dirty="0" smtClean="0">
                <a:solidFill>
                  <a:schemeClr val="dk1"/>
                </a:solidFill>
                <a:sym typeface="Didact Gothic"/>
              </a:rPr>
              <a:t>Doble dirección- re hashing </a:t>
            </a:r>
          </a:p>
          <a:p>
            <a:pPr marL="612775" lvl="1" algn="just">
              <a:buSzPts val="1150"/>
            </a:pPr>
            <a:r>
              <a:rPr lang="en" sz="1600" dirty="0" smtClean="0">
                <a:solidFill>
                  <a:schemeClr val="dk1"/>
                </a:solidFill>
                <a:latin typeface="Didact Gothic" charset="0"/>
                <a:sym typeface="Didact Gothic"/>
              </a:rPr>
              <a:t> Este proceso consiste en crear una posición alternativa en la tabla al obtener una colisión aplicandouna de las funciones hash. </a:t>
            </a:r>
            <a:endParaRPr lang="en" sz="1600" dirty="0">
              <a:solidFill>
                <a:schemeClr val="dk1"/>
              </a:solidFill>
              <a:latin typeface="Didact Gothic" charset="0"/>
              <a:sym typeface="Didact Gothic"/>
            </a:endParaRPr>
          </a:p>
          <a:p>
            <a:pPr marL="612775" lvl="1" algn="just">
              <a:buSzPts val="1150"/>
            </a:pPr>
            <a:endParaRPr lang="en" sz="1600" dirty="0" smtClean="0">
              <a:solidFill>
                <a:schemeClr val="dk1"/>
              </a:solidFill>
              <a:sym typeface="Didact Gothic"/>
            </a:endParaRPr>
          </a:p>
          <a:p>
            <a:pPr marL="612775" lvl="1" algn="just">
              <a:buSzPts val="1150"/>
            </a:pPr>
            <a:endParaRPr lang="en" sz="1600" dirty="0">
              <a:solidFill>
                <a:schemeClr val="dk1"/>
              </a:solidFill>
              <a:sym typeface="Didact Gothic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62527" y="3015549"/>
            <a:ext cx="2841557" cy="95410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D= H(k)= X(un número)</a:t>
            </a:r>
          </a:p>
          <a:p>
            <a:r>
              <a:rPr lang="es-ES" dirty="0" smtClean="0"/>
              <a:t>Mientras V[D] esté ocupado</a:t>
            </a:r>
          </a:p>
          <a:p>
            <a:r>
              <a:rPr lang="es-ES" dirty="0" smtClean="0"/>
              <a:t>D := D + 1</a:t>
            </a:r>
          </a:p>
          <a:p>
            <a:r>
              <a:rPr lang="es-ES" dirty="0" smtClean="0"/>
              <a:t>Insertar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718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4498097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Direccionamiento  Cerrado</a:t>
            </a:r>
            <a:endParaRPr b="1" dirty="0"/>
          </a:p>
        </p:txBody>
      </p:sp>
      <p:cxnSp>
        <p:nvCxnSpPr>
          <p:cNvPr id="415" name="Google Shape;415;p51"/>
          <p:cNvCxnSpPr/>
          <p:nvPr/>
        </p:nvCxnSpPr>
        <p:spPr>
          <a:xfrm>
            <a:off x="5320563" y="1385649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234;p37"/>
          <p:cNvSpPr txBox="1">
            <a:spLocks/>
          </p:cNvSpPr>
          <p:nvPr/>
        </p:nvSpPr>
        <p:spPr>
          <a:xfrm>
            <a:off x="1149593" y="1385649"/>
            <a:ext cx="6197714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5575" algn="just">
              <a:buSzPts val="1150"/>
            </a:pPr>
            <a:endParaRPr lang="en" sz="1600" dirty="0" smtClean="0">
              <a:solidFill>
                <a:schemeClr val="dk1"/>
              </a:solidFill>
              <a:sym typeface="Didact Gothic"/>
            </a:endParaRPr>
          </a:p>
        </p:txBody>
      </p:sp>
      <p:sp>
        <p:nvSpPr>
          <p:cNvPr id="32" name="Google Shape;234;p37"/>
          <p:cNvSpPr txBox="1">
            <a:spLocks/>
          </p:cNvSpPr>
          <p:nvPr/>
        </p:nvSpPr>
        <p:spPr>
          <a:xfrm>
            <a:off x="295101" y="1545681"/>
            <a:ext cx="6197714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12775" lvl="1">
              <a:buSzPts val="1150"/>
            </a:pPr>
            <a:r>
              <a:rPr lang="en" sz="1600" dirty="0" smtClean="0">
                <a:solidFill>
                  <a:schemeClr val="dk1"/>
                </a:solidFill>
                <a:sym typeface="Didact Gothic"/>
              </a:rPr>
              <a:t>Este método consiste en que cada elemento del arreglo contenga un puntero a una lista ligada </a:t>
            </a:r>
          </a:p>
          <a:p>
            <a:pPr marL="612775" lvl="1" algn="just">
              <a:buSzPts val="1150"/>
            </a:pPr>
            <a:endParaRPr lang="en" sz="1600" dirty="0">
              <a:solidFill>
                <a:schemeClr val="dk1"/>
              </a:solidFill>
              <a:sym typeface="Didact Gothic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66274" y="2685448"/>
            <a:ext cx="2954955" cy="1169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I= Hash(K)= un número</a:t>
            </a:r>
          </a:p>
          <a:p>
            <a:r>
              <a:rPr lang="es-ES" dirty="0" smtClean="0"/>
              <a:t>D:= V[I]</a:t>
            </a:r>
          </a:p>
          <a:p>
            <a:r>
              <a:rPr lang="es-ES" dirty="0" err="1" smtClean="0"/>
              <a:t>While</a:t>
            </a:r>
            <a:r>
              <a:rPr lang="es-ES" dirty="0" smtClean="0"/>
              <a:t>( D&lt;&gt; </a:t>
            </a:r>
            <a:r>
              <a:rPr lang="es-ES" dirty="0" err="1" smtClean="0"/>
              <a:t>nil</a:t>
            </a:r>
            <a:r>
              <a:rPr lang="es-ES" dirty="0" smtClean="0"/>
              <a:t>) do</a:t>
            </a:r>
          </a:p>
          <a:p>
            <a:r>
              <a:rPr lang="es-ES" dirty="0" smtClean="0"/>
              <a:t>D := D^.</a:t>
            </a:r>
            <a:r>
              <a:rPr lang="es-ES" dirty="0" err="1" smtClean="0"/>
              <a:t>sig</a:t>
            </a:r>
            <a:endParaRPr lang="es-ES" dirty="0" smtClean="0"/>
          </a:p>
          <a:p>
            <a:r>
              <a:rPr lang="es-ES" dirty="0" smtClean="0"/>
              <a:t>Insertar en 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66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674724" y="530584"/>
            <a:ext cx="2443861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smtClean="0">
                <a:solidFill>
                  <a:schemeClr val="dk1"/>
                </a:solidFill>
              </a:rPr>
              <a:t>Ejercicio 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197714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 algn="just">
              <a:buSzPts val="1150"/>
              <a:buNone/>
            </a:pPr>
            <a:endParaRPr lang="en" sz="1600" dirty="0" smtClean="0">
              <a:solidFill>
                <a:schemeClr val="dk1"/>
              </a:solidFill>
              <a:sym typeface="Didact Gothic"/>
            </a:endParaRPr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71" y="1405179"/>
            <a:ext cx="7078971" cy="315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464</Words>
  <Application>Microsoft Office PowerPoint</Application>
  <PresentationFormat>Presentación en pantalla (16:9)</PresentationFormat>
  <Paragraphs>69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Didact Gothic</vt:lpstr>
      <vt:lpstr>Courier New</vt:lpstr>
      <vt:lpstr>Questrial</vt:lpstr>
      <vt:lpstr>Julius Sans One</vt:lpstr>
      <vt:lpstr>Arial</vt:lpstr>
      <vt:lpstr>Minimalist Grayscale Pitch Deck by Slidesgo</vt:lpstr>
      <vt:lpstr>Busqueda por métodos de transformación de claves</vt:lpstr>
      <vt:lpstr>Concepto de hashing</vt:lpstr>
      <vt:lpstr>Técnicas de hashing</vt:lpstr>
      <vt:lpstr>Técnicas de hashing</vt:lpstr>
      <vt:lpstr>Colisiones</vt:lpstr>
      <vt:lpstr>Direccionamiento  abierto </vt:lpstr>
      <vt:lpstr>Direccionamiento  abierto</vt:lpstr>
      <vt:lpstr>Direccionamiento  Cerrado</vt:lpstr>
      <vt:lpstr>Ejercicio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Busqueda por métodos de transformación de claves</dc:title>
  <dc:creator>Usuario</dc:creator>
  <cp:lastModifiedBy>User</cp:lastModifiedBy>
  <cp:revision>28</cp:revision>
  <dcterms:modified xsi:type="dcterms:W3CDTF">2022-07-07T20:46:17Z</dcterms:modified>
</cp:coreProperties>
</file>