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MavenPro-bold.fntdata"/><Relationship Id="rId23" Type="http://schemas.openxmlformats.org/officeDocument/2006/relationships/slide" Target="slides/slide18.xml"/><Relationship Id="rId45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e4c2dd5d2_0_3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e4c2dd5d2_0_3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e4c2dd5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9e4c2dd5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9e4c2dd5d2_0_3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9e4c2dd5d2_0_3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9e4c2dd5d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9e4c2dd5d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9e4c2dd5d2_0_3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9e4c2dd5d2_0_3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e4c2dd5d2_0_3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e4c2dd5d2_0_3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e4c2dd5d2_0_3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e4c2dd5d2_0_3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9e4c2dd5d2_0_4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9e4c2dd5d2_0_4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9e4c2dd5d2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9e4c2dd5d2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9e4c2dd5d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9e4c2dd5d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e4c2dd5d2_0_3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e4c2dd5d2_0_3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9e4c2dd5d2_0_3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9e4c2dd5d2_0_3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9e4c2dd5d2_0_4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9e4c2dd5d2_0_4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9e4c2dd5d2_0_4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9e4c2dd5d2_0_4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AGREGAR JERARQUIAS - TRANSFORMAR ENTIDAD DEBILES - RECURSIVAS - RELACIÓN N:M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e4c2dd5d2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e4c2dd5d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9f2e00f01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9f2e00f01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9f2e00f0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9f2e00f0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a244d23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a244d23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9f2e00f01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9f2e00f01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f2e00f0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f2e00f0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f2e00f01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f2e00f01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Es una relación 1:N. Se resuelve como el Caso 3. b)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e4c2dd5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9e4c2dd5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9f2e00f0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9f2e00f0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f2e00f0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9f2e00f0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9f2e00f01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9f2e00f01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9f2e00f0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9f2e00f0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9f2e00f01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9f2e00f01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a244d23e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a244d23e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f2e00f016_2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f2e00f016_2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f2e00f0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f2e00f0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f2e00f016_1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f2e00f016_1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9f2e00f016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9f2e00f016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e4c2dd5d2_0_3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9e4c2dd5d2_0_3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e4c2dd5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e4c2dd5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AUTOLAYOUT_7"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317425" y="659100"/>
            <a:ext cx="3683100" cy="38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AUTOLAYOUT_8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5076825" y="1014100"/>
            <a:ext cx="3562500" cy="311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AUTOLAYOUT_10"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353500" y="219075"/>
            <a:ext cx="2751600" cy="46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AUTOLAYOUT_14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17"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19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19"/>
          <p:cNvSpPr txBox="1"/>
          <p:nvPr>
            <p:ph hasCustomPrompt="1"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AUTOLAYOUT_19"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0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0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0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domainvectors.org/photos/Bussines.png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0.piqsels.com/preview/867/486/521/illustration-audit-report-verification.jpg" TargetMode="External"/><Relationship Id="rId4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et.pxhere.com/photo/doctor-online-medical-chat-pharmacy-consultation-clinic-healthcare-help-diagnosis-computer-aid-care-hospital-business-laboratory-laptop-internet-web-insurance-service-technology-medicine-job-cartoon-illustration-employment-conversation-learning-animation-businessperson-management-white-collar-worker-graphic-design-art-1589483.jpg" TargetMode="External"/><Relationship Id="rId4" Type="http://schemas.openxmlformats.org/officeDocument/2006/relationships/image" Target="../media/image4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ikist.com/free-photo-osvuj/es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pxhere.com/es/photo/1282006" TargetMode="External"/><Relationship Id="rId6" Type="http://schemas.openxmlformats.org/officeDocument/2006/relationships/image" Target="../media/image47.jpg"/><Relationship Id="rId7" Type="http://schemas.openxmlformats.org/officeDocument/2006/relationships/hyperlink" Target="https://pixnio.com/free-images/2017/05/31/2017-05-31-10-46-40.jpg" TargetMode="External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pload.wikimedia.org/wikipedia/commons/b/b2/Sancor.jpg" TargetMode="External"/><Relationship Id="rId4" Type="http://schemas.openxmlformats.org/officeDocument/2006/relationships/image" Target="../media/image45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0.piqsels.com/preview/751/975/772/grocery-store-man-shopping.jpg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s://p2.piqsels.com/preview/685/460/964/shopping-cart-shopping-purchasing-candy-thumbnail.jpg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s://p2.piqsels.com/preview/440/123/631/business-deal-smile-cheerful-thumbnail.jpg" TargetMode="External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1.pxfuel.com/preview/789/368/947/truck-road-autohaus-drive.jpg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p1.pxfuel.com/preview/957/237/94/trailer-loaded-food.jpg" TargetMode="External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Distribuidora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de Alimentos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Cativa Santiago - Maidana Cristian - Soto Marcos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LÓGICO</a:t>
            </a:r>
            <a:endParaRPr/>
          </a:p>
        </p:txBody>
      </p:sp>
      <p:sp>
        <p:nvSpPr>
          <p:cNvPr id="375" name="Google Shape;375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I: </a:t>
            </a:r>
            <a:r>
              <a:rPr lang="es-419"/>
              <a:t>Reestructuración</a:t>
            </a:r>
            <a:r>
              <a:rPr lang="es-419"/>
              <a:t> del 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Atributos Polivalentes</a:t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r>
              <a:rPr b="1" lang="es-419"/>
              <a:t>Se encontraron 2 atributos polivalentes en la </a:t>
            </a:r>
            <a:r>
              <a:rPr b="1" lang="es-419"/>
              <a:t>entidad: empleados</a:t>
            </a:r>
            <a:r>
              <a:rPr b="1" lang="es-419"/>
              <a:t> y proveedores.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u="sng"/>
              <a:t>SOLUCIÓN: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-</a:t>
            </a:r>
            <a:r>
              <a:rPr lang="es-419"/>
              <a:t>Al ser entidades con los mismos atributos y el mismo sentido semántico ,se decide fusionar las entidades NUM_TELEFONOS de la entidad EMPLEADOS y TELEFONOS de la entidad PROVEEDORES en una sola entidad llamada TELÉFONOS.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450" y="1513800"/>
            <a:ext cx="4354675" cy="25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291875" y="406900"/>
            <a:ext cx="51921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Atributos Compuestos en Entidades</a:t>
            </a:r>
            <a:endParaRPr/>
          </a:p>
        </p:txBody>
      </p:sp>
      <p:pic>
        <p:nvPicPr>
          <p:cNvPr id="388" name="Google Shape;3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0" y="3213625"/>
            <a:ext cx="8947376" cy="1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291950" y="2053725"/>
            <a:ext cx="7740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Dirección es un atributo compuesto de la entidad EMPLEADO,PROVEEDORES  Y CLIENTES.</a:t>
            </a:r>
            <a:endParaRPr b="1" sz="22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34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b="1" sz="2134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resuelve descomponiéndose en los atributos simples calle, codigo_postal, número,barrio y localidad.</a:t>
            </a:r>
            <a:endParaRPr sz="21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1-</a:t>
            </a:r>
            <a:r>
              <a:rPr lang="es-419"/>
              <a:t>Jerarquía de Empleados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una jerarquía entre la superentidad empleados y las subentidades administrativos y choferes, con cobertura parcial y exclusiva. </a:t>
            </a:r>
            <a:endParaRPr b="1" i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b="1" i="1" sz="1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opta por el caso de mantener todo y hacer explícitas las relaciones “es_un” de la herencia.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575" y="1274725"/>
            <a:ext cx="3629771" cy="32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r>
              <a:rPr lang="es-419"/>
              <a:t>-Jerarquía de Clientes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291953" y="2053726"/>
            <a:ext cx="37932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una jerarquía entre la superentidad Clientes y las subentidades Empresas y Personas, con cobertura total y exclusiva.</a:t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b="1" lang="es-419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opta por el caso de mantener todo y hacer explícitas las relaciones “es_un” de la herencia.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75" y="1221963"/>
            <a:ext cx="3228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291875" y="406900"/>
            <a:ext cx="43683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de la Redundancia-Atributos Calculados</a:t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752149" y="2098975"/>
            <a:ext cx="5628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➔"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Monto total del pedido es un atributo calculado y se calcula de la siguiente forma: monto_total= sumatoria (subtotales de la línea del pedido)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➔"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Subtotal de líneas es un atributo calculado y se calcula de la siguiente forma: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subtotal= cantidad * precio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➔"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Monto total de la compra es un atributo calculado y se calcula de la siguiente forma: monto_total= sumatoria (subtotales de los renglones de la compra)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➔"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Subtotal de renglones es un atributo calculado y se calcula de la siguiente forma: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subtotal= cantidad * precio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de la Redundancia-Ciclos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434975" y="1597875"/>
            <a:ext cx="29718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 El ciclo generado por la relación recursiva “jefe”, el cual no es redundante porque es una relación recursiva.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Existe una redundancia entre compras y proveedores para llegar a la información de la marca de los artículos. Se determina que lo mejor es eliminar la relación ternaria.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00" y="1327150"/>
            <a:ext cx="3571874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/>
          <p:nvPr/>
        </p:nvSpPr>
        <p:spPr>
          <a:xfrm>
            <a:off x="3519550" y="2768950"/>
            <a:ext cx="898200" cy="4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434343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1303800" y="598575"/>
            <a:ext cx="70305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de la Redundancia-Ciclos </a:t>
            </a:r>
            <a:endParaRPr/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" y="1626625"/>
            <a:ext cx="4276725" cy="328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7"/>
          <p:cNvSpPr txBox="1"/>
          <p:nvPr/>
        </p:nvSpPr>
        <p:spPr>
          <a:xfrm>
            <a:off x="1513425" y="1111250"/>
            <a:ext cx="5376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3.Los siguientes ciclos no podrían eliminarse porque se perdería información.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75" y="2067950"/>
            <a:ext cx="3918925" cy="25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6" y="70650"/>
            <a:ext cx="8746570" cy="50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291875" y="406900"/>
            <a:ext cx="34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Hubo modificaciones…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291863" y="2699293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latin typeface="Maven Pro"/>
                <a:ea typeface="Maven Pro"/>
                <a:cs typeface="Maven Pro"/>
                <a:sym typeface="Maven Pro"/>
              </a:rPr>
              <a:t>¿</a:t>
            </a:r>
            <a:r>
              <a:rPr b="1" lang="es-419" sz="2500">
                <a:latin typeface="Maven Pro"/>
                <a:ea typeface="Maven Pro"/>
                <a:cs typeface="Maven Pro"/>
                <a:sym typeface="Maven Pro"/>
              </a:rPr>
              <a:t>Cómo</a:t>
            </a:r>
            <a:r>
              <a:rPr b="1" lang="es-419" sz="2500">
                <a:latin typeface="Maven Pro"/>
                <a:ea typeface="Maven Pro"/>
                <a:cs typeface="Maven Pro"/>
                <a:sym typeface="Maven Pro"/>
              </a:rPr>
              <a:t> queda el nuevo modelo Conceptual</a:t>
            </a:r>
            <a:r>
              <a:rPr b="1" lang="es-419" sz="2700">
                <a:latin typeface="Maven Pro"/>
                <a:ea typeface="Maven Pro"/>
                <a:cs typeface="Maven Pro"/>
                <a:sym typeface="Maven Pro"/>
              </a:rPr>
              <a:t>?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publicdomainvectors.org/photos/Bussines.png" id="439" name="Google Shape;439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925" l="0" r="0" t="3925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UNIVERSO</a:t>
            </a:r>
            <a:r>
              <a:rPr lang="es-419"/>
              <a:t> </a:t>
            </a:r>
            <a:r>
              <a:rPr lang="es-419"/>
              <a:t>DEL DISCURSO</a:t>
            </a:r>
            <a:endParaRPr/>
          </a:p>
        </p:txBody>
      </p:sp>
      <p:sp>
        <p:nvSpPr>
          <p:cNvPr id="322" name="Google Shape;322;p22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Se  </a:t>
            </a:r>
            <a:r>
              <a:rPr b="1" lang="es-419"/>
              <a:t>realizó</a:t>
            </a:r>
            <a:r>
              <a:rPr b="1" lang="es-419"/>
              <a:t> una base de datos destinada a una Distribuidora de Alimentos local.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u="sng"/>
              <a:t>OBJETIVO</a:t>
            </a:r>
            <a:endParaRPr b="1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s-419"/>
              <a:t>Visualizar el funcionamiento general del mismo.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5" y="152400"/>
            <a:ext cx="75822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LÓGICO</a:t>
            </a:r>
            <a:endParaRPr/>
          </a:p>
        </p:txBody>
      </p:sp>
      <p:sp>
        <p:nvSpPr>
          <p:cNvPr id="450" name="Google Shape;450;p4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II: </a:t>
            </a:r>
            <a:r>
              <a:rPr lang="es-419"/>
              <a:t>Transformación</a:t>
            </a:r>
            <a:r>
              <a:rPr lang="es-419"/>
              <a:t> al Esquema Relacional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1293225" y="259925"/>
            <a:ext cx="7030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para el Esquema Relacional</a:t>
            </a:r>
            <a:endParaRPr/>
          </a:p>
        </p:txBody>
      </p:sp>
      <p:sp>
        <p:nvSpPr>
          <p:cNvPr id="456" name="Google Shape;456;p42"/>
          <p:cNvSpPr txBox="1"/>
          <p:nvPr/>
        </p:nvSpPr>
        <p:spPr>
          <a:xfrm>
            <a:off x="5164675" y="2133575"/>
            <a:ext cx="36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584175" y="1810125"/>
            <a:ext cx="35010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</a:t>
            </a:r>
            <a:r>
              <a:rPr lang="es-419"/>
              <a:t>resolvió</a:t>
            </a:r>
            <a:r>
              <a:rPr lang="es-419"/>
              <a:t> mediante los pasos dados por la </a:t>
            </a:r>
            <a:r>
              <a:rPr lang="es-419"/>
              <a:t>infografía</a:t>
            </a:r>
            <a:r>
              <a:rPr lang="es-419"/>
              <a:t> de la </a:t>
            </a:r>
            <a:r>
              <a:rPr lang="es-419"/>
              <a:t>cátedra</a:t>
            </a:r>
            <a:r>
              <a:rPr lang="es-419"/>
              <a:t> , resolviendo todo lo </a:t>
            </a:r>
            <a:r>
              <a:rPr lang="es-419"/>
              <a:t>necesario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50" y="778950"/>
            <a:ext cx="2086474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2"/>
          <p:cNvSpPr/>
          <p:nvPr/>
        </p:nvSpPr>
        <p:spPr>
          <a:xfrm>
            <a:off x="4106325" y="1947325"/>
            <a:ext cx="13653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1327400" y="291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ENTIDADES</a:t>
            </a:r>
            <a:endParaRPr/>
          </a:p>
        </p:txBody>
      </p:sp>
      <p:sp>
        <p:nvSpPr>
          <p:cNvPr id="465" name="Google Shape;465;p43"/>
          <p:cNvSpPr txBox="1"/>
          <p:nvPr/>
        </p:nvSpPr>
        <p:spPr>
          <a:xfrm>
            <a:off x="1222050" y="1208150"/>
            <a:ext cx="4335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EMPLEADOS </a:t>
            </a:r>
            <a:r>
              <a:rPr lang="es-419" sz="1100"/>
              <a:t>(id_empleado, dni, mail, num_legajo, cuil,apellido, nombre,barrio,codigo_postal, calle, numero, localidad)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/>
              <a:t>PK(id_empleado) 	CK(dni) 	CK(mail) 	CK(num_legajo) 	CK(cuil)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00" y="1935625"/>
            <a:ext cx="3081850" cy="27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775" y="2523650"/>
            <a:ext cx="4502175" cy="25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Relaciones N:N</a:t>
            </a: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518050" y="1633650"/>
            <a:ext cx="4632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sumistran</a:t>
            </a:r>
            <a:r>
              <a:rPr lang="es-419" sz="1100"/>
              <a:t> (id_suministran, id_proveedores, id_articulos)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PK(id_suministran)	 CK(id_proveedores+id_articulos)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FK(id_proveedores,PROVEEDORES) 	FK(id_articulos, ARTICULOS)</a:t>
            </a:r>
            <a:endParaRPr/>
          </a:p>
        </p:txBody>
      </p:sp>
      <p:pic>
        <p:nvPicPr>
          <p:cNvPr id="474" name="Google Shape;4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3075"/>
            <a:ext cx="8630187" cy="22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025" y="1701250"/>
            <a:ext cx="3986775" cy="12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Relaciones 1:N </a:t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204200" y="1633650"/>
            <a:ext cx="4539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ARTÍCULOS </a:t>
            </a:r>
            <a:r>
              <a:rPr lang="es-419" sz="1100"/>
              <a:t>(id_articulos, precio, nombre, codigo_barra, id_marcas)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	PK(id_articulos)	CK(codigo_barra) 	FK(id_marca, MARCAS)</a:t>
            </a:r>
            <a:endParaRPr/>
          </a:p>
        </p:txBody>
      </p:sp>
      <p:pic>
        <p:nvPicPr>
          <p:cNvPr id="482" name="Google Shape;4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2712375"/>
            <a:ext cx="6833875" cy="2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900" y="1320463"/>
            <a:ext cx="3329850" cy="1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Entidad </a:t>
            </a:r>
            <a:r>
              <a:rPr lang="es-419" sz="2200"/>
              <a:t>débil</a:t>
            </a:r>
            <a:r>
              <a:rPr lang="es-419" sz="2200"/>
              <a:t> (por </a:t>
            </a:r>
            <a:r>
              <a:rPr lang="es-419" sz="2200"/>
              <a:t>identificación</a:t>
            </a:r>
            <a:r>
              <a:rPr lang="es-419" sz="2200"/>
              <a:t>)</a:t>
            </a:r>
            <a:r>
              <a:rPr lang="es-419"/>
              <a:t> </a:t>
            </a:r>
            <a:endParaRPr/>
          </a:p>
        </p:txBody>
      </p:sp>
      <p:sp>
        <p:nvSpPr>
          <p:cNvPr id="489" name="Google Shape;489;p46"/>
          <p:cNvSpPr txBox="1"/>
          <p:nvPr/>
        </p:nvSpPr>
        <p:spPr>
          <a:xfrm>
            <a:off x="422975" y="1440900"/>
            <a:ext cx="4539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000"/>
              <a:t>LÍNEAS </a:t>
            </a:r>
            <a:r>
              <a:rPr lang="es-419" sz="1000"/>
              <a:t>(id_linea, numero_linea, precio, cantidad, subtotal, id_pedidos, id_articulos)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/>
              <a:t>        	PK(id_linea)            	CK(numero_linea+id_pedidos)      	 FK(id_pedidos,PEDIDOS)	FK(id_articulos, ARTICULOS)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490" name="Google Shape;4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25" y="2665750"/>
            <a:ext cx="4721174" cy="22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50" y="1783025"/>
            <a:ext cx="2806575" cy="1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Jerarquías</a:t>
            </a:r>
            <a:endParaRPr/>
          </a:p>
        </p:txBody>
      </p:sp>
      <p:pic>
        <p:nvPicPr>
          <p:cNvPr id="497" name="Google Shape;4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6275"/>
            <a:ext cx="8839200" cy="172180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7"/>
          <p:cNvSpPr txBox="1"/>
          <p:nvPr/>
        </p:nvSpPr>
        <p:spPr>
          <a:xfrm>
            <a:off x="152400" y="1865700"/>
            <a:ext cx="4665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ADMINISTRATIVOS</a:t>
            </a:r>
            <a:r>
              <a:rPr lang="es-419" sz="1100"/>
              <a:t> (id_administrativos)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	PK(id_admnistrativos) id_administrativos no es autoincremental 	FK( id_admnistrativos, EMPLEADOS)</a:t>
            </a:r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424" y="95000"/>
            <a:ext cx="2801925" cy="25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975" y="2687163"/>
            <a:ext cx="4129626" cy="7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Historial</a:t>
            </a:r>
            <a:endParaRPr/>
          </a:p>
        </p:txBody>
      </p:sp>
      <p:sp>
        <p:nvSpPr>
          <p:cNvPr id="506" name="Google Shape;506;p48"/>
          <p:cNvSpPr txBox="1"/>
          <p:nvPr/>
        </p:nvSpPr>
        <p:spPr>
          <a:xfrm>
            <a:off x="211600" y="1676950"/>
            <a:ext cx="4406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manejan</a:t>
            </a:r>
            <a:r>
              <a:rPr lang="es-419" sz="1100"/>
              <a:t> (id_manejan, id_camiones, id_choferes, fecha)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PK(id_manejan)	CK(id_camiones+id_choferes+fecha)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FK(id_camiones, CAMIONES) 	FK(id_choferes, CHOFERES)</a:t>
            </a:r>
            <a:endParaRPr sz="1100"/>
          </a:p>
        </p:txBody>
      </p:sp>
      <p:pic>
        <p:nvPicPr>
          <p:cNvPr id="507" name="Google Shape;5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825" y="1023775"/>
            <a:ext cx="3946551" cy="15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721222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</a:t>
            </a:r>
            <a:r>
              <a:rPr lang="es-419"/>
              <a:t> Recursiva </a:t>
            </a:r>
            <a:endParaRPr/>
          </a:p>
        </p:txBody>
      </p:sp>
      <p:sp>
        <p:nvSpPr>
          <p:cNvPr id="514" name="Google Shape;514;p49"/>
          <p:cNvSpPr txBox="1"/>
          <p:nvPr/>
        </p:nvSpPr>
        <p:spPr>
          <a:xfrm>
            <a:off x="310825" y="2200038"/>
            <a:ext cx="3678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es_jefe</a:t>
            </a:r>
            <a:r>
              <a:rPr lang="es-419" sz="1100"/>
              <a:t> (es_jefe_de, tiene_por_jefe)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PK(tiene_por_jefe) no es autoincrementable	FK(tiene_por_jefe, EMPLEADOS)	FK(es_jefe_de, EMPLEADOS)</a:t>
            </a:r>
            <a:endParaRPr/>
          </a:p>
        </p:txBody>
      </p:sp>
      <p:pic>
        <p:nvPicPr>
          <p:cNvPr id="515" name="Google Shape;5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875" y="2375150"/>
            <a:ext cx="3130125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9"/>
          <p:cNvSpPr txBox="1"/>
          <p:nvPr/>
        </p:nvSpPr>
        <p:spPr>
          <a:xfrm>
            <a:off x="6003325" y="477850"/>
            <a:ext cx="1969200" cy="400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es una 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relación</a:t>
            </a:r>
            <a:r>
              <a:rPr lang="es-419">
                <a:latin typeface="Nunito"/>
                <a:ea typeface="Nunito"/>
                <a:cs typeface="Nunito"/>
                <a:sym typeface="Nunito"/>
              </a:rPr>
              <a:t> 1:N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0" y="3418900"/>
            <a:ext cx="87915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000" y="1223350"/>
            <a:ext cx="27813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NEGOCIO</a:t>
            </a:r>
            <a:endParaRPr/>
          </a:p>
        </p:txBody>
      </p:sp>
      <p:sp>
        <p:nvSpPr>
          <p:cNvPr id="328" name="Google Shape;328;p23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p0.piqsels.com/preview/867/486/521/illustration-audit-report-verification.jpg" id="329" name="Google Shape;329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164" y="1665938"/>
            <a:ext cx="3090112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et.pxhere.com/photo/doctor-online-medical-chat-pharmacy-consultation-clinic-healthcare-help-diagnosis-computer-aid-care-hospital-business-laboratory-laptop-internet-web-insurance-service-technology-medicine-job-cartoon-illustration-employment-conversation-learning-animation-businessperson-management-white-collar-worker-graphic-design-art-1589483.jpg" id="523" name="Google Shape;52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3898" r="13898" t="0"/>
          <a:stretch/>
        </p:blipFill>
        <p:spPr>
          <a:xfrm>
            <a:off x="3387800" y="0"/>
            <a:ext cx="575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0"/>
          <p:cNvSpPr txBox="1"/>
          <p:nvPr>
            <p:ph type="ctrTitle"/>
          </p:nvPr>
        </p:nvSpPr>
        <p:spPr>
          <a:xfrm>
            <a:off x="323300" y="772850"/>
            <a:ext cx="2704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CONSULTAS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1293225" y="53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20"/>
              <a:t>De cada empleado,recupere su nombre de pila y apellido y los de su jefe inmediato</a:t>
            </a:r>
            <a:endParaRPr sz="2320"/>
          </a:p>
        </p:txBody>
      </p:sp>
      <p:sp>
        <p:nvSpPr>
          <p:cNvPr id="530" name="Google Shape;530;p51"/>
          <p:cNvSpPr txBox="1"/>
          <p:nvPr/>
        </p:nvSpPr>
        <p:spPr>
          <a:xfrm>
            <a:off x="1181975" y="1790575"/>
            <a:ext cx="44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1" name="Google Shape;531;p51"/>
          <p:cNvSpPr txBox="1"/>
          <p:nvPr/>
        </p:nvSpPr>
        <p:spPr>
          <a:xfrm>
            <a:off x="819850" y="1368075"/>
            <a:ext cx="583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2" name="Google Shape;5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75" y="2815175"/>
            <a:ext cx="5651950" cy="1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75" y="1790575"/>
            <a:ext cx="8916450" cy="5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"/>
          <p:cNvSpPr txBox="1"/>
          <p:nvPr>
            <p:ph type="title"/>
          </p:nvPr>
        </p:nvSpPr>
        <p:spPr>
          <a:xfrm>
            <a:off x="1303800" y="598575"/>
            <a:ext cx="762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600">
                <a:solidFill>
                  <a:srgbClr val="000000"/>
                </a:solidFill>
              </a:rPr>
              <a:t>Recupere el número de  matrícula y la fecha exacta de los camiones manejados por el chofer con número de legajo 'A-777' en el mes de abril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539" name="Google Shape;5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750275"/>
            <a:ext cx="59340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181150"/>
            <a:ext cx="33432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2"/>
          <p:cNvSpPr txBox="1"/>
          <p:nvPr/>
        </p:nvSpPr>
        <p:spPr>
          <a:xfrm>
            <a:off x="5430250" y="3064725"/>
            <a:ext cx="3343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manejan</a:t>
            </a:r>
            <a:r>
              <a:rPr lang="es-419" sz="1100"/>
              <a:t> (id_manejan,id_camiones, id_choferes, fecha)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PK(id_manejan) CK(id_camiones+id_choferes+fecha)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FK(id_camiones, CAMIONES) 	FK(id_choferes, CHOFERES)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5430250" y="3079750"/>
            <a:ext cx="3300900" cy="1327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 txBox="1"/>
          <p:nvPr>
            <p:ph type="title"/>
          </p:nvPr>
        </p:nvSpPr>
        <p:spPr>
          <a:xfrm>
            <a:off x="1303800" y="598575"/>
            <a:ext cx="70305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66"/>
              <a:t>I</a:t>
            </a:r>
            <a:r>
              <a:rPr lang="es-419" sz="2466"/>
              <a:t>nformar fecha y </a:t>
            </a:r>
            <a:r>
              <a:rPr lang="es-419" sz="2466"/>
              <a:t>números</a:t>
            </a:r>
            <a:r>
              <a:rPr lang="es-419" sz="2466"/>
              <a:t> de pedidos que incluyan artículos con costo inferior a $400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0" y="1708475"/>
            <a:ext cx="6473300" cy="12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875" y="2487525"/>
            <a:ext cx="2576475" cy="18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25" y="4000475"/>
            <a:ext cx="554687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3"/>
          <p:cNvSpPr txBox="1"/>
          <p:nvPr/>
        </p:nvSpPr>
        <p:spPr>
          <a:xfrm>
            <a:off x="296325" y="3556000"/>
            <a:ext cx="25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Corrección</a:t>
            </a:r>
            <a:r>
              <a:rPr b="1" lang="es-419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/>
          <p:nvPr>
            <p:ph type="title"/>
          </p:nvPr>
        </p:nvSpPr>
        <p:spPr>
          <a:xfrm>
            <a:off x="1303800" y="598575"/>
            <a:ext cx="752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520"/>
              <a:t>Liste los artículos ordenados alfabéticamente por nombre que suministra el proveedor cuyo razon social tenga el valor 'central',junto con su numero de telefono</a:t>
            </a:r>
            <a:endParaRPr sz="1520"/>
          </a:p>
        </p:txBody>
      </p:sp>
      <p:pic>
        <p:nvPicPr>
          <p:cNvPr id="557" name="Google Shape;5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5" y="1737575"/>
            <a:ext cx="6938425" cy="1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063" y="3415900"/>
            <a:ext cx="56864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type="title"/>
          </p:nvPr>
        </p:nvSpPr>
        <p:spPr>
          <a:xfrm>
            <a:off x="1388550" y="15135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564" name="Google Shape;564;p55"/>
          <p:cNvSpPr txBox="1"/>
          <p:nvPr>
            <p:ph idx="1" type="body"/>
          </p:nvPr>
        </p:nvSpPr>
        <p:spPr>
          <a:xfrm flipH="1" rot="10800000">
            <a:off x="2106075" y="3823575"/>
            <a:ext cx="5649600" cy="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9661" l="0" r="0" t="19655"/>
          <a:stretch/>
        </p:blipFill>
        <p:spPr>
          <a:xfrm>
            <a:off x="3343975" y="307825"/>
            <a:ext cx="5446522" cy="220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9578" r="9586" t="0"/>
          <a:stretch/>
        </p:blipFill>
        <p:spPr>
          <a:xfrm>
            <a:off x="3343975" y="2619366"/>
            <a:ext cx="2673331" cy="2204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ixnio.com/free-images/2017/05/31/2017-05-31-10-46-40.jpg" id="336" name="Google Shape;336;p2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9578" r="9586" t="0"/>
          <a:stretch/>
        </p:blipFill>
        <p:spPr>
          <a:xfrm>
            <a:off x="6117177" y="2619363"/>
            <a:ext cx="2673328" cy="2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364075" y="735775"/>
            <a:ext cx="2751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distribuidora cuenta con empleados los cuales tienen diferentes funciones.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b/b2/Sancor.jpg" id="342" name="Google Shape;342;p25">
            <a:hlinkClick r:id="rId3"/>
          </p:cNvPr>
          <p:cNvPicPr preferRelativeResize="0"/>
          <p:nvPr/>
        </p:nvPicPr>
        <p:blipFill rotWithShape="1">
          <a:blip r:embed="rId4">
            <a:alphaModFix amt="95000"/>
          </a:blip>
          <a:srcRect b="14891" l="0" r="0" t="14898"/>
          <a:stretch/>
        </p:blipFill>
        <p:spPr>
          <a:xfrm>
            <a:off x="252075" y="0"/>
            <a:ext cx="4365050" cy="24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5">
            <a:alphaModFix amt="95000"/>
          </a:blip>
          <a:srcRect b="7849" l="0" r="0" t="7840"/>
          <a:stretch/>
        </p:blipFill>
        <p:spPr>
          <a:xfrm>
            <a:off x="317500" y="2742175"/>
            <a:ext cx="4299626" cy="23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 txBox="1"/>
          <p:nvPr>
            <p:ph idx="1" type="body"/>
          </p:nvPr>
        </p:nvSpPr>
        <p:spPr>
          <a:xfrm>
            <a:off x="5036700" y="1756050"/>
            <a:ext cx="3562500" cy="10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dk2"/>
                </a:solidFill>
              </a:rPr>
              <a:t>R</a:t>
            </a:r>
            <a:r>
              <a:rPr lang="es-419">
                <a:solidFill>
                  <a:schemeClr val="dk2"/>
                </a:solidFill>
              </a:rPr>
              <a:t>ealizan compras  a diferentes proveedores para abastecerse.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0.piqsels.com/preview/751/975/772/grocery-store-man-shopping.jpg" id="349" name="Google Shape;349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6316" l="0" r="0" t="6316"/>
          <a:stretch/>
        </p:blipFill>
        <p:spPr>
          <a:xfrm>
            <a:off x="719675" y="2046575"/>
            <a:ext cx="4445000" cy="225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2.piqsels.com/preview/685/460/964/shopping-cart-shopping-purchasing-candy-thumbnail.jpg" id="350" name="Google Shape;350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7820" l="0" r="0" t="7820"/>
          <a:stretch/>
        </p:blipFill>
        <p:spPr>
          <a:xfrm>
            <a:off x="5495942" y="1514088"/>
            <a:ext cx="2436214" cy="1370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2.piqsels.com/preview/440/123/631/business-deal-smile-cheerful-thumbnail.jpg" id="351" name="Google Shape;351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7820" l="0" r="0" t="7820"/>
          <a:stretch/>
        </p:blipFill>
        <p:spPr>
          <a:xfrm>
            <a:off x="6162662" y="3082620"/>
            <a:ext cx="2436221" cy="1370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>
            <p:ph type="ctrTitle"/>
          </p:nvPr>
        </p:nvSpPr>
        <p:spPr>
          <a:xfrm>
            <a:off x="390450" y="361375"/>
            <a:ext cx="83631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Cuenta con dos tipos de clientes: personas y empresas.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1.pxfuel.com/preview/789/368/947/truck-road-autohaus-drive.jpg" id="357" name="Google Shape;357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7444" r="17438" t="0"/>
          <a:stretch/>
        </p:blipFill>
        <p:spPr>
          <a:xfrm>
            <a:off x="4633175" y="659100"/>
            <a:ext cx="3388800" cy="34695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https://p1.pxfuel.com/preview/957/237/94/trailer-loaded-food.jpg" id="358" name="Google Shape;358;p2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1609" l="0" r="0" t="11609"/>
          <a:stretch/>
        </p:blipFill>
        <p:spPr>
          <a:xfrm>
            <a:off x="6695890" y="2351906"/>
            <a:ext cx="1881900" cy="1926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296250" y="1156525"/>
            <a:ext cx="3683100" cy="17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Cuenta con una flota de camiones para distribuir pedidos.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/>
              <a:t>MODELO CONCEPTUAL</a:t>
            </a:r>
            <a:endParaRPr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53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