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media/image4.jpeg" ContentType="image/jpeg"/>
  <Override PartName="/ppt/media/image5.wmf" ContentType="image/x-wmf"/>
  <Override PartName="/ppt/media/image7.png" ContentType="image/png"/>
  <Override PartName="/ppt/media/image6.wmf" ContentType="image/x-wmf"/>
  <Override PartName="/ppt/media/image9.png" ContentType="image/png"/>
  <Override PartName="/ppt/media/image8.wmf" ContentType="image/x-wmf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6A62D36-CD68-4760-A50D-69D8CD29F97F}" type="datetime">
              <a:rPr b="0" lang="es-ES" sz="1400" spc="-1" strike="noStrike">
                <a:solidFill>
                  <a:srgbClr val="ffffff"/>
                </a:solidFill>
                <a:latin typeface="Georgia"/>
              </a:rPr>
              <a:t>17/10/20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C7398FA2-6BA3-453B-AA7C-5FF3A3836E8C}" type="slidenum">
              <a:rPr b="0" lang="es-ES" sz="1600" spc="-1" strike="noStrike">
                <a:solidFill>
                  <a:srgbClr val="6d8687"/>
                </a:solidFill>
                <a:latin typeface="Georgia"/>
              </a:rPr>
              <a:t>&lt;número&gt;</a:t>
            </a:fld>
            <a:endParaRPr b="0" lang="es-ES" sz="16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d16349"/>
                </a:solidFill>
                <a:latin typeface="Georgia"/>
              </a:rPr>
              <a:t>Haga clic para modificar el estilo de título del patrón</a:t>
            </a:r>
            <a:endParaRPr b="0" lang="es-AR" sz="4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700" spc="-1" strike="noStrike">
                <a:solidFill>
                  <a:srgbClr val="000000"/>
                </a:solidFill>
                <a:latin typeface="Georgia"/>
              </a:rPr>
              <a:t>Pulse para editar el formato de esquema del texto</a:t>
            </a: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Georgia"/>
              </a:rPr>
              <a:t>Segundo nivel del esquema</a:t>
            </a:r>
            <a:endParaRPr b="0" lang="es-AR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646b86"/>
                </a:solidFill>
                <a:latin typeface="Georgia"/>
              </a:rPr>
              <a:t>Tercer nivel del esquema</a:t>
            </a:r>
            <a:endParaRPr b="0" lang="es-AR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Georgia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Georgia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Georgia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Georgia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Haga clic para modificar el estilo de título del patrón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79F7987-E5FC-48F8-AE49-8B37CB4D50BB}" type="datetime">
              <a:rPr b="0" lang="es-ES" sz="1400" spc="-1" strike="noStrike">
                <a:solidFill>
                  <a:srgbClr val="ffffff"/>
                </a:solidFill>
                <a:latin typeface="Georgia"/>
              </a:rPr>
              <a:t>17/10/20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E9065E77-7018-45CE-AB82-6D3CC2C28E48}" type="slidenum">
              <a:rPr b="0" lang="es-E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s-ES" sz="1600" spc="-1" strike="noStrike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700" spc="-1" strike="noStrike">
                <a:solidFill>
                  <a:srgbClr val="000000"/>
                </a:solidFill>
                <a:latin typeface="Georgia"/>
              </a:rPr>
              <a:t>Haga clic para modificar el estilo de texto del patrón</a:t>
            </a: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s-AR" sz="2200" spc="-1" strike="noStrike">
                <a:solidFill>
                  <a:srgbClr val="646b86"/>
                </a:solidFill>
                <a:latin typeface="Georgia"/>
              </a:rPr>
              <a:t>Segundo nivel</a:t>
            </a:r>
            <a:endParaRPr b="0" lang="es-AR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s-AR" sz="2000" spc="-1" strike="noStrike">
                <a:solidFill>
                  <a:srgbClr val="000000"/>
                </a:solidFill>
                <a:latin typeface="Georgia"/>
              </a:rPr>
              <a:t>Tercer nivel</a:t>
            </a:r>
            <a:endParaRPr b="0" lang="es-AR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s-AR" sz="2000" spc="-1" strike="noStrike">
                <a:solidFill>
                  <a:srgbClr val="646b86"/>
                </a:solidFill>
                <a:latin typeface="Georgia"/>
              </a:rPr>
              <a:t>Cuarto nivel</a:t>
            </a:r>
            <a:endParaRPr b="0" lang="es-AR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s-AR" sz="1800" spc="-1" strike="noStrike">
                <a:solidFill>
                  <a:srgbClr val="000000"/>
                </a:solidFill>
                <a:latin typeface="Georgia"/>
              </a:rPr>
              <a:t>Quinto nivel</a:t>
            </a:r>
            <a:endParaRPr b="0" lang="es-AR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d16349"/>
                </a:solidFill>
                <a:latin typeface="Georgia"/>
              </a:rPr>
              <a:t>DIAGRAMA de Casos de Uso</a:t>
            </a:r>
            <a:endParaRPr b="0" lang="es-AR" sz="4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s-AR" sz="3300" spc="-1" strike="noStrike">
                <a:solidFill>
                  <a:srgbClr val="000000"/>
                </a:solidFill>
                <a:latin typeface="Georgia"/>
              </a:rPr>
              <a:t>Caso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500" spc="-1" strike="noStrike">
                <a:solidFill>
                  <a:srgbClr val="000000"/>
                </a:solidFill>
                <a:latin typeface="Georgia"/>
              </a:rPr>
              <a:t>Tipos de Relaciones: </a:t>
            </a:r>
            <a:r>
              <a:rPr b="1" lang="es-AR" sz="2500" spc="-1" strike="noStrike">
                <a:solidFill>
                  <a:srgbClr val="000000"/>
                </a:solidFill>
                <a:latin typeface="Georgia"/>
              </a:rPr>
              <a:t>Extend</a:t>
            </a:r>
            <a:endParaRPr b="0" lang="es-AR" sz="25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5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AR" sz="2500" spc="-1" strike="noStrike">
                <a:solidFill>
                  <a:srgbClr val="000000"/>
                </a:solidFill>
                <a:latin typeface="Georgia"/>
              </a:rPr>
              <a:t>Se utiliza una relación de tipo &lt;&lt;extends&gt;&gt; entre casos de uso cuando nos encontramos con un caso de uso similar a otro pero que hace algo más que éste (variante). </a:t>
            </a:r>
            <a:endParaRPr b="0" lang="es-AR" sz="25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500" spc="-1" strike="noStrike">
                <a:solidFill>
                  <a:srgbClr val="000000"/>
                </a:solidFill>
                <a:latin typeface="Georgia"/>
              </a:rPr>
              <a:t>Un caso de uso base incorpora implícitamente el comportamiento de otro caso de uso en el lugar especificado indirectamente por este otro caso de uso.</a:t>
            </a:r>
            <a:endParaRPr b="0" lang="es-AR" sz="25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500" spc="-1" strike="noStrike">
                <a:solidFill>
                  <a:srgbClr val="000000"/>
                </a:solidFill>
                <a:latin typeface="Georgia"/>
              </a:rPr>
              <a:t>Extiende la funcionalidad de un Caso de Uso a otro bajo unas condiciones</a:t>
            </a:r>
            <a:endParaRPr b="0" lang="es-AR" sz="25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s-AR" sz="25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s-AR" sz="25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571760" y="5286240"/>
            <a:ext cx="2142720" cy="1071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Georgia"/>
              </a:rPr>
              <a:t>Realizar Venta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715000" y="5214960"/>
            <a:ext cx="2142720" cy="928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Georgia"/>
              </a:rPr>
              <a:t>Autor. Pago Tarjeta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7" name="Line 5"/>
          <p:cNvSpPr/>
          <p:nvPr/>
        </p:nvSpPr>
        <p:spPr>
          <a:xfrm flipV="1">
            <a:off x="3714480" y="5786280"/>
            <a:ext cx="2143080" cy="71280"/>
          </a:xfrm>
          <a:prstGeom prst="line">
            <a:avLst/>
          </a:prstGeom>
          <a:ln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4153680" y="5786280"/>
            <a:ext cx="145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&lt;&lt;extend&gt;&gt;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85920" y="0"/>
            <a:ext cx="7678440" cy="140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Relaciones de los Casos de Uso</a:t>
            </a:r>
            <a:br/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08000" y="1584360"/>
            <a:ext cx="8915040" cy="272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3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s-AR" sz="2600" spc="-1" strike="noStrike">
                <a:solidFill>
                  <a:srgbClr val="000000"/>
                </a:solidFill>
                <a:latin typeface="Georgia"/>
              </a:rPr>
              <a:t>Generalización:</a:t>
            </a: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 Las Clase se pueden heredar entre si, de igual forma sucede con los Casos de Uso. El Caso de Uso secundario hereda las acciones y significados del Primario, y además agrega sus propias acciones.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51" name="Picture 7" descr=""/>
          <p:cNvPicPr/>
          <p:nvPr/>
        </p:nvPicPr>
        <p:blipFill>
          <a:blip r:embed="rId1"/>
          <a:stretch/>
        </p:blipFill>
        <p:spPr>
          <a:xfrm>
            <a:off x="1547640" y="4292640"/>
            <a:ext cx="1223640" cy="360000"/>
          </a:xfrm>
          <a:prstGeom prst="rect">
            <a:avLst/>
          </a:prstGeom>
          <a:ln>
            <a:noFill/>
          </a:ln>
        </p:spPr>
      </p:pic>
      <p:pic>
        <p:nvPicPr>
          <p:cNvPr id="152" name="Picture 8" descr=""/>
          <p:cNvPicPr/>
          <p:nvPr/>
        </p:nvPicPr>
        <p:blipFill>
          <a:blip r:embed="rId2"/>
          <a:stretch/>
        </p:blipFill>
        <p:spPr>
          <a:xfrm>
            <a:off x="395280" y="5013360"/>
            <a:ext cx="3553920" cy="809280"/>
          </a:xfrm>
          <a:prstGeom prst="rect">
            <a:avLst/>
          </a:prstGeom>
          <a:ln w="12600">
            <a:noFill/>
          </a:ln>
        </p:spPr>
      </p:pic>
      <p:pic>
        <p:nvPicPr>
          <p:cNvPr id="153" name="Picture 9" descr=""/>
          <p:cNvPicPr/>
          <p:nvPr/>
        </p:nvPicPr>
        <p:blipFill>
          <a:blip r:embed="rId3"/>
          <a:stretch/>
        </p:blipFill>
        <p:spPr>
          <a:xfrm>
            <a:off x="4859280" y="3933720"/>
            <a:ext cx="3115800" cy="26316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1513800" y="1951920"/>
            <a:ext cx="5986800" cy="3976920"/>
          </a:xfrm>
          <a:prstGeom prst="rect">
            <a:avLst/>
          </a:prstGeom>
          <a:ln w="9360"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357120" y="66996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Relaciones de los Casos de Uso</a:t>
            </a:r>
            <a:br/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85880" y="0"/>
            <a:ext cx="8107200" cy="140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Relaciones de los Casos de Uso</a:t>
            </a:r>
            <a:br/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57" name="Picture 6" descr=""/>
          <p:cNvPicPr/>
          <p:nvPr/>
        </p:nvPicPr>
        <p:blipFill>
          <a:blip r:embed="rId1"/>
          <a:stretch/>
        </p:blipFill>
        <p:spPr>
          <a:xfrm>
            <a:off x="47520" y="1590840"/>
            <a:ext cx="8988120" cy="46461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08000" y="1601640"/>
            <a:ext cx="891504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b="1" lang="es-AR" sz="2600" spc="-1" strike="noStrike">
                <a:solidFill>
                  <a:srgbClr val="000000"/>
                </a:solidFill>
                <a:latin typeface="Georgia"/>
              </a:rPr>
              <a:t>Pasos a seguir: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Identificar los actores que interactúan con el elemento.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Organizar los actores (roles generales, roles especializados, …).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Considerar las formas más importantes que tiene cada actor de interactuar con el elemento.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Considerar las formas excepcionales que tiene cada actor de interactuar con el elemento.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Organizar estos comportamientos utilizando las relaciones entre casos de uso vistas.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Especificar cada caso de uso con texto y trazas de eventos.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0800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b="1" lang="es-AR" sz="2600" spc="-1" strike="noStrike">
                <a:solidFill>
                  <a:srgbClr val="000000"/>
                </a:solidFill>
                <a:latin typeface="Georgia"/>
              </a:rPr>
              <a:t>Sugerencias y consejos: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Cada caso de uso debe representar un comportamiento distinto e identificable del sistema (razonablemente atómico).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Factorizar el comportamiento común: include.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Factorizar las variantes de comportamiento: extends.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Describir el flujo de eventos de manera suficientemente clara para que alguien externo lo entienda.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Mostrar sólo los importantes para comprender el comportamiento del sistema.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Mostrar sólo los actores implicados.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0800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ctr">
              <a:lnSpc>
                <a:spcPct val="100000"/>
              </a:lnSpc>
              <a:spcBef>
                <a:spcPts val="1001"/>
              </a:spcBef>
            </a:pPr>
            <a:r>
              <a:rPr b="1" lang="es-AR" sz="5000" spc="-1" strike="noStrike">
                <a:solidFill>
                  <a:srgbClr val="a96d2b"/>
                </a:solidFill>
                <a:latin typeface="Georgia"/>
              </a:rPr>
              <a:t>EJEMPLO: S.R.A.</a:t>
            </a:r>
            <a:endParaRPr b="0" lang="es-AR" sz="5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0800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12000"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1080"/>
              </a:spcBef>
            </a:pPr>
            <a:r>
              <a:rPr b="1" lang="es-AR" sz="5400" spc="-1" strike="noStrike">
                <a:solidFill>
                  <a:srgbClr val="000000"/>
                </a:solidFill>
                <a:latin typeface="Georgia"/>
              </a:rPr>
              <a:t>Actores:</a:t>
            </a:r>
            <a:r>
              <a:rPr b="0" lang="es-AR" sz="54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s-AR" sz="54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1080"/>
              </a:spcBef>
            </a:pPr>
            <a:r>
              <a:rPr b="0" lang="es-AR" sz="5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i="1" lang="es-AR" sz="5400" spc="-1" strike="noStrike">
                <a:solidFill>
                  <a:srgbClr val="000000"/>
                </a:solidFill>
                <a:latin typeface="Georgia"/>
              </a:rPr>
              <a:t>Usuario</a:t>
            </a:r>
            <a:r>
              <a:rPr b="0" i="1" lang="es-AR" sz="5400" spc="-1" strike="noStrike">
                <a:solidFill>
                  <a:srgbClr val="000000"/>
                </a:solidFill>
                <a:latin typeface="Georgia"/>
              </a:rPr>
              <a:t>, encargado de hacer las consultas y reservas con el sistema. </a:t>
            </a:r>
            <a:endParaRPr b="0" lang="es-AR" sz="54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1080"/>
              </a:spcBef>
            </a:pPr>
            <a:r>
              <a:rPr b="0" i="1" lang="es-AR" sz="5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i="1" lang="es-AR" sz="5400" spc="-1" strike="noStrike">
                <a:solidFill>
                  <a:srgbClr val="000000"/>
                </a:solidFill>
                <a:latin typeface="Georgia"/>
              </a:rPr>
              <a:t>Base de Datos de Reservas</a:t>
            </a:r>
            <a:r>
              <a:rPr b="0" i="1" lang="es-AR" sz="5400" spc="-1" strike="noStrike">
                <a:solidFill>
                  <a:srgbClr val="000000"/>
                </a:solidFill>
                <a:latin typeface="Georgia"/>
              </a:rPr>
              <a:t>:</a:t>
            </a:r>
            <a:r>
              <a:rPr b="0" lang="es-AR" sz="5400" spc="-1" strike="noStrike">
                <a:solidFill>
                  <a:srgbClr val="000000"/>
                </a:solidFill>
                <a:latin typeface="Georgia"/>
              </a:rPr>
              <a:t> se puede identificar que las bases de datos de los sistemas externos de reservaciones juegan un papel muy activo con respecto al sistema en desarrollo. Mantiene la información sobre los vuelos y reservas. </a:t>
            </a:r>
            <a:endParaRPr b="0" lang="es-AR" sz="54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1080"/>
              </a:spcBef>
            </a:pPr>
            <a:r>
              <a:rPr b="0" lang="es-AR" sz="5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AR" sz="5400" spc="-1" strike="noStrike">
                <a:solidFill>
                  <a:srgbClr val="000000"/>
                </a:solidFill>
                <a:latin typeface="Georgia"/>
              </a:rPr>
              <a:t>Una segunda base de datos, ésta involucrada en la información de los usuarios más que de las reservaciones. A este  actor lo llamaremos la </a:t>
            </a:r>
            <a:r>
              <a:rPr b="1" i="1" lang="es-AR" sz="5400" spc="-1" strike="noStrike">
                <a:solidFill>
                  <a:srgbClr val="000000"/>
                </a:solidFill>
                <a:latin typeface="Georgia"/>
              </a:rPr>
              <a:t>Base de Datos de Registros</a:t>
            </a:r>
            <a:r>
              <a:rPr b="0" i="1" lang="es-AR" sz="5400" spc="-1" strike="noStrike">
                <a:solidFill>
                  <a:srgbClr val="000000"/>
                </a:solidFill>
                <a:latin typeface="Georgia"/>
              </a:rPr>
              <a:t>, encargado de mantener la información de los usuarios sobre la </a:t>
            </a:r>
            <a:r>
              <a:rPr b="0" lang="es-AR" sz="5400" spc="-1" strike="noStrike">
                <a:solidFill>
                  <a:srgbClr val="000000"/>
                </a:solidFill>
                <a:latin typeface="Georgia"/>
              </a:rPr>
              <a:t>utilización del sistema.</a:t>
            </a:r>
            <a:endParaRPr b="0" lang="es-AR" sz="5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800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1071360" y="2233440"/>
            <a:ext cx="7096320" cy="3805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0800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214200" y="1857240"/>
            <a:ext cx="8655480" cy="3642840"/>
          </a:xfrm>
          <a:prstGeom prst="rect">
            <a:avLst/>
          </a:prstGeom>
          <a:ln w="9360"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367200" y="4357800"/>
            <a:ext cx="153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Act. Primario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154640" y="2214720"/>
            <a:ext cx="177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Act. Secundario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 flipH="1" flipV="1" rot="5400000">
            <a:off x="463680" y="382140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 flipV="1" rot="10800000">
            <a:off x="7143840" y="2500200"/>
            <a:ext cx="571320" cy="1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s-AR" sz="3300" spc="-1" strike="noStrike">
                <a:solidFill>
                  <a:srgbClr val="000000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72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3600" spc="-1" strike="noStrike">
                <a:solidFill>
                  <a:srgbClr val="000000"/>
                </a:solidFill>
                <a:latin typeface="Georgia"/>
              </a:rPr>
              <a:t>Un caso de uso representa una interacción típica entre un usuario y un sistema informático</a:t>
            </a:r>
            <a:endParaRPr b="0" lang="es-AR" sz="3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s-AR" sz="3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72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3600" spc="-1" strike="noStrike">
                <a:solidFill>
                  <a:srgbClr val="000000"/>
                </a:solidFill>
                <a:latin typeface="Georgia"/>
              </a:rPr>
              <a:t>Se utiliza para capturar los requerimientos funcionales de un Sistema</a:t>
            </a:r>
            <a:endParaRPr b="0" lang="es-AR" sz="3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 algn="just">
              <a:lnSpc>
                <a:spcPct val="100000"/>
              </a:lnSpc>
              <a:spcBef>
                <a:spcPts val="601"/>
              </a:spcBef>
            </a:pP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    </a:t>
            </a: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Para identificar los casos de uso, se puede leer la descripción del problema y discutirlo con aquellos que actuarán como actores, haciendo preguntas como:</a:t>
            </a:r>
            <a:endParaRPr b="0" lang="es-AR" sz="30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601"/>
              </a:spcBef>
            </a:pP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¿Cuales son las tareas principales de cada actor?</a:t>
            </a:r>
            <a:endParaRPr b="0" lang="es-AR" sz="30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601"/>
              </a:spcBef>
            </a:pP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¿Tendrá el actor que consultar y modificar información del sistema?</a:t>
            </a:r>
            <a:endParaRPr b="0" lang="es-AR" sz="30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601"/>
              </a:spcBef>
            </a:pP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b="0" lang="es-AR" sz="3000" spc="-1" strike="noStrike">
                <a:solidFill>
                  <a:srgbClr val="000000"/>
                </a:solidFill>
                <a:latin typeface="Georgia"/>
              </a:rPr>
              <a:t>¿Tendrá el actor que informar al sistema sobre cambios externos?</a:t>
            </a:r>
            <a:endParaRPr b="0" lang="es-AR" sz="3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0800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357120" y="1500120"/>
            <a:ext cx="7929360" cy="4722480"/>
          </a:xfrm>
          <a:prstGeom prst="rect">
            <a:avLst/>
          </a:prstGeom>
          <a:ln w="9360"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4286160" y="4500720"/>
            <a:ext cx="1142640" cy="428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1928880" y="3429000"/>
            <a:ext cx="2285640" cy="128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4008240" y="4857840"/>
            <a:ext cx="15757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500" spc="-1" strike="noStrike">
                <a:solidFill>
                  <a:srgbClr val="000000"/>
                </a:solidFill>
                <a:latin typeface="Georgia"/>
              </a:rPr>
              <a:t>Cancelar reserva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5500800" y="4714920"/>
            <a:ext cx="999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08000" y="1547640"/>
            <a:ext cx="8915040" cy="53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571920" y="1714320"/>
            <a:ext cx="1356840" cy="571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3714840" y="1835280"/>
            <a:ext cx="164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Georgia"/>
              </a:rPr>
              <a:t>Reg Usuario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3143160" y="2643120"/>
            <a:ext cx="1356840" cy="571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3286080" y="2764080"/>
            <a:ext cx="164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Georgia"/>
              </a:rPr>
              <a:t>Cons. Info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3143160" y="3500280"/>
            <a:ext cx="1356840" cy="571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3286080" y="3621240"/>
            <a:ext cx="164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Georgia"/>
              </a:rPr>
              <a:t>Modif. Reser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3571920" y="4572000"/>
            <a:ext cx="1356840" cy="571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3714840" y="4714920"/>
            <a:ext cx="164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Georgia"/>
              </a:rPr>
              <a:t>Hacer reserv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4286160" y="5572080"/>
            <a:ext cx="1499760" cy="571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2"/>
          <p:cNvSpPr/>
          <p:nvPr/>
        </p:nvSpPr>
        <p:spPr>
          <a:xfrm>
            <a:off x="4429080" y="5693040"/>
            <a:ext cx="164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Georgia"/>
              </a:rPr>
              <a:t>Cancelar reser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6000840" y="2857320"/>
            <a:ext cx="1571400" cy="571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"/>
          <p:cNvSpPr/>
          <p:nvPr/>
        </p:nvSpPr>
        <p:spPr>
          <a:xfrm>
            <a:off x="6143760" y="2978280"/>
            <a:ext cx="164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Georgia"/>
              </a:rPr>
              <a:t>Buscar Usuario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6072120" y="3929040"/>
            <a:ext cx="1356840" cy="571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6"/>
          <p:cNvSpPr/>
          <p:nvPr/>
        </p:nvSpPr>
        <p:spPr>
          <a:xfrm>
            <a:off x="6215040" y="4050000"/>
            <a:ext cx="164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Georgia"/>
              </a:rPr>
              <a:t>Buscar reser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01" name="CustomShape 17"/>
          <p:cNvSpPr/>
          <p:nvPr/>
        </p:nvSpPr>
        <p:spPr>
          <a:xfrm>
            <a:off x="4857840" y="2071800"/>
            <a:ext cx="128556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8"/>
          <p:cNvSpPr/>
          <p:nvPr/>
        </p:nvSpPr>
        <p:spPr>
          <a:xfrm>
            <a:off x="4500720" y="2928960"/>
            <a:ext cx="14997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9"/>
          <p:cNvSpPr/>
          <p:nvPr/>
        </p:nvSpPr>
        <p:spPr>
          <a:xfrm>
            <a:off x="4429080" y="3000240"/>
            <a:ext cx="1928520" cy="85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0"/>
          <p:cNvSpPr/>
          <p:nvPr/>
        </p:nvSpPr>
        <p:spPr>
          <a:xfrm flipH="1" rot="16200000">
            <a:off x="3964320" y="4250520"/>
            <a:ext cx="428400" cy="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 flipH="1" flipV="1" rot="5400000">
            <a:off x="4825080" y="3249720"/>
            <a:ext cx="1310040" cy="15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2"/>
          <p:cNvSpPr/>
          <p:nvPr/>
        </p:nvSpPr>
        <p:spPr>
          <a:xfrm flipV="1">
            <a:off x="4857840" y="4428000"/>
            <a:ext cx="157140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3"/>
          <p:cNvSpPr/>
          <p:nvPr/>
        </p:nvSpPr>
        <p:spPr>
          <a:xfrm flipH="1" flipV="1" rot="5400000">
            <a:off x="5581440" y="4486320"/>
            <a:ext cx="1154880" cy="11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928800" y="3286080"/>
            <a:ext cx="504360" cy="685440"/>
          </a:xfrm>
          <a:prstGeom prst="rect">
            <a:avLst/>
          </a:prstGeom>
          <a:ln w="9360">
            <a:noFill/>
          </a:ln>
        </p:spPr>
      </p:pic>
      <p:pic>
        <p:nvPicPr>
          <p:cNvPr id="209" name="Picture 2" descr=""/>
          <p:cNvPicPr/>
          <p:nvPr/>
        </p:nvPicPr>
        <p:blipFill>
          <a:blip r:embed="rId2"/>
          <a:stretch/>
        </p:blipFill>
        <p:spPr>
          <a:xfrm>
            <a:off x="7572240" y="1571760"/>
            <a:ext cx="504360" cy="685440"/>
          </a:xfrm>
          <a:prstGeom prst="rect">
            <a:avLst/>
          </a:prstGeom>
          <a:ln w="9360">
            <a:noFill/>
          </a:ln>
        </p:spPr>
      </p:pic>
      <p:pic>
        <p:nvPicPr>
          <p:cNvPr id="210" name="Picture 2" descr=""/>
          <p:cNvPicPr/>
          <p:nvPr/>
        </p:nvPicPr>
        <p:blipFill>
          <a:blip r:embed="rId3"/>
          <a:stretch/>
        </p:blipFill>
        <p:spPr>
          <a:xfrm>
            <a:off x="1643040" y="5214960"/>
            <a:ext cx="504360" cy="685440"/>
          </a:xfrm>
          <a:prstGeom prst="rect">
            <a:avLst/>
          </a:prstGeom>
          <a:ln w="9360">
            <a:noFill/>
          </a:ln>
        </p:spPr>
      </p:pic>
      <p:sp>
        <p:nvSpPr>
          <p:cNvPr id="211" name="CustomShape 24"/>
          <p:cNvSpPr/>
          <p:nvPr/>
        </p:nvSpPr>
        <p:spPr>
          <a:xfrm flipV="1">
            <a:off x="1428840" y="1999800"/>
            <a:ext cx="2142720" cy="149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5"/>
          <p:cNvSpPr/>
          <p:nvPr/>
        </p:nvSpPr>
        <p:spPr>
          <a:xfrm flipV="1">
            <a:off x="1357200" y="2928600"/>
            <a:ext cx="178560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6"/>
          <p:cNvSpPr/>
          <p:nvPr/>
        </p:nvSpPr>
        <p:spPr>
          <a:xfrm>
            <a:off x="1428840" y="3786120"/>
            <a:ext cx="1714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7"/>
          <p:cNvSpPr/>
          <p:nvPr/>
        </p:nvSpPr>
        <p:spPr>
          <a:xfrm>
            <a:off x="1428840" y="3857760"/>
            <a:ext cx="2142720" cy="85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8"/>
          <p:cNvSpPr/>
          <p:nvPr/>
        </p:nvSpPr>
        <p:spPr>
          <a:xfrm>
            <a:off x="1428840" y="4000680"/>
            <a:ext cx="2857320" cy="17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9"/>
          <p:cNvSpPr/>
          <p:nvPr/>
        </p:nvSpPr>
        <p:spPr>
          <a:xfrm>
            <a:off x="4786200" y="1857240"/>
            <a:ext cx="2714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0"/>
          <p:cNvSpPr/>
          <p:nvPr/>
        </p:nvSpPr>
        <p:spPr>
          <a:xfrm rot="5400000">
            <a:off x="1473840" y="3745800"/>
            <a:ext cx="2485800" cy="11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1"/>
          <p:cNvSpPr/>
          <p:nvPr/>
        </p:nvSpPr>
        <p:spPr>
          <a:xfrm flipV="1" rot="10800000">
            <a:off x="3571920" y="5571360"/>
            <a:ext cx="1285560" cy="71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2"/>
          <p:cNvSpPr/>
          <p:nvPr/>
        </p:nvSpPr>
        <p:spPr>
          <a:xfrm rot="10800000">
            <a:off x="2143440" y="5786640"/>
            <a:ext cx="214272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3"/>
          <p:cNvSpPr/>
          <p:nvPr/>
        </p:nvSpPr>
        <p:spPr>
          <a:xfrm>
            <a:off x="5149440" y="2071800"/>
            <a:ext cx="87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&lt;include&gt;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1" name="CustomShape 34"/>
          <p:cNvSpPr/>
          <p:nvPr/>
        </p:nvSpPr>
        <p:spPr>
          <a:xfrm>
            <a:off x="4720680" y="2786040"/>
            <a:ext cx="87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&lt;include&gt;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2" name="CustomShape 35"/>
          <p:cNvSpPr/>
          <p:nvPr/>
        </p:nvSpPr>
        <p:spPr>
          <a:xfrm>
            <a:off x="4791960" y="3214800"/>
            <a:ext cx="87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&lt;include&gt;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3" name="CustomShape 36"/>
          <p:cNvSpPr/>
          <p:nvPr/>
        </p:nvSpPr>
        <p:spPr>
          <a:xfrm>
            <a:off x="4649040" y="4000680"/>
            <a:ext cx="87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&lt;include&gt;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4" name="CustomShape 37"/>
          <p:cNvSpPr/>
          <p:nvPr/>
        </p:nvSpPr>
        <p:spPr>
          <a:xfrm>
            <a:off x="5220720" y="4580640"/>
            <a:ext cx="87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&lt;include&gt;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5" name="CustomShape 38"/>
          <p:cNvSpPr/>
          <p:nvPr/>
        </p:nvSpPr>
        <p:spPr>
          <a:xfrm>
            <a:off x="5765760" y="5366520"/>
            <a:ext cx="871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&lt;include&gt;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6" name="CustomShape 39"/>
          <p:cNvSpPr/>
          <p:nvPr/>
        </p:nvSpPr>
        <p:spPr>
          <a:xfrm>
            <a:off x="3408120" y="4152240"/>
            <a:ext cx="828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&lt;extend&gt;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7" name="CustomShape 40"/>
          <p:cNvSpPr/>
          <p:nvPr/>
        </p:nvSpPr>
        <p:spPr>
          <a:xfrm>
            <a:off x="646200" y="4071960"/>
            <a:ext cx="716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Usuario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8" name="CustomShape 41"/>
          <p:cNvSpPr/>
          <p:nvPr/>
        </p:nvSpPr>
        <p:spPr>
          <a:xfrm>
            <a:off x="7505640" y="2357280"/>
            <a:ext cx="729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BD Reg.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9" name="CustomShape 42"/>
          <p:cNvSpPr/>
          <p:nvPr/>
        </p:nvSpPr>
        <p:spPr>
          <a:xfrm>
            <a:off x="1076040" y="6000840"/>
            <a:ext cx="888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Georgia"/>
              </a:rPr>
              <a:t>BD Reserv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Georgia"/>
              </a:rPr>
              <a:t>Análisis y Diseño 2006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8402EF85-BE24-4466-99FB-07EE3C1B52E5}" type="slidenum">
              <a:rPr b="0" lang="es-ES" sz="1600" spc="-1" strike="noStrike">
                <a:solidFill>
                  <a:srgbClr val="7b9899"/>
                </a:solidFill>
                <a:latin typeface="Georgia"/>
              </a:rPr>
              <a:t>20</a:t>
            </a:fld>
            <a:endParaRPr b="0" lang="es-ES" sz="1600" spc="-1" strike="noStrike"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685800" y="228600"/>
            <a:ext cx="777204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 fontScale="84000"/>
          </a:bodyPr>
          <a:p>
            <a:pPr algn="ctr">
              <a:lnSpc>
                <a:spcPct val="100000"/>
              </a:lnSpc>
            </a:pPr>
            <a:r>
              <a:rPr b="1" lang="es-AR" sz="4000" spc="-1" strike="noStrike">
                <a:solidFill>
                  <a:srgbClr val="7b9899"/>
                </a:solidFill>
                <a:latin typeface="Georgia"/>
              </a:rPr>
              <a:t>Esquema Descripción</a:t>
            </a:r>
            <a:endParaRPr b="0" lang="es-AR" sz="40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233" name="Table 4"/>
          <p:cNvGraphicFramePr/>
          <p:nvPr/>
        </p:nvGraphicFramePr>
        <p:xfrm>
          <a:off x="914400" y="1066680"/>
          <a:ext cx="7238520" cy="3989160"/>
        </p:xfrm>
        <a:graphic>
          <a:graphicData uri="http://schemas.openxmlformats.org/drawingml/2006/table">
            <a:tbl>
              <a:tblPr/>
              <a:tblGrid>
                <a:gridCol w="3085920"/>
                <a:gridCol w="4152600"/>
              </a:tblGrid>
              <a:tr h="52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s-ES" sz="2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Nombre</a:t>
                      </a:r>
                      <a:endParaRPr b="0" lang="es-E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s-ES" sz="2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Iniciador</a:t>
                      </a:r>
                      <a:endParaRPr b="0" lang="es-E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s-ES" sz="2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Objetivo</a:t>
                      </a:r>
                      <a:endParaRPr b="0" lang="es-E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s-ES" sz="2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Precondición</a:t>
                      </a:r>
                      <a:endParaRPr b="0" lang="es-E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9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s-ES" sz="2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Escenario Principal de Exito</a:t>
                      </a:r>
                      <a:endParaRPr b="0" lang="es-E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endParaRPr b="0" lang="es-E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s-ES" sz="2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Postcondición</a:t>
                      </a:r>
                      <a:endParaRPr b="0" lang="es-E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4" name="Table 5"/>
          <p:cNvGraphicFramePr/>
          <p:nvPr/>
        </p:nvGraphicFramePr>
        <p:xfrm>
          <a:off x="990720" y="5715000"/>
          <a:ext cx="7162560" cy="264600"/>
        </p:xfrm>
        <a:graphic>
          <a:graphicData uri="http://schemas.openxmlformats.org/drawingml/2006/table">
            <a:tbl>
              <a:tblPr/>
              <a:tblGrid>
                <a:gridCol w="7162560"/>
              </a:tblGrid>
              <a:tr h="52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s-ES" sz="2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Extensiones</a:t>
                      </a:r>
                      <a:endParaRPr b="0" lang="es-E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Georgia"/>
              </a:rPr>
              <a:t>Análisis y Diseño 2006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D3ED2619-5731-4C99-9BC7-0BFCB6C7F5A9}" type="slidenum">
              <a:rPr b="0" lang="es-ES" sz="1600" spc="-1" strike="noStrike">
                <a:solidFill>
                  <a:srgbClr val="7b9899"/>
                </a:solidFill>
                <a:latin typeface="Georgia"/>
              </a:rPr>
              <a:t>23</a:t>
            </a:fld>
            <a:endParaRPr b="0" lang="es-ES" sz="1600" spc="-1" strike="noStrike">
              <a:latin typeface="Times New Roman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85800" y="22860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s-AR" sz="4000" spc="-1" strike="noStrike">
                <a:solidFill>
                  <a:srgbClr val="7b9899"/>
                </a:solidFill>
                <a:latin typeface="Georgia"/>
              </a:rPr>
              <a:t>Ejemplo Descripción</a:t>
            </a:r>
            <a:endParaRPr b="0" lang="es-AR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066680" y="1828800"/>
            <a:ext cx="7391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Picture 5" descr=""/>
          <p:cNvPicPr/>
          <p:nvPr/>
        </p:nvPicPr>
        <p:blipFill>
          <a:blip r:embed="rId1"/>
          <a:stretch/>
        </p:blipFill>
        <p:spPr>
          <a:xfrm>
            <a:off x="914400" y="1676520"/>
            <a:ext cx="7009920" cy="3782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Georgia"/>
              </a:rPr>
              <a:t>Análisis y Diseño 2006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3AD053D9-4675-4705-9F15-F27FF59706FF}" type="slidenum">
              <a:rPr b="0" lang="es-ES" sz="1600" spc="-1" strike="noStrike">
                <a:solidFill>
                  <a:srgbClr val="7b9899"/>
                </a:solidFill>
                <a:latin typeface="Georgia"/>
              </a:rPr>
              <a:t>&lt;número&gt;</a:t>
            </a:fld>
            <a:endParaRPr b="0" lang="es-ES" sz="1600" spc="-1" strike="noStrike">
              <a:latin typeface="Times New Roman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685800" y="3049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s-AR" sz="4000" spc="-1" strike="noStrike">
                <a:solidFill>
                  <a:srgbClr val="7b9899"/>
                </a:solidFill>
                <a:latin typeface="Georgia"/>
              </a:rPr>
              <a:t>Ejemplo Descripción</a:t>
            </a:r>
            <a:endParaRPr b="0" lang="es-AR" sz="40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243" name="Table 4"/>
          <p:cNvGraphicFramePr/>
          <p:nvPr/>
        </p:nvGraphicFramePr>
        <p:xfrm>
          <a:off x="228600" y="1143000"/>
          <a:ext cx="8686440" cy="2414160"/>
        </p:xfrm>
        <a:graphic>
          <a:graphicData uri="http://schemas.openxmlformats.org/drawingml/2006/table">
            <a:tbl>
              <a:tblPr/>
              <a:tblGrid>
                <a:gridCol w="2590560"/>
                <a:gridCol w="6095880"/>
              </a:tblGrid>
              <a:tr h="459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Nombre</a:t>
                      </a:r>
                      <a:endParaRPr b="0" lang="es-E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Hacer una reserva</a:t>
                      </a:r>
                      <a:endParaRPr b="0" lang="es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9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Iniciador</a:t>
                      </a:r>
                      <a:endParaRPr b="0" lang="es-E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Telefonista</a:t>
                      </a:r>
                      <a:endParaRPr b="0" lang="es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9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Objetivo</a:t>
                      </a:r>
                      <a:endParaRPr b="0" lang="es-E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Reservar una habitación el hotel</a:t>
                      </a:r>
                      <a:endParaRPr b="0" lang="es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55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Escenario Principal de Exito</a:t>
                      </a:r>
                      <a:endParaRPr b="0" lang="es-E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1. Telefonista solicita hacer reserva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2. Telefonista selecciona hotel, fecha, tipoHab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3. Sistema provee disponibilidad y precio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4. Telefonista acuerda continuar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5. Telefonista provee identificación y detalles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6. Telefonista provee detalles de pago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7. Sistema hace la reserva y genera código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8. Sistema informa código de reserva a telefonista</a:t>
                      </a:r>
                      <a:endParaRPr b="0" lang="es-E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9. Sistema crea y envía confirmación de reserva</a:t>
                      </a:r>
                      <a:endParaRPr b="0" lang="es-E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8000" y="1598760"/>
            <a:ext cx="8915040" cy="525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Los Casos de Uso es una técnica para capturar información de cómo un sistema o negocio trabaja, o de cómo se desea que trabaje.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Ayuda a obtener requerimientos desde el punto de vista del Usuario (actor), modelando la funcionalidad del sistema.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No pertenece estrictamente al enfoque orientado a objeto, es una técnica para captura de requisitos.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Es el poderoso concepto que ayuda al analista a comprender la forma en que un Sistema deberá comportarse.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987640" y="228600"/>
            <a:ext cx="5976720" cy="140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Elementos de los </a:t>
            </a:r>
            <a:br/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719360"/>
            <a:ext cx="4033440" cy="49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b="1" lang="es-AR" sz="2600" spc="-1" strike="noStrike">
                <a:solidFill>
                  <a:srgbClr val="000000"/>
                </a:solidFill>
                <a:latin typeface="Georgia"/>
              </a:rPr>
              <a:t>Actor: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rol que juega un usuario con respecto al sistema. 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un Actor no necesariamente representa a una persona en particular, sino más bien la labor que realiza frente al sistema. 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17" name="Picture 6" descr=""/>
          <p:cNvPicPr/>
          <p:nvPr/>
        </p:nvPicPr>
        <p:blipFill>
          <a:blip r:embed="rId1"/>
          <a:stretch/>
        </p:blipFill>
        <p:spPr>
          <a:xfrm>
            <a:off x="2362320" y="1563840"/>
            <a:ext cx="761760" cy="73296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4859280" y="2000160"/>
            <a:ext cx="3809520" cy="411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 algn="just">
              <a:lnSpc>
                <a:spcPct val="90000"/>
              </a:lnSpc>
              <a:spcBef>
                <a:spcPts val="36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Caso de Uso:</a:t>
            </a:r>
            <a:endParaRPr b="0" lang="es-ES" sz="18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360"/>
              </a:spcBef>
              <a:buClr>
                <a:srgbClr val="646b86"/>
              </a:buClr>
              <a:buSzPct val="70000"/>
              <a:buFont typeface="Trebuchet MS"/>
              <a:buChar char="l"/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Operación o tarea específica que se realiza tras una orden de algún agente externo, originada por una petición de un actor o bien desde la invocación desde otro caso de uso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9" name="Picture 8" descr=""/>
          <p:cNvPicPr/>
          <p:nvPr/>
        </p:nvPicPr>
        <p:blipFill>
          <a:blip r:embed="rId2"/>
          <a:stretch/>
        </p:blipFill>
        <p:spPr>
          <a:xfrm>
            <a:off x="7086600" y="1557360"/>
            <a:ext cx="1218960" cy="7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s-AR" sz="3300" spc="-1" strike="noStrike">
                <a:solidFill>
                  <a:srgbClr val="000000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3200" spc="-1" strike="noStrike">
                <a:solidFill>
                  <a:srgbClr val="000000"/>
                </a:solidFill>
                <a:latin typeface="Georgia"/>
              </a:rPr>
              <a:t>Actores:</a:t>
            </a:r>
            <a:endParaRPr b="0" lang="es-AR" sz="3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64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s-AR" sz="3200" spc="-1" strike="noStrike">
                <a:solidFill>
                  <a:srgbClr val="646b86"/>
                </a:solidFill>
                <a:latin typeface="Georgia"/>
              </a:rPr>
              <a:t>Toda entidad externa al sistema que guarda relación con este y requiere funcionalidad.</a:t>
            </a:r>
            <a:endParaRPr b="0" lang="es-AR" sz="3200" spc="-1" strike="noStrike">
              <a:solidFill>
                <a:srgbClr val="000000"/>
              </a:solidFill>
              <a:latin typeface="Georgia"/>
            </a:endParaRPr>
          </a:p>
          <a:p>
            <a:endParaRPr b="0" lang="es-AR" sz="3200" spc="-1" strike="noStrike">
              <a:solidFill>
                <a:srgbClr val="000000"/>
              </a:solidFill>
              <a:latin typeface="Georgia"/>
            </a:endParaRPr>
          </a:p>
          <a:p>
            <a:pPr marL="548640" indent="-273960">
              <a:lnSpc>
                <a:spcPct val="100000"/>
              </a:lnSpc>
              <a:spcBef>
                <a:spcPts val="641"/>
              </a:spcBef>
            </a:pPr>
            <a:r>
              <a:rPr b="0" lang="es-AR" sz="3200" spc="-1" strike="noStrike">
                <a:solidFill>
                  <a:srgbClr val="646b86"/>
                </a:solidFill>
                <a:latin typeface="Georgia"/>
              </a:rPr>
              <a:t>Principales, secundarios u otros sistemas</a:t>
            </a:r>
            <a:endParaRPr b="0" lang="es-AR" sz="3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72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3600" spc="-1" strike="noStrike">
                <a:solidFill>
                  <a:srgbClr val="000000"/>
                </a:solidFill>
                <a:latin typeface="Georgia"/>
              </a:rPr>
              <a:t>Casos de Uso</a:t>
            </a:r>
            <a:endParaRPr b="0" lang="es-AR" sz="36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72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s-AR" sz="3600" spc="-1" strike="noStrike">
                <a:solidFill>
                  <a:srgbClr val="646b86"/>
                </a:solidFill>
                <a:latin typeface="Georgia"/>
              </a:rPr>
              <a:t>Determinan una determinada funcionalidad que satisface un requerimiento</a:t>
            </a:r>
            <a:endParaRPr b="0" lang="es-AR" sz="3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s-AR" sz="3300" spc="-1" strike="noStrike">
                <a:solidFill>
                  <a:srgbClr val="000000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01680" y="1312560"/>
            <a:ext cx="6913080" cy="61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700" spc="-1" strike="noStrike">
                <a:solidFill>
                  <a:srgbClr val="000000"/>
                </a:solidFill>
                <a:latin typeface="Georgia"/>
              </a:rPr>
              <a:t>Componentes</a:t>
            </a: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2071800" y="1901520"/>
            <a:ext cx="5428800" cy="4170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s-AR" sz="3300" spc="-1" strike="noStrike">
                <a:solidFill>
                  <a:srgbClr val="000000"/>
                </a:solidFill>
                <a:latin typeface="Georgia"/>
              </a:rPr>
              <a:t>Casos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700" spc="-1" strike="noStrike">
                <a:solidFill>
                  <a:srgbClr val="000000"/>
                </a:solidFill>
                <a:latin typeface="Georgia"/>
              </a:rPr>
              <a:t>Tipos de Relaciones</a:t>
            </a: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s-AR" sz="2200" spc="-1" strike="noStrike">
                <a:solidFill>
                  <a:srgbClr val="646b86"/>
                </a:solidFill>
                <a:latin typeface="Georgia"/>
              </a:rPr>
              <a:t>Comunicación (no lleva lebel)  relación directa</a:t>
            </a:r>
            <a:endParaRPr b="0" lang="es-AR" sz="2200" spc="-1" strike="noStrike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2285640" y="3214800"/>
            <a:ext cx="642960" cy="1571400"/>
            <a:chOff x="2285640" y="3214800"/>
            <a:chExt cx="642960" cy="1571400"/>
          </a:xfrm>
        </p:grpSpPr>
        <p:sp>
          <p:nvSpPr>
            <p:cNvPr id="130" name="CustomShape 4"/>
            <p:cNvSpPr/>
            <p:nvPr/>
          </p:nvSpPr>
          <p:spPr>
            <a:xfrm>
              <a:off x="2428920" y="3214800"/>
              <a:ext cx="285480" cy="2854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Line 5"/>
            <p:cNvSpPr/>
            <p:nvPr/>
          </p:nvSpPr>
          <p:spPr>
            <a:xfrm flipH="1">
              <a:off x="2570760" y="3501000"/>
              <a:ext cx="1440" cy="100008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Line 6"/>
            <p:cNvSpPr/>
            <p:nvPr/>
          </p:nvSpPr>
          <p:spPr>
            <a:xfrm>
              <a:off x="2285640" y="3786120"/>
              <a:ext cx="642960" cy="14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Line 7"/>
            <p:cNvSpPr/>
            <p:nvPr/>
          </p:nvSpPr>
          <p:spPr>
            <a:xfrm flipH="1">
              <a:off x="2357280" y="4500360"/>
              <a:ext cx="214200" cy="2858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Line 8"/>
            <p:cNvSpPr/>
            <p:nvPr/>
          </p:nvSpPr>
          <p:spPr>
            <a:xfrm>
              <a:off x="2571480" y="4500360"/>
              <a:ext cx="285840" cy="2858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5" name="CustomShape 9"/>
          <p:cNvSpPr/>
          <p:nvPr/>
        </p:nvSpPr>
        <p:spPr>
          <a:xfrm>
            <a:off x="4643280" y="3786120"/>
            <a:ext cx="1856880" cy="571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Georgia"/>
              </a:rPr>
              <a:t>Pagar Comida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6" name="Line 10"/>
          <p:cNvSpPr/>
          <p:nvPr/>
        </p:nvSpPr>
        <p:spPr>
          <a:xfrm>
            <a:off x="3214440" y="3929040"/>
            <a:ext cx="1428840" cy="1425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AR" sz="3300" spc="-1" strike="noStrike">
                <a:solidFill>
                  <a:srgbClr val="7b9899"/>
                </a:solidFill>
                <a:latin typeface="Georgia"/>
              </a:rPr>
              <a:t>Caso de Uso</a:t>
            </a:r>
            <a:endParaRPr b="0" lang="es-AR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700" spc="-1" strike="noStrike">
                <a:solidFill>
                  <a:srgbClr val="000000"/>
                </a:solidFill>
                <a:latin typeface="Georgia"/>
              </a:rPr>
              <a:t>Tipos de Relaciones: </a:t>
            </a:r>
            <a:r>
              <a:rPr b="1" lang="es-AR" sz="2700" spc="-1" strike="noStrike">
                <a:solidFill>
                  <a:srgbClr val="000000"/>
                </a:solidFill>
                <a:latin typeface="Georgia"/>
              </a:rPr>
              <a:t>Include</a:t>
            </a:r>
            <a:r>
              <a:rPr b="0" lang="es-AR" sz="27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7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i="1" lang="es-AR" sz="2700" spc="-1" strike="noStrike">
                <a:solidFill>
                  <a:srgbClr val="000000"/>
                </a:solidFill>
                <a:latin typeface="Georgia"/>
              </a:rPr>
              <a:t>Relación de dependencia entre dos casos de uso que denota la inclusión del comportamiento de un escenario en otro. </a:t>
            </a:r>
            <a:endParaRPr b="0" lang="es-AR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s-AR" sz="2600" spc="-1" strike="noStrike">
                <a:solidFill>
                  <a:srgbClr val="000000"/>
                </a:solidFill>
                <a:latin typeface="Georgia"/>
              </a:rPr>
              <a:t>Volver a utilizar los pasos de un Caso de Uso dentro de otro. Permite factorizar un comportamiento en un  caso de uso aparte y evitar repetir un mismo flujo en diferentes casos de uso. Incluye la funcionalidad de un Caso de Uso en otro.</a:t>
            </a:r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  <a:p>
            <a:endParaRPr b="0" lang="es-AR" sz="2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643040" y="5559840"/>
            <a:ext cx="1856880" cy="571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Georgia"/>
              </a:rPr>
              <a:t>Pagar Factura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643720" y="5559840"/>
            <a:ext cx="1856880" cy="571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Georgia"/>
              </a:rPr>
              <a:t>Obtener Importe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1" name="Line 5"/>
          <p:cNvSpPr/>
          <p:nvPr/>
        </p:nvSpPr>
        <p:spPr>
          <a:xfrm>
            <a:off x="3500280" y="5845680"/>
            <a:ext cx="2143080" cy="1440"/>
          </a:xfrm>
          <a:prstGeom prst="line">
            <a:avLst/>
          </a:prstGeom>
          <a:ln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3868200" y="5917320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&lt;&lt;include&gt;&gt;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10483</TotalTime>
  <Application>LibreOffice/6.2.7.1$Windows_X86_64 LibreOffice_project/23edc44b61b830b7d749943e020e96f5a7df63bf</Application>
  <Words>995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2011-10-21T12:43:44Z</dcterms:created>
  <dc:creator>Usuario</dc:creator>
  <dc:description/>
  <dc:language>es-ES</dc:language>
  <cp:lastModifiedBy/>
  <dcterms:modified xsi:type="dcterms:W3CDTF">2020-10-17T22:53:50Z</dcterms:modified>
  <cp:revision>25</cp:revision>
  <dc:subject/>
  <dc:title>DIAGRAMA de Casos de Uso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