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78FFC2D2-6D92-4AB7-99BA-D2F258675B79}">
          <p14:sldIdLst>
            <p14:sldId id="256"/>
            <p14:sldId id="260"/>
            <p14:sldId id="257"/>
            <p14:sldId id="258"/>
            <p14:sldId id="259"/>
            <p14:sldId id="262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8364A2-C96C-4795-8C3A-CB6616B49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6D0B9DC-7702-4D6C-9737-68D7F933B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3E7AAD-D644-45A8-8EBF-95991FF6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536-A64B-456C-8DAA-FEA500547DF3}" type="datetimeFigureOut">
              <a:rPr lang="it-IT" smtClean="0"/>
              <a:t>09/07/2018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54194B-D101-4168-9BDF-C73152B4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E1F571-7333-4581-AE4A-7CF51947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FB2A-DE8D-4A52-AEDE-B6812DC595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41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80D6BA-C57A-4ADC-A4A6-DCA2BD85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AC3C3F-ABD7-40D2-B294-292FF0F02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CAE4DA-D06B-47C0-A426-A4899158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536-A64B-456C-8DAA-FEA500547DF3}" type="datetimeFigureOut">
              <a:rPr lang="it-IT" smtClean="0"/>
              <a:t>09/07/2018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E140C3-96CB-40C7-98C4-7E104377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E15CA-C85C-49D6-A2C6-7BF4AE0B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FB2A-DE8D-4A52-AEDE-B6812DC595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75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AE40FED-6231-4040-942E-2B48840EE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F7535E-2A71-4EAE-BA35-1CE1A4A0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EBA664-ABBA-4AED-BA20-DADC1AD6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536-A64B-456C-8DAA-FEA500547DF3}" type="datetimeFigureOut">
              <a:rPr lang="it-IT" smtClean="0"/>
              <a:t>09/07/2018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BFF247-4FC1-4E9A-BECC-9D80D7AC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4E6164-E243-4160-AA98-50FE2001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FB2A-DE8D-4A52-AEDE-B6812DC595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0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85A872-CD53-4402-8A30-2B1051A5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D7EA1A-0786-4D0C-A9AE-9205ECCE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49CA50-C6B3-4EB1-BD81-83AC336A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536-A64B-456C-8DAA-FEA500547DF3}" type="datetimeFigureOut">
              <a:rPr lang="it-IT" smtClean="0"/>
              <a:t>09/07/2018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7AFA27-F42C-490E-AAC2-56275C17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7CCFC4-45E8-4A4D-AE7C-94FB318F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FB2A-DE8D-4A52-AEDE-B6812DC595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72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D7A667-D245-48FF-99EA-D6766EFD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F07F91-8D54-4C98-9F82-3F850F9C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A7F28E-E8BC-4B96-91A9-2187973D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536-A64B-456C-8DAA-FEA500547DF3}" type="datetimeFigureOut">
              <a:rPr lang="it-IT" smtClean="0"/>
              <a:t>09/07/2018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96C693-0FC3-4E72-A6B6-15E59954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248208-7AC2-4360-AD6C-0FAD54D7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FB2A-DE8D-4A52-AEDE-B6812DC595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37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A0A56-C1DC-4946-BDEE-734E2168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E0D0FC-3B49-41C2-BBF8-13567A1F7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FBA3C6-C7FF-4B8F-8EFA-DECC6F8EC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E4375D-CD8D-4D37-9B67-9B454FC8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536-A64B-456C-8DAA-FEA500547DF3}" type="datetimeFigureOut">
              <a:rPr lang="it-IT" smtClean="0"/>
              <a:t>09/07/2018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C37754-C7F5-444A-8F49-B6819B82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9457F2-7BCC-4D7C-BCD4-3F9C86EB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FB2A-DE8D-4A52-AEDE-B6812DC595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17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2817FB-EE49-4AE9-9D22-BDB1C8DE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38C569-8AE1-4625-A5DF-882A6F82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6A81C6-FD33-4FD4-9A52-D89826702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154E8DC-479B-47EF-BEB2-D1FF2D73A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7DAB3E7-78B0-4204-9F9B-9A709FC0F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479A176-E8B3-4192-803F-47B85060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536-A64B-456C-8DAA-FEA500547DF3}" type="datetimeFigureOut">
              <a:rPr lang="it-IT" smtClean="0"/>
              <a:t>09/07/2018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0519396-265B-4D13-A361-286121F2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E7E7A5E-0186-4653-AAA3-D8617D6F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FB2A-DE8D-4A52-AEDE-B6812DC595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47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792DD6-E528-4E20-8A97-B8B1CBD5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948C0C-101E-4F91-8410-B50E9A78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536-A64B-456C-8DAA-FEA500547DF3}" type="datetimeFigureOut">
              <a:rPr lang="it-IT" smtClean="0"/>
              <a:t>09/07/2018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FAFFD04-F555-487F-B3A4-F6C16FFE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8871530-BA29-4988-B821-70413870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FB2A-DE8D-4A52-AEDE-B6812DC595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03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8ABFA5F-EFFD-4B38-BE14-790DBD5F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536-A64B-456C-8DAA-FEA500547DF3}" type="datetimeFigureOut">
              <a:rPr lang="it-IT" smtClean="0"/>
              <a:t>09/07/2018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1A2726D-007D-4AB8-997F-BCCDE372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69B13C-8483-4F7F-BD57-8674D5A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FB2A-DE8D-4A52-AEDE-B6812DC595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7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5E6F6-35A4-404E-B6D3-8CE826D7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24BC88-C20C-4824-902A-2636C3CD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709429-9FF4-4B74-B24C-319F51729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039F71-977B-471F-A1B7-29CA394D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536-A64B-456C-8DAA-FEA500547DF3}" type="datetimeFigureOut">
              <a:rPr lang="it-IT" smtClean="0"/>
              <a:t>09/07/2018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5B6FE1-4160-4F91-BBEC-A98681C6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39258-269D-45B9-8E35-7AE1A77B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FB2A-DE8D-4A52-AEDE-B6812DC595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25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D2FD0-8B60-4312-A759-25155707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5CF4DA-C48B-462C-8141-830AABFE9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6A3AC57-13FD-45C0-BC4B-2E517AF35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8E6604-D93E-453F-BE3B-8970844C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536-A64B-456C-8DAA-FEA500547DF3}" type="datetimeFigureOut">
              <a:rPr lang="it-IT" smtClean="0"/>
              <a:t>09/07/2018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1A09BC-41AE-4599-BC04-7D2E38DA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5D3C6E-021D-4395-8038-7C08FB71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FB2A-DE8D-4A52-AEDE-B6812DC595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44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FB50760-1F56-40CD-9FE8-09D0AE20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4BBC5C-EF22-448B-99D9-03D815F94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4BD487-1D31-476F-9CB9-F1A196A65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8536-A64B-456C-8DAA-FEA500547DF3}" type="datetimeFigureOut">
              <a:rPr lang="it-IT" smtClean="0"/>
              <a:t>09/07/2018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815DEC-AA4C-4C69-87A7-1DE865A2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E13D07-2391-4BA8-909C-AACCA99AF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2FB2A-DE8D-4A52-AEDE-B6812DC595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11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it/" TargetMode="External"/><Relationship Id="rId2" Type="http://schemas.openxmlformats.org/officeDocument/2006/relationships/hyperlink" Target="https://netbean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://staruml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ACCD9E-1AE7-41DE-929D-658D9CFEA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4" y="720993"/>
            <a:ext cx="4799713" cy="2961850"/>
          </a:xfrm>
        </p:spPr>
        <p:txBody>
          <a:bodyPr anchor="b">
            <a:normAutofit/>
          </a:bodyPr>
          <a:lstStyle/>
          <a:p>
            <a:r>
              <a:rPr lang="it-IT" sz="4700" dirty="0">
                <a:solidFill>
                  <a:schemeClr val="bg1"/>
                </a:solidFill>
              </a:rPr>
              <a:t>Progetto </a:t>
            </a:r>
            <a:br>
              <a:rPr lang="it-IT" sz="4700" dirty="0">
                <a:solidFill>
                  <a:schemeClr val="bg1"/>
                </a:solidFill>
              </a:rPr>
            </a:br>
            <a:r>
              <a:rPr lang="it-IT" sz="4700" dirty="0">
                <a:solidFill>
                  <a:schemeClr val="bg1"/>
                </a:solidFill>
              </a:rPr>
              <a:t>Ingegneria del Software </a:t>
            </a:r>
            <a:br>
              <a:rPr lang="it-IT" sz="4700" dirty="0">
                <a:solidFill>
                  <a:schemeClr val="bg1"/>
                </a:solidFill>
              </a:rPr>
            </a:br>
            <a:r>
              <a:rPr lang="it-IT" sz="4700" dirty="0">
                <a:solidFill>
                  <a:schemeClr val="bg1"/>
                </a:solidFill>
              </a:rPr>
              <a:t>2017/2018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90AA67-B98B-4E1A-944B-055D1DECB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181050"/>
            <a:ext cx="4645250" cy="1716168"/>
          </a:xfrm>
        </p:spPr>
        <p:txBody>
          <a:bodyPr anchor="t">
            <a:noAutofit/>
          </a:bodyPr>
          <a:lstStyle/>
          <a:p>
            <a:r>
              <a:rPr lang="it-IT" sz="1800" b="1" dirty="0">
                <a:solidFill>
                  <a:srgbClr val="FF0000"/>
                </a:solidFill>
              </a:rPr>
              <a:t>Autori: </a:t>
            </a:r>
            <a:r>
              <a:rPr lang="it-IT" b="1" dirty="0">
                <a:solidFill>
                  <a:srgbClr val="FF0000"/>
                </a:solidFill>
              </a:rPr>
              <a:t>Gruppo ??</a:t>
            </a:r>
            <a:endParaRPr lang="it-IT" sz="1800" b="1" dirty="0">
              <a:solidFill>
                <a:srgbClr val="FF0000"/>
              </a:solidFill>
            </a:endParaRPr>
          </a:p>
          <a:p>
            <a:r>
              <a:rPr lang="it-IT" sz="2000" dirty="0" err="1">
                <a:solidFill>
                  <a:schemeClr val="bg1"/>
                </a:solidFill>
              </a:rPr>
              <a:t>Pirozzi</a:t>
            </a:r>
            <a:r>
              <a:rPr lang="it-IT" sz="2000" dirty="0">
                <a:solidFill>
                  <a:schemeClr val="bg1"/>
                </a:solidFill>
              </a:rPr>
              <a:t> Tommaso</a:t>
            </a:r>
          </a:p>
          <a:p>
            <a:r>
              <a:rPr lang="it-IT" sz="2000" dirty="0" err="1">
                <a:solidFill>
                  <a:schemeClr val="bg1"/>
                </a:solidFill>
              </a:rPr>
              <a:t>Quattromani</a:t>
            </a:r>
            <a:r>
              <a:rPr lang="it-IT" sz="2000" dirty="0">
                <a:solidFill>
                  <a:schemeClr val="bg1"/>
                </a:solidFill>
              </a:rPr>
              <a:t> Marcello</a:t>
            </a:r>
          </a:p>
          <a:p>
            <a:r>
              <a:rPr lang="it-IT" sz="2000" dirty="0">
                <a:solidFill>
                  <a:schemeClr val="bg1"/>
                </a:solidFill>
              </a:rPr>
              <a:t>Vanesio Giuliano</a:t>
            </a:r>
          </a:p>
          <a:p>
            <a:r>
              <a:rPr lang="it-IT" sz="2000" dirty="0">
                <a:solidFill>
                  <a:schemeClr val="bg1"/>
                </a:solidFill>
              </a:rPr>
              <a:t>Torino Vincenzo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51C60E-06D7-42F2-B6A3-301FFDF0B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90" y="454688"/>
            <a:ext cx="3228155" cy="322815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93262D65-25B6-40CF-9EBC-00018808C683}"/>
              </a:ext>
            </a:extLst>
          </p:cNvPr>
          <p:cNvSpPr/>
          <p:nvPr/>
        </p:nvSpPr>
        <p:spPr>
          <a:xfrm>
            <a:off x="980084" y="3827107"/>
            <a:ext cx="34319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" dirty="0"/>
              <a:t>Università degli Studi di Napoli </a:t>
            </a:r>
          </a:p>
          <a:p>
            <a:pPr algn="ctr"/>
            <a:r>
              <a:rPr lang="it-IT" sz="2800" dirty="0"/>
              <a:t>Federico II</a:t>
            </a:r>
          </a:p>
        </p:txBody>
      </p:sp>
    </p:spTree>
    <p:extLst>
      <p:ext uri="{BB962C8B-B14F-4D97-AF65-F5344CB8AC3E}">
        <p14:creationId xmlns:p14="http://schemas.microsoft.com/office/powerpoint/2010/main" val="26656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60C6EA-FCC8-4BDC-B009-3393D3EE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rgbClr val="FFFFFF"/>
                </a:solidFill>
              </a:rPr>
              <a:t>CUSTOMER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D3A8AF-68A8-444D-8AE0-E1F082B23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55130"/>
            <a:ext cx="3085951" cy="29131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/>
              <a:t>La </a:t>
            </a:r>
            <a:r>
              <a:rPr lang="en-US" sz="1600" dirty="0" err="1"/>
              <a:t>schermata</a:t>
            </a:r>
            <a:r>
              <a:rPr lang="en-US" sz="1600" dirty="0"/>
              <a:t> </a:t>
            </a:r>
            <a:r>
              <a:rPr lang="en-US" sz="1600" dirty="0" err="1"/>
              <a:t>principale</a:t>
            </a:r>
            <a:r>
              <a:rPr lang="en-US" sz="1600" dirty="0"/>
              <a:t> </a:t>
            </a:r>
            <a:r>
              <a:rPr lang="en-US" sz="1600" dirty="0" err="1"/>
              <a:t>inerente</a:t>
            </a:r>
            <a:r>
              <a:rPr lang="en-US" sz="1600" dirty="0"/>
              <a:t> al CUSTOMER </a:t>
            </a:r>
            <a:r>
              <a:rPr lang="en-US" sz="1600" dirty="0" err="1"/>
              <a:t>permette</a:t>
            </a:r>
            <a:r>
              <a:rPr lang="en-US" sz="1600" dirty="0"/>
              <a:t> di </a:t>
            </a:r>
            <a:r>
              <a:rPr lang="en-US" sz="1600" dirty="0" err="1"/>
              <a:t>cercare</a:t>
            </a:r>
            <a:r>
              <a:rPr lang="en-US" sz="1600" dirty="0"/>
              <a:t> </a:t>
            </a:r>
            <a:r>
              <a:rPr lang="en-US" sz="1600" dirty="0" err="1"/>
              <a:t>generalmente</a:t>
            </a:r>
            <a:r>
              <a:rPr lang="en-US" sz="1600" dirty="0"/>
              <a:t> </a:t>
            </a:r>
            <a:r>
              <a:rPr lang="en-US" sz="1600" dirty="0" err="1"/>
              <a:t>un’informazione</a:t>
            </a:r>
            <a:r>
              <a:rPr lang="en-US" sz="1600" dirty="0"/>
              <a:t> </a:t>
            </a:r>
            <a:r>
              <a:rPr lang="en-US" sz="1600" dirty="0" err="1"/>
              <a:t>relativa</a:t>
            </a:r>
            <a:r>
              <a:rPr lang="en-US" sz="1600" dirty="0"/>
              <a:t> al </a:t>
            </a:r>
            <a:r>
              <a:rPr lang="en-US" sz="1600" dirty="0" err="1"/>
              <a:t>cliente</a:t>
            </a:r>
            <a:r>
              <a:rPr lang="en-US" sz="1600" dirty="0"/>
              <a:t>, </a:t>
            </a:r>
            <a:r>
              <a:rPr lang="en-US" sz="1600" dirty="0" err="1"/>
              <a:t>oppure</a:t>
            </a:r>
            <a:r>
              <a:rPr lang="en-US" sz="1600" dirty="0"/>
              <a:t> se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vuole</a:t>
            </a:r>
            <a:r>
              <a:rPr lang="en-US" sz="1600" dirty="0"/>
              <a:t> </a:t>
            </a:r>
            <a:r>
              <a:rPr lang="en-US" sz="1600" dirty="0" err="1"/>
              <a:t>accedere</a:t>
            </a:r>
            <a:r>
              <a:rPr lang="en-US" sz="1600" dirty="0"/>
              <a:t> a ad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ricerca</a:t>
            </a:r>
            <a:r>
              <a:rPr lang="en-US" sz="1600" dirty="0"/>
              <a:t> </a:t>
            </a:r>
            <a:r>
              <a:rPr lang="en-US" sz="1600" dirty="0" err="1"/>
              <a:t>avanzata</a:t>
            </a:r>
            <a:r>
              <a:rPr lang="en-US" sz="1600" dirty="0"/>
              <a:t> lo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può</a:t>
            </a:r>
            <a:r>
              <a:rPr lang="en-US" sz="1600" dirty="0"/>
              <a:t> fare </a:t>
            </a: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dirty="0" err="1"/>
              <a:t>l’apposito</a:t>
            </a:r>
            <a:r>
              <a:rPr lang="en-US" sz="1600" dirty="0"/>
              <a:t> </a:t>
            </a:r>
            <a:r>
              <a:rPr lang="en-US" sz="1600" dirty="0" err="1"/>
              <a:t>bottone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 err="1"/>
              <a:t>Inoltre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volta</a:t>
            </a:r>
            <a:r>
              <a:rPr lang="en-US" sz="1600" dirty="0"/>
              <a:t> </a:t>
            </a:r>
            <a:r>
              <a:rPr lang="en-US" sz="1600" dirty="0" err="1"/>
              <a:t>ottenuti</a:t>
            </a:r>
            <a:r>
              <a:rPr lang="en-US" sz="1600" dirty="0"/>
              <a:t> I </a:t>
            </a:r>
            <a:r>
              <a:rPr lang="en-US" sz="1600" dirty="0" err="1"/>
              <a:t>risultati</a:t>
            </a:r>
            <a:r>
              <a:rPr lang="en-US" sz="1600" dirty="0"/>
              <a:t> </a:t>
            </a:r>
            <a:r>
              <a:rPr lang="en-US" sz="1600" dirty="0" err="1"/>
              <a:t>dalla</a:t>
            </a:r>
            <a:r>
              <a:rPr lang="en-US" sz="1600" dirty="0"/>
              <a:t> </a:t>
            </a:r>
            <a:r>
              <a:rPr lang="en-US" sz="1600" dirty="0" err="1"/>
              <a:t>ricerca</a:t>
            </a:r>
            <a:r>
              <a:rPr lang="en-US" sz="1600" dirty="0"/>
              <a:t>, </a:t>
            </a:r>
            <a:r>
              <a:rPr lang="en-US" sz="1600" dirty="0" err="1"/>
              <a:t>sarà</a:t>
            </a:r>
            <a:r>
              <a:rPr lang="en-US" sz="1600" dirty="0"/>
              <a:t> </a:t>
            </a:r>
            <a:r>
              <a:rPr lang="en-US" sz="1600" dirty="0" err="1"/>
              <a:t>possibile</a:t>
            </a:r>
            <a:r>
              <a:rPr lang="en-US" sz="1600" dirty="0"/>
              <a:t> </a:t>
            </a:r>
            <a:r>
              <a:rPr lang="en-US" sz="1600" dirty="0" err="1"/>
              <a:t>eliminarli</a:t>
            </a:r>
            <a:r>
              <a:rPr lang="en-US" sz="1600" dirty="0"/>
              <a:t> </a:t>
            </a:r>
            <a:r>
              <a:rPr lang="en-US" sz="1600" dirty="0" err="1"/>
              <a:t>oppure</a:t>
            </a:r>
            <a:r>
              <a:rPr lang="en-US" sz="1600" dirty="0"/>
              <a:t> </a:t>
            </a:r>
            <a:r>
              <a:rPr lang="en-US" sz="1600" dirty="0" err="1"/>
              <a:t>modificarli</a:t>
            </a:r>
            <a:r>
              <a:rPr lang="en-US" sz="1600" dirty="0"/>
              <a:t>.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CF1691A1-D864-478D-98B6-ABF2E645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61" y="450575"/>
            <a:ext cx="5947722" cy="440990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E53FB79-AABC-45F5-B67F-F43867103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2720471"/>
            <a:ext cx="5652912" cy="40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8CB537-F030-4266-843F-59907C54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rgbClr val="FFFFFF"/>
                </a:solidFill>
              </a:rPr>
              <a:t>MENAGEMENTWORK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AA3C37-D77C-4933-A4A3-983550F51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3462469"/>
            <a:ext cx="11359434" cy="3261238"/>
          </a:xfrm>
        </p:spPr>
        <p:txBody>
          <a:bodyPr anchor="ctr">
            <a:noAutofit/>
          </a:bodyPr>
          <a:lstStyle/>
          <a:p>
            <a:pPr marL="0" indent="0" algn="just">
              <a:lnSpc>
                <a:spcPct val="50000"/>
              </a:lnSpc>
              <a:buNone/>
            </a:pPr>
            <a:r>
              <a:rPr lang="en-US" sz="1600" dirty="0"/>
              <a:t>La </a:t>
            </a:r>
            <a:r>
              <a:rPr lang="en-US" sz="1600" dirty="0" err="1"/>
              <a:t>gestione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turni</a:t>
            </a:r>
            <a:r>
              <a:rPr lang="en-US" sz="1600" dirty="0"/>
              <a:t> di </a:t>
            </a:r>
            <a:r>
              <a:rPr lang="en-US" sz="1600" dirty="0" err="1"/>
              <a:t>lavoro</a:t>
            </a:r>
            <a:r>
              <a:rPr lang="en-US" sz="1600" dirty="0"/>
              <a:t> </a:t>
            </a:r>
            <a:r>
              <a:rPr lang="en-US" sz="1600" dirty="0" err="1"/>
              <a:t>sarà</a:t>
            </a:r>
            <a:r>
              <a:rPr lang="en-US" sz="1600" dirty="0"/>
              <a:t> </a:t>
            </a:r>
            <a:r>
              <a:rPr lang="en-US" sz="1600" dirty="0" err="1"/>
              <a:t>possibile</a:t>
            </a:r>
            <a:r>
              <a:rPr lang="en-US" sz="1600" dirty="0"/>
              <a:t> </a:t>
            </a:r>
          </a:p>
          <a:p>
            <a:pPr marL="0" indent="0" algn="just">
              <a:lnSpc>
                <a:spcPct val="50000"/>
              </a:lnSpc>
              <a:buNone/>
            </a:pP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dirty="0" err="1"/>
              <a:t>l’utilizzo</a:t>
            </a:r>
            <a:r>
              <a:rPr lang="en-US" sz="1600" dirty="0"/>
              <a:t> di </a:t>
            </a:r>
            <a:r>
              <a:rPr lang="en-US" sz="1600" dirty="0" err="1"/>
              <a:t>questa</a:t>
            </a:r>
            <a:r>
              <a:rPr lang="en-US" sz="1600" dirty="0"/>
              <a:t> </a:t>
            </a:r>
            <a:r>
              <a:rPr lang="en-US" sz="1600" dirty="0" err="1"/>
              <a:t>interfaccia</a:t>
            </a:r>
            <a:r>
              <a:rPr lang="en-US" sz="1600" dirty="0"/>
              <a:t>, </a:t>
            </a:r>
            <a:r>
              <a:rPr lang="en-US" sz="1600" dirty="0" err="1"/>
              <a:t>il</a:t>
            </a:r>
            <a:r>
              <a:rPr lang="en-US" sz="1600" dirty="0"/>
              <a:t> quale </a:t>
            </a:r>
          </a:p>
          <a:p>
            <a:pPr marL="0" indent="0" algn="just">
              <a:lnSpc>
                <a:spcPct val="50000"/>
              </a:lnSpc>
              <a:buNone/>
            </a:pPr>
            <a:r>
              <a:rPr lang="en-US" sz="1600" dirty="0" err="1"/>
              <a:t>permetterà</a:t>
            </a:r>
            <a:r>
              <a:rPr lang="en-US" sz="1600" dirty="0"/>
              <a:t> </a:t>
            </a:r>
            <a:r>
              <a:rPr lang="en-US" sz="1600" dirty="0" err="1"/>
              <a:t>all’utente</a:t>
            </a:r>
            <a:r>
              <a:rPr lang="en-US" sz="1600" dirty="0"/>
              <a:t> di </a:t>
            </a:r>
            <a:r>
              <a:rPr lang="en-US" sz="1600" dirty="0" err="1"/>
              <a:t>settare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turni</a:t>
            </a:r>
            <a:r>
              <a:rPr lang="en-US" sz="1600" dirty="0"/>
              <a:t> di </a:t>
            </a:r>
            <a:r>
              <a:rPr lang="en-US" sz="1600" dirty="0" err="1"/>
              <a:t>lavoro</a:t>
            </a:r>
            <a:r>
              <a:rPr lang="en-US" sz="1600" dirty="0"/>
              <a:t> di </a:t>
            </a:r>
          </a:p>
          <a:p>
            <a:pPr marL="0" indent="0" algn="just">
              <a:lnSpc>
                <a:spcPct val="50000"/>
              </a:lnSpc>
              <a:buNone/>
            </a:pPr>
            <a:r>
              <a:rPr lang="en-US" sz="1600" dirty="0"/>
              <a:t>un </a:t>
            </a:r>
            <a:r>
              <a:rPr lang="en-US" sz="1600" dirty="0" err="1"/>
              <a:t>addetto</a:t>
            </a:r>
            <a:r>
              <a:rPr lang="en-US" sz="1600" dirty="0"/>
              <a:t> </a:t>
            </a:r>
            <a:r>
              <a:rPr lang="en-US" sz="1600" dirty="0" err="1"/>
              <a:t>alla</a:t>
            </a:r>
            <a:r>
              <a:rPr lang="en-US" sz="1600" dirty="0"/>
              <a:t> </a:t>
            </a:r>
            <a:r>
              <a:rPr lang="en-US" sz="1600" dirty="0" err="1"/>
              <a:t>sicurezza</a:t>
            </a:r>
            <a:r>
              <a:rPr lang="en-US" sz="1600" dirty="0"/>
              <a:t>. </a:t>
            </a:r>
          </a:p>
          <a:p>
            <a:pPr marL="0" indent="0" algn="just">
              <a:lnSpc>
                <a:spcPct val="50000"/>
              </a:lnSpc>
              <a:buNone/>
            </a:pPr>
            <a:r>
              <a:rPr lang="en-US" sz="1600" dirty="0"/>
              <a:t>Il </a:t>
            </a:r>
            <a:r>
              <a:rPr lang="en-US" sz="1600" dirty="0" err="1"/>
              <a:t>procedimento</a:t>
            </a:r>
            <a:r>
              <a:rPr lang="en-US" sz="1600" dirty="0"/>
              <a:t> </a:t>
            </a:r>
            <a:r>
              <a:rPr lang="en-US" sz="1600" dirty="0" err="1"/>
              <a:t>sarà</a:t>
            </a:r>
            <a:r>
              <a:rPr lang="en-US" sz="1600" dirty="0"/>
              <a:t> </a:t>
            </a:r>
            <a:r>
              <a:rPr lang="en-US" sz="1600" dirty="0" err="1"/>
              <a:t>semplice</a:t>
            </a:r>
            <a:r>
              <a:rPr lang="en-US" sz="1600" dirty="0"/>
              <a:t>:</a:t>
            </a:r>
          </a:p>
          <a:p>
            <a:pPr marL="0" indent="0" algn="just">
              <a:lnSpc>
                <a:spcPct val="50000"/>
              </a:lnSpc>
              <a:buNone/>
            </a:pP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cercherà</a:t>
            </a:r>
            <a:r>
              <a:rPr lang="en-US" sz="1600" dirty="0"/>
              <a:t> </a:t>
            </a:r>
            <a:r>
              <a:rPr lang="en-US" sz="1600" dirty="0" err="1"/>
              <a:t>l’addetto</a:t>
            </a:r>
            <a:r>
              <a:rPr lang="en-US" sz="1600" dirty="0"/>
              <a:t> </a:t>
            </a: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dirty="0" err="1"/>
              <a:t>cognome</a:t>
            </a:r>
            <a:r>
              <a:rPr lang="en-US" sz="1600" dirty="0"/>
              <a:t> </a:t>
            </a:r>
            <a:r>
              <a:rPr lang="en-US" sz="1600" dirty="0" err="1"/>
              <a:t>ed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suo</a:t>
            </a:r>
            <a:r>
              <a:rPr lang="en-US" sz="1600" dirty="0"/>
              <a:t> </a:t>
            </a:r>
            <a:r>
              <a:rPr lang="en-US" sz="1600" dirty="0" err="1"/>
              <a:t>codifce</a:t>
            </a:r>
            <a:r>
              <a:rPr lang="en-US" sz="1600" dirty="0"/>
              <a:t> </a:t>
            </a:r>
          </a:p>
          <a:p>
            <a:pPr marL="0" indent="0" algn="just">
              <a:lnSpc>
                <a:spcPct val="50000"/>
              </a:lnSpc>
              <a:buNone/>
            </a:pPr>
            <a:r>
              <a:rPr lang="en-US" sz="1600" dirty="0" err="1"/>
              <a:t>fiscale</a:t>
            </a:r>
            <a:r>
              <a:rPr lang="en-US" sz="1600" dirty="0"/>
              <a:t> </a:t>
            </a:r>
            <a:r>
              <a:rPr lang="en-US" sz="1600" dirty="0" err="1"/>
              <a:t>varrà</a:t>
            </a:r>
            <a:r>
              <a:rPr lang="en-US" sz="1600" dirty="0"/>
              <a:t> </a:t>
            </a:r>
            <a:r>
              <a:rPr lang="en-US" sz="1600" dirty="0" err="1"/>
              <a:t>inserito</a:t>
            </a:r>
            <a:r>
              <a:rPr lang="en-US" sz="1600" dirty="0"/>
              <a:t> </a:t>
            </a:r>
            <a:r>
              <a:rPr lang="en-US" sz="1600" dirty="0" err="1"/>
              <a:t>automaticamente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combobox</a:t>
            </a:r>
            <a:r>
              <a:rPr lang="en-US" sz="1600" dirty="0"/>
              <a:t> </a:t>
            </a:r>
          </a:p>
          <a:p>
            <a:pPr marL="0" indent="0" algn="just">
              <a:lnSpc>
                <a:spcPct val="50000"/>
              </a:lnSpc>
              <a:buNone/>
            </a:pPr>
            <a:r>
              <a:rPr lang="en-US" sz="1600" dirty="0"/>
              <a:t>opportune </a:t>
            </a:r>
            <a:r>
              <a:rPr lang="en-US" sz="1600" dirty="0" err="1"/>
              <a:t>cliccando</a:t>
            </a:r>
            <a:r>
              <a:rPr lang="en-US" sz="1600" dirty="0"/>
              <a:t> </a:t>
            </a:r>
            <a:r>
              <a:rPr lang="en-US" sz="1600" dirty="0" err="1"/>
              <a:t>sul</a:t>
            </a:r>
            <a:r>
              <a:rPr lang="en-US" sz="1600" dirty="0"/>
              <a:t> </a:t>
            </a:r>
            <a:r>
              <a:rPr lang="en-US" sz="1600" dirty="0" err="1"/>
              <a:t>pulsante</a:t>
            </a:r>
            <a:r>
              <a:rPr lang="en-US" sz="1600" dirty="0"/>
              <a:t> di </a:t>
            </a:r>
            <a:r>
              <a:rPr lang="en-US" sz="1600" dirty="0" err="1"/>
              <a:t>caricamento</a:t>
            </a:r>
            <a:r>
              <a:rPr lang="en-US" sz="1600" dirty="0"/>
              <a:t>; </a:t>
            </a:r>
          </a:p>
          <a:p>
            <a:pPr marL="0" indent="0" algn="just">
              <a:lnSpc>
                <a:spcPct val="50000"/>
              </a:lnSpc>
              <a:buNone/>
            </a:pPr>
            <a:r>
              <a:rPr lang="en-US" sz="1600" dirty="0" err="1"/>
              <a:t>stessa</a:t>
            </a:r>
            <a:r>
              <a:rPr lang="en-US" sz="1600" dirty="0"/>
              <a:t> </a:t>
            </a:r>
            <a:r>
              <a:rPr lang="en-US" sz="1600" dirty="0" err="1"/>
              <a:t>procedura</a:t>
            </a:r>
            <a:r>
              <a:rPr lang="en-US" sz="1600" dirty="0"/>
              <a:t> </a:t>
            </a:r>
            <a:r>
              <a:rPr lang="en-US" sz="1600" dirty="0" err="1"/>
              <a:t>sarà</a:t>
            </a:r>
            <a:r>
              <a:rPr lang="en-US" sz="1600" dirty="0"/>
              <a:t> </a:t>
            </a:r>
            <a:r>
              <a:rPr lang="en-US" sz="1600" dirty="0" err="1"/>
              <a:t>effettuata</a:t>
            </a:r>
            <a:r>
              <a:rPr lang="en-US" sz="1600" dirty="0"/>
              <a:t> per </a:t>
            </a:r>
            <a:r>
              <a:rPr lang="en-US" sz="1600" dirty="0" err="1"/>
              <a:t>l’evento</a:t>
            </a:r>
            <a:r>
              <a:rPr lang="en-US" sz="1600" dirty="0"/>
              <a:t> </a:t>
            </a: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suo</a:t>
            </a:r>
            <a:r>
              <a:rPr lang="en-US" sz="1600" dirty="0"/>
              <a:t> </a:t>
            </a:r>
            <a:r>
              <a:rPr lang="en-US" sz="1600" dirty="0" err="1"/>
              <a:t>titolo</a:t>
            </a:r>
            <a:r>
              <a:rPr lang="en-US" sz="1600" dirty="0"/>
              <a:t>.</a:t>
            </a:r>
          </a:p>
          <a:p>
            <a:pPr marL="0" indent="0" algn="just">
              <a:lnSpc>
                <a:spcPct val="50000"/>
              </a:lnSpc>
              <a:buNone/>
            </a:pPr>
            <a:r>
              <a:rPr lang="en-US" sz="1600" dirty="0"/>
              <a:t>Una </a:t>
            </a:r>
            <a:r>
              <a:rPr lang="en-US" sz="1600" dirty="0" err="1"/>
              <a:t>vola</a:t>
            </a:r>
            <a:r>
              <a:rPr lang="en-US" sz="1600" dirty="0"/>
              <a:t> </a:t>
            </a:r>
            <a:r>
              <a:rPr lang="en-US" sz="1600" dirty="0" err="1"/>
              <a:t>ottenute</a:t>
            </a:r>
            <a:r>
              <a:rPr lang="en-US" sz="1600" dirty="0"/>
              <a:t> </a:t>
            </a:r>
            <a:r>
              <a:rPr lang="en-US" sz="1600" dirty="0" err="1"/>
              <a:t>queste</a:t>
            </a:r>
            <a:r>
              <a:rPr lang="en-US" sz="1600" dirty="0"/>
              <a:t> due </a:t>
            </a:r>
            <a:r>
              <a:rPr lang="en-US" sz="1600" dirty="0" err="1"/>
              <a:t>informazioni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può</a:t>
            </a:r>
            <a:r>
              <a:rPr lang="en-US" sz="1600" dirty="0"/>
              <a:t> </a:t>
            </a:r>
            <a:r>
              <a:rPr lang="en-US" sz="1600" dirty="0" err="1"/>
              <a:t>scegliere</a:t>
            </a:r>
            <a:r>
              <a:rPr lang="en-US" sz="1600" dirty="0"/>
              <a:t> </a:t>
            </a:r>
            <a:r>
              <a:rPr lang="en-US" sz="1600" dirty="0" err="1"/>
              <a:t>l’orario</a:t>
            </a:r>
            <a:r>
              <a:rPr lang="en-US" sz="1600" dirty="0"/>
              <a:t> di </a:t>
            </a:r>
            <a:r>
              <a:rPr lang="en-US" sz="1600" dirty="0" err="1"/>
              <a:t>inizio</a:t>
            </a:r>
            <a:r>
              <a:rPr lang="en-US" sz="1600" dirty="0"/>
              <a:t> e fine </a:t>
            </a:r>
            <a:r>
              <a:rPr lang="en-US" sz="1600" dirty="0" err="1"/>
              <a:t>turno</a:t>
            </a:r>
            <a:r>
              <a:rPr lang="en-US" sz="1600" dirty="0"/>
              <a:t> del </a:t>
            </a:r>
            <a:r>
              <a:rPr lang="en-US" sz="1600" dirty="0" err="1"/>
              <a:t>lavoratore</a:t>
            </a:r>
            <a:r>
              <a:rPr lang="en-US" sz="1600" dirty="0"/>
              <a:t>, </a:t>
            </a:r>
            <a:r>
              <a:rPr lang="en-US" sz="1600" dirty="0" err="1"/>
              <a:t>facendo</a:t>
            </a:r>
            <a:r>
              <a:rPr lang="en-US" sz="1600" dirty="0"/>
              <a:t> </a:t>
            </a:r>
            <a:r>
              <a:rPr lang="en-US" sz="1600" dirty="0" err="1"/>
              <a:t>attenzione</a:t>
            </a:r>
            <a:r>
              <a:rPr lang="en-US" sz="1600" dirty="0"/>
              <a:t> a non</a:t>
            </a:r>
          </a:p>
          <a:p>
            <a:pPr marL="0" indent="0" algn="just">
              <a:lnSpc>
                <a:spcPct val="50000"/>
              </a:lnSpc>
              <a:buNone/>
            </a:pPr>
            <a:r>
              <a:rPr lang="en-US" sz="1600" dirty="0" err="1"/>
              <a:t>superare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limite</a:t>
            </a:r>
            <a:r>
              <a:rPr lang="en-US" sz="1600" dirty="0"/>
              <a:t> di ore </a:t>
            </a:r>
            <a:r>
              <a:rPr lang="en-US" sz="1600" dirty="0" err="1"/>
              <a:t>lavorative</a:t>
            </a:r>
            <a:r>
              <a:rPr lang="en-US" sz="1600" dirty="0"/>
              <a:t>  (10).</a:t>
            </a:r>
          </a:p>
          <a:p>
            <a:pPr marL="0" indent="0" algn="just">
              <a:lnSpc>
                <a:spcPct val="50000"/>
              </a:lnSpc>
              <a:buNone/>
            </a:pPr>
            <a:r>
              <a:rPr lang="en-US" sz="1600" dirty="0" err="1"/>
              <a:t>Scelte</a:t>
            </a:r>
            <a:r>
              <a:rPr lang="en-US" sz="1600" dirty="0"/>
              <a:t> le ore per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turno</a:t>
            </a:r>
            <a:r>
              <a:rPr lang="en-US" sz="1600" dirty="0"/>
              <a:t> </a:t>
            </a:r>
            <a:r>
              <a:rPr lang="en-US" sz="1600" dirty="0" err="1"/>
              <a:t>sarà</a:t>
            </a:r>
            <a:r>
              <a:rPr lang="en-US" sz="1600" dirty="0"/>
              <a:t> poi </a:t>
            </a:r>
            <a:r>
              <a:rPr lang="en-US" sz="1600" dirty="0" err="1"/>
              <a:t>possibile</a:t>
            </a:r>
            <a:r>
              <a:rPr lang="en-US" sz="1600" dirty="0"/>
              <a:t> </a:t>
            </a:r>
            <a:r>
              <a:rPr lang="en-US" sz="1600" dirty="0" err="1"/>
              <a:t>settarlo</a:t>
            </a:r>
            <a:r>
              <a:rPr lang="en-US" sz="1600" dirty="0"/>
              <a:t> </a:t>
            </a: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pulsante</a:t>
            </a:r>
            <a:r>
              <a:rPr lang="en-US" sz="1600" dirty="0"/>
              <a:t> SET WORK.</a:t>
            </a:r>
          </a:p>
          <a:p>
            <a:pPr marL="0" indent="0" algn="just">
              <a:lnSpc>
                <a:spcPct val="50000"/>
              </a:lnSpc>
              <a:buNone/>
            </a:pPr>
            <a:r>
              <a:rPr lang="en-US" sz="1600" dirty="0"/>
              <a:t>La </a:t>
            </a:r>
            <a:r>
              <a:rPr lang="en-US" sz="1600" dirty="0" err="1"/>
              <a:t>ricerca</a:t>
            </a:r>
            <a:r>
              <a:rPr lang="en-US" sz="1600" dirty="0"/>
              <a:t> di un </a:t>
            </a:r>
            <a:r>
              <a:rPr lang="en-US" sz="1600" dirty="0" err="1"/>
              <a:t>turno</a:t>
            </a:r>
            <a:r>
              <a:rPr lang="en-US" sz="1600" dirty="0"/>
              <a:t> </a:t>
            </a:r>
            <a:r>
              <a:rPr lang="en-US" sz="1600" dirty="0" err="1"/>
              <a:t>invece</a:t>
            </a:r>
            <a:r>
              <a:rPr lang="en-US" sz="1600" dirty="0"/>
              <a:t> </a:t>
            </a:r>
            <a:r>
              <a:rPr lang="en-US" sz="1600" dirty="0" err="1"/>
              <a:t>può</a:t>
            </a:r>
            <a:r>
              <a:rPr lang="en-US" sz="1600" dirty="0"/>
              <a:t> </a:t>
            </a:r>
            <a:r>
              <a:rPr lang="en-US" sz="1600" dirty="0" err="1"/>
              <a:t>essere</a:t>
            </a:r>
            <a:r>
              <a:rPr lang="en-US" sz="1600" dirty="0"/>
              <a:t> </a:t>
            </a:r>
            <a:r>
              <a:rPr lang="en-US" sz="1600" dirty="0" err="1"/>
              <a:t>effettuata</a:t>
            </a:r>
            <a:r>
              <a:rPr lang="en-US" sz="1600" dirty="0"/>
              <a:t> </a:t>
            </a: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dirty="0" err="1"/>
              <a:t>addetto</a:t>
            </a:r>
            <a:r>
              <a:rPr lang="en-US" sz="1600" dirty="0"/>
              <a:t>, </a:t>
            </a: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dirty="0" err="1"/>
              <a:t>evento</a:t>
            </a:r>
            <a:r>
              <a:rPr lang="en-US" sz="1600" dirty="0"/>
              <a:t>, o </a:t>
            </a: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dirty="0" err="1"/>
              <a:t>entrambi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campi</a:t>
            </a:r>
            <a:r>
              <a:rPr lang="en-US" sz="16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0EE939F9-A800-4380-BCD0-6F15A5978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27" y="226910"/>
            <a:ext cx="6774182" cy="49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0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CCD25C-3F41-457C-9F03-DD15DD3B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rgbClr val="FFFFFF"/>
                </a:solidFill>
              </a:rPr>
              <a:t>STATISTICS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7B54B4-1761-4A2B-9324-36E7D7BE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298844"/>
            <a:ext cx="3342509" cy="35591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/>
              <a:t>Le </a:t>
            </a:r>
            <a:r>
              <a:rPr lang="en-US" sz="1600" dirty="0" err="1"/>
              <a:t>satatistiche</a:t>
            </a:r>
            <a:r>
              <a:rPr lang="en-US" sz="1600" dirty="0"/>
              <a:t> </a:t>
            </a:r>
            <a:r>
              <a:rPr lang="en-US" sz="1600" dirty="0" err="1"/>
              <a:t>possono</a:t>
            </a:r>
            <a:r>
              <a:rPr lang="en-US" sz="1600" dirty="0"/>
              <a:t> </a:t>
            </a:r>
            <a:r>
              <a:rPr lang="en-US" sz="1600" dirty="0" err="1"/>
              <a:t>essere</a:t>
            </a:r>
            <a:r>
              <a:rPr lang="en-US" sz="1600" dirty="0"/>
              <a:t> </a:t>
            </a:r>
            <a:r>
              <a:rPr lang="en-US" sz="1600" dirty="0" err="1"/>
              <a:t>consultate</a:t>
            </a:r>
            <a:r>
              <a:rPr lang="en-US" sz="1600" dirty="0"/>
              <a:t> </a:t>
            </a: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dirty="0" err="1"/>
              <a:t>l’apposita</a:t>
            </a:r>
            <a:r>
              <a:rPr lang="en-US" sz="1600" dirty="0"/>
              <a:t> </a:t>
            </a:r>
            <a:r>
              <a:rPr lang="en-US" sz="1600" dirty="0" err="1"/>
              <a:t>schermata</a:t>
            </a:r>
            <a:r>
              <a:rPr lang="en-US" sz="1600" dirty="0"/>
              <a:t>, la quale </a:t>
            </a:r>
            <a:r>
              <a:rPr lang="en-US" sz="1600" dirty="0" err="1"/>
              <a:t>permetterà</a:t>
            </a:r>
            <a:r>
              <a:rPr lang="en-US" sz="1600" dirty="0"/>
              <a:t> di </a:t>
            </a:r>
            <a:r>
              <a:rPr lang="en-US" sz="1600" dirty="0" err="1"/>
              <a:t>selezionare</a:t>
            </a:r>
            <a:r>
              <a:rPr lang="en-US" sz="1600" dirty="0"/>
              <a:t> quale </a:t>
            </a:r>
            <a:r>
              <a:rPr lang="en-US" sz="1600" dirty="0" err="1"/>
              <a:t>statistica</a:t>
            </a:r>
            <a:r>
              <a:rPr lang="en-US" sz="1600" dirty="0"/>
              <a:t> </a:t>
            </a:r>
            <a:r>
              <a:rPr lang="en-US" sz="1600" dirty="0" err="1"/>
              <a:t>visualizzare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In base </a:t>
            </a:r>
            <a:r>
              <a:rPr lang="en-US" sz="1600" dirty="0" err="1"/>
              <a:t>alla</a:t>
            </a:r>
            <a:r>
              <a:rPr lang="en-US" sz="1600" dirty="0"/>
              <a:t> </a:t>
            </a:r>
            <a:r>
              <a:rPr lang="en-US" sz="1600" dirty="0" err="1"/>
              <a:t>statistica</a:t>
            </a:r>
            <a:r>
              <a:rPr lang="en-US" sz="1600" dirty="0"/>
              <a:t> </a:t>
            </a:r>
            <a:r>
              <a:rPr lang="en-US" sz="1600" dirty="0" err="1"/>
              <a:t>scelta</a:t>
            </a:r>
            <a:r>
              <a:rPr lang="en-US" sz="1600" dirty="0"/>
              <a:t>,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può</a:t>
            </a:r>
            <a:r>
              <a:rPr lang="en-US" sz="1600" dirty="0"/>
              <a:t> </a:t>
            </a:r>
            <a:r>
              <a:rPr lang="en-US" sz="1600" dirty="0" err="1"/>
              <a:t>decidere</a:t>
            </a:r>
            <a:r>
              <a:rPr lang="en-US" sz="1600" dirty="0"/>
              <a:t> di </a:t>
            </a:r>
            <a:r>
              <a:rPr lang="en-US" sz="1600" dirty="0" err="1"/>
              <a:t>scegliere</a:t>
            </a:r>
            <a:r>
              <a:rPr lang="en-US" sz="1600" dirty="0"/>
              <a:t> un range di date </a:t>
            </a:r>
            <a:r>
              <a:rPr lang="en-US" sz="1600" dirty="0" err="1"/>
              <a:t>alla</a:t>
            </a:r>
            <a:r>
              <a:rPr lang="en-US" sz="1600" dirty="0"/>
              <a:t> quale </a:t>
            </a:r>
            <a:r>
              <a:rPr lang="en-US" sz="1600" dirty="0" err="1"/>
              <a:t>si</a:t>
            </a:r>
            <a:r>
              <a:rPr lang="en-US" sz="1600" dirty="0"/>
              <a:t> ha </a:t>
            </a:r>
            <a:r>
              <a:rPr lang="en-US" sz="1600" dirty="0" err="1"/>
              <a:t>interesse</a:t>
            </a:r>
            <a:r>
              <a:rPr lang="en-US" sz="1600" dirty="0"/>
              <a:t>, o </a:t>
            </a:r>
            <a:r>
              <a:rPr lang="en-US" sz="1600" dirty="0" err="1"/>
              <a:t>anche</a:t>
            </a:r>
            <a:r>
              <a:rPr lang="en-US" sz="1600" dirty="0"/>
              <a:t> </a:t>
            </a:r>
            <a:r>
              <a:rPr lang="en-US" sz="1600" dirty="0" err="1"/>
              <a:t>scegliere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tipo</a:t>
            </a:r>
            <a:r>
              <a:rPr lang="en-US" sz="1600" dirty="0"/>
              <a:t> di </a:t>
            </a:r>
            <a:r>
              <a:rPr lang="en-US" sz="1600" dirty="0" err="1"/>
              <a:t>evento</a:t>
            </a:r>
            <a:r>
              <a:rPr lang="en-US" sz="1600" dirty="0"/>
              <a:t> </a:t>
            </a:r>
            <a:r>
              <a:rPr lang="en-US" sz="1600" dirty="0" err="1"/>
              <a:t>sulla</a:t>
            </a:r>
            <a:r>
              <a:rPr lang="en-US" sz="1600" dirty="0"/>
              <a:t> quale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vuole</a:t>
            </a:r>
            <a:r>
              <a:rPr lang="en-US" sz="1600" dirty="0"/>
              <a:t> </a:t>
            </a:r>
            <a:r>
              <a:rPr lang="en-US" sz="1600" dirty="0" err="1"/>
              <a:t>effettuare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statistica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In base poi </a:t>
            </a:r>
            <a:r>
              <a:rPr lang="en-US" sz="1600" dirty="0" err="1"/>
              <a:t>alla</a:t>
            </a:r>
            <a:r>
              <a:rPr lang="en-US" sz="1600" dirty="0"/>
              <a:t> </a:t>
            </a:r>
            <a:r>
              <a:rPr lang="en-US" sz="1600" dirty="0" err="1"/>
              <a:t>statistica</a:t>
            </a:r>
            <a:r>
              <a:rPr lang="en-US" sz="1600" dirty="0"/>
              <a:t> </a:t>
            </a:r>
            <a:r>
              <a:rPr lang="en-US" sz="1600" dirty="0" err="1"/>
              <a:t>scelta</a:t>
            </a:r>
            <a:r>
              <a:rPr lang="en-US" sz="1600" dirty="0"/>
              <a:t> </a:t>
            </a:r>
            <a:r>
              <a:rPr lang="en-US" sz="1600" dirty="0" err="1"/>
              <a:t>verrà</a:t>
            </a:r>
            <a:r>
              <a:rPr lang="en-US" sz="1600" dirty="0"/>
              <a:t> </a:t>
            </a:r>
            <a:r>
              <a:rPr lang="en-US" sz="1600" dirty="0" err="1"/>
              <a:t>visualizzato</a:t>
            </a:r>
            <a:r>
              <a:rPr lang="en-US" sz="1600" dirty="0"/>
              <a:t> un </a:t>
            </a:r>
            <a:r>
              <a:rPr lang="en-US" sz="1600" dirty="0" err="1"/>
              <a:t>opportuno</a:t>
            </a:r>
            <a:r>
              <a:rPr lang="en-US" sz="1600" dirty="0"/>
              <a:t> </a:t>
            </a:r>
            <a:r>
              <a:rPr lang="en-US" sz="1600" dirty="0" err="1"/>
              <a:t>grafico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mostrarà</a:t>
            </a:r>
            <a:r>
              <a:rPr lang="en-US" sz="1600" dirty="0"/>
              <a:t> I </a:t>
            </a:r>
            <a:r>
              <a:rPr lang="en-US" sz="1600" dirty="0" err="1"/>
              <a:t>risultati</a:t>
            </a:r>
            <a:r>
              <a:rPr lang="en-US" sz="1600" dirty="0"/>
              <a:t>.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B3545D1D-4F09-4FE1-A653-E6F7AF763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987" y="143301"/>
            <a:ext cx="6731651" cy="482996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532FE1B-EC74-4E38-ACF8-9F0258A48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2377440"/>
            <a:ext cx="6167766" cy="4349139"/>
          </a:xfrm>
          <a:prstGeom prst="rect">
            <a:avLst/>
          </a:prstGeom>
        </p:spPr>
      </p:pic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D60063BB-9753-402D-B587-D3D540C62547}"/>
              </a:ext>
            </a:extLst>
          </p:cNvPr>
          <p:cNvCxnSpPr/>
          <p:nvPr/>
        </p:nvCxnSpPr>
        <p:spPr>
          <a:xfrm rot="10800000" flipV="1">
            <a:off x="8388627" y="5102086"/>
            <a:ext cx="516835" cy="39756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86570F47-7CEC-4277-A29F-3887C26E65FE}"/>
              </a:ext>
            </a:extLst>
          </p:cNvPr>
          <p:cNvSpPr/>
          <p:nvPr/>
        </p:nvSpPr>
        <p:spPr>
          <a:xfrm>
            <a:off x="7287813" y="5361152"/>
            <a:ext cx="1100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/>
              <a:t>Genera il grafo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745F1CF-47FE-4722-87C2-7CA1CA1B5A36}"/>
              </a:ext>
            </a:extLst>
          </p:cNvPr>
          <p:cNvSpPr/>
          <p:nvPr/>
        </p:nvSpPr>
        <p:spPr>
          <a:xfrm>
            <a:off x="9143998" y="485625"/>
            <a:ext cx="16846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Scegli</a:t>
            </a:r>
            <a:r>
              <a:rPr lang="en-US" sz="1200" dirty="0"/>
              <a:t> </a:t>
            </a:r>
            <a:r>
              <a:rPr lang="en-US" sz="1200" dirty="0" err="1"/>
              <a:t>il</a:t>
            </a:r>
            <a:r>
              <a:rPr lang="en-US" sz="1200" dirty="0"/>
              <a:t> </a:t>
            </a:r>
            <a:r>
              <a:rPr lang="en-US" sz="1200" dirty="0" err="1"/>
              <a:t>tipo</a:t>
            </a:r>
            <a:r>
              <a:rPr lang="en-US" sz="1200" dirty="0"/>
              <a:t> di </a:t>
            </a:r>
            <a:r>
              <a:rPr lang="en-US" sz="1200" dirty="0" err="1"/>
              <a:t>statistica</a:t>
            </a:r>
            <a:endParaRPr lang="it-IT" sz="1200" dirty="0"/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6372C1A7-42B1-449E-AAAD-52F73AF4C78C}"/>
              </a:ext>
            </a:extLst>
          </p:cNvPr>
          <p:cNvCxnSpPr>
            <a:cxnSpLocks/>
          </p:cNvCxnSpPr>
          <p:nvPr/>
        </p:nvCxnSpPr>
        <p:spPr>
          <a:xfrm flipV="1">
            <a:off x="8936043" y="762624"/>
            <a:ext cx="1050280" cy="441484"/>
          </a:xfrm>
          <a:prstGeom prst="curvedConnector3">
            <a:avLst>
              <a:gd name="adj1" fmla="val 979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5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B53B9-17E9-479B-9110-4D0F91EC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E83F8F-F1E1-4D2D-B03C-AAF5751F2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191"/>
            <a:ext cx="10515600" cy="5010772"/>
          </a:xfrm>
        </p:spPr>
        <p:txBody>
          <a:bodyPr/>
          <a:lstStyle/>
          <a:p>
            <a:r>
              <a:rPr lang="it-IT" dirty="0"/>
              <a:t>Capitolo 1: Introduzione</a:t>
            </a:r>
          </a:p>
          <a:p>
            <a:pPr lvl="1"/>
            <a:r>
              <a:rPr lang="it-IT" dirty="0"/>
              <a:t>1.1 </a:t>
            </a:r>
            <a:r>
              <a:rPr lang="it-IT" dirty="0">
                <a:hlinkClick r:id="rId2" action="ppaction://hlinksldjump"/>
              </a:rPr>
              <a:t>Descrizione del Progetto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1.2 </a:t>
            </a:r>
            <a:r>
              <a:rPr lang="it-IT" dirty="0">
                <a:hlinkClick r:id="rId3" action="ppaction://hlinksldjump"/>
              </a:rPr>
              <a:t>Punti Assegnati;</a:t>
            </a:r>
            <a:endParaRPr lang="it-IT" dirty="0"/>
          </a:p>
          <a:p>
            <a:pPr lvl="1"/>
            <a:r>
              <a:rPr lang="it-IT" dirty="0"/>
              <a:t>1.3 </a:t>
            </a:r>
            <a:r>
              <a:rPr lang="it-IT" dirty="0">
                <a:hlinkClick r:id="rId4" action="ppaction://hlinksldjump"/>
              </a:rPr>
              <a:t>Tecnologie Utilizzate</a:t>
            </a:r>
            <a:r>
              <a:rPr lang="it-IT" dirty="0"/>
              <a:t>;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93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1403F-9F68-43E8-96E8-E29DBDE7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881"/>
            <a:ext cx="10515600" cy="390249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Descrizione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6739A8-C37E-4AC7-8056-415DFB88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069"/>
            <a:ext cx="10515600" cy="56719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L’</a:t>
            </a:r>
            <a:r>
              <a:rPr lang="it-IT" i="1" dirty="0"/>
              <a:t>EM-17 </a:t>
            </a:r>
            <a:r>
              <a:rPr lang="it-IT" dirty="0"/>
              <a:t>(</a:t>
            </a:r>
            <a:r>
              <a:rPr lang="it-IT" i="1" dirty="0" err="1"/>
              <a:t>Event</a:t>
            </a:r>
            <a:r>
              <a:rPr lang="it-IT" i="1" dirty="0"/>
              <a:t> Manager</a:t>
            </a:r>
            <a:r>
              <a:rPr lang="it-IT" dirty="0"/>
              <a:t>) è un Sistema Informativo complesso e distribuito finalizzato a gestire eventi che coinvolgono una grande partecipazione di pubblico, quali concerti, cinema, teatri, conferenze, etc.. </a:t>
            </a:r>
          </a:p>
          <a:p>
            <a:pPr marL="0" indent="0">
              <a:buNone/>
            </a:pPr>
            <a:r>
              <a:rPr lang="it-IT" dirty="0"/>
              <a:t>Il sistema distribuito presenta una parte di Back-Office per la gestione degli eventi da parte degli amministratori, un Front-End per l’acquisto di un biglietto di un evento da parte di un utente finale, ed un client su dispositivo mobile, utilizzato dai Controllori per verificare la validità degli accessi. </a:t>
            </a:r>
          </a:p>
          <a:p>
            <a:pPr marL="0" indent="0">
              <a:buNone/>
            </a:pPr>
            <a:r>
              <a:rPr lang="it-IT" dirty="0"/>
              <a:t>I principali servizi offerti dal sistema sono 6:</a:t>
            </a:r>
          </a:p>
          <a:p>
            <a:r>
              <a:rPr lang="it-IT" dirty="0"/>
              <a:t>1. Visualizzazione, su un sito web, degli eventi disponibili. </a:t>
            </a:r>
          </a:p>
          <a:p>
            <a:r>
              <a:rPr lang="it-IT" dirty="0"/>
              <a:t>2. Acquisto Biglietto per un evento, dopo la visualizzazione del punto 1. </a:t>
            </a:r>
          </a:p>
          <a:p>
            <a:r>
              <a:rPr lang="it-IT" dirty="0"/>
              <a:t>3. Controllo Accesso all’evento da parte di un addetto alla Security. </a:t>
            </a:r>
          </a:p>
          <a:p>
            <a:r>
              <a:rPr lang="it-IT" dirty="0"/>
              <a:t>4. Gestione degli Eventi </a:t>
            </a:r>
          </a:p>
          <a:p>
            <a:pPr lvl="1"/>
            <a:r>
              <a:rPr lang="it-IT" dirty="0"/>
              <a:t>a. Inserimento nuovo Evento </a:t>
            </a:r>
          </a:p>
          <a:p>
            <a:pPr lvl="1"/>
            <a:r>
              <a:rPr lang="it-IT" dirty="0"/>
              <a:t>b. Modifica Evento esistente </a:t>
            </a:r>
          </a:p>
          <a:p>
            <a:pPr lvl="1"/>
            <a:r>
              <a:rPr lang="it-IT" dirty="0"/>
              <a:t>c. Cancellazione Evento </a:t>
            </a:r>
          </a:p>
          <a:p>
            <a:r>
              <a:rPr lang="it-IT" dirty="0"/>
              <a:t>5. Gestione dei Clienti </a:t>
            </a:r>
          </a:p>
          <a:p>
            <a:pPr lvl="1"/>
            <a:r>
              <a:rPr lang="it-IT" dirty="0"/>
              <a:t>a. Visualizzazione dati relativi ad un Cliente </a:t>
            </a:r>
          </a:p>
          <a:p>
            <a:pPr lvl="1"/>
            <a:r>
              <a:rPr lang="it-IT" dirty="0"/>
              <a:t>b. Cancellazione di un Cliente </a:t>
            </a:r>
          </a:p>
          <a:p>
            <a:r>
              <a:rPr lang="it-IT" dirty="0"/>
              <a:t>6. Generazione Statistiche relative ad uno o più eventi </a:t>
            </a:r>
          </a:p>
          <a:p>
            <a:r>
              <a:rPr lang="it-IT" dirty="0"/>
              <a:t>7. Gestione Addetti </a:t>
            </a:r>
          </a:p>
        </p:txBody>
      </p:sp>
    </p:spTree>
    <p:extLst>
      <p:ext uri="{BB962C8B-B14F-4D97-AF65-F5344CB8AC3E}">
        <p14:creationId xmlns:p14="http://schemas.microsoft.com/office/powerpoint/2010/main" val="230254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FD7EA-408C-4E06-8C4E-6C7512A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Punti Assegnati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48BF68-6E98-463A-BABB-2FA1DC75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3. Controllo Accesso all’evento da parte di un addetto alla Security. </a:t>
            </a:r>
          </a:p>
          <a:p>
            <a:r>
              <a:rPr lang="it-IT" dirty="0"/>
              <a:t>4. Gestione degli Eventi </a:t>
            </a:r>
          </a:p>
          <a:p>
            <a:pPr lvl="1"/>
            <a:r>
              <a:rPr lang="it-IT" dirty="0"/>
              <a:t>a. Inserimento nuovo Evento </a:t>
            </a:r>
          </a:p>
          <a:p>
            <a:pPr lvl="1"/>
            <a:r>
              <a:rPr lang="it-IT" dirty="0"/>
              <a:t>b. Modifica Evento esistente </a:t>
            </a:r>
          </a:p>
          <a:p>
            <a:pPr lvl="1"/>
            <a:r>
              <a:rPr lang="it-IT" dirty="0"/>
              <a:t>c. Cancellazione Evento </a:t>
            </a:r>
          </a:p>
          <a:p>
            <a:r>
              <a:rPr lang="it-IT" dirty="0"/>
              <a:t>5. Gestione dei Clienti </a:t>
            </a:r>
          </a:p>
          <a:p>
            <a:pPr lvl="1"/>
            <a:r>
              <a:rPr lang="it-IT" dirty="0"/>
              <a:t>a. Visualizzazione dati relativi ad un Cliente </a:t>
            </a:r>
          </a:p>
          <a:p>
            <a:pPr lvl="1"/>
            <a:r>
              <a:rPr lang="it-IT" dirty="0"/>
              <a:t>b. Cancellazione di un Cliente </a:t>
            </a:r>
          </a:p>
          <a:p>
            <a:r>
              <a:rPr lang="it-IT" dirty="0"/>
              <a:t>6. Generazione Statistiche relative ad uno o più eventi </a:t>
            </a:r>
          </a:p>
          <a:p>
            <a:r>
              <a:rPr lang="it-IT" dirty="0"/>
              <a:t>7. Gestione Addetti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674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AB5C1-FA4D-4E28-A037-C07FEEAF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/>
          <a:lstStyle/>
          <a:p>
            <a:pPr algn="ctr"/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E33F78-C4C9-4D95-9D90-5DBD67C27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u="sng" dirty="0">
                <a:solidFill>
                  <a:srgbClr val="FF0000"/>
                </a:solidFill>
              </a:rPr>
              <a:t>NetBeans</a:t>
            </a:r>
            <a:r>
              <a:rPr lang="it-IT" dirty="0"/>
              <a:t> : per l’implementazione del codice e la creazione dell’interfaccia grafica </a:t>
            </a:r>
            <a:r>
              <a:rPr lang="it-IT" sz="1400" dirty="0">
                <a:hlinkClick r:id="rId2"/>
              </a:rPr>
              <a:t>(click al link) </a:t>
            </a:r>
            <a:r>
              <a:rPr lang="it-IT" dirty="0"/>
              <a:t>;</a:t>
            </a:r>
          </a:p>
          <a:p>
            <a:r>
              <a:rPr lang="it-IT" u="sng" dirty="0">
                <a:solidFill>
                  <a:srgbClr val="FF0000"/>
                </a:solidFill>
              </a:rPr>
              <a:t>MySQL</a:t>
            </a:r>
            <a:r>
              <a:rPr lang="it-IT" dirty="0"/>
              <a:t> : </a:t>
            </a:r>
            <a:r>
              <a:rPr lang="it-IT" dirty="0" err="1"/>
              <a:t>DataBase</a:t>
            </a:r>
            <a:r>
              <a:rPr lang="it-IT" dirty="0"/>
              <a:t> </a:t>
            </a:r>
            <a:r>
              <a:rPr lang="it-IT" sz="1400" dirty="0">
                <a:hlinkClick r:id="rId3"/>
              </a:rPr>
              <a:t>(click al link) </a:t>
            </a:r>
            <a:r>
              <a:rPr lang="it-IT" dirty="0"/>
              <a:t>;</a:t>
            </a:r>
          </a:p>
          <a:p>
            <a:r>
              <a:rPr lang="it-IT" u="sng" dirty="0" err="1">
                <a:solidFill>
                  <a:srgbClr val="FF0000"/>
                </a:solidFill>
              </a:rPr>
              <a:t>StarUML</a:t>
            </a:r>
            <a:r>
              <a:rPr lang="it-IT" dirty="0"/>
              <a:t> : per la modellazione di Class </a:t>
            </a:r>
            <a:r>
              <a:rPr lang="it-IT" dirty="0" err="1"/>
              <a:t>Diagram</a:t>
            </a:r>
            <a:r>
              <a:rPr lang="it-IT" dirty="0"/>
              <a:t>,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, ………  </a:t>
            </a:r>
            <a:r>
              <a:rPr lang="it-IT" sz="1400" dirty="0">
                <a:hlinkClick r:id="rId4"/>
              </a:rPr>
              <a:t>(click al link)</a:t>
            </a:r>
            <a:r>
              <a:rPr lang="it-IT" sz="1400" dirty="0"/>
              <a:t> </a:t>
            </a:r>
            <a:r>
              <a:rPr lang="it-IT" dirty="0"/>
              <a:t>;</a:t>
            </a:r>
          </a:p>
          <a:p>
            <a:r>
              <a:rPr lang="it-IT" u="sng" dirty="0">
                <a:solidFill>
                  <a:srgbClr val="FF0000"/>
                </a:solidFill>
              </a:rPr>
              <a:t>GitHub</a:t>
            </a:r>
            <a:r>
              <a:rPr lang="it-IT" dirty="0"/>
              <a:t> : per il servizio di hosting </a:t>
            </a:r>
            <a:r>
              <a:rPr lang="it-IT" sz="1400" dirty="0">
                <a:hlinkClick r:id="rId5"/>
              </a:rPr>
              <a:t>(click al link) </a:t>
            </a:r>
            <a:r>
              <a:rPr lang="it-IT" dirty="0"/>
              <a:t>;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478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A278D2-9314-4D09-A262-6AED2035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17E7E5-712F-4A17-A56F-756F2190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2" y="3355130"/>
            <a:ext cx="3342509" cy="30854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 err="1"/>
              <a:t>All’avvio</a:t>
            </a:r>
            <a:r>
              <a:rPr lang="en-US" sz="1600" dirty="0"/>
              <a:t> </a:t>
            </a:r>
            <a:r>
              <a:rPr lang="en-US" sz="1600" dirty="0" err="1"/>
              <a:t>dell’applicazione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primo step da </a:t>
            </a:r>
            <a:r>
              <a:rPr lang="en-US" sz="1600" dirty="0" err="1"/>
              <a:t>effettuare</a:t>
            </a:r>
            <a:r>
              <a:rPr lang="en-US" sz="1600" dirty="0"/>
              <a:t> è </a:t>
            </a:r>
            <a:r>
              <a:rPr lang="en-US" sz="1600" dirty="0" err="1"/>
              <a:t>quello</a:t>
            </a:r>
            <a:r>
              <a:rPr lang="en-US" sz="1600" dirty="0"/>
              <a:t> del </a:t>
            </a:r>
            <a:r>
              <a:rPr lang="en-US" sz="1600" b="1" dirty="0"/>
              <a:t>LOGIN</a:t>
            </a:r>
            <a:r>
              <a:rPr lang="en-US" sz="1600" dirty="0"/>
              <a:t>: </a:t>
            </a:r>
            <a:r>
              <a:rPr lang="en-US" sz="1600" dirty="0" err="1"/>
              <a:t>bisogna</a:t>
            </a:r>
            <a:r>
              <a:rPr lang="en-US" sz="1600" dirty="0"/>
              <a:t> </a:t>
            </a:r>
            <a:r>
              <a:rPr lang="en-US" sz="1600" dirty="0" err="1"/>
              <a:t>accedere</a:t>
            </a:r>
            <a:r>
              <a:rPr lang="en-US" sz="1600" dirty="0"/>
              <a:t> al software </a:t>
            </a:r>
            <a:r>
              <a:rPr lang="en-US" sz="1600" dirty="0" err="1"/>
              <a:t>tramite</a:t>
            </a:r>
            <a:r>
              <a:rPr lang="en-US" sz="1600" dirty="0"/>
              <a:t> le </a:t>
            </a:r>
            <a:r>
              <a:rPr lang="en-US" sz="1600" dirty="0" err="1"/>
              <a:t>credenziali</a:t>
            </a:r>
            <a:r>
              <a:rPr lang="en-US" sz="1600" dirty="0"/>
              <a:t> di un </a:t>
            </a:r>
            <a:r>
              <a:rPr lang="en-US" sz="1600" dirty="0" err="1"/>
              <a:t>amministratore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Una </a:t>
            </a:r>
            <a:r>
              <a:rPr lang="en-US" sz="1600" dirty="0" err="1"/>
              <a:t>volta</a:t>
            </a:r>
            <a:r>
              <a:rPr lang="en-US" sz="1600" dirty="0"/>
              <a:t> </a:t>
            </a:r>
            <a:r>
              <a:rPr lang="en-US" sz="1600" dirty="0" err="1"/>
              <a:t>inserite</a:t>
            </a:r>
            <a:r>
              <a:rPr lang="en-US" sz="1600" dirty="0"/>
              <a:t> le </a:t>
            </a:r>
            <a:r>
              <a:rPr lang="en-US" sz="1600" dirty="0" err="1"/>
              <a:t>giuste</a:t>
            </a:r>
            <a:r>
              <a:rPr lang="en-US" sz="1600" dirty="0"/>
              <a:t> </a:t>
            </a:r>
            <a:r>
              <a:rPr lang="en-US" sz="1600" dirty="0" err="1"/>
              <a:t>credenziali</a:t>
            </a:r>
            <a:r>
              <a:rPr lang="en-US" sz="1600" dirty="0"/>
              <a:t> e </a:t>
            </a:r>
            <a:r>
              <a:rPr lang="en-US" sz="1600" dirty="0" err="1"/>
              <a:t>premuto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tasto</a:t>
            </a:r>
            <a:r>
              <a:rPr lang="en-US" sz="1600" dirty="0"/>
              <a:t> ACCEDI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aprirà</a:t>
            </a:r>
            <a:r>
              <a:rPr lang="en-US" sz="1600" dirty="0"/>
              <a:t> la </a:t>
            </a:r>
            <a:r>
              <a:rPr lang="en-US" sz="1600" dirty="0" err="1"/>
              <a:t>schermata</a:t>
            </a:r>
            <a:r>
              <a:rPr lang="en-US" sz="1600" dirty="0"/>
              <a:t> </a:t>
            </a:r>
            <a:r>
              <a:rPr lang="en-US" sz="1600" dirty="0" err="1"/>
              <a:t>principale</a:t>
            </a:r>
            <a:r>
              <a:rPr lang="en-US" sz="1600" dirty="0"/>
              <a:t> (</a:t>
            </a:r>
            <a:r>
              <a:rPr lang="en-US" sz="1600" dirty="0" err="1"/>
              <a:t>img</a:t>
            </a:r>
            <a:r>
              <a:rPr lang="en-US" sz="1600" dirty="0"/>
              <a:t> 2).</a:t>
            </a:r>
          </a:p>
          <a:p>
            <a:pPr marL="0" indent="0" algn="just">
              <a:buNone/>
            </a:pPr>
            <a:r>
              <a:rPr lang="en-US" sz="1600" dirty="0"/>
              <a:t>Si </a:t>
            </a:r>
            <a:r>
              <a:rPr lang="en-US" sz="1600" dirty="0" err="1"/>
              <a:t>può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la </a:t>
            </a:r>
            <a:r>
              <a:rPr lang="en-US" sz="1600" dirty="0" err="1"/>
              <a:t>possibilità</a:t>
            </a:r>
            <a:r>
              <a:rPr lang="en-US" sz="1600" dirty="0"/>
              <a:t> di  </a:t>
            </a:r>
            <a:r>
              <a:rPr lang="en-US" sz="1600" dirty="0" err="1"/>
              <a:t>uscire</a:t>
            </a:r>
            <a:r>
              <a:rPr lang="en-US" sz="1600" dirty="0"/>
              <a:t> dal </a:t>
            </a:r>
            <a:r>
              <a:rPr lang="en-US" sz="1600" dirty="0" err="1"/>
              <a:t>programma</a:t>
            </a:r>
            <a:r>
              <a:rPr lang="en-US" sz="1600" dirty="0"/>
              <a:t> </a:t>
            </a: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pulsante</a:t>
            </a:r>
            <a:r>
              <a:rPr lang="en-US" sz="1600" dirty="0"/>
              <a:t> EXIT.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67FCA20C-0A06-4EF1-BD48-525BF60DE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657" y="737832"/>
            <a:ext cx="5504542" cy="48299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EA7DB05-4BDD-44D7-A7D5-5FBAC00B951E}"/>
              </a:ext>
            </a:extLst>
          </p:cNvPr>
          <p:cNvSpPr/>
          <p:nvPr/>
        </p:nvSpPr>
        <p:spPr>
          <a:xfrm>
            <a:off x="6925632" y="5567795"/>
            <a:ext cx="2589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Img</a:t>
            </a:r>
            <a:r>
              <a:rPr lang="en-US" sz="1400" dirty="0"/>
              <a:t> 1 : </a:t>
            </a:r>
            <a:r>
              <a:rPr lang="en-US" sz="1400" dirty="0" err="1"/>
              <a:t>Schermata</a:t>
            </a:r>
            <a:r>
              <a:rPr lang="en-US" sz="1400" dirty="0"/>
              <a:t> Login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92722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D434F9A-FDA2-479A-A328-D3F5686D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162069"/>
            <a:ext cx="2669406" cy="17811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FFFFFF"/>
                </a:solidFill>
              </a:rPr>
              <a:t>EVENTI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FC18C1-10CB-4CA3-B086-310E1403B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28" y="3355129"/>
            <a:ext cx="3366053" cy="328420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600" dirty="0"/>
              <a:t>La </a:t>
            </a:r>
            <a:r>
              <a:rPr lang="en-US" sz="1600" dirty="0" err="1"/>
              <a:t>schermata</a:t>
            </a:r>
            <a:r>
              <a:rPr lang="en-US" sz="1600" dirty="0"/>
              <a:t> </a:t>
            </a:r>
            <a:r>
              <a:rPr lang="en-US" sz="1600" dirty="0" err="1"/>
              <a:t>principale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aprirà</a:t>
            </a:r>
            <a:r>
              <a:rPr lang="en-US" sz="1600" dirty="0"/>
              <a:t> </a:t>
            </a:r>
            <a:r>
              <a:rPr lang="en-US" sz="1600" dirty="0" err="1"/>
              <a:t>mostrando</a:t>
            </a:r>
            <a:r>
              <a:rPr lang="en-US" sz="1600" dirty="0"/>
              <a:t> un menu’ </a:t>
            </a:r>
            <a:r>
              <a:rPr lang="en-US" sz="1600" dirty="0" err="1"/>
              <a:t>sulla</a:t>
            </a:r>
            <a:r>
              <a:rPr lang="en-US" sz="1600" dirty="0"/>
              <a:t> </a:t>
            </a:r>
            <a:r>
              <a:rPr lang="en-US" sz="1600" dirty="0" err="1"/>
              <a:t>sinistra</a:t>
            </a:r>
            <a:r>
              <a:rPr lang="en-US" sz="1600" dirty="0"/>
              <a:t> dal quale </a:t>
            </a:r>
            <a:r>
              <a:rPr lang="en-US" sz="1600" dirty="0" err="1"/>
              <a:t>sarà</a:t>
            </a:r>
            <a:r>
              <a:rPr lang="en-US" sz="1600" dirty="0"/>
              <a:t> </a:t>
            </a:r>
            <a:r>
              <a:rPr lang="en-US" sz="1600" dirty="0" err="1"/>
              <a:t>possibile</a:t>
            </a:r>
            <a:r>
              <a:rPr lang="en-US" sz="1600" dirty="0"/>
              <a:t> </a:t>
            </a:r>
            <a:r>
              <a:rPr lang="en-US" sz="1600" dirty="0" err="1"/>
              <a:t>scegliere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campo </a:t>
            </a:r>
            <a:r>
              <a:rPr lang="en-US" sz="1600" dirty="0" err="1"/>
              <a:t>interessato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La prima </a:t>
            </a:r>
            <a:r>
              <a:rPr lang="en-US" sz="1600" dirty="0" err="1"/>
              <a:t>interfaccia</a:t>
            </a:r>
            <a:r>
              <a:rPr lang="en-US" sz="1600" dirty="0"/>
              <a:t> </a:t>
            </a:r>
            <a:r>
              <a:rPr lang="en-US" sz="1600" dirty="0" err="1"/>
              <a:t>mostrata</a:t>
            </a:r>
            <a:r>
              <a:rPr lang="en-US" sz="1600" dirty="0"/>
              <a:t> </a:t>
            </a:r>
            <a:r>
              <a:rPr lang="en-US" sz="1600" dirty="0" err="1"/>
              <a:t>sarà</a:t>
            </a:r>
            <a:r>
              <a:rPr lang="en-US" sz="1600" dirty="0"/>
              <a:t> </a:t>
            </a:r>
            <a:r>
              <a:rPr lang="en-US" sz="1600" dirty="0" err="1"/>
              <a:t>quella</a:t>
            </a:r>
            <a:r>
              <a:rPr lang="en-US" sz="1600" dirty="0"/>
              <a:t>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b="1" dirty="0"/>
              <a:t>EVENTI</a:t>
            </a:r>
            <a:r>
              <a:rPr lang="en-US" sz="1600" dirty="0"/>
              <a:t>, dove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avrà</a:t>
            </a:r>
            <a:r>
              <a:rPr lang="en-US" sz="1600" dirty="0"/>
              <a:t> la </a:t>
            </a:r>
            <a:r>
              <a:rPr lang="en-US" sz="1600" dirty="0" err="1"/>
              <a:t>possibilità</a:t>
            </a:r>
            <a:r>
              <a:rPr lang="en-US" sz="1600" dirty="0"/>
              <a:t> </a:t>
            </a:r>
            <a:r>
              <a:rPr lang="en-US" sz="1600" dirty="0" err="1"/>
              <a:t>effettuare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semplice</a:t>
            </a:r>
            <a:r>
              <a:rPr lang="en-US" sz="1600" dirty="0"/>
              <a:t>, o </a:t>
            </a:r>
            <a:r>
              <a:rPr lang="en-US" sz="1600" b="1" dirty="0" err="1"/>
              <a:t>avanzata</a:t>
            </a:r>
            <a:r>
              <a:rPr lang="en-US" sz="1600" dirty="0"/>
              <a:t>, </a:t>
            </a:r>
            <a:r>
              <a:rPr lang="en-US" sz="1600" dirty="0" err="1"/>
              <a:t>ricerca</a:t>
            </a:r>
            <a:r>
              <a:rPr lang="en-US" sz="1600" dirty="0"/>
              <a:t> </a:t>
            </a:r>
            <a:r>
              <a:rPr lang="en-US" sz="1600" dirty="0" err="1"/>
              <a:t>dalla</a:t>
            </a:r>
            <a:r>
              <a:rPr lang="en-US" sz="1600" dirty="0"/>
              <a:t> quale in base </a:t>
            </a:r>
            <a:r>
              <a:rPr lang="en-US" sz="1600" dirty="0" err="1"/>
              <a:t>ai</a:t>
            </a:r>
            <a:r>
              <a:rPr lang="en-US" sz="1600" dirty="0"/>
              <a:t> </a:t>
            </a:r>
            <a:r>
              <a:rPr lang="en-US" sz="1600" dirty="0" err="1"/>
              <a:t>risultati</a:t>
            </a:r>
            <a:r>
              <a:rPr lang="en-US" sz="1600" dirty="0"/>
              <a:t> </a:t>
            </a:r>
            <a:r>
              <a:rPr lang="en-US" sz="1600" dirty="0" err="1"/>
              <a:t>ottenuti</a:t>
            </a:r>
            <a:r>
              <a:rPr lang="en-US" sz="1600" dirty="0"/>
              <a:t> </a:t>
            </a:r>
            <a:r>
              <a:rPr lang="en-US" sz="1600" dirty="0" err="1"/>
              <a:t>sarà</a:t>
            </a:r>
            <a:r>
              <a:rPr lang="en-US" sz="1600" dirty="0"/>
              <a:t> </a:t>
            </a:r>
            <a:r>
              <a:rPr lang="en-US" sz="1600" dirty="0" err="1"/>
              <a:t>possibile</a:t>
            </a:r>
            <a:r>
              <a:rPr lang="en-US" sz="1600" dirty="0"/>
              <a:t> </a:t>
            </a:r>
            <a:r>
              <a:rPr lang="en-US" sz="1600" b="1" dirty="0" err="1"/>
              <a:t>modificare</a:t>
            </a:r>
            <a:r>
              <a:rPr lang="en-US" sz="1600" dirty="0"/>
              <a:t> o </a:t>
            </a:r>
            <a:r>
              <a:rPr lang="en-US" sz="1600" b="1" dirty="0" err="1"/>
              <a:t>cancellare</a:t>
            </a:r>
            <a:r>
              <a:rPr lang="en-US" sz="1600" b="1" dirty="0"/>
              <a:t> </a:t>
            </a:r>
            <a:r>
              <a:rPr lang="en-US" sz="1600" dirty="0" err="1"/>
              <a:t>l’evento</a:t>
            </a:r>
            <a:r>
              <a:rPr lang="en-US" sz="1600" dirty="0"/>
              <a:t>/</a:t>
            </a:r>
            <a:r>
              <a:rPr lang="en-US" sz="1600" dirty="0" err="1"/>
              <a:t>gli</a:t>
            </a:r>
            <a:r>
              <a:rPr lang="en-US" sz="1600" dirty="0"/>
              <a:t> </a:t>
            </a:r>
            <a:r>
              <a:rPr lang="en-US" sz="1600" dirty="0" err="1"/>
              <a:t>eventi</a:t>
            </a:r>
            <a:r>
              <a:rPr lang="en-US" sz="1600" dirty="0"/>
              <a:t> </a:t>
            </a:r>
            <a:r>
              <a:rPr lang="en-US" sz="1600" dirty="0" err="1"/>
              <a:t>desiderato</a:t>
            </a:r>
            <a:r>
              <a:rPr lang="en-US" sz="1600" dirty="0"/>
              <a:t>/</a:t>
            </a:r>
            <a:r>
              <a:rPr lang="en-US" sz="1600" dirty="0" err="1"/>
              <a:t>i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 err="1"/>
              <a:t>Inoltre</a:t>
            </a:r>
            <a:r>
              <a:rPr lang="en-US" sz="1600" dirty="0"/>
              <a:t>, </a:t>
            </a: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dirty="0" err="1"/>
              <a:t>l’apposito</a:t>
            </a:r>
            <a:r>
              <a:rPr lang="en-US" sz="1600" dirty="0"/>
              <a:t> </a:t>
            </a:r>
            <a:r>
              <a:rPr lang="en-US" sz="1600" dirty="0" err="1"/>
              <a:t>puslante</a:t>
            </a:r>
            <a:r>
              <a:rPr lang="en-US" sz="1600" dirty="0"/>
              <a:t> </a:t>
            </a:r>
            <a:r>
              <a:rPr lang="en-US" sz="1600" dirty="0" err="1"/>
              <a:t>sarà</a:t>
            </a:r>
            <a:r>
              <a:rPr lang="en-US" sz="1600" dirty="0"/>
              <a:t> </a:t>
            </a:r>
            <a:r>
              <a:rPr lang="en-US" sz="1600" dirty="0" err="1"/>
              <a:t>possibile</a:t>
            </a:r>
            <a:r>
              <a:rPr lang="en-US" sz="1600" dirty="0"/>
              <a:t> </a:t>
            </a:r>
            <a:r>
              <a:rPr lang="en-US" sz="1600" b="1" dirty="0" err="1"/>
              <a:t>creare</a:t>
            </a:r>
            <a:r>
              <a:rPr lang="en-US" sz="1600" dirty="0"/>
              <a:t> un </a:t>
            </a:r>
            <a:r>
              <a:rPr lang="en-US" sz="1600" dirty="0" err="1"/>
              <a:t>nuovo</a:t>
            </a:r>
            <a:r>
              <a:rPr lang="en-US" sz="1600" dirty="0"/>
              <a:t> </a:t>
            </a:r>
            <a:r>
              <a:rPr lang="en-US" sz="1600" b="1" dirty="0"/>
              <a:t>EVENTO.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18083923-B842-41B8-9AA6-D9DBC1EEC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91" y="354753"/>
            <a:ext cx="7799467" cy="5596122"/>
          </a:xfrm>
          <a:prstGeom prst="rect">
            <a:avLst/>
          </a:prstGeom>
        </p:spPr>
      </p:pic>
      <p:cxnSp>
        <p:nvCxnSpPr>
          <p:cNvPr id="6" name="Connettore curvo 5">
            <a:extLst>
              <a:ext uri="{FF2B5EF4-FFF2-40B4-BE49-F238E27FC236}">
                <a16:creationId xmlns:a16="http://schemas.microsoft.com/office/drawing/2014/main" id="{9939A88B-3053-4EE5-8786-3DEACE6970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3041" y="1139393"/>
            <a:ext cx="608529" cy="423584"/>
          </a:xfrm>
          <a:prstGeom prst="curvedConnector3">
            <a:avLst>
              <a:gd name="adj1" fmla="val 1000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E11DD2ED-21F1-49C6-9C00-37A4D6EF9985}"/>
              </a:ext>
            </a:extLst>
          </p:cNvPr>
          <p:cNvSpPr/>
          <p:nvPr/>
        </p:nvSpPr>
        <p:spPr>
          <a:xfrm>
            <a:off x="6609522" y="1402929"/>
            <a:ext cx="11926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/>
              <a:t>Ricerca tramite</a:t>
            </a:r>
          </a:p>
          <a:p>
            <a:r>
              <a:rPr lang="it-IT" sz="1050" dirty="0"/>
              <a:t>una parola chiave dell’evento</a:t>
            </a:r>
          </a:p>
        </p:txBody>
      </p: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DE78CEE4-5047-4D3A-8655-27463AC564C8}"/>
              </a:ext>
            </a:extLst>
          </p:cNvPr>
          <p:cNvCxnSpPr/>
          <p:nvPr/>
        </p:nvCxnSpPr>
        <p:spPr>
          <a:xfrm rot="5400000" flipH="1" flipV="1">
            <a:off x="7414591" y="1066800"/>
            <a:ext cx="410818" cy="37106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B932CBC6-C813-44E5-8E09-7B99E372F0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59363" y="1046923"/>
            <a:ext cx="238544" cy="226150"/>
          </a:xfrm>
          <a:prstGeom prst="curvedConnector3">
            <a:avLst>
              <a:gd name="adj1" fmla="val 1055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337E0120-8F6B-4CF2-90FE-9072AB49FDDD}"/>
              </a:ext>
            </a:extLst>
          </p:cNvPr>
          <p:cNvCxnSpPr/>
          <p:nvPr/>
        </p:nvCxnSpPr>
        <p:spPr>
          <a:xfrm rot="5400000">
            <a:off x="9732832" y="1092414"/>
            <a:ext cx="410818" cy="31983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1496DE43-F50D-4F3E-9499-EE3B69FD0813}"/>
              </a:ext>
            </a:extLst>
          </p:cNvPr>
          <p:cNvCxnSpPr>
            <a:cxnSpLocks/>
          </p:cNvCxnSpPr>
          <p:nvPr/>
        </p:nvCxnSpPr>
        <p:spPr>
          <a:xfrm rot="10800000">
            <a:off x="10495723" y="1432313"/>
            <a:ext cx="327746" cy="316975"/>
          </a:xfrm>
          <a:prstGeom prst="curvedConnector3">
            <a:avLst>
              <a:gd name="adj1" fmla="val 1753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FEA2C7A2-3371-422F-8BE5-4FF45DEEE3DF}"/>
              </a:ext>
            </a:extLst>
          </p:cNvPr>
          <p:cNvSpPr/>
          <p:nvPr/>
        </p:nvSpPr>
        <p:spPr>
          <a:xfrm>
            <a:off x="7986067" y="1232257"/>
            <a:ext cx="111440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/>
              <a:t>Possibilità di</a:t>
            </a:r>
          </a:p>
          <a:p>
            <a:r>
              <a:rPr lang="it-IT" sz="1100" dirty="0"/>
              <a:t>ricerca avanzata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img</a:t>
            </a:r>
            <a:r>
              <a:rPr lang="it-IT" sz="1100" dirty="0"/>
              <a:t> 2.1)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1D0514E3-AFC6-4BD6-B9C2-CDD0AF0E0AB2}"/>
              </a:ext>
            </a:extLst>
          </p:cNvPr>
          <p:cNvSpPr/>
          <p:nvPr/>
        </p:nvSpPr>
        <p:spPr>
          <a:xfrm>
            <a:off x="9149824" y="1378768"/>
            <a:ext cx="92365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/>
              <a:t>Creazione di </a:t>
            </a:r>
          </a:p>
          <a:p>
            <a:r>
              <a:rPr lang="it-IT" sz="1100" dirty="0"/>
              <a:t>un evento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img</a:t>
            </a:r>
            <a:r>
              <a:rPr lang="it-IT" sz="1100" dirty="0"/>
              <a:t> 2.2)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A4BE911-39B9-44BB-988E-478817363E91}"/>
              </a:ext>
            </a:extLst>
          </p:cNvPr>
          <p:cNvSpPr/>
          <p:nvPr/>
        </p:nvSpPr>
        <p:spPr>
          <a:xfrm>
            <a:off x="10465856" y="1078686"/>
            <a:ext cx="157607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/>
              <a:t>Cancellazione tramite </a:t>
            </a:r>
          </a:p>
          <a:p>
            <a:r>
              <a:rPr lang="it-IT" sz="1100" dirty="0"/>
              <a:t>selezione righe ottenute</a:t>
            </a:r>
          </a:p>
          <a:p>
            <a:r>
              <a:rPr lang="it-IT" sz="1100" dirty="0"/>
              <a:t>dalla ricerca (</a:t>
            </a:r>
            <a:r>
              <a:rPr lang="it-IT" sz="1100" dirty="0" err="1"/>
              <a:t>img</a:t>
            </a:r>
            <a:r>
              <a:rPr lang="it-IT" sz="1100" dirty="0"/>
              <a:t> 2.3)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81FC581B-1CF9-40BD-B684-C4368FB40487}"/>
              </a:ext>
            </a:extLst>
          </p:cNvPr>
          <p:cNvSpPr/>
          <p:nvPr/>
        </p:nvSpPr>
        <p:spPr>
          <a:xfrm>
            <a:off x="7567009" y="5950875"/>
            <a:ext cx="1979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/>
              <a:t>img</a:t>
            </a:r>
            <a:r>
              <a:rPr lang="it-IT" sz="1400" dirty="0"/>
              <a:t> 2 : Schermata Eventi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4F655D3-317A-4F8F-B822-02D56679505A}"/>
              </a:ext>
            </a:extLst>
          </p:cNvPr>
          <p:cNvSpPr/>
          <p:nvPr/>
        </p:nvSpPr>
        <p:spPr>
          <a:xfrm>
            <a:off x="1358316" y="5647"/>
            <a:ext cx="17011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</a:rPr>
              <a:t>CREAZIONE 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</a:rPr>
              <a:t>RICERCA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</a:rPr>
              <a:t>MODIFICA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</a:rPr>
              <a:t>CANCELLAZIONE</a:t>
            </a:r>
            <a:endParaRPr lang="it-IT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BFCCE4-788A-4584-A139-494EB9F3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FFFFFF"/>
                </a:solidFill>
              </a:rPr>
              <a:t>EVENTI:</a:t>
            </a:r>
            <a:br>
              <a:rPr lang="it-IT" sz="3200" b="1" dirty="0">
                <a:solidFill>
                  <a:srgbClr val="FFFFFF"/>
                </a:solidFill>
              </a:rPr>
            </a:br>
            <a:r>
              <a:rPr lang="it-IT" sz="3200" b="1" dirty="0">
                <a:solidFill>
                  <a:srgbClr val="FFFFFF"/>
                </a:solidFill>
              </a:rPr>
              <a:t>Ricerca Avanzata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313157-847A-4E7E-B309-35E52B35A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55130"/>
            <a:ext cx="3342509" cy="35028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1600" dirty="0"/>
              <a:t>Selezionata</a:t>
            </a:r>
            <a:r>
              <a:rPr lang="en-US" sz="1600" dirty="0"/>
              <a:t> la </a:t>
            </a:r>
            <a:r>
              <a:rPr lang="en-US" sz="1600" b="1" dirty="0"/>
              <a:t>RICERCA AVANZATA</a:t>
            </a:r>
            <a:r>
              <a:rPr lang="en-US" sz="1600" dirty="0"/>
              <a:t>, </a:t>
            </a:r>
            <a:r>
              <a:rPr lang="it-IT" sz="1600" dirty="0"/>
              <a:t>verrà</a:t>
            </a:r>
            <a:r>
              <a:rPr lang="en-US" sz="1600" dirty="0"/>
              <a:t> </a:t>
            </a:r>
            <a:r>
              <a:rPr lang="en-US" sz="1600" dirty="0" err="1"/>
              <a:t>mostrata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nuova</a:t>
            </a:r>
            <a:r>
              <a:rPr lang="en-US" sz="1600" dirty="0"/>
              <a:t> </a:t>
            </a:r>
            <a:r>
              <a:rPr lang="en-US" sz="1600" dirty="0" err="1"/>
              <a:t>interfaccia</a:t>
            </a:r>
            <a:r>
              <a:rPr lang="en-US" sz="1600" dirty="0"/>
              <a:t> dove </a:t>
            </a:r>
            <a:r>
              <a:rPr lang="en-US" sz="1600" dirty="0" err="1"/>
              <a:t>sarà</a:t>
            </a:r>
            <a:r>
              <a:rPr lang="en-US" sz="1600" dirty="0"/>
              <a:t> </a:t>
            </a:r>
            <a:r>
              <a:rPr lang="en-US" sz="1600" dirty="0" err="1"/>
              <a:t>possibile</a:t>
            </a:r>
            <a:r>
              <a:rPr lang="en-US" sz="1600" dirty="0"/>
              <a:t> </a:t>
            </a:r>
            <a:r>
              <a:rPr lang="en-US" sz="1600" dirty="0" err="1"/>
              <a:t>effettuare</a:t>
            </a:r>
            <a:r>
              <a:rPr lang="en-US" sz="1600" dirty="0"/>
              <a:t> </a:t>
            </a:r>
            <a:r>
              <a:rPr lang="en-US" sz="1600" dirty="0" err="1"/>
              <a:t>ricerche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</a:t>
            </a:r>
            <a:r>
              <a:rPr lang="en-US" sz="1600" dirty="0" err="1"/>
              <a:t>dettaglio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Il </a:t>
            </a:r>
            <a:r>
              <a:rPr lang="en-US" sz="1600" dirty="0" err="1"/>
              <a:t>motivo</a:t>
            </a:r>
            <a:r>
              <a:rPr lang="en-US" sz="1600" dirty="0"/>
              <a:t> </a:t>
            </a:r>
            <a:r>
              <a:rPr lang="en-US" sz="1600" dirty="0" err="1"/>
              <a:t>principale</a:t>
            </a:r>
            <a:r>
              <a:rPr lang="en-US" sz="1600" dirty="0"/>
              <a:t> </a:t>
            </a:r>
            <a:r>
              <a:rPr lang="en-US" sz="1600" dirty="0" err="1"/>
              <a:t>nell’implementare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ricerca</a:t>
            </a:r>
            <a:r>
              <a:rPr lang="en-US" sz="1600" dirty="0"/>
              <a:t> </a:t>
            </a:r>
            <a:r>
              <a:rPr lang="en-US" sz="1600" dirty="0" err="1"/>
              <a:t>avanzata</a:t>
            </a:r>
            <a:r>
              <a:rPr lang="en-US" sz="1600" dirty="0"/>
              <a:t> è </a:t>
            </a:r>
            <a:r>
              <a:rPr lang="en-US" sz="1600" dirty="0" err="1"/>
              <a:t>quello</a:t>
            </a:r>
            <a:r>
              <a:rPr lang="en-US" sz="1600" dirty="0"/>
              <a:t> di dare al </a:t>
            </a:r>
            <a:r>
              <a:rPr lang="en-US" sz="1600" dirty="0" err="1"/>
              <a:t>programma</a:t>
            </a:r>
            <a:r>
              <a:rPr lang="en-US" sz="1600" dirty="0"/>
              <a:t> </a:t>
            </a:r>
            <a:r>
              <a:rPr lang="en-US" sz="1600" dirty="0" err="1"/>
              <a:t>maggiore</a:t>
            </a:r>
            <a:r>
              <a:rPr lang="en-US" sz="1600" dirty="0"/>
              <a:t> </a:t>
            </a:r>
            <a:r>
              <a:rPr lang="en-US" sz="1600" b="1" dirty="0"/>
              <a:t>FLESSIBILITA’ </a:t>
            </a:r>
            <a:r>
              <a:rPr lang="en-US" sz="1600" dirty="0"/>
              <a:t>e di </a:t>
            </a:r>
            <a:r>
              <a:rPr lang="en-US" sz="1600" dirty="0" err="1"/>
              <a:t>conseguenza</a:t>
            </a:r>
            <a:r>
              <a:rPr lang="en-US" sz="1600" dirty="0"/>
              <a:t> </a:t>
            </a:r>
            <a:r>
              <a:rPr lang="en-US" sz="1600" dirty="0" err="1"/>
              <a:t>permettere</a:t>
            </a:r>
            <a:r>
              <a:rPr lang="en-US" sz="1600" dirty="0"/>
              <a:t> al </a:t>
            </a:r>
            <a:r>
              <a:rPr lang="en-US" sz="1600" dirty="0" err="1"/>
              <a:t>cliente</a:t>
            </a:r>
            <a:r>
              <a:rPr lang="en-US" sz="1600" dirty="0"/>
              <a:t> di </a:t>
            </a:r>
            <a:r>
              <a:rPr lang="en-US" sz="1600" dirty="0" err="1"/>
              <a:t>ottenere</a:t>
            </a:r>
            <a:r>
              <a:rPr lang="en-US" sz="1600" dirty="0"/>
              <a:t> </a:t>
            </a:r>
            <a:r>
              <a:rPr lang="en-US" sz="1600" dirty="0" err="1"/>
              <a:t>risultati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</a:t>
            </a:r>
            <a:r>
              <a:rPr lang="en-US" sz="1600" dirty="0" err="1"/>
              <a:t>soddisfacenti</a:t>
            </a:r>
            <a:r>
              <a:rPr lang="en-US" sz="1600" dirty="0"/>
              <a:t> </a:t>
            </a: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dirty="0" err="1"/>
              <a:t>ricerche</a:t>
            </a:r>
            <a:r>
              <a:rPr lang="en-US" sz="1600" dirty="0"/>
              <a:t> </a:t>
            </a:r>
            <a:r>
              <a:rPr lang="en-US" sz="1600" dirty="0" err="1"/>
              <a:t>mirate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pulsante</a:t>
            </a:r>
            <a:r>
              <a:rPr lang="en-US" sz="1600" dirty="0"/>
              <a:t> “BACK” (</a:t>
            </a:r>
            <a:r>
              <a:rPr lang="en-US" sz="1600" dirty="0" err="1"/>
              <a:t>indicato</a:t>
            </a:r>
            <a:r>
              <a:rPr lang="en-US" sz="1600" dirty="0"/>
              <a:t> </a:t>
            </a:r>
            <a:r>
              <a:rPr lang="en-US" sz="1600" dirty="0" err="1"/>
              <a:t>dalla</a:t>
            </a:r>
            <a:r>
              <a:rPr lang="en-US" sz="1600" dirty="0"/>
              <a:t> </a:t>
            </a:r>
            <a:r>
              <a:rPr lang="en-US" sz="1600" dirty="0" err="1"/>
              <a:t>freccia</a:t>
            </a:r>
            <a:r>
              <a:rPr lang="en-US" sz="1600" dirty="0"/>
              <a:t> </a:t>
            </a:r>
            <a:r>
              <a:rPr lang="en-US" sz="1600" dirty="0" err="1"/>
              <a:t>all’indietro</a:t>
            </a:r>
            <a:r>
              <a:rPr lang="en-US" sz="1600" dirty="0"/>
              <a:t>)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tornerà</a:t>
            </a:r>
            <a:r>
              <a:rPr lang="en-US" sz="1600" dirty="0"/>
              <a:t> </a:t>
            </a:r>
            <a:r>
              <a:rPr lang="en-US" sz="1600" dirty="0" err="1"/>
              <a:t>alla</a:t>
            </a:r>
            <a:r>
              <a:rPr lang="en-US" sz="1600" dirty="0"/>
              <a:t> </a:t>
            </a:r>
            <a:r>
              <a:rPr lang="en-US" sz="1600" dirty="0" err="1"/>
              <a:t>schermata</a:t>
            </a:r>
            <a:r>
              <a:rPr lang="en-US" sz="1600" dirty="0"/>
              <a:t> </a:t>
            </a:r>
            <a:r>
              <a:rPr lang="en-US" sz="1600" dirty="0" err="1"/>
              <a:t>principale</a:t>
            </a:r>
            <a:r>
              <a:rPr lang="en-US" sz="1600" dirty="0"/>
              <a:t>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dirty="0" err="1"/>
              <a:t>eventi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endParaRPr lang="en-US" sz="1600" dirty="0"/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AC819CBC-04F7-4559-A2BA-5A0A9281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91" y="370500"/>
            <a:ext cx="7803026" cy="556462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DEBE1E1-34DE-40F8-A59B-E15AB307C6B8}"/>
              </a:ext>
            </a:extLst>
          </p:cNvPr>
          <p:cNvSpPr/>
          <p:nvPr/>
        </p:nvSpPr>
        <p:spPr>
          <a:xfrm>
            <a:off x="6811617" y="5935127"/>
            <a:ext cx="29287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Img</a:t>
            </a:r>
            <a:r>
              <a:rPr lang="en-US" sz="1400" dirty="0"/>
              <a:t> 2.1 : </a:t>
            </a:r>
            <a:r>
              <a:rPr lang="en-US" sz="1400" dirty="0" err="1"/>
              <a:t>Ricerca</a:t>
            </a:r>
            <a:r>
              <a:rPr lang="en-US" sz="1400" dirty="0"/>
              <a:t> </a:t>
            </a:r>
            <a:r>
              <a:rPr lang="en-US" sz="1400" dirty="0" err="1"/>
              <a:t>Avanzata</a:t>
            </a:r>
            <a:r>
              <a:rPr lang="en-US" sz="1400" dirty="0"/>
              <a:t> </a:t>
            </a:r>
            <a:r>
              <a:rPr lang="en-US" sz="1400" dirty="0" err="1"/>
              <a:t>Eventi</a:t>
            </a:r>
            <a:endParaRPr lang="it-IT" sz="1400" dirty="0"/>
          </a:p>
        </p:txBody>
      </p: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1222F661-C23E-49E7-A10F-9FF11DABA415}"/>
              </a:ext>
            </a:extLst>
          </p:cNvPr>
          <p:cNvCxnSpPr/>
          <p:nvPr/>
        </p:nvCxnSpPr>
        <p:spPr>
          <a:xfrm>
            <a:off x="7580243" y="1683026"/>
            <a:ext cx="728870" cy="71561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curvo 27">
            <a:extLst>
              <a:ext uri="{FF2B5EF4-FFF2-40B4-BE49-F238E27FC236}">
                <a16:creationId xmlns:a16="http://schemas.microsoft.com/office/drawing/2014/main" id="{F17274F8-DE07-49C9-BFFB-E46D2BAE87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59687" y="1696278"/>
            <a:ext cx="689114" cy="490333"/>
          </a:xfrm>
          <a:prstGeom prst="curvedConnector3">
            <a:avLst>
              <a:gd name="adj1" fmla="val 1019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68B27855-E40D-47E1-B3D7-B44AB5131BCF}"/>
              </a:ext>
            </a:extLst>
          </p:cNvPr>
          <p:cNvSpPr/>
          <p:nvPr/>
        </p:nvSpPr>
        <p:spPr>
          <a:xfrm>
            <a:off x="8275982" y="2186611"/>
            <a:ext cx="1095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Scegliere</a:t>
            </a:r>
            <a:r>
              <a:rPr lang="en-US" sz="1200" dirty="0"/>
              <a:t> un </a:t>
            </a:r>
          </a:p>
          <a:p>
            <a:r>
              <a:rPr lang="en-US" sz="1200" dirty="0"/>
              <a:t>RANGE di date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19555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02E4DA-9D0B-4211-94EF-C7EB3765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rgbClr val="FFFFFF"/>
                </a:solidFill>
              </a:rPr>
              <a:t>EVENTI:</a:t>
            </a:r>
            <a:br>
              <a:rPr lang="it-IT" sz="3200" dirty="0">
                <a:solidFill>
                  <a:srgbClr val="FFFFFF"/>
                </a:solidFill>
              </a:rPr>
            </a:br>
            <a:r>
              <a:rPr lang="it-IT" sz="3200" dirty="0">
                <a:solidFill>
                  <a:srgbClr val="FFFFFF"/>
                </a:solidFill>
              </a:rPr>
              <a:t>Creazione</a:t>
            </a:r>
            <a:br>
              <a:rPr lang="it-IT" sz="3200" dirty="0">
                <a:solidFill>
                  <a:srgbClr val="FFFFFF"/>
                </a:solidFill>
              </a:rPr>
            </a:br>
            <a:r>
              <a:rPr lang="it-IT" sz="3200" dirty="0">
                <a:solidFill>
                  <a:srgbClr val="FFFFFF"/>
                </a:solidFill>
              </a:rPr>
              <a:t>Evento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158E6E1-438A-4E06-8AD9-E01976A0E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2" y="3355130"/>
            <a:ext cx="3059447" cy="288664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600" dirty="0" err="1"/>
              <a:t>Scegliendo</a:t>
            </a:r>
            <a:r>
              <a:rPr lang="en-US" sz="1600" dirty="0"/>
              <a:t> </a:t>
            </a:r>
            <a:r>
              <a:rPr lang="en-US" sz="1600" dirty="0" err="1"/>
              <a:t>invece</a:t>
            </a:r>
            <a:r>
              <a:rPr lang="en-US" sz="1600" dirty="0"/>
              <a:t> </a:t>
            </a:r>
            <a:r>
              <a:rPr lang="en-US" sz="1600" dirty="0" err="1"/>
              <a:t>l’opzione</a:t>
            </a:r>
            <a:r>
              <a:rPr lang="en-US" sz="1600" dirty="0"/>
              <a:t> </a:t>
            </a:r>
            <a:r>
              <a:rPr lang="en-US" sz="1600" b="1" dirty="0"/>
              <a:t>CREA EVENTO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accederà</a:t>
            </a:r>
            <a:r>
              <a:rPr lang="en-US" sz="1600" dirty="0"/>
              <a:t> ad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nuova</a:t>
            </a:r>
            <a:r>
              <a:rPr lang="en-US" sz="1600" dirty="0"/>
              <a:t> </a:t>
            </a:r>
            <a:r>
              <a:rPr lang="en-US" sz="1600" dirty="0" err="1"/>
              <a:t>schermata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quale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potrà</a:t>
            </a:r>
            <a:r>
              <a:rPr lang="en-US" sz="1600" dirty="0"/>
              <a:t> </a:t>
            </a:r>
            <a:r>
              <a:rPr lang="en-US" sz="1600" dirty="0" err="1"/>
              <a:t>creare</a:t>
            </a:r>
            <a:r>
              <a:rPr lang="en-US" sz="1600" dirty="0"/>
              <a:t> un </a:t>
            </a:r>
            <a:r>
              <a:rPr lang="en-US" sz="1600" b="1" dirty="0"/>
              <a:t>EVENTO.</a:t>
            </a:r>
          </a:p>
          <a:p>
            <a:pPr marL="0" indent="0" algn="just">
              <a:buNone/>
            </a:pPr>
            <a:r>
              <a:rPr lang="en-US" sz="1600" dirty="0" err="1"/>
              <a:t>L’operazione</a:t>
            </a:r>
            <a:r>
              <a:rPr lang="en-US" sz="1600" dirty="0"/>
              <a:t> </a:t>
            </a:r>
            <a:r>
              <a:rPr lang="en-US" sz="1600" dirty="0" err="1"/>
              <a:t>sarà</a:t>
            </a:r>
            <a:r>
              <a:rPr lang="en-US" sz="1600" dirty="0"/>
              <a:t> </a:t>
            </a:r>
            <a:r>
              <a:rPr lang="en-US" sz="1600" dirty="0" err="1"/>
              <a:t>semplice</a:t>
            </a:r>
            <a:r>
              <a:rPr lang="en-US" sz="1600" dirty="0"/>
              <a:t>: </a:t>
            </a:r>
            <a:r>
              <a:rPr lang="en-US" sz="1600" dirty="0" err="1"/>
              <a:t>bisognerà</a:t>
            </a:r>
            <a:r>
              <a:rPr lang="en-US" sz="1600" dirty="0"/>
              <a:t> </a:t>
            </a:r>
            <a:r>
              <a:rPr lang="en-US" sz="1600" dirty="0" err="1"/>
              <a:t>inserire</a:t>
            </a:r>
            <a:r>
              <a:rPr lang="en-US" sz="1600" dirty="0"/>
              <a:t> </a:t>
            </a:r>
            <a:r>
              <a:rPr lang="en-US" sz="1600" dirty="0" err="1"/>
              <a:t>tutti</a:t>
            </a:r>
            <a:r>
              <a:rPr lang="en-US" sz="1600" dirty="0"/>
              <a:t> i </a:t>
            </a:r>
            <a:r>
              <a:rPr lang="en-US" sz="1600" dirty="0" err="1"/>
              <a:t>dati</a:t>
            </a:r>
            <a:r>
              <a:rPr lang="en-US" sz="1600" dirty="0"/>
              <a:t> relative </a:t>
            </a:r>
            <a:r>
              <a:rPr lang="en-US" sz="1600" dirty="0" err="1"/>
              <a:t>all’evento</a:t>
            </a:r>
            <a:r>
              <a:rPr lang="en-US" sz="1600" dirty="0"/>
              <a:t> e </a:t>
            </a:r>
            <a:r>
              <a:rPr lang="en-US" sz="1600" dirty="0" err="1"/>
              <a:t>premere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pulsante</a:t>
            </a:r>
            <a:r>
              <a:rPr lang="en-US" sz="1600" dirty="0"/>
              <a:t> “CREATE EVENT”</a:t>
            </a:r>
          </a:p>
          <a:p>
            <a:pPr marL="0" indent="0" algn="just">
              <a:buNone/>
            </a:pP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pulsante</a:t>
            </a:r>
            <a:r>
              <a:rPr lang="en-US" sz="1600" dirty="0"/>
              <a:t> “BACK” (</a:t>
            </a:r>
            <a:r>
              <a:rPr lang="en-US" sz="1600" dirty="0" err="1"/>
              <a:t>indicato</a:t>
            </a:r>
            <a:r>
              <a:rPr lang="en-US" sz="1600" dirty="0"/>
              <a:t> </a:t>
            </a:r>
            <a:r>
              <a:rPr lang="en-US" sz="1600" dirty="0" err="1"/>
              <a:t>dalla</a:t>
            </a:r>
            <a:r>
              <a:rPr lang="en-US" sz="1600" dirty="0"/>
              <a:t> </a:t>
            </a:r>
            <a:r>
              <a:rPr lang="en-US" sz="1600" dirty="0" err="1"/>
              <a:t>freccia</a:t>
            </a:r>
            <a:r>
              <a:rPr lang="en-US" sz="1600" dirty="0"/>
              <a:t> </a:t>
            </a:r>
            <a:r>
              <a:rPr lang="en-US" sz="1600" dirty="0" err="1"/>
              <a:t>all’indietro</a:t>
            </a:r>
            <a:r>
              <a:rPr lang="en-US" sz="1600" dirty="0"/>
              <a:t>)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tornerà</a:t>
            </a:r>
            <a:r>
              <a:rPr lang="en-US" sz="1600" dirty="0"/>
              <a:t> </a:t>
            </a:r>
            <a:r>
              <a:rPr lang="en-US" sz="1600" dirty="0" err="1"/>
              <a:t>alla</a:t>
            </a:r>
            <a:r>
              <a:rPr lang="en-US" sz="1600" dirty="0"/>
              <a:t> </a:t>
            </a:r>
            <a:r>
              <a:rPr lang="en-US" sz="1600" dirty="0" err="1"/>
              <a:t>schermata</a:t>
            </a:r>
            <a:r>
              <a:rPr lang="en-US" sz="1600" dirty="0"/>
              <a:t> </a:t>
            </a:r>
            <a:r>
              <a:rPr lang="en-US" sz="1600" dirty="0" err="1"/>
              <a:t>principale</a:t>
            </a:r>
            <a:r>
              <a:rPr lang="en-US" sz="1600" dirty="0"/>
              <a:t>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dirty="0" err="1"/>
              <a:t>eventi</a:t>
            </a:r>
            <a:r>
              <a:rPr lang="en-US" sz="1600" dirty="0"/>
              <a:t>.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FFB6BD6A-85A1-483C-BD86-77A0F9E41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04" y="340338"/>
            <a:ext cx="7744461" cy="562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71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944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Progetto  Ingegneria del Software  2017/2018</vt:lpstr>
      <vt:lpstr>Indice</vt:lpstr>
      <vt:lpstr>Descrizione del Progetto</vt:lpstr>
      <vt:lpstr>Punti Assegnati</vt:lpstr>
      <vt:lpstr>Tecnologie Utilizzate</vt:lpstr>
      <vt:lpstr>LOGIN</vt:lpstr>
      <vt:lpstr>EVENTI</vt:lpstr>
      <vt:lpstr>EVENTI: Ricerca Avanzata</vt:lpstr>
      <vt:lpstr>EVENTI: Creazione Evento</vt:lpstr>
      <vt:lpstr>CUSTOMER</vt:lpstr>
      <vt:lpstr>MENAGEMENTWORK</vt:lpstr>
      <vt:lpstr>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2017/2018</dc:title>
  <dc:creator>Giuliano Vanesio</dc:creator>
  <cp:lastModifiedBy>Giuliano Vanesio</cp:lastModifiedBy>
  <cp:revision>43</cp:revision>
  <dcterms:created xsi:type="dcterms:W3CDTF">2018-06-30T23:05:09Z</dcterms:created>
  <dcterms:modified xsi:type="dcterms:W3CDTF">2018-07-08T23:49:43Z</dcterms:modified>
</cp:coreProperties>
</file>