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1.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2.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4"/>
  </p:notesMasterIdLst>
  <p:sldIdLst>
    <p:sldId id="256" r:id="rId2"/>
    <p:sldId id="257" r:id="rId3"/>
    <p:sldId id="258" r:id="rId4"/>
    <p:sldId id="259" r:id="rId5"/>
    <p:sldId id="270" r:id="rId6"/>
    <p:sldId id="262" r:id="rId7"/>
    <p:sldId id="269" r:id="rId8"/>
    <p:sldId id="272" r:id="rId9"/>
    <p:sldId id="273" r:id="rId10"/>
    <p:sldId id="271" r:id="rId11"/>
    <p:sldId id="276" r:id="rId12"/>
    <p:sldId id="274" r:id="rId13"/>
    <p:sldId id="277" r:id="rId14"/>
    <p:sldId id="278" r:id="rId15"/>
    <p:sldId id="279" r:id="rId16"/>
    <p:sldId id="280" r:id="rId17"/>
    <p:sldId id="261" r:id="rId18"/>
    <p:sldId id="263" r:id="rId19"/>
    <p:sldId id="264" r:id="rId20"/>
    <p:sldId id="265" r:id="rId21"/>
    <p:sldId id="266" r:id="rId22"/>
    <p:sldId id="26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zione senza titolo" id="{78FFC2D2-6D92-4AB7-99BA-D2F258675B79}">
          <p14:sldIdLst>
            <p14:sldId id="256"/>
            <p14:sldId id="257"/>
            <p14:sldId id="258"/>
            <p14:sldId id="259"/>
            <p14:sldId id="270"/>
            <p14:sldId id="262"/>
            <p14:sldId id="269"/>
            <p14:sldId id="272"/>
            <p14:sldId id="273"/>
            <p14:sldId id="271"/>
            <p14:sldId id="276"/>
            <p14:sldId id="274"/>
            <p14:sldId id="277"/>
            <p14:sldId id="278"/>
            <p14:sldId id="279"/>
            <p14:sldId id="280"/>
            <p14:sldId id="261"/>
            <p14:sldId id="263"/>
            <p14:sldId id="264"/>
            <p14:sldId id="265"/>
            <p14:sldId id="266"/>
            <p14:sldId id="267"/>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mmaso Pirozzi" initials="TP" lastIdx="3" clrIdx="0">
    <p:extLst>
      <p:ext uri="{19B8F6BF-5375-455C-9EA6-DF929625EA0E}">
        <p15:presenceInfo xmlns:p15="http://schemas.microsoft.com/office/powerpoint/2012/main" userId="91f9be3a75f79c8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1897" autoAdjust="0"/>
  </p:normalViewPr>
  <p:slideViewPr>
    <p:cSldViewPr snapToGrid="0">
      <p:cViewPr varScale="1">
        <p:scale>
          <a:sx n="67" d="100"/>
          <a:sy n="67" d="100"/>
        </p:scale>
        <p:origin x="85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9-09T10:49:34.389" idx="2">
    <p:pos x="5123" y="2451"/>
    <p:text>Il boundary event view è inteso come contenitore dei vari boundary presenti sulla form.</p:text>
    <p:extLst>
      <p:ext uri="{C676402C-5697-4E1C-873F-D02D1690AC5C}">
        <p15:threadingInfo xmlns:p15="http://schemas.microsoft.com/office/powerpoint/2012/main"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09-09T12:03:52.589" idx="3">
    <p:pos x="3259" y="334"/>
    <p:text>L'oggetto view mostra solo la grafica degli elementi sull'interfaccia ed è un contenitore di boundary. Nonostante sia inutile ,è stato inserito per dare una visione più chiara per la fase di implementazione.</p:text>
    <p:extLst>
      <p:ext uri="{C676402C-5697-4E1C-873F-D02D1690AC5C}">
        <p15:threadingInfo xmlns:p15="http://schemas.microsoft.com/office/powerpoint/2012/main" timeZoneBias="-1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CA6BDB-5660-49B8-908A-AE07D5424F33}" type="datetimeFigureOut">
              <a:rPr lang="it-IT" smtClean="0"/>
              <a:t>09/09/2018</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DE331E-2FBD-438F-9E49-BB62E8DAA7B4}" type="slidenum">
              <a:rPr lang="it-IT" smtClean="0"/>
              <a:t>‹N›</a:t>
            </a:fld>
            <a:endParaRPr lang="it-IT"/>
          </a:p>
        </p:txBody>
      </p:sp>
    </p:spTree>
    <p:extLst>
      <p:ext uri="{BB962C8B-B14F-4D97-AF65-F5344CB8AC3E}">
        <p14:creationId xmlns:p14="http://schemas.microsoft.com/office/powerpoint/2010/main" val="23793970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BBDE331E-2FBD-438F-9E49-BB62E8DAA7B4}" type="slidenum">
              <a:rPr lang="it-IT" smtClean="0"/>
              <a:t>4</a:t>
            </a:fld>
            <a:endParaRPr lang="it-IT"/>
          </a:p>
        </p:txBody>
      </p:sp>
    </p:spTree>
    <p:extLst>
      <p:ext uri="{BB962C8B-B14F-4D97-AF65-F5344CB8AC3E}">
        <p14:creationId xmlns:p14="http://schemas.microsoft.com/office/powerpoint/2010/main" val="37524624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err="1"/>
              <a:t>Noteee</a:t>
            </a:r>
            <a:endParaRPr lang="it-IT" dirty="0"/>
          </a:p>
        </p:txBody>
      </p:sp>
      <p:sp>
        <p:nvSpPr>
          <p:cNvPr id="4" name="Segnaposto numero diapositiva 3"/>
          <p:cNvSpPr>
            <a:spLocks noGrp="1"/>
          </p:cNvSpPr>
          <p:nvPr>
            <p:ph type="sldNum" sz="quarter" idx="10"/>
          </p:nvPr>
        </p:nvSpPr>
        <p:spPr/>
        <p:txBody>
          <a:bodyPr/>
          <a:lstStyle/>
          <a:p>
            <a:fld id="{BBDE331E-2FBD-438F-9E49-BB62E8DAA7B4}" type="slidenum">
              <a:rPr lang="it-IT" smtClean="0"/>
              <a:t>21</a:t>
            </a:fld>
            <a:endParaRPr lang="it-IT"/>
          </a:p>
        </p:txBody>
      </p:sp>
    </p:spTree>
    <p:extLst>
      <p:ext uri="{BB962C8B-B14F-4D97-AF65-F5344CB8AC3E}">
        <p14:creationId xmlns:p14="http://schemas.microsoft.com/office/powerpoint/2010/main" val="5169985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L’architettura a 2 </a:t>
            </a:r>
            <a:r>
              <a:rPr lang="it-IT" dirty="0" err="1"/>
              <a:t>tier</a:t>
            </a:r>
            <a:r>
              <a:rPr lang="it-IT" dirty="0"/>
              <a:t> ha il vantaggio di essere l’architettura più semplice distribuita a discapito di alcuni svantaggi, tra i quali troviamo la NON suddivisione tra back-end e front-end. Questo perché non vi è una componente tra i server ed i client che gestisce la logica funzionale.</a:t>
            </a:r>
          </a:p>
          <a:p>
            <a:r>
              <a:rPr lang="it-IT" dirty="0"/>
              <a:t> </a:t>
            </a:r>
          </a:p>
        </p:txBody>
      </p:sp>
      <p:sp>
        <p:nvSpPr>
          <p:cNvPr id="4" name="Segnaposto numero diapositiva 3"/>
          <p:cNvSpPr>
            <a:spLocks noGrp="1"/>
          </p:cNvSpPr>
          <p:nvPr>
            <p:ph type="sldNum" sz="quarter" idx="10"/>
          </p:nvPr>
        </p:nvSpPr>
        <p:spPr/>
        <p:txBody>
          <a:bodyPr/>
          <a:lstStyle/>
          <a:p>
            <a:fld id="{BBDE331E-2FBD-438F-9E49-BB62E8DAA7B4}" type="slidenum">
              <a:rPr lang="it-IT" smtClean="0"/>
              <a:t>6</a:t>
            </a:fld>
            <a:endParaRPr lang="it-IT"/>
          </a:p>
        </p:txBody>
      </p:sp>
    </p:spTree>
    <p:extLst>
      <p:ext uri="{BB962C8B-B14F-4D97-AF65-F5344CB8AC3E}">
        <p14:creationId xmlns:p14="http://schemas.microsoft.com/office/powerpoint/2010/main" val="3444042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Nel livello PRESENTATION abbiamo l’interfaccia grafica per gli utenti.</a:t>
            </a:r>
          </a:p>
          <a:p>
            <a:r>
              <a:rPr lang="it-IT" dirty="0"/>
              <a:t>Nella BUSINESS COMPONENT (la parte principale della applicazione)  sono presenti il modello di dominio che corrisponde alle entità, alle loro relazioni e alle logiche applicative.</a:t>
            </a:r>
          </a:p>
          <a:p>
            <a:r>
              <a:rPr lang="it-IT" dirty="0"/>
              <a:t>Nel Data Storage è presente la logica per l’accesso ai dati.</a:t>
            </a:r>
          </a:p>
        </p:txBody>
      </p:sp>
      <p:sp>
        <p:nvSpPr>
          <p:cNvPr id="4" name="Segnaposto numero diapositiva 3"/>
          <p:cNvSpPr>
            <a:spLocks noGrp="1"/>
          </p:cNvSpPr>
          <p:nvPr>
            <p:ph type="sldNum" sz="quarter" idx="10"/>
          </p:nvPr>
        </p:nvSpPr>
        <p:spPr/>
        <p:txBody>
          <a:bodyPr/>
          <a:lstStyle/>
          <a:p>
            <a:fld id="{BBDE331E-2FBD-438F-9E49-BB62E8DAA7B4}" type="slidenum">
              <a:rPr lang="it-IT" smtClean="0"/>
              <a:t>7</a:t>
            </a:fld>
            <a:endParaRPr lang="it-IT"/>
          </a:p>
        </p:txBody>
      </p:sp>
    </p:spTree>
    <p:extLst>
      <p:ext uri="{BB962C8B-B14F-4D97-AF65-F5344CB8AC3E}">
        <p14:creationId xmlns:p14="http://schemas.microsoft.com/office/powerpoint/2010/main" val="22564473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b="1" i="1" dirty="0"/>
              <a:t>Pattern DAO</a:t>
            </a:r>
          </a:p>
          <a:p>
            <a:r>
              <a:rPr lang="it-IT" dirty="0"/>
              <a:t> </a:t>
            </a:r>
          </a:p>
          <a:p>
            <a:r>
              <a:rPr lang="it-IT" dirty="0"/>
              <a:t>Il pattern Data Access Object (DAO) è un pattern architetturale utilizzato per separare i servizi della logica applicativa dalle operazioni di accesso ai dati. </a:t>
            </a:r>
          </a:p>
          <a:p>
            <a:r>
              <a:rPr lang="it-IT" dirty="0"/>
              <a:t>Il Data Access Object nasconde completamente i dettagli dell’interazione</a:t>
            </a:r>
          </a:p>
          <a:p>
            <a:r>
              <a:rPr lang="it-IT" dirty="0"/>
              <a:t>con la sorgente dati. L’interfaccia esposta dal DAO al client non cambia quando l’implementazione dell’origine dei dati sottostante cambia e questo consente al pattern di adattarsi a diversi schemi di archiviazione senza dover modificare nulla sugli altri livelli.</a:t>
            </a:r>
          </a:p>
          <a:p>
            <a:r>
              <a:rPr lang="it-IT" dirty="0"/>
              <a:t>In sostanza, il DAO funge da adattatore tra il componente della logica applicativa e l’origine dati, permettendo tramite esso di disaccoppiare le operazioni di CRUD dalla logica funzionale.</a:t>
            </a:r>
          </a:p>
          <a:p>
            <a:endParaRPr lang="it-IT" dirty="0"/>
          </a:p>
          <a:p>
            <a:r>
              <a:rPr lang="it-IT" sz="1400" b="1" dirty="0"/>
              <a:t>Pattern </a:t>
            </a:r>
            <a:r>
              <a:rPr lang="it-IT" sz="1400" b="1" dirty="0" err="1"/>
              <a:t>Strategy</a:t>
            </a:r>
            <a:endParaRPr lang="it-IT" sz="1400" b="1" dirty="0"/>
          </a:p>
          <a:p>
            <a:endParaRPr lang="it-IT" dirty="0"/>
          </a:p>
          <a:p>
            <a:r>
              <a:rPr lang="it-IT" sz="1200" kern="1200" dirty="0">
                <a:solidFill>
                  <a:schemeClr val="tx1"/>
                </a:solidFill>
                <a:effectLst/>
                <a:latin typeface="+mn-lt"/>
                <a:ea typeface="+mn-ea"/>
                <a:cs typeface="+mn-cs"/>
              </a:rPr>
              <a:t>Il pattern </a:t>
            </a:r>
            <a:r>
              <a:rPr lang="it-IT" sz="1200" kern="1200" dirty="0" err="1">
                <a:solidFill>
                  <a:schemeClr val="tx1"/>
                </a:solidFill>
                <a:effectLst/>
                <a:latin typeface="+mn-lt"/>
                <a:ea typeface="+mn-ea"/>
                <a:cs typeface="+mn-cs"/>
              </a:rPr>
              <a:t>Strategy</a:t>
            </a:r>
            <a:r>
              <a:rPr lang="it-IT" sz="1200" kern="1200" dirty="0">
                <a:solidFill>
                  <a:schemeClr val="tx1"/>
                </a:solidFill>
                <a:effectLst/>
                <a:latin typeface="+mn-lt"/>
                <a:ea typeface="+mn-ea"/>
                <a:cs typeface="+mn-cs"/>
              </a:rPr>
              <a:t> è un pattern comportamentale di oggetti, utilizzato quando si vogliono implementare una famiglia di algoritmi con un medesimo scopo, ma con diverse varianti. Infatti possiamo creare delle classi di algoritmi che implementano in modo diverso uno stesso algoritmo oppure possiamo creare delle nuove classi di algoritmi.</a:t>
            </a:r>
          </a:p>
          <a:p>
            <a:r>
              <a:rPr lang="it-IT" sz="1200" kern="1200" dirty="0">
                <a:solidFill>
                  <a:schemeClr val="tx1"/>
                </a:solidFill>
                <a:effectLst/>
                <a:latin typeface="+mn-lt"/>
                <a:ea typeface="+mn-ea"/>
                <a:cs typeface="+mn-cs"/>
              </a:rPr>
              <a:t>Tale pattern è stato utilizzato per gli oggetti DAO.</a:t>
            </a:r>
          </a:p>
          <a:p>
            <a:endParaRPr lang="it-IT" dirty="0"/>
          </a:p>
          <a:p>
            <a:endParaRPr lang="it-IT" dirty="0"/>
          </a:p>
        </p:txBody>
      </p:sp>
      <p:sp>
        <p:nvSpPr>
          <p:cNvPr id="4" name="Segnaposto numero diapositiva 3"/>
          <p:cNvSpPr>
            <a:spLocks noGrp="1"/>
          </p:cNvSpPr>
          <p:nvPr>
            <p:ph type="sldNum" sz="quarter" idx="10"/>
          </p:nvPr>
        </p:nvSpPr>
        <p:spPr/>
        <p:txBody>
          <a:bodyPr/>
          <a:lstStyle/>
          <a:p>
            <a:fld id="{BBDE331E-2FBD-438F-9E49-BB62E8DAA7B4}" type="slidenum">
              <a:rPr lang="it-IT" smtClean="0"/>
              <a:t>9</a:t>
            </a:fld>
            <a:endParaRPr lang="it-IT"/>
          </a:p>
        </p:txBody>
      </p:sp>
    </p:spTree>
    <p:extLst>
      <p:ext uri="{BB962C8B-B14F-4D97-AF65-F5344CB8AC3E}">
        <p14:creationId xmlns:p14="http://schemas.microsoft.com/office/powerpoint/2010/main" val="840889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sz="1200" kern="1200" dirty="0">
                <a:solidFill>
                  <a:schemeClr val="tx1"/>
                </a:solidFill>
                <a:effectLst/>
                <a:latin typeface="+mn-lt"/>
                <a:ea typeface="+mn-ea"/>
                <a:cs typeface="+mn-cs"/>
              </a:rPr>
              <a:t>Tale pattern è utile a disaccoppiare la logica applicativa dall’interfaccia grafica in modo tale da rendere riutilizzabile la logica funzionale. L’unico elemento non riutilizzabile è dunque il </a:t>
            </a:r>
            <a:r>
              <a:rPr lang="it-IT" sz="1200" kern="1200" dirty="0" err="1">
                <a:solidFill>
                  <a:schemeClr val="tx1"/>
                </a:solidFill>
                <a:effectLst/>
                <a:latin typeface="+mn-lt"/>
                <a:ea typeface="+mn-ea"/>
                <a:cs typeface="+mn-cs"/>
              </a:rPr>
              <a:t>boundary</a:t>
            </a:r>
            <a:r>
              <a:rPr lang="it-IT" sz="1200" kern="1200" dirty="0">
                <a:solidFill>
                  <a:schemeClr val="tx1"/>
                </a:solidFill>
                <a:effectLst/>
                <a:latin typeface="+mn-lt"/>
                <a:ea typeface="+mn-ea"/>
                <a:cs typeface="+mn-cs"/>
              </a:rPr>
              <a:t>, in quanto strettamente collegato al tipo di interfaccia dell’applicativo.</a:t>
            </a:r>
          </a:p>
        </p:txBody>
      </p:sp>
      <p:sp>
        <p:nvSpPr>
          <p:cNvPr id="4" name="Segnaposto numero diapositiva 3"/>
          <p:cNvSpPr>
            <a:spLocks noGrp="1"/>
          </p:cNvSpPr>
          <p:nvPr>
            <p:ph type="sldNum" sz="quarter" idx="10"/>
          </p:nvPr>
        </p:nvSpPr>
        <p:spPr/>
        <p:txBody>
          <a:bodyPr/>
          <a:lstStyle/>
          <a:p>
            <a:fld id="{BBDE331E-2FBD-438F-9E49-BB62E8DAA7B4}" type="slidenum">
              <a:rPr lang="it-IT" smtClean="0"/>
              <a:t>10</a:t>
            </a:fld>
            <a:endParaRPr lang="it-IT"/>
          </a:p>
        </p:txBody>
      </p:sp>
    </p:spTree>
    <p:extLst>
      <p:ext uri="{BB962C8B-B14F-4D97-AF65-F5344CB8AC3E}">
        <p14:creationId xmlns:p14="http://schemas.microsoft.com/office/powerpoint/2010/main" val="31034303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BBDE331E-2FBD-438F-9E49-BB62E8DAA7B4}" type="slidenum">
              <a:rPr lang="it-IT" smtClean="0"/>
              <a:t>11</a:t>
            </a:fld>
            <a:endParaRPr lang="it-IT"/>
          </a:p>
        </p:txBody>
      </p:sp>
    </p:spTree>
    <p:extLst>
      <p:ext uri="{BB962C8B-B14F-4D97-AF65-F5344CB8AC3E}">
        <p14:creationId xmlns:p14="http://schemas.microsoft.com/office/powerpoint/2010/main" val="36532179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BBDE331E-2FBD-438F-9E49-BB62E8DAA7B4}" type="slidenum">
              <a:rPr lang="it-IT" smtClean="0"/>
              <a:t>12</a:t>
            </a:fld>
            <a:endParaRPr lang="it-IT"/>
          </a:p>
        </p:txBody>
      </p:sp>
    </p:spTree>
    <p:extLst>
      <p:ext uri="{BB962C8B-B14F-4D97-AF65-F5344CB8AC3E}">
        <p14:creationId xmlns:p14="http://schemas.microsoft.com/office/powerpoint/2010/main" val="35761645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Descrivere </a:t>
            </a:r>
            <a:r>
              <a:rPr lang="it-IT" dirty="0" err="1"/>
              <a:t>factory</a:t>
            </a:r>
            <a:r>
              <a:rPr lang="it-IT" dirty="0"/>
              <a:t>.</a:t>
            </a:r>
          </a:p>
        </p:txBody>
      </p:sp>
      <p:sp>
        <p:nvSpPr>
          <p:cNvPr id="4" name="Segnaposto numero diapositiva 3"/>
          <p:cNvSpPr>
            <a:spLocks noGrp="1"/>
          </p:cNvSpPr>
          <p:nvPr>
            <p:ph type="sldNum" sz="quarter" idx="10"/>
          </p:nvPr>
        </p:nvSpPr>
        <p:spPr/>
        <p:txBody>
          <a:bodyPr/>
          <a:lstStyle/>
          <a:p>
            <a:fld id="{BBDE331E-2FBD-438F-9E49-BB62E8DAA7B4}" type="slidenum">
              <a:rPr lang="it-IT" smtClean="0"/>
              <a:t>13</a:t>
            </a:fld>
            <a:endParaRPr lang="it-IT"/>
          </a:p>
        </p:txBody>
      </p:sp>
    </p:spTree>
    <p:extLst>
      <p:ext uri="{BB962C8B-B14F-4D97-AF65-F5344CB8AC3E}">
        <p14:creationId xmlns:p14="http://schemas.microsoft.com/office/powerpoint/2010/main" val="1255707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indent="0" algn="just">
              <a:buNone/>
            </a:pPr>
            <a:r>
              <a:rPr lang="en-US" sz="1200" dirty="0"/>
              <a:t>La </a:t>
            </a:r>
            <a:r>
              <a:rPr lang="en-US" sz="1200" dirty="0" err="1"/>
              <a:t>schermata</a:t>
            </a:r>
            <a:r>
              <a:rPr lang="en-US" sz="1200" dirty="0"/>
              <a:t> </a:t>
            </a:r>
            <a:r>
              <a:rPr lang="en-US" sz="1200" dirty="0" err="1"/>
              <a:t>principale</a:t>
            </a:r>
            <a:r>
              <a:rPr lang="en-US" sz="1200" dirty="0"/>
              <a:t> </a:t>
            </a:r>
            <a:r>
              <a:rPr lang="en-US" sz="1200" dirty="0" err="1"/>
              <a:t>si</a:t>
            </a:r>
            <a:r>
              <a:rPr lang="en-US" sz="1200" dirty="0"/>
              <a:t> </a:t>
            </a:r>
            <a:r>
              <a:rPr lang="en-US" sz="1200" dirty="0" err="1"/>
              <a:t>aprirà</a:t>
            </a:r>
            <a:r>
              <a:rPr lang="en-US" sz="1200" dirty="0"/>
              <a:t> </a:t>
            </a:r>
            <a:r>
              <a:rPr lang="en-US" sz="1200" dirty="0" err="1"/>
              <a:t>mostrando</a:t>
            </a:r>
            <a:r>
              <a:rPr lang="en-US" sz="1200" dirty="0"/>
              <a:t> un menu’ </a:t>
            </a:r>
            <a:r>
              <a:rPr lang="en-US" sz="1200" dirty="0" err="1"/>
              <a:t>sulla</a:t>
            </a:r>
            <a:r>
              <a:rPr lang="en-US" sz="1200" dirty="0"/>
              <a:t> </a:t>
            </a:r>
            <a:r>
              <a:rPr lang="en-US" sz="1200" dirty="0" err="1"/>
              <a:t>sinistra</a:t>
            </a:r>
            <a:r>
              <a:rPr lang="en-US" sz="1200" dirty="0"/>
              <a:t> dal quale </a:t>
            </a:r>
            <a:r>
              <a:rPr lang="en-US" sz="1200" dirty="0" err="1"/>
              <a:t>sarà</a:t>
            </a:r>
            <a:r>
              <a:rPr lang="en-US" sz="1200" dirty="0"/>
              <a:t> </a:t>
            </a:r>
            <a:r>
              <a:rPr lang="en-US" sz="1200" dirty="0" err="1"/>
              <a:t>possibile</a:t>
            </a:r>
            <a:r>
              <a:rPr lang="en-US" sz="1200" dirty="0"/>
              <a:t> </a:t>
            </a:r>
            <a:r>
              <a:rPr lang="en-US" sz="1200" dirty="0" err="1"/>
              <a:t>scegliere</a:t>
            </a:r>
            <a:r>
              <a:rPr lang="en-US" sz="1200" dirty="0"/>
              <a:t> </a:t>
            </a:r>
            <a:r>
              <a:rPr lang="en-US" sz="1200" dirty="0" err="1"/>
              <a:t>il</a:t>
            </a:r>
            <a:r>
              <a:rPr lang="en-US" sz="1200" dirty="0"/>
              <a:t> campo </a:t>
            </a:r>
            <a:r>
              <a:rPr lang="en-US" sz="1200" dirty="0" err="1"/>
              <a:t>interessato</a:t>
            </a:r>
            <a:r>
              <a:rPr lang="en-US" sz="1200" dirty="0"/>
              <a:t>.</a:t>
            </a:r>
          </a:p>
          <a:p>
            <a:pPr marL="0" indent="0" algn="just">
              <a:buNone/>
            </a:pPr>
            <a:r>
              <a:rPr lang="en-US" sz="1200" dirty="0"/>
              <a:t>La prima </a:t>
            </a:r>
            <a:r>
              <a:rPr lang="en-US" sz="1200" dirty="0" err="1"/>
              <a:t>interfaccia</a:t>
            </a:r>
            <a:r>
              <a:rPr lang="en-US" sz="1200" dirty="0"/>
              <a:t> </a:t>
            </a:r>
            <a:r>
              <a:rPr lang="en-US" sz="1200" dirty="0" err="1"/>
              <a:t>mostrata</a:t>
            </a:r>
            <a:r>
              <a:rPr lang="en-US" sz="1200" dirty="0"/>
              <a:t> </a:t>
            </a:r>
            <a:r>
              <a:rPr lang="en-US" sz="1200" dirty="0" err="1"/>
              <a:t>sarà</a:t>
            </a:r>
            <a:r>
              <a:rPr lang="en-US" sz="1200" dirty="0"/>
              <a:t> </a:t>
            </a:r>
            <a:r>
              <a:rPr lang="en-US" sz="1200" dirty="0" err="1"/>
              <a:t>quella</a:t>
            </a:r>
            <a:r>
              <a:rPr lang="en-US" sz="1200" dirty="0"/>
              <a:t> </a:t>
            </a:r>
            <a:r>
              <a:rPr lang="en-US" sz="1200" dirty="0" err="1"/>
              <a:t>degli</a:t>
            </a:r>
            <a:r>
              <a:rPr lang="en-US" sz="1200" dirty="0"/>
              <a:t> </a:t>
            </a:r>
            <a:r>
              <a:rPr lang="en-US" sz="1200" b="1" dirty="0"/>
              <a:t>EVENTI</a:t>
            </a:r>
            <a:r>
              <a:rPr lang="en-US" sz="1200" dirty="0"/>
              <a:t>, dove </a:t>
            </a:r>
            <a:r>
              <a:rPr lang="en-US" sz="1200" dirty="0" err="1"/>
              <a:t>si</a:t>
            </a:r>
            <a:r>
              <a:rPr lang="en-US" sz="1200" dirty="0"/>
              <a:t> </a:t>
            </a:r>
            <a:r>
              <a:rPr lang="en-US" sz="1200" dirty="0" err="1"/>
              <a:t>avrà</a:t>
            </a:r>
            <a:r>
              <a:rPr lang="en-US" sz="1200" dirty="0"/>
              <a:t> la </a:t>
            </a:r>
            <a:r>
              <a:rPr lang="en-US" sz="1200" dirty="0" err="1"/>
              <a:t>possibilità</a:t>
            </a:r>
            <a:r>
              <a:rPr lang="en-US" sz="1200" dirty="0"/>
              <a:t> </a:t>
            </a:r>
            <a:r>
              <a:rPr lang="en-US" sz="1200" dirty="0" err="1"/>
              <a:t>effettuare</a:t>
            </a:r>
            <a:r>
              <a:rPr lang="en-US" sz="1200" dirty="0"/>
              <a:t> </a:t>
            </a:r>
            <a:r>
              <a:rPr lang="en-US" sz="1200" dirty="0" err="1"/>
              <a:t>una</a:t>
            </a:r>
            <a:r>
              <a:rPr lang="en-US" sz="1200" dirty="0"/>
              <a:t> </a:t>
            </a:r>
            <a:r>
              <a:rPr lang="en-US" sz="1200" dirty="0" err="1"/>
              <a:t>semplice</a:t>
            </a:r>
            <a:r>
              <a:rPr lang="en-US" sz="1200" dirty="0"/>
              <a:t>, o </a:t>
            </a:r>
            <a:r>
              <a:rPr lang="en-US" sz="1200" b="1" dirty="0" err="1"/>
              <a:t>avanzata</a:t>
            </a:r>
            <a:r>
              <a:rPr lang="en-US" sz="1200" dirty="0"/>
              <a:t>, </a:t>
            </a:r>
            <a:r>
              <a:rPr lang="en-US" sz="1200" dirty="0" err="1"/>
              <a:t>ricerca</a:t>
            </a:r>
            <a:r>
              <a:rPr lang="en-US" sz="1200" dirty="0"/>
              <a:t> </a:t>
            </a:r>
            <a:r>
              <a:rPr lang="en-US" sz="1200" dirty="0" err="1"/>
              <a:t>dalla</a:t>
            </a:r>
            <a:r>
              <a:rPr lang="en-US" sz="1200" dirty="0"/>
              <a:t> quale in base </a:t>
            </a:r>
            <a:r>
              <a:rPr lang="en-US" sz="1200" dirty="0" err="1"/>
              <a:t>ai</a:t>
            </a:r>
            <a:r>
              <a:rPr lang="en-US" sz="1200" dirty="0"/>
              <a:t> </a:t>
            </a:r>
            <a:r>
              <a:rPr lang="en-US" sz="1200" dirty="0" err="1"/>
              <a:t>risultati</a:t>
            </a:r>
            <a:r>
              <a:rPr lang="en-US" sz="1200" dirty="0"/>
              <a:t> </a:t>
            </a:r>
            <a:r>
              <a:rPr lang="en-US" sz="1200" dirty="0" err="1"/>
              <a:t>ottenuti</a:t>
            </a:r>
            <a:r>
              <a:rPr lang="en-US" sz="1200" dirty="0"/>
              <a:t> </a:t>
            </a:r>
            <a:r>
              <a:rPr lang="en-US" sz="1200" dirty="0" err="1"/>
              <a:t>sarà</a:t>
            </a:r>
            <a:r>
              <a:rPr lang="en-US" sz="1200" dirty="0"/>
              <a:t> </a:t>
            </a:r>
            <a:r>
              <a:rPr lang="en-US" sz="1200" dirty="0" err="1"/>
              <a:t>possibile</a:t>
            </a:r>
            <a:r>
              <a:rPr lang="en-US" sz="1200" dirty="0"/>
              <a:t> </a:t>
            </a:r>
            <a:r>
              <a:rPr lang="en-US" sz="1200" b="1" dirty="0" err="1"/>
              <a:t>modificare</a:t>
            </a:r>
            <a:r>
              <a:rPr lang="en-US" sz="1200" dirty="0"/>
              <a:t> o </a:t>
            </a:r>
            <a:r>
              <a:rPr lang="en-US" sz="1200" b="1" dirty="0" err="1"/>
              <a:t>cancellare</a:t>
            </a:r>
            <a:r>
              <a:rPr lang="en-US" sz="1200" b="1" dirty="0"/>
              <a:t> </a:t>
            </a:r>
            <a:r>
              <a:rPr lang="en-US" sz="1200" dirty="0" err="1"/>
              <a:t>l’evento</a:t>
            </a:r>
            <a:r>
              <a:rPr lang="en-US" sz="1200" dirty="0"/>
              <a:t>/</a:t>
            </a:r>
            <a:r>
              <a:rPr lang="en-US" sz="1200" dirty="0" err="1"/>
              <a:t>gli</a:t>
            </a:r>
            <a:r>
              <a:rPr lang="en-US" sz="1200" dirty="0"/>
              <a:t> </a:t>
            </a:r>
            <a:r>
              <a:rPr lang="en-US" sz="1200" dirty="0" err="1"/>
              <a:t>eventi</a:t>
            </a:r>
            <a:r>
              <a:rPr lang="en-US" sz="1200" dirty="0"/>
              <a:t> </a:t>
            </a:r>
            <a:r>
              <a:rPr lang="en-US" sz="1200" dirty="0" err="1"/>
              <a:t>desiderato</a:t>
            </a:r>
            <a:r>
              <a:rPr lang="en-US" sz="1200" dirty="0"/>
              <a:t>/</a:t>
            </a:r>
            <a:r>
              <a:rPr lang="en-US" sz="1200" dirty="0" err="1"/>
              <a:t>i</a:t>
            </a:r>
            <a:r>
              <a:rPr lang="en-US" sz="1200" dirty="0"/>
              <a:t>.</a:t>
            </a:r>
          </a:p>
          <a:p>
            <a:pPr marL="0" indent="0" algn="just">
              <a:buNone/>
            </a:pPr>
            <a:r>
              <a:rPr lang="en-US" sz="1200" dirty="0" err="1"/>
              <a:t>Inoltre</a:t>
            </a:r>
            <a:r>
              <a:rPr lang="en-US" sz="1200" dirty="0"/>
              <a:t>, </a:t>
            </a:r>
            <a:r>
              <a:rPr lang="en-US" sz="1200" dirty="0" err="1"/>
              <a:t>tramite</a:t>
            </a:r>
            <a:r>
              <a:rPr lang="en-US" sz="1200" dirty="0"/>
              <a:t> </a:t>
            </a:r>
            <a:r>
              <a:rPr lang="en-US" sz="1200" dirty="0" err="1"/>
              <a:t>l’apposito</a:t>
            </a:r>
            <a:r>
              <a:rPr lang="en-US" sz="1200" dirty="0"/>
              <a:t> </a:t>
            </a:r>
            <a:r>
              <a:rPr lang="en-US" sz="1200" dirty="0" err="1"/>
              <a:t>puslante</a:t>
            </a:r>
            <a:r>
              <a:rPr lang="en-US" sz="1200" dirty="0"/>
              <a:t> </a:t>
            </a:r>
            <a:r>
              <a:rPr lang="en-US" sz="1200" dirty="0" err="1"/>
              <a:t>sarà</a:t>
            </a:r>
            <a:r>
              <a:rPr lang="en-US" sz="1200" dirty="0"/>
              <a:t> </a:t>
            </a:r>
            <a:r>
              <a:rPr lang="en-US" sz="1200" dirty="0" err="1"/>
              <a:t>possibile</a:t>
            </a:r>
            <a:r>
              <a:rPr lang="en-US" sz="1200" dirty="0"/>
              <a:t> </a:t>
            </a:r>
            <a:r>
              <a:rPr lang="en-US" sz="1200" b="1" dirty="0" err="1"/>
              <a:t>creare</a:t>
            </a:r>
            <a:r>
              <a:rPr lang="en-US" sz="1200" dirty="0"/>
              <a:t> un </a:t>
            </a:r>
            <a:r>
              <a:rPr lang="en-US" sz="1200" dirty="0" err="1"/>
              <a:t>nuovo</a:t>
            </a:r>
            <a:r>
              <a:rPr lang="en-US" sz="1200" dirty="0"/>
              <a:t> </a:t>
            </a:r>
            <a:r>
              <a:rPr lang="en-US" sz="1200" b="1" dirty="0"/>
              <a:t>EVENTO.</a:t>
            </a:r>
          </a:p>
          <a:p>
            <a:endParaRPr lang="it-IT" u="sng" dirty="0"/>
          </a:p>
        </p:txBody>
      </p:sp>
      <p:sp>
        <p:nvSpPr>
          <p:cNvPr id="4" name="Segnaposto numero diapositiva 3"/>
          <p:cNvSpPr>
            <a:spLocks noGrp="1"/>
          </p:cNvSpPr>
          <p:nvPr>
            <p:ph type="sldNum" sz="quarter" idx="10"/>
          </p:nvPr>
        </p:nvSpPr>
        <p:spPr/>
        <p:txBody>
          <a:bodyPr/>
          <a:lstStyle/>
          <a:p>
            <a:fld id="{BBDE331E-2FBD-438F-9E49-BB62E8DAA7B4}" type="slidenum">
              <a:rPr lang="it-IT" smtClean="0"/>
              <a:t>17</a:t>
            </a:fld>
            <a:endParaRPr lang="it-IT"/>
          </a:p>
        </p:txBody>
      </p:sp>
    </p:spTree>
    <p:extLst>
      <p:ext uri="{BB962C8B-B14F-4D97-AF65-F5344CB8AC3E}">
        <p14:creationId xmlns:p14="http://schemas.microsoft.com/office/powerpoint/2010/main" val="15213130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97E8536-A64B-456C-8DAA-FEA500547DF3}" type="datetimeFigureOut">
              <a:rPr lang="it-IT" smtClean="0"/>
              <a:t>09/09/2018</a:t>
            </a:fld>
            <a:endParaRPr lang="it-IT"/>
          </a:p>
        </p:txBody>
      </p:sp>
      <p:sp>
        <p:nvSpPr>
          <p:cNvPr id="5" name="Footer Placeholder 4"/>
          <p:cNvSpPr>
            <a:spLocks noGrp="1"/>
          </p:cNvSpPr>
          <p:nvPr>
            <p:ph type="ftr" sz="quarter" idx="11"/>
          </p:nvPr>
        </p:nvSpPr>
        <p:spPr>
          <a:xfrm>
            <a:off x="1876424" y="5410201"/>
            <a:ext cx="5124886" cy="365125"/>
          </a:xfrm>
        </p:spPr>
        <p:txBody>
          <a:bodyPr/>
          <a:lstStyle/>
          <a:p>
            <a:endParaRPr lang="it-IT"/>
          </a:p>
        </p:txBody>
      </p:sp>
      <p:sp>
        <p:nvSpPr>
          <p:cNvPr id="6" name="Slide Number Placeholder 5"/>
          <p:cNvSpPr>
            <a:spLocks noGrp="1"/>
          </p:cNvSpPr>
          <p:nvPr>
            <p:ph type="sldNum" sz="quarter" idx="12"/>
          </p:nvPr>
        </p:nvSpPr>
        <p:spPr>
          <a:xfrm>
            <a:off x="9896911" y="5410199"/>
            <a:ext cx="771089" cy="365125"/>
          </a:xfrm>
        </p:spPr>
        <p:txBody>
          <a:bodyPr/>
          <a:lstStyle/>
          <a:p>
            <a:fld id="{A272FB2A-DE8D-4A52-AEDE-B6812DC59565}" type="slidenum">
              <a:rPr lang="it-IT" smtClean="0"/>
              <a:t>‹N›</a:t>
            </a:fld>
            <a:endParaRPr lang="it-IT"/>
          </a:p>
        </p:txBody>
      </p:sp>
    </p:spTree>
    <p:extLst>
      <p:ext uri="{BB962C8B-B14F-4D97-AF65-F5344CB8AC3E}">
        <p14:creationId xmlns:p14="http://schemas.microsoft.com/office/powerpoint/2010/main" val="444533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it-IT"/>
              <a:t>Fare clic sull'icona per inserire un'immagine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997E8536-A64B-456C-8DAA-FEA500547DF3}" type="datetimeFigureOut">
              <a:rPr lang="it-IT" smtClean="0"/>
              <a:t>09/09/2018</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A272FB2A-DE8D-4A52-AEDE-B6812DC59565}" type="slidenum">
              <a:rPr lang="it-IT" smtClean="0"/>
              <a:t>‹N›</a:t>
            </a:fld>
            <a:endParaRPr lang="it-IT"/>
          </a:p>
        </p:txBody>
      </p:sp>
    </p:spTree>
    <p:extLst>
      <p:ext uri="{BB962C8B-B14F-4D97-AF65-F5344CB8AC3E}">
        <p14:creationId xmlns:p14="http://schemas.microsoft.com/office/powerpoint/2010/main" val="2722555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997E8536-A64B-456C-8DAA-FEA500547DF3}" type="datetimeFigureOut">
              <a:rPr lang="it-IT" smtClean="0"/>
              <a:t>09/09/2018</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A272FB2A-DE8D-4A52-AEDE-B6812DC59565}" type="slidenum">
              <a:rPr lang="it-IT" smtClean="0"/>
              <a:t>‹N›</a:t>
            </a:fld>
            <a:endParaRPr lang="it-IT"/>
          </a:p>
        </p:txBody>
      </p:sp>
    </p:spTree>
    <p:extLst>
      <p:ext uri="{BB962C8B-B14F-4D97-AF65-F5344CB8AC3E}">
        <p14:creationId xmlns:p14="http://schemas.microsoft.com/office/powerpoint/2010/main" val="10869668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it-IT"/>
              <a:t>Fare clic per modificare lo stile del titolo dello schema</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997E8536-A64B-456C-8DAA-FEA500547DF3}" type="datetimeFigureOut">
              <a:rPr lang="it-IT" smtClean="0"/>
              <a:t>09/09/2018</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A272FB2A-DE8D-4A52-AEDE-B6812DC59565}" type="slidenum">
              <a:rPr lang="it-IT" smtClean="0"/>
              <a:t>‹N›</a:t>
            </a:fld>
            <a:endParaRPr lang="it-IT"/>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185099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997E8536-A64B-456C-8DAA-FEA500547DF3}" type="datetimeFigureOut">
              <a:rPr lang="it-IT" smtClean="0"/>
              <a:t>09/09/2018</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A272FB2A-DE8D-4A52-AEDE-B6812DC59565}" type="slidenum">
              <a:rPr lang="it-IT" smtClean="0"/>
              <a:t>‹N›</a:t>
            </a:fld>
            <a:endParaRPr lang="it-IT"/>
          </a:p>
        </p:txBody>
      </p:sp>
    </p:spTree>
    <p:extLst>
      <p:ext uri="{BB962C8B-B14F-4D97-AF65-F5344CB8AC3E}">
        <p14:creationId xmlns:p14="http://schemas.microsoft.com/office/powerpoint/2010/main" val="24248027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it-IT"/>
              <a:t>Fare clic per modificare lo stile del titolo dello schema</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3" name="Date Placeholder 2"/>
          <p:cNvSpPr>
            <a:spLocks noGrp="1"/>
          </p:cNvSpPr>
          <p:nvPr>
            <p:ph type="dt" sz="half" idx="10"/>
          </p:nvPr>
        </p:nvSpPr>
        <p:spPr/>
        <p:txBody>
          <a:bodyPr/>
          <a:lstStyle/>
          <a:p>
            <a:fld id="{997E8536-A64B-456C-8DAA-FEA500547DF3}" type="datetimeFigureOut">
              <a:rPr lang="it-IT" smtClean="0"/>
              <a:t>09/09/2018</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A272FB2A-DE8D-4A52-AEDE-B6812DC59565}" type="slidenum">
              <a:rPr lang="it-IT" smtClean="0"/>
              <a:t>‹N›</a:t>
            </a:fld>
            <a:endParaRPr lang="it-IT"/>
          </a:p>
        </p:txBody>
      </p:sp>
    </p:spTree>
    <p:extLst>
      <p:ext uri="{BB962C8B-B14F-4D97-AF65-F5344CB8AC3E}">
        <p14:creationId xmlns:p14="http://schemas.microsoft.com/office/powerpoint/2010/main" val="37238127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 immagin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it-IT"/>
              <a:t>Fare clic per modificare lo stile del titolo dello schema</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3" name="Date Placeholder 2"/>
          <p:cNvSpPr>
            <a:spLocks noGrp="1"/>
          </p:cNvSpPr>
          <p:nvPr>
            <p:ph type="dt" sz="half" idx="10"/>
          </p:nvPr>
        </p:nvSpPr>
        <p:spPr/>
        <p:txBody>
          <a:bodyPr/>
          <a:lstStyle/>
          <a:p>
            <a:fld id="{997E8536-A64B-456C-8DAA-FEA500547DF3}" type="datetimeFigureOut">
              <a:rPr lang="it-IT" smtClean="0"/>
              <a:t>09/09/2018</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A272FB2A-DE8D-4A52-AEDE-B6812DC59565}" type="slidenum">
              <a:rPr lang="it-IT" smtClean="0"/>
              <a:t>‹N›</a:t>
            </a:fld>
            <a:endParaRPr lang="it-IT"/>
          </a:p>
        </p:txBody>
      </p:sp>
    </p:spTree>
    <p:extLst>
      <p:ext uri="{BB962C8B-B14F-4D97-AF65-F5344CB8AC3E}">
        <p14:creationId xmlns:p14="http://schemas.microsoft.com/office/powerpoint/2010/main" val="14464646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997E8536-A64B-456C-8DAA-FEA500547DF3}" type="datetimeFigureOut">
              <a:rPr lang="it-IT" smtClean="0"/>
              <a:t>09/09/2018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272FB2A-DE8D-4A52-AEDE-B6812DC59565}" type="slidenum">
              <a:rPr lang="it-IT" smtClean="0"/>
              <a:t>‹N›</a:t>
            </a:fld>
            <a:endParaRPr lang="it-IT"/>
          </a:p>
        </p:txBody>
      </p:sp>
    </p:spTree>
    <p:extLst>
      <p:ext uri="{BB962C8B-B14F-4D97-AF65-F5344CB8AC3E}">
        <p14:creationId xmlns:p14="http://schemas.microsoft.com/office/powerpoint/2010/main" val="21913502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997E8536-A64B-456C-8DAA-FEA500547DF3}" type="datetimeFigureOut">
              <a:rPr lang="it-IT" smtClean="0"/>
              <a:t>09/09/2018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272FB2A-DE8D-4A52-AEDE-B6812DC59565}" type="slidenum">
              <a:rPr lang="it-IT" smtClean="0"/>
              <a:t>‹N›</a:t>
            </a:fld>
            <a:endParaRPr lang="it-IT"/>
          </a:p>
        </p:txBody>
      </p:sp>
    </p:spTree>
    <p:extLst>
      <p:ext uri="{BB962C8B-B14F-4D97-AF65-F5344CB8AC3E}">
        <p14:creationId xmlns:p14="http://schemas.microsoft.com/office/powerpoint/2010/main" val="957339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997E8536-A64B-456C-8DAA-FEA500547DF3}" type="datetimeFigureOut">
              <a:rPr lang="it-IT" smtClean="0"/>
              <a:t>09/09/2018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272FB2A-DE8D-4A52-AEDE-B6812DC59565}" type="slidenum">
              <a:rPr lang="it-IT" smtClean="0"/>
              <a:t>‹N›</a:t>
            </a:fld>
            <a:endParaRPr lang="it-IT"/>
          </a:p>
        </p:txBody>
      </p:sp>
    </p:spTree>
    <p:extLst>
      <p:ext uri="{BB962C8B-B14F-4D97-AF65-F5344CB8AC3E}">
        <p14:creationId xmlns:p14="http://schemas.microsoft.com/office/powerpoint/2010/main" val="4206593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997E8536-A64B-456C-8DAA-FEA500547DF3}" type="datetimeFigureOut">
              <a:rPr lang="it-IT" smtClean="0"/>
              <a:t>09/09/2018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272FB2A-DE8D-4A52-AEDE-B6812DC59565}" type="slidenum">
              <a:rPr lang="it-IT" smtClean="0"/>
              <a:t>‹N›</a:t>
            </a:fld>
            <a:endParaRPr lang="it-IT"/>
          </a:p>
        </p:txBody>
      </p:sp>
    </p:spTree>
    <p:extLst>
      <p:ext uri="{BB962C8B-B14F-4D97-AF65-F5344CB8AC3E}">
        <p14:creationId xmlns:p14="http://schemas.microsoft.com/office/powerpoint/2010/main" val="1106634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997E8536-A64B-456C-8DAA-FEA500547DF3}" type="datetimeFigureOut">
              <a:rPr lang="it-IT" smtClean="0"/>
              <a:t>09/09/2018</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A272FB2A-DE8D-4A52-AEDE-B6812DC59565}" type="slidenum">
              <a:rPr lang="it-IT" smtClean="0"/>
              <a:t>‹N›</a:t>
            </a:fld>
            <a:endParaRPr lang="it-IT"/>
          </a:p>
        </p:txBody>
      </p:sp>
    </p:spTree>
    <p:extLst>
      <p:ext uri="{BB962C8B-B14F-4D97-AF65-F5344CB8AC3E}">
        <p14:creationId xmlns:p14="http://schemas.microsoft.com/office/powerpoint/2010/main" val="4184347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Content Placeholder 3"/>
          <p:cNvSpPr>
            <a:spLocks noGrp="1"/>
          </p:cNvSpPr>
          <p:nvPr>
            <p:ph sz="half" idx="2"/>
          </p:nvPr>
        </p:nvSpPr>
        <p:spPr>
          <a:xfrm>
            <a:off x="1141410" y="3073397"/>
            <a:ext cx="4878391" cy="2717801"/>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Content Placeholder 5"/>
          <p:cNvSpPr>
            <a:spLocks noGrp="1"/>
          </p:cNvSpPr>
          <p:nvPr>
            <p:ph sz="quarter" idx="4"/>
          </p:nvPr>
        </p:nvSpPr>
        <p:spPr>
          <a:xfrm>
            <a:off x="6172200" y="3073397"/>
            <a:ext cx="4875210" cy="2717801"/>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997E8536-A64B-456C-8DAA-FEA500547DF3}" type="datetimeFigureOut">
              <a:rPr lang="it-IT" smtClean="0"/>
              <a:t>09/09/2018</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A272FB2A-DE8D-4A52-AEDE-B6812DC59565}" type="slidenum">
              <a:rPr lang="it-IT" smtClean="0"/>
              <a:t>‹N›</a:t>
            </a:fld>
            <a:endParaRPr lang="it-IT"/>
          </a:p>
        </p:txBody>
      </p:sp>
    </p:spTree>
    <p:extLst>
      <p:ext uri="{BB962C8B-B14F-4D97-AF65-F5344CB8AC3E}">
        <p14:creationId xmlns:p14="http://schemas.microsoft.com/office/powerpoint/2010/main" val="2728769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997E8536-A64B-456C-8DAA-FEA500547DF3}" type="datetimeFigureOut">
              <a:rPr lang="it-IT" smtClean="0"/>
              <a:t>09/09/2018</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A272FB2A-DE8D-4A52-AEDE-B6812DC59565}" type="slidenum">
              <a:rPr lang="it-IT" smtClean="0"/>
              <a:t>‹N›</a:t>
            </a:fld>
            <a:endParaRPr lang="it-IT"/>
          </a:p>
        </p:txBody>
      </p:sp>
    </p:spTree>
    <p:extLst>
      <p:ext uri="{BB962C8B-B14F-4D97-AF65-F5344CB8AC3E}">
        <p14:creationId xmlns:p14="http://schemas.microsoft.com/office/powerpoint/2010/main" val="1806486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7E8536-A64B-456C-8DAA-FEA500547DF3}" type="datetimeFigureOut">
              <a:rPr lang="it-IT" smtClean="0"/>
              <a:t>09/09/2018</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A272FB2A-DE8D-4A52-AEDE-B6812DC59565}" type="slidenum">
              <a:rPr lang="it-IT" smtClean="0"/>
              <a:t>‹N›</a:t>
            </a:fld>
            <a:endParaRPr lang="it-IT"/>
          </a:p>
        </p:txBody>
      </p:sp>
    </p:spTree>
    <p:extLst>
      <p:ext uri="{BB962C8B-B14F-4D97-AF65-F5344CB8AC3E}">
        <p14:creationId xmlns:p14="http://schemas.microsoft.com/office/powerpoint/2010/main" val="2969394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997E8536-A64B-456C-8DAA-FEA500547DF3}" type="datetimeFigureOut">
              <a:rPr lang="it-IT" smtClean="0"/>
              <a:t>09/09/2018</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A272FB2A-DE8D-4A52-AEDE-B6812DC59565}" type="slidenum">
              <a:rPr lang="it-IT" smtClean="0"/>
              <a:t>‹N›</a:t>
            </a:fld>
            <a:endParaRPr lang="it-IT"/>
          </a:p>
        </p:txBody>
      </p:sp>
    </p:spTree>
    <p:extLst>
      <p:ext uri="{BB962C8B-B14F-4D97-AF65-F5344CB8AC3E}">
        <p14:creationId xmlns:p14="http://schemas.microsoft.com/office/powerpoint/2010/main" val="153141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997E8536-A64B-456C-8DAA-FEA500547DF3}" type="datetimeFigureOut">
              <a:rPr lang="it-IT" smtClean="0"/>
              <a:t>09/09/2018</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A272FB2A-DE8D-4A52-AEDE-B6812DC59565}" type="slidenum">
              <a:rPr lang="it-IT" smtClean="0"/>
              <a:t>‹N›</a:t>
            </a:fld>
            <a:endParaRPr lang="it-IT"/>
          </a:p>
        </p:txBody>
      </p:sp>
    </p:spTree>
    <p:extLst>
      <p:ext uri="{BB962C8B-B14F-4D97-AF65-F5344CB8AC3E}">
        <p14:creationId xmlns:p14="http://schemas.microsoft.com/office/powerpoint/2010/main" val="3889815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97E8536-A64B-456C-8DAA-FEA500547DF3}" type="datetimeFigureOut">
              <a:rPr lang="it-IT" smtClean="0"/>
              <a:t>09/09/2018</a:t>
            </a:fld>
            <a:endParaRPr lang="it-IT"/>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272FB2A-DE8D-4A52-AEDE-B6812DC59565}" type="slidenum">
              <a:rPr lang="it-IT" smtClean="0"/>
              <a:t>‹N›</a:t>
            </a:fld>
            <a:endParaRPr lang="it-IT"/>
          </a:p>
        </p:txBody>
      </p:sp>
    </p:spTree>
    <p:extLst>
      <p:ext uri="{BB962C8B-B14F-4D97-AF65-F5344CB8AC3E}">
        <p14:creationId xmlns:p14="http://schemas.microsoft.com/office/powerpoint/2010/main" val="2418913642"/>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netbeans.or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github.com/" TargetMode="External"/><Relationship Id="rId5" Type="http://schemas.openxmlformats.org/officeDocument/2006/relationships/hyperlink" Target="http://staruml.io/" TargetMode="External"/><Relationship Id="rId4" Type="http://schemas.openxmlformats.org/officeDocument/2006/relationships/hyperlink" Target="https://www.mysql.com/i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ACCD9E-1AE7-41DE-929D-658D9CFEABE8}"/>
              </a:ext>
            </a:extLst>
          </p:cNvPr>
          <p:cNvSpPr>
            <a:spLocks noGrp="1"/>
          </p:cNvSpPr>
          <p:nvPr>
            <p:ph type="ctrTitle"/>
          </p:nvPr>
        </p:nvSpPr>
        <p:spPr>
          <a:xfrm>
            <a:off x="6592164" y="720993"/>
            <a:ext cx="4799713" cy="2961850"/>
          </a:xfrm>
        </p:spPr>
        <p:txBody>
          <a:bodyPr anchor="b">
            <a:normAutofit/>
          </a:bodyPr>
          <a:lstStyle/>
          <a:p>
            <a:pPr algn="ctr"/>
            <a:r>
              <a:rPr lang="it-IT" sz="4700" dirty="0"/>
              <a:t>Progetto </a:t>
            </a:r>
            <a:br>
              <a:rPr lang="it-IT" sz="4700" dirty="0"/>
            </a:br>
            <a:r>
              <a:rPr lang="it-IT" sz="4700" dirty="0"/>
              <a:t>Ingegneria del Software </a:t>
            </a:r>
            <a:br>
              <a:rPr lang="it-IT" sz="4700" dirty="0"/>
            </a:br>
            <a:r>
              <a:rPr lang="it-IT" sz="4700" dirty="0"/>
              <a:t>2017/2018</a:t>
            </a:r>
          </a:p>
        </p:txBody>
      </p:sp>
      <p:sp>
        <p:nvSpPr>
          <p:cNvPr id="3" name="Sottotitolo 2">
            <a:extLst>
              <a:ext uri="{FF2B5EF4-FFF2-40B4-BE49-F238E27FC236}">
                <a16:creationId xmlns:a16="http://schemas.microsoft.com/office/drawing/2014/main" id="{AF90AA67-B98B-4E1A-944B-055D1DECBA46}"/>
              </a:ext>
            </a:extLst>
          </p:cNvPr>
          <p:cNvSpPr>
            <a:spLocks noGrp="1"/>
          </p:cNvSpPr>
          <p:nvPr>
            <p:ph type="subTitle" idx="1"/>
          </p:nvPr>
        </p:nvSpPr>
        <p:spPr>
          <a:xfrm>
            <a:off x="6746627" y="4181050"/>
            <a:ext cx="4645250" cy="1716168"/>
          </a:xfrm>
        </p:spPr>
        <p:txBody>
          <a:bodyPr anchor="t">
            <a:noAutofit/>
          </a:bodyPr>
          <a:lstStyle/>
          <a:p>
            <a:pPr algn="ctr"/>
            <a:r>
              <a:rPr lang="it-IT" sz="1800" b="1" dirty="0">
                <a:solidFill>
                  <a:srgbClr val="FF0000"/>
                </a:solidFill>
              </a:rPr>
              <a:t>Autori: </a:t>
            </a:r>
            <a:r>
              <a:rPr lang="it-IT" b="1" dirty="0">
                <a:solidFill>
                  <a:srgbClr val="FF0000"/>
                </a:solidFill>
              </a:rPr>
              <a:t>Gruppo 22</a:t>
            </a:r>
            <a:endParaRPr lang="it-IT" sz="1800" b="1" dirty="0">
              <a:solidFill>
                <a:srgbClr val="FF0000"/>
              </a:solidFill>
            </a:endParaRPr>
          </a:p>
          <a:p>
            <a:pPr algn="ctr"/>
            <a:r>
              <a:rPr lang="it-IT" sz="2000" dirty="0" err="1">
                <a:solidFill>
                  <a:schemeClr val="tx1"/>
                </a:solidFill>
              </a:rPr>
              <a:t>Pirozzi</a:t>
            </a:r>
            <a:r>
              <a:rPr lang="it-IT" sz="2000" dirty="0">
                <a:solidFill>
                  <a:schemeClr val="tx1"/>
                </a:solidFill>
              </a:rPr>
              <a:t> Tommaso</a:t>
            </a:r>
          </a:p>
          <a:p>
            <a:pPr algn="ctr"/>
            <a:r>
              <a:rPr lang="it-IT" sz="2000" dirty="0" err="1">
                <a:solidFill>
                  <a:schemeClr val="tx1"/>
                </a:solidFill>
              </a:rPr>
              <a:t>Quattromani</a:t>
            </a:r>
            <a:r>
              <a:rPr lang="it-IT" sz="2000" dirty="0">
                <a:solidFill>
                  <a:schemeClr val="tx1"/>
                </a:solidFill>
              </a:rPr>
              <a:t> Marcello</a:t>
            </a:r>
          </a:p>
          <a:p>
            <a:pPr algn="ctr"/>
            <a:r>
              <a:rPr lang="it-IT" sz="2000" dirty="0">
                <a:solidFill>
                  <a:schemeClr val="tx1"/>
                </a:solidFill>
              </a:rPr>
              <a:t>Vanesio Giuliano</a:t>
            </a:r>
          </a:p>
          <a:p>
            <a:pPr algn="ctr"/>
            <a:r>
              <a:rPr lang="it-IT" sz="2000" dirty="0">
                <a:solidFill>
                  <a:schemeClr val="tx1"/>
                </a:solidFill>
              </a:rPr>
              <a:t>Torino Vincenzo</a:t>
            </a:r>
          </a:p>
        </p:txBody>
      </p:sp>
      <p:sp>
        <p:nvSpPr>
          <p:cNvPr id="6" name="Rettangolo 5">
            <a:extLst>
              <a:ext uri="{FF2B5EF4-FFF2-40B4-BE49-F238E27FC236}">
                <a16:creationId xmlns:a16="http://schemas.microsoft.com/office/drawing/2014/main" id="{93262D65-25B6-40CF-9EBC-00018808C683}"/>
              </a:ext>
            </a:extLst>
          </p:cNvPr>
          <p:cNvSpPr/>
          <p:nvPr/>
        </p:nvSpPr>
        <p:spPr>
          <a:xfrm>
            <a:off x="2078033" y="3765551"/>
            <a:ext cx="3431965" cy="830997"/>
          </a:xfrm>
          <a:prstGeom prst="rect">
            <a:avLst/>
          </a:prstGeom>
        </p:spPr>
        <p:txBody>
          <a:bodyPr wrap="none">
            <a:spAutoFit/>
          </a:bodyPr>
          <a:lstStyle/>
          <a:p>
            <a:pPr algn="ctr"/>
            <a:r>
              <a:rPr lang="it-IT" sz="2000" dirty="0"/>
              <a:t>Università degli Studi di Napoli </a:t>
            </a:r>
          </a:p>
          <a:p>
            <a:pPr algn="ctr"/>
            <a:r>
              <a:rPr lang="it-IT" sz="2800" dirty="0"/>
              <a:t>Federico II</a:t>
            </a:r>
          </a:p>
        </p:txBody>
      </p:sp>
      <p:pic>
        <p:nvPicPr>
          <p:cNvPr id="7" name="Immagine 6" descr="Immagine che contiene cielo, esterni, volando, uccello&#10;&#10;Descrizione generata con affidabilità molto elevata">
            <a:extLst>
              <a:ext uri="{FF2B5EF4-FFF2-40B4-BE49-F238E27FC236}">
                <a16:creationId xmlns:a16="http://schemas.microsoft.com/office/drawing/2014/main" id="{D8AC217A-2FC9-440C-BDD8-D12B7100AA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8032" y="519561"/>
            <a:ext cx="3294067" cy="3163282"/>
          </a:xfrm>
          <a:prstGeom prst="rect">
            <a:avLst/>
          </a:prstGeom>
        </p:spPr>
      </p:pic>
    </p:spTree>
    <p:extLst>
      <p:ext uri="{BB962C8B-B14F-4D97-AF65-F5344CB8AC3E}">
        <p14:creationId xmlns:p14="http://schemas.microsoft.com/office/powerpoint/2010/main" val="266567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AA278D2-9314-4D09-A262-6AED20353A89}"/>
              </a:ext>
            </a:extLst>
          </p:cNvPr>
          <p:cNvSpPr>
            <a:spLocks noGrp="1"/>
          </p:cNvSpPr>
          <p:nvPr>
            <p:ph type="title"/>
          </p:nvPr>
        </p:nvSpPr>
        <p:spPr>
          <a:xfrm>
            <a:off x="966952" y="1204108"/>
            <a:ext cx="2669406" cy="1781175"/>
          </a:xfrm>
        </p:spPr>
        <p:txBody>
          <a:bodyPr>
            <a:normAutofit fontScale="90000"/>
          </a:bodyPr>
          <a:lstStyle/>
          <a:p>
            <a:pPr algn="ctr"/>
            <a:r>
              <a:rPr lang="it-IT" sz="3600" b="1" dirty="0">
                <a:solidFill>
                  <a:srgbClr val="FFFFFF"/>
                </a:solidFill>
              </a:rPr>
              <a:t>Pattern </a:t>
            </a:r>
            <a:r>
              <a:rPr lang="it-IT" sz="3600" b="1" dirty="0" err="1">
                <a:solidFill>
                  <a:srgbClr val="FFFFFF"/>
                </a:solidFill>
              </a:rPr>
              <a:t>Entity</a:t>
            </a:r>
            <a:r>
              <a:rPr lang="it-IT" sz="3600" b="1" dirty="0">
                <a:solidFill>
                  <a:srgbClr val="FFFFFF"/>
                </a:solidFill>
              </a:rPr>
              <a:t> Control </a:t>
            </a:r>
            <a:r>
              <a:rPr lang="it-IT" sz="3600" b="1" dirty="0" err="1">
                <a:solidFill>
                  <a:srgbClr val="FFFFFF"/>
                </a:solidFill>
              </a:rPr>
              <a:t>Boundary</a:t>
            </a:r>
            <a:endParaRPr lang="it-IT" sz="3600" b="1" dirty="0">
              <a:solidFill>
                <a:srgbClr val="FFFFFF"/>
              </a:solidFill>
            </a:endParaRPr>
          </a:p>
        </p:txBody>
      </p:sp>
      <p:sp>
        <p:nvSpPr>
          <p:cNvPr id="10" name="Content Placeholder 9">
            <a:extLst>
              <a:ext uri="{FF2B5EF4-FFF2-40B4-BE49-F238E27FC236}">
                <a16:creationId xmlns:a16="http://schemas.microsoft.com/office/drawing/2014/main" id="{2217E7E5-712F-4A17-A56F-756F2190818B}"/>
              </a:ext>
            </a:extLst>
          </p:cNvPr>
          <p:cNvSpPr>
            <a:spLocks noGrp="1"/>
          </p:cNvSpPr>
          <p:nvPr>
            <p:ph idx="1"/>
          </p:nvPr>
        </p:nvSpPr>
        <p:spPr>
          <a:xfrm>
            <a:off x="966952" y="3267431"/>
            <a:ext cx="3342509" cy="3085427"/>
          </a:xfrm>
        </p:spPr>
        <p:txBody>
          <a:bodyPr>
            <a:normAutofit fontScale="62500" lnSpcReduction="20000"/>
          </a:bodyPr>
          <a:lstStyle/>
          <a:p>
            <a:pPr marL="0" indent="0">
              <a:buNone/>
            </a:pPr>
            <a:r>
              <a:rPr lang="it-IT" dirty="0"/>
              <a:t>Il pattern ECB è un pattern architetturale composto da: </a:t>
            </a:r>
          </a:p>
          <a:p>
            <a:pPr lvl="0"/>
            <a:r>
              <a:rPr lang="it-IT" dirty="0" err="1"/>
              <a:t>Entity</a:t>
            </a:r>
            <a:r>
              <a:rPr lang="it-IT" dirty="0"/>
              <a:t>: oggetti che rappresentano i dati del dominio;</a:t>
            </a:r>
          </a:p>
          <a:p>
            <a:pPr lvl="0"/>
            <a:r>
              <a:rPr lang="it-IT" dirty="0"/>
              <a:t>Control: oggetti che mediano tra i </a:t>
            </a:r>
            <a:r>
              <a:rPr lang="it-IT" dirty="0" err="1"/>
              <a:t>boundary</a:t>
            </a:r>
            <a:r>
              <a:rPr lang="it-IT" dirty="0"/>
              <a:t> e gli </a:t>
            </a:r>
            <a:r>
              <a:rPr lang="it-IT" dirty="0" err="1"/>
              <a:t>entity</a:t>
            </a:r>
            <a:r>
              <a:rPr lang="it-IT" dirty="0"/>
              <a:t>;</a:t>
            </a:r>
          </a:p>
          <a:p>
            <a:r>
              <a:rPr lang="it-IT" dirty="0" err="1"/>
              <a:t>Boundary</a:t>
            </a:r>
            <a:r>
              <a:rPr lang="it-IT" dirty="0"/>
              <a:t>: oggetti che si interfacciano con gli attori.</a:t>
            </a:r>
          </a:p>
          <a:p>
            <a:pPr marL="0" indent="0">
              <a:buNone/>
            </a:pPr>
            <a:r>
              <a:rPr lang="it-IT" dirty="0"/>
              <a:t>E’ stato utilizzato per la realizzazione del software Desktop.</a:t>
            </a:r>
          </a:p>
          <a:p>
            <a:pPr marL="0" indent="0">
              <a:buNone/>
            </a:pPr>
            <a:endParaRPr lang="it-IT" dirty="0"/>
          </a:p>
          <a:p>
            <a:endParaRPr lang="it-IT" dirty="0"/>
          </a:p>
        </p:txBody>
      </p:sp>
      <p:sp>
        <p:nvSpPr>
          <p:cNvPr id="6" name="Rettangolo 5">
            <a:extLst>
              <a:ext uri="{FF2B5EF4-FFF2-40B4-BE49-F238E27FC236}">
                <a16:creationId xmlns:a16="http://schemas.microsoft.com/office/drawing/2014/main" id="{80332047-783B-4BDB-88D4-73E29B5B9D88}"/>
              </a:ext>
            </a:extLst>
          </p:cNvPr>
          <p:cNvSpPr/>
          <p:nvPr/>
        </p:nvSpPr>
        <p:spPr>
          <a:xfrm>
            <a:off x="6964752" y="6045081"/>
            <a:ext cx="2042803" cy="307777"/>
          </a:xfrm>
          <a:prstGeom prst="rect">
            <a:avLst/>
          </a:prstGeom>
        </p:spPr>
        <p:txBody>
          <a:bodyPr wrap="none">
            <a:spAutoFit/>
          </a:bodyPr>
          <a:lstStyle/>
          <a:p>
            <a:r>
              <a:rPr lang="it-IT" sz="1400" dirty="0" err="1"/>
              <a:t>Img</a:t>
            </a:r>
            <a:r>
              <a:rPr lang="it-IT" sz="1400" dirty="0"/>
              <a:t> 5: pattern </a:t>
            </a:r>
            <a:r>
              <a:rPr lang="it-IT" sz="1400" dirty="0" err="1"/>
              <a:t>ECB_event</a:t>
            </a:r>
            <a:endParaRPr lang="it-IT" sz="1400" dirty="0"/>
          </a:p>
        </p:txBody>
      </p:sp>
      <p:pic>
        <p:nvPicPr>
          <p:cNvPr id="5" name="Immagine 4">
            <a:extLst>
              <a:ext uri="{FF2B5EF4-FFF2-40B4-BE49-F238E27FC236}">
                <a16:creationId xmlns:a16="http://schemas.microsoft.com/office/drawing/2014/main" id="{FB5275C4-8970-46EE-BFF2-D97FBD0C75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9461" y="505141"/>
            <a:ext cx="7506302" cy="5539939"/>
          </a:xfrm>
          <a:prstGeom prst="rect">
            <a:avLst/>
          </a:prstGeom>
          <a:ln>
            <a:noFill/>
          </a:ln>
          <a:effectLst>
            <a:softEdge rad="112500"/>
          </a:effectLst>
        </p:spPr>
      </p:pic>
    </p:spTree>
    <p:extLst>
      <p:ext uri="{BB962C8B-B14F-4D97-AF65-F5344CB8AC3E}">
        <p14:creationId xmlns:p14="http://schemas.microsoft.com/office/powerpoint/2010/main" val="4107678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AA278D2-9314-4D09-A262-6AED20353A89}"/>
              </a:ext>
            </a:extLst>
          </p:cNvPr>
          <p:cNvSpPr>
            <a:spLocks noGrp="1"/>
          </p:cNvSpPr>
          <p:nvPr>
            <p:ph type="title"/>
          </p:nvPr>
        </p:nvSpPr>
        <p:spPr>
          <a:xfrm>
            <a:off x="966952" y="1204108"/>
            <a:ext cx="2669406" cy="1781175"/>
          </a:xfrm>
        </p:spPr>
        <p:txBody>
          <a:bodyPr>
            <a:normAutofit/>
          </a:bodyPr>
          <a:lstStyle/>
          <a:p>
            <a:pPr algn="ctr"/>
            <a:r>
              <a:rPr lang="it-IT" sz="3600" b="1" dirty="0">
                <a:solidFill>
                  <a:srgbClr val="FFFFFF"/>
                </a:solidFill>
              </a:rPr>
              <a:t>FLUSSO DI ESECUZIONE</a:t>
            </a:r>
          </a:p>
        </p:txBody>
      </p:sp>
      <p:sp>
        <p:nvSpPr>
          <p:cNvPr id="10" name="Content Placeholder 9">
            <a:extLst>
              <a:ext uri="{FF2B5EF4-FFF2-40B4-BE49-F238E27FC236}">
                <a16:creationId xmlns:a16="http://schemas.microsoft.com/office/drawing/2014/main" id="{2217E7E5-712F-4A17-A56F-756F2190818B}"/>
              </a:ext>
            </a:extLst>
          </p:cNvPr>
          <p:cNvSpPr>
            <a:spLocks noGrp="1"/>
          </p:cNvSpPr>
          <p:nvPr>
            <p:ph idx="1"/>
          </p:nvPr>
        </p:nvSpPr>
        <p:spPr>
          <a:xfrm>
            <a:off x="4257803" y="1536279"/>
            <a:ext cx="7216774" cy="1385690"/>
          </a:xfrm>
        </p:spPr>
        <p:txBody>
          <a:bodyPr>
            <a:normAutofit/>
          </a:bodyPr>
          <a:lstStyle/>
          <a:p>
            <a:pPr marL="0" indent="0" algn="ctr">
              <a:buNone/>
            </a:pPr>
            <a:r>
              <a:rPr lang="it-IT" dirty="0"/>
              <a:t>Ogni operazione dell’applicativo può essere sintetizzata con il seguente schema:</a:t>
            </a:r>
          </a:p>
          <a:p>
            <a:pPr marL="0" indent="0">
              <a:buNone/>
            </a:pPr>
            <a:endParaRPr lang="it-IT" dirty="0"/>
          </a:p>
        </p:txBody>
      </p:sp>
      <p:sp>
        <p:nvSpPr>
          <p:cNvPr id="8" name="CasellaDiTesto 7">
            <a:extLst>
              <a:ext uri="{FF2B5EF4-FFF2-40B4-BE49-F238E27FC236}">
                <a16:creationId xmlns:a16="http://schemas.microsoft.com/office/drawing/2014/main" id="{33272D0E-E02C-48AD-A5BC-2E3B288BB09A}"/>
              </a:ext>
            </a:extLst>
          </p:cNvPr>
          <p:cNvSpPr txBox="1"/>
          <p:nvPr/>
        </p:nvSpPr>
        <p:spPr>
          <a:xfrm>
            <a:off x="428120" y="3631322"/>
            <a:ext cx="2243069" cy="1938992"/>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it-IT" sz="2000" dirty="0">
                <a:solidFill>
                  <a:schemeClr val="tx1"/>
                </a:solidFill>
              </a:rPr>
              <a:t>Amministratore inserisce dati all’interno dell’applicativo</a:t>
            </a:r>
          </a:p>
          <a:p>
            <a:endParaRPr lang="it-IT" sz="2000" b="1" dirty="0">
              <a:solidFill>
                <a:schemeClr val="tx1"/>
              </a:solidFill>
            </a:endParaRPr>
          </a:p>
          <a:p>
            <a:endParaRPr lang="it-IT" sz="2000" b="1" dirty="0">
              <a:solidFill>
                <a:schemeClr val="tx1"/>
              </a:solidFill>
            </a:endParaRPr>
          </a:p>
        </p:txBody>
      </p:sp>
      <p:cxnSp>
        <p:nvCxnSpPr>
          <p:cNvPr id="9" name="Connettore 2 8">
            <a:extLst>
              <a:ext uri="{FF2B5EF4-FFF2-40B4-BE49-F238E27FC236}">
                <a16:creationId xmlns:a16="http://schemas.microsoft.com/office/drawing/2014/main" id="{8E8D3794-B754-49B7-8AB5-3FE5BDF3AD77}"/>
              </a:ext>
            </a:extLst>
          </p:cNvPr>
          <p:cNvCxnSpPr>
            <a:cxnSpLocks/>
          </p:cNvCxnSpPr>
          <p:nvPr/>
        </p:nvCxnSpPr>
        <p:spPr>
          <a:xfrm>
            <a:off x="2671189" y="4206944"/>
            <a:ext cx="7541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CasellaDiTesto 10">
            <a:extLst>
              <a:ext uri="{FF2B5EF4-FFF2-40B4-BE49-F238E27FC236}">
                <a16:creationId xmlns:a16="http://schemas.microsoft.com/office/drawing/2014/main" id="{C5CB7EB4-CED1-4CB4-BF3C-0B693336FE9B}"/>
              </a:ext>
            </a:extLst>
          </p:cNvPr>
          <p:cNvSpPr txBox="1"/>
          <p:nvPr/>
        </p:nvSpPr>
        <p:spPr>
          <a:xfrm>
            <a:off x="3425362" y="3631322"/>
            <a:ext cx="2243069" cy="1938992"/>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it-IT" sz="2000" dirty="0">
                <a:solidFill>
                  <a:schemeClr val="tx1"/>
                </a:solidFill>
              </a:rPr>
              <a:t>L’oggetto </a:t>
            </a:r>
            <a:r>
              <a:rPr lang="it-IT" sz="2000" dirty="0" err="1">
                <a:solidFill>
                  <a:schemeClr val="tx1"/>
                </a:solidFill>
              </a:rPr>
              <a:t>boundary</a:t>
            </a:r>
            <a:r>
              <a:rPr lang="it-IT" sz="2000" dirty="0">
                <a:solidFill>
                  <a:schemeClr val="tx1"/>
                </a:solidFill>
              </a:rPr>
              <a:t> delegato comunica al controllore i dati inseriti</a:t>
            </a:r>
          </a:p>
          <a:p>
            <a:endParaRPr lang="it-IT" sz="2000" dirty="0">
              <a:solidFill>
                <a:schemeClr val="tx1"/>
              </a:solidFill>
            </a:endParaRPr>
          </a:p>
          <a:p>
            <a:endParaRPr lang="it-IT" sz="2000" dirty="0">
              <a:solidFill>
                <a:schemeClr val="tx1"/>
              </a:solidFill>
            </a:endParaRPr>
          </a:p>
        </p:txBody>
      </p:sp>
      <p:sp>
        <p:nvSpPr>
          <p:cNvPr id="12" name="CasellaDiTesto 11">
            <a:extLst>
              <a:ext uri="{FF2B5EF4-FFF2-40B4-BE49-F238E27FC236}">
                <a16:creationId xmlns:a16="http://schemas.microsoft.com/office/drawing/2014/main" id="{6608B9DD-E7FE-46FB-952D-169D5FCA1636}"/>
              </a:ext>
            </a:extLst>
          </p:cNvPr>
          <p:cNvSpPr txBox="1"/>
          <p:nvPr/>
        </p:nvSpPr>
        <p:spPr>
          <a:xfrm>
            <a:off x="6422603" y="3631322"/>
            <a:ext cx="2243069" cy="1938992"/>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it-IT" sz="2000" dirty="0">
                <a:solidFill>
                  <a:schemeClr val="tx1"/>
                </a:solidFill>
              </a:rPr>
              <a:t>Controllore elabora i dati e, ove necessario, comunica con il DAO correlato ai dati elaborati</a:t>
            </a:r>
          </a:p>
        </p:txBody>
      </p:sp>
      <p:sp>
        <p:nvSpPr>
          <p:cNvPr id="14" name="CasellaDiTesto 13">
            <a:extLst>
              <a:ext uri="{FF2B5EF4-FFF2-40B4-BE49-F238E27FC236}">
                <a16:creationId xmlns:a16="http://schemas.microsoft.com/office/drawing/2014/main" id="{E9F8C877-E8A6-4554-BC3F-5DA85C1DA2F6}"/>
              </a:ext>
            </a:extLst>
          </p:cNvPr>
          <p:cNvSpPr txBox="1"/>
          <p:nvPr/>
        </p:nvSpPr>
        <p:spPr>
          <a:xfrm>
            <a:off x="9636571" y="3631322"/>
            <a:ext cx="2243069" cy="1938992"/>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it-IT" sz="2000" dirty="0">
                <a:solidFill>
                  <a:schemeClr val="tx1"/>
                </a:solidFill>
              </a:rPr>
              <a:t>Il DAO effettua, ove necessario, operazioni CRUD con i dati ricevuti ed invia eventuale risposta.</a:t>
            </a:r>
          </a:p>
        </p:txBody>
      </p:sp>
      <p:cxnSp>
        <p:nvCxnSpPr>
          <p:cNvPr id="15" name="Connettore 2 14">
            <a:extLst>
              <a:ext uri="{FF2B5EF4-FFF2-40B4-BE49-F238E27FC236}">
                <a16:creationId xmlns:a16="http://schemas.microsoft.com/office/drawing/2014/main" id="{94EE5DAE-C384-453C-A9F6-40AE5BA5DED5}"/>
              </a:ext>
            </a:extLst>
          </p:cNvPr>
          <p:cNvCxnSpPr>
            <a:cxnSpLocks/>
          </p:cNvCxnSpPr>
          <p:nvPr/>
        </p:nvCxnSpPr>
        <p:spPr>
          <a:xfrm>
            <a:off x="5668431" y="4206944"/>
            <a:ext cx="754172" cy="20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ttore 2 15">
            <a:extLst>
              <a:ext uri="{FF2B5EF4-FFF2-40B4-BE49-F238E27FC236}">
                <a16:creationId xmlns:a16="http://schemas.microsoft.com/office/drawing/2014/main" id="{1211697B-BB3A-4CEA-98E3-2C687B85C092}"/>
              </a:ext>
            </a:extLst>
          </p:cNvPr>
          <p:cNvCxnSpPr>
            <a:cxnSpLocks/>
          </p:cNvCxnSpPr>
          <p:nvPr/>
        </p:nvCxnSpPr>
        <p:spPr>
          <a:xfrm>
            <a:off x="8665672" y="4227650"/>
            <a:ext cx="9573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ttore 2 16">
            <a:extLst>
              <a:ext uri="{FF2B5EF4-FFF2-40B4-BE49-F238E27FC236}">
                <a16:creationId xmlns:a16="http://schemas.microsoft.com/office/drawing/2014/main" id="{6B3DF4C0-EC80-46C7-8AAE-E7115C6D5DED}"/>
              </a:ext>
            </a:extLst>
          </p:cNvPr>
          <p:cNvCxnSpPr>
            <a:cxnSpLocks/>
          </p:cNvCxnSpPr>
          <p:nvPr/>
        </p:nvCxnSpPr>
        <p:spPr>
          <a:xfrm flipH="1">
            <a:off x="8665672" y="4600818"/>
            <a:ext cx="9573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ttore 2 17">
            <a:extLst>
              <a:ext uri="{FF2B5EF4-FFF2-40B4-BE49-F238E27FC236}">
                <a16:creationId xmlns:a16="http://schemas.microsoft.com/office/drawing/2014/main" id="{4DB0C06E-615D-4BBB-8401-FB898AA5E621}"/>
              </a:ext>
            </a:extLst>
          </p:cNvPr>
          <p:cNvCxnSpPr>
            <a:cxnSpLocks/>
            <a:stCxn id="12" idx="1"/>
            <a:endCxn id="11" idx="3"/>
          </p:cNvCxnSpPr>
          <p:nvPr/>
        </p:nvCxnSpPr>
        <p:spPr>
          <a:xfrm flipH="1">
            <a:off x="5668431" y="4600818"/>
            <a:ext cx="7541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ttore 2 18">
            <a:extLst>
              <a:ext uri="{FF2B5EF4-FFF2-40B4-BE49-F238E27FC236}">
                <a16:creationId xmlns:a16="http://schemas.microsoft.com/office/drawing/2014/main" id="{CFC1E3D2-D27D-49B5-AF98-B6EC43013EAC}"/>
              </a:ext>
            </a:extLst>
          </p:cNvPr>
          <p:cNvCxnSpPr>
            <a:cxnSpLocks/>
            <a:stCxn id="11" idx="1"/>
          </p:cNvCxnSpPr>
          <p:nvPr/>
        </p:nvCxnSpPr>
        <p:spPr>
          <a:xfrm flipH="1">
            <a:off x="2671190" y="4600818"/>
            <a:ext cx="754172" cy="46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ttangolo 21">
            <a:extLst>
              <a:ext uri="{FF2B5EF4-FFF2-40B4-BE49-F238E27FC236}">
                <a16:creationId xmlns:a16="http://schemas.microsoft.com/office/drawing/2014/main" id="{C83F8B5C-F8D4-43C4-A771-8EA733F373AB}"/>
              </a:ext>
            </a:extLst>
          </p:cNvPr>
          <p:cNvSpPr/>
          <p:nvPr/>
        </p:nvSpPr>
        <p:spPr>
          <a:xfrm>
            <a:off x="4546896" y="5981976"/>
            <a:ext cx="6096000" cy="369332"/>
          </a:xfrm>
          <a:prstGeom prst="rect">
            <a:avLst/>
          </a:prstGeom>
        </p:spPr>
        <p:txBody>
          <a:bodyPr>
            <a:spAutoFit/>
          </a:bodyPr>
          <a:lstStyle/>
          <a:p>
            <a:r>
              <a:rPr lang="it-IT" dirty="0"/>
              <a:t>Nelle varie transizioni vengono utilizzato gli oggetti </a:t>
            </a:r>
            <a:r>
              <a:rPr lang="it-IT" dirty="0" err="1"/>
              <a:t>entity</a:t>
            </a:r>
            <a:endParaRPr lang="it-IT" dirty="0"/>
          </a:p>
        </p:txBody>
      </p:sp>
    </p:spTree>
    <p:extLst>
      <p:ext uri="{BB962C8B-B14F-4D97-AF65-F5344CB8AC3E}">
        <p14:creationId xmlns:p14="http://schemas.microsoft.com/office/powerpoint/2010/main" val="4389414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magine 5">
            <a:extLst>
              <a:ext uri="{FF2B5EF4-FFF2-40B4-BE49-F238E27FC236}">
                <a16:creationId xmlns:a16="http://schemas.microsoft.com/office/drawing/2014/main" id="{0F233E7F-5A83-4373-8BD2-9F4177A040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4750" y="590551"/>
            <a:ext cx="7938922" cy="5638799"/>
          </a:xfrm>
          <a:prstGeom prst="rect">
            <a:avLst/>
          </a:prstGeom>
          <a:ln>
            <a:noFill/>
          </a:ln>
          <a:effectLst>
            <a:softEdge rad="112500"/>
          </a:effectLst>
        </p:spPr>
      </p:pic>
      <p:sp>
        <p:nvSpPr>
          <p:cNvPr id="8" name="Titolo 1">
            <a:extLst>
              <a:ext uri="{FF2B5EF4-FFF2-40B4-BE49-F238E27FC236}">
                <a16:creationId xmlns:a16="http://schemas.microsoft.com/office/drawing/2014/main" id="{CDF41CE6-1F62-4CD2-BCFF-C96A779FE390}"/>
              </a:ext>
            </a:extLst>
          </p:cNvPr>
          <p:cNvSpPr txBox="1">
            <a:spLocks/>
          </p:cNvSpPr>
          <p:nvPr/>
        </p:nvSpPr>
        <p:spPr>
          <a:xfrm>
            <a:off x="690728" y="513546"/>
            <a:ext cx="2669406" cy="205820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it-IT" b="1">
                <a:solidFill>
                  <a:srgbClr val="FFFFFF"/>
                </a:solidFill>
              </a:rPr>
              <a:t>Sequence diagram</a:t>
            </a:r>
            <a:endParaRPr lang="it-IT" b="1" dirty="0">
              <a:solidFill>
                <a:srgbClr val="FFFFFF"/>
              </a:solidFill>
            </a:endParaRPr>
          </a:p>
        </p:txBody>
      </p:sp>
      <p:sp>
        <p:nvSpPr>
          <p:cNvPr id="9" name="Content Placeholder 9">
            <a:extLst>
              <a:ext uri="{FF2B5EF4-FFF2-40B4-BE49-F238E27FC236}">
                <a16:creationId xmlns:a16="http://schemas.microsoft.com/office/drawing/2014/main" id="{E0053573-AF2E-4BD9-8AE7-3E6CA2D798B3}"/>
              </a:ext>
            </a:extLst>
          </p:cNvPr>
          <p:cNvSpPr>
            <a:spLocks noGrp="1"/>
          </p:cNvSpPr>
          <p:nvPr>
            <p:ph idx="1"/>
          </p:nvPr>
        </p:nvSpPr>
        <p:spPr>
          <a:xfrm>
            <a:off x="354176" y="2571750"/>
            <a:ext cx="3342509" cy="3657600"/>
          </a:xfrm>
        </p:spPr>
        <p:txBody>
          <a:bodyPr>
            <a:normAutofit fontScale="85000" lnSpcReduction="10000"/>
          </a:bodyPr>
          <a:lstStyle/>
          <a:p>
            <a:pPr marL="0" indent="0">
              <a:buNone/>
            </a:pPr>
            <a:r>
              <a:rPr lang="it-IT" dirty="0"/>
              <a:t>Iterazione tra gli oggetti  per la creazione di un evento.</a:t>
            </a:r>
          </a:p>
          <a:p>
            <a:pPr marL="0" indent="0">
              <a:buNone/>
            </a:pPr>
            <a:endParaRPr lang="it-IT" dirty="0"/>
          </a:p>
          <a:p>
            <a:pPr marL="0" indent="0">
              <a:buNone/>
            </a:pPr>
            <a:r>
              <a:rPr lang="it-IT" dirty="0"/>
              <a:t>NB. L’oggetto </a:t>
            </a:r>
            <a:r>
              <a:rPr lang="it-IT" dirty="0" err="1"/>
              <a:t>view</a:t>
            </a:r>
            <a:r>
              <a:rPr lang="it-IT" dirty="0"/>
              <a:t>, introdotto per migliorare la leggibilità, è un </a:t>
            </a:r>
            <a:r>
              <a:rPr lang="it-IT" dirty="0" err="1"/>
              <a:t>boundary</a:t>
            </a:r>
            <a:r>
              <a:rPr lang="it-IT" dirty="0"/>
              <a:t> contenitore di tutti gli oggetti </a:t>
            </a:r>
            <a:r>
              <a:rPr lang="it-IT" dirty="0" err="1"/>
              <a:t>boundary</a:t>
            </a:r>
            <a:r>
              <a:rPr lang="it-IT" dirty="0"/>
              <a:t> con cui può interagire l’admin. </a:t>
            </a:r>
          </a:p>
        </p:txBody>
      </p:sp>
    </p:spTree>
    <p:extLst>
      <p:ext uri="{BB962C8B-B14F-4D97-AF65-F5344CB8AC3E}">
        <p14:creationId xmlns:p14="http://schemas.microsoft.com/office/powerpoint/2010/main" val="3561806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77756DB-818A-4590-9E9D-A4F149BFA909}"/>
              </a:ext>
            </a:extLst>
          </p:cNvPr>
          <p:cNvSpPr>
            <a:spLocks noGrp="1"/>
          </p:cNvSpPr>
          <p:nvPr>
            <p:ph type="title"/>
          </p:nvPr>
        </p:nvSpPr>
        <p:spPr>
          <a:xfrm>
            <a:off x="669926" y="575656"/>
            <a:ext cx="3887787" cy="1478570"/>
          </a:xfrm>
        </p:spPr>
        <p:txBody>
          <a:bodyPr/>
          <a:lstStyle/>
          <a:p>
            <a:r>
              <a:rPr lang="it-IT" b="1" dirty="0" err="1"/>
              <a:t>fACTORY</a:t>
            </a:r>
            <a:r>
              <a:rPr lang="it-IT" dirty="0"/>
              <a:t> </a:t>
            </a:r>
            <a:r>
              <a:rPr lang="it-IT" b="1" dirty="0"/>
              <a:t>PATTERN</a:t>
            </a:r>
          </a:p>
        </p:txBody>
      </p:sp>
      <p:sp>
        <p:nvSpPr>
          <p:cNvPr id="3" name="Segnaposto contenuto 2">
            <a:extLst>
              <a:ext uri="{FF2B5EF4-FFF2-40B4-BE49-F238E27FC236}">
                <a16:creationId xmlns:a16="http://schemas.microsoft.com/office/drawing/2014/main" id="{431F82A6-6126-4F5A-AE9B-C63318DA2904}"/>
              </a:ext>
            </a:extLst>
          </p:cNvPr>
          <p:cNvSpPr>
            <a:spLocks noGrp="1"/>
          </p:cNvSpPr>
          <p:nvPr>
            <p:ph idx="1"/>
          </p:nvPr>
        </p:nvSpPr>
        <p:spPr>
          <a:xfrm>
            <a:off x="785814" y="1949449"/>
            <a:ext cx="3300412" cy="3541714"/>
          </a:xfrm>
        </p:spPr>
        <p:txBody>
          <a:bodyPr/>
          <a:lstStyle/>
          <a:p>
            <a:pPr marL="0" indent="0">
              <a:buNone/>
            </a:pPr>
            <a:r>
              <a:rPr lang="it-IT" dirty="0"/>
              <a:t>Il </a:t>
            </a:r>
            <a:r>
              <a:rPr lang="it-IT" dirty="0" err="1"/>
              <a:t>factory</a:t>
            </a:r>
            <a:r>
              <a:rPr lang="it-IT" dirty="0"/>
              <a:t> è un pattern </a:t>
            </a:r>
            <a:r>
              <a:rPr lang="it-IT" dirty="0" err="1"/>
              <a:t>creazionale</a:t>
            </a:r>
            <a:r>
              <a:rPr lang="it-IT" dirty="0"/>
              <a:t> che è stato utilizzato per la generazione dei grafici  delle statistiche nel software desktop.</a:t>
            </a:r>
          </a:p>
        </p:txBody>
      </p:sp>
      <p:pic>
        <p:nvPicPr>
          <p:cNvPr id="5" name="Immagine 4">
            <a:extLst>
              <a:ext uri="{FF2B5EF4-FFF2-40B4-BE49-F238E27FC236}">
                <a16:creationId xmlns:a16="http://schemas.microsoft.com/office/drawing/2014/main" id="{A1E29BC4-6CFC-4A79-95BB-A141403CD7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1136" y="1343025"/>
            <a:ext cx="6115050" cy="4148138"/>
          </a:xfrm>
          <a:prstGeom prst="rect">
            <a:avLst/>
          </a:prstGeom>
          <a:ln>
            <a:noFill/>
          </a:ln>
          <a:effectLst>
            <a:softEdge rad="112500"/>
          </a:effectLst>
        </p:spPr>
      </p:pic>
    </p:spTree>
    <p:extLst>
      <p:ext uri="{BB962C8B-B14F-4D97-AF65-F5344CB8AC3E}">
        <p14:creationId xmlns:p14="http://schemas.microsoft.com/office/powerpoint/2010/main" val="1220657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FA31747-BD61-467A-ABD3-AE46DAFED722}"/>
              </a:ext>
            </a:extLst>
          </p:cNvPr>
          <p:cNvSpPr>
            <a:spLocks noGrp="1"/>
          </p:cNvSpPr>
          <p:nvPr>
            <p:ph type="title"/>
          </p:nvPr>
        </p:nvSpPr>
        <p:spPr>
          <a:xfrm>
            <a:off x="1012825" y="618518"/>
            <a:ext cx="3730625" cy="1202344"/>
          </a:xfrm>
        </p:spPr>
        <p:txBody>
          <a:bodyPr/>
          <a:lstStyle/>
          <a:p>
            <a:r>
              <a:rPr lang="it-IT" dirty="0"/>
              <a:t>Pattern MVC</a:t>
            </a:r>
          </a:p>
        </p:txBody>
      </p:sp>
      <p:sp>
        <p:nvSpPr>
          <p:cNvPr id="3" name="Segnaposto contenuto 2">
            <a:extLst>
              <a:ext uri="{FF2B5EF4-FFF2-40B4-BE49-F238E27FC236}">
                <a16:creationId xmlns:a16="http://schemas.microsoft.com/office/drawing/2014/main" id="{BD968A55-A927-4E9C-9778-9EF9806AF04A}"/>
              </a:ext>
            </a:extLst>
          </p:cNvPr>
          <p:cNvSpPr>
            <a:spLocks noGrp="1"/>
          </p:cNvSpPr>
          <p:nvPr>
            <p:ph idx="1"/>
          </p:nvPr>
        </p:nvSpPr>
        <p:spPr>
          <a:xfrm>
            <a:off x="1012825" y="1820862"/>
            <a:ext cx="3730625" cy="3541714"/>
          </a:xfrm>
        </p:spPr>
        <p:txBody>
          <a:bodyPr>
            <a:noAutofit/>
          </a:bodyPr>
          <a:lstStyle/>
          <a:p>
            <a:pPr marL="0" indent="0">
              <a:buNone/>
            </a:pPr>
            <a:r>
              <a:rPr lang="it-IT" sz="1400" b="1" dirty="0"/>
              <a:t>MVC</a:t>
            </a:r>
            <a:r>
              <a:rPr lang="it-IT" sz="1400" dirty="0"/>
              <a:t> è un pattern architetturale composto da tre tipi di oggetti : </a:t>
            </a:r>
          </a:p>
          <a:p>
            <a:r>
              <a:rPr lang="it-IT" sz="1400" b="1" dirty="0"/>
              <a:t>Model</a:t>
            </a:r>
            <a:r>
              <a:rPr lang="it-IT" sz="1400" dirty="0"/>
              <a:t> : insieme dei componenti che mantengono lo "stato": i dati e i metodi per accedervi.</a:t>
            </a:r>
          </a:p>
          <a:p>
            <a:r>
              <a:rPr lang="it-IT" sz="1400" b="1" dirty="0" err="1"/>
              <a:t>View</a:t>
            </a:r>
            <a:r>
              <a:rPr lang="it-IT" sz="1400" dirty="0"/>
              <a:t>: deputato alla visualizzazione vera e propria dell'interfaccia utente per la presentazione dei dati</a:t>
            </a:r>
          </a:p>
          <a:p>
            <a:r>
              <a:rPr lang="it-IT" sz="1400" dirty="0"/>
              <a:t> </a:t>
            </a:r>
            <a:r>
              <a:rPr lang="it-IT" sz="1400" b="1" dirty="0"/>
              <a:t>Controller</a:t>
            </a:r>
            <a:r>
              <a:rPr lang="it-IT" sz="1400" dirty="0"/>
              <a:t>: gestisce le interazioni dell'utente con la </a:t>
            </a:r>
            <a:r>
              <a:rPr lang="it-IT" sz="1400" dirty="0" err="1"/>
              <a:t>View</a:t>
            </a:r>
            <a:r>
              <a:rPr lang="it-IT" sz="1400" dirty="0"/>
              <a:t> e comunica al model l’azione intrapresa.</a:t>
            </a:r>
          </a:p>
          <a:p>
            <a:endParaRPr lang="it-IT" sz="1400" dirty="0"/>
          </a:p>
          <a:p>
            <a:pPr marL="0" indent="0">
              <a:buNone/>
            </a:pPr>
            <a:r>
              <a:rPr lang="it-IT" sz="1400" dirty="0"/>
              <a:t>E’ stato utilizzato come pattern architetturale dell’applicazione mobile.</a:t>
            </a:r>
          </a:p>
          <a:p>
            <a:pPr marL="0" indent="0">
              <a:buNone/>
            </a:pPr>
            <a:endParaRPr lang="it-IT" sz="1400" dirty="0"/>
          </a:p>
        </p:txBody>
      </p:sp>
      <p:pic>
        <p:nvPicPr>
          <p:cNvPr id="5" name="Immagine 4">
            <a:extLst>
              <a:ext uri="{FF2B5EF4-FFF2-40B4-BE49-F238E27FC236}">
                <a16:creationId xmlns:a16="http://schemas.microsoft.com/office/drawing/2014/main" id="{0DC1159D-2972-49AB-A295-63B15B3B04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3475" y="800101"/>
            <a:ext cx="6915149" cy="5172074"/>
          </a:xfrm>
          <a:prstGeom prst="rect">
            <a:avLst/>
          </a:prstGeom>
          <a:ln>
            <a:noFill/>
          </a:ln>
          <a:effectLst>
            <a:softEdge rad="112500"/>
          </a:effectLst>
        </p:spPr>
      </p:pic>
    </p:spTree>
    <p:extLst>
      <p:ext uri="{BB962C8B-B14F-4D97-AF65-F5344CB8AC3E}">
        <p14:creationId xmlns:p14="http://schemas.microsoft.com/office/powerpoint/2010/main" val="21826701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7BCA4E8-FC54-42F2-A4A6-A01A8A40FAB3}"/>
              </a:ext>
            </a:extLst>
          </p:cNvPr>
          <p:cNvSpPr>
            <a:spLocks noGrp="1"/>
          </p:cNvSpPr>
          <p:nvPr>
            <p:ph type="title"/>
          </p:nvPr>
        </p:nvSpPr>
        <p:spPr>
          <a:xfrm>
            <a:off x="1141413" y="618518"/>
            <a:ext cx="2716212" cy="1478570"/>
          </a:xfrm>
        </p:spPr>
        <p:txBody>
          <a:bodyPr/>
          <a:lstStyle/>
          <a:p>
            <a:r>
              <a:rPr lang="it-IT" dirty="0" err="1"/>
              <a:t>Sequence</a:t>
            </a:r>
            <a:r>
              <a:rPr lang="it-IT" dirty="0"/>
              <a:t> </a:t>
            </a:r>
          </a:p>
        </p:txBody>
      </p:sp>
      <p:sp>
        <p:nvSpPr>
          <p:cNvPr id="3" name="Segnaposto contenuto 2">
            <a:extLst>
              <a:ext uri="{FF2B5EF4-FFF2-40B4-BE49-F238E27FC236}">
                <a16:creationId xmlns:a16="http://schemas.microsoft.com/office/drawing/2014/main" id="{C4F5689F-DFF0-4155-BAC2-5741C2F38F80}"/>
              </a:ext>
            </a:extLst>
          </p:cNvPr>
          <p:cNvSpPr>
            <a:spLocks noGrp="1"/>
          </p:cNvSpPr>
          <p:nvPr>
            <p:ph idx="1"/>
          </p:nvPr>
        </p:nvSpPr>
        <p:spPr>
          <a:xfrm>
            <a:off x="1141413" y="2097088"/>
            <a:ext cx="3344863" cy="3541714"/>
          </a:xfrm>
        </p:spPr>
        <p:txBody>
          <a:bodyPr/>
          <a:lstStyle/>
          <a:p>
            <a:pPr marL="0" indent="0">
              <a:buNone/>
            </a:pPr>
            <a:r>
              <a:rPr lang="it-IT" dirty="0"/>
              <a:t>Iterazione tra gli oggetti per la lettura del QR-Code.</a:t>
            </a:r>
          </a:p>
          <a:p>
            <a:pPr marL="0" indent="0">
              <a:buNone/>
            </a:pPr>
            <a:endParaRPr lang="it-IT" dirty="0"/>
          </a:p>
        </p:txBody>
      </p:sp>
      <p:pic>
        <p:nvPicPr>
          <p:cNvPr id="5" name="Immagine 4">
            <a:extLst>
              <a:ext uri="{FF2B5EF4-FFF2-40B4-BE49-F238E27FC236}">
                <a16:creationId xmlns:a16="http://schemas.microsoft.com/office/drawing/2014/main" id="{8685698C-7F5D-4119-8687-F7C9266FFD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9034" y="957263"/>
            <a:ext cx="7181678" cy="5200650"/>
          </a:xfrm>
          <a:prstGeom prst="rect">
            <a:avLst/>
          </a:prstGeom>
          <a:ln>
            <a:noFill/>
          </a:ln>
          <a:effectLst>
            <a:softEdge rad="112500"/>
          </a:effectLst>
        </p:spPr>
      </p:pic>
    </p:spTree>
    <p:extLst>
      <p:ext uri="{BB962C8B-B14F-4D97-AF65-F5344CB8AC3E}">
        <p14:creationId xmlns:p14="http://schemas.microsoft.com/office/powerpoint/2010/main" val="2243505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0909E36-9841-4927-B548-17B854E19520}"/>
              </a:ext>
            </a:extLst>
          </p:cNvPr>
          <p:cNvSpPr>
            <a:spLocks noGrp="1"/>
          </p:cNvSpPr>
          <p:nvPr>
            <p:ph type="title"/>
          </p:nvPr>
        </p:nvSpPr>
        <p:spPr>
          <a:xfrm>
            <a:off x="1143001" y="2689715"/>
            <a:ext cx="9905998" cy="1478570"/>
          </a:xfrm>
        </p:spPr>
        <p:txBody>
          <a:bodyPr>
            <a:normAutofit/>
          </a:bodyPr>
          <a:lstStyle/>
          <a:p>
            <a:pPr algn="ctr"/>
            <a:r>
              <a:rPr lang="it-IT" sz="4000" b="1" dirty="0"/>
              <a:t>TESTING</a:t>
            </a:r>
          </a:p>
        </p:txBody>
      </p:sp>
    </p:spTree>
    <p:extLst>
      <p:ext uri="{BB962C8B-B14F-4D97-AF65-F5344CB8AC3E}">
        <p14:creationId xmlns:p14="http://schemas.microsoft.com/office/powerpoint/2010/main" val="18443432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D434F9A-FDA2-479A-A328-D3F5686DFA49}"/>
              </a:ext>
            </a:extLst>
          </p:cNvPr>
          <p:cNvSpPr>
            <a:spLocks noGrp="1"/>
          </p:cNvSpPr>
          <p:nvPr>
            <p:ph type="title"/>
          </p:nvPr>
        </p:nvSpPr>
        <p:spPr>
          <a:xfrm>
            <a:off x="966952" y="1162069"/>
            <a:ext cx="2669406" cy="1781175"/>
          </a:xfrm>
        </p:spPr>
        <p:txBody>
          <a:bodyPr>
            <a:normAutofit/>
          </a:bodyPr>
          <a:lstStyle/>
          <a:p>
            <a:pPr algn="ctr"/>
            <a:r>
              <a:rPr lang="it-IT" sz="3200" b="1" dirty="0">
                <a:solidFill>
                  <a:srgbClr val="FFFFFF"/>
                </a:solidFill>
              </a:rPr>
              <a:t>EVENTI</a:t>
            </a:r>
          </a:p>
        </p:txBody>
      </p:sp>
      <p:sp>
        <p:nvSpPr>
          <p:cNvPr id="10" name="Content Placeholder 9">
            <a:extLst>
              <a:ext uri="{FF2B5EF4-FFF2-40B4-BE49-F238E27FC236}">
                <a16:creationId xmlns:a16="http://schemas.microsoft.com/office/drawing/2014/main" id="{83FC18C1-10CB-4CA3-B086-310E1403BDB2}"/>
              </a:ext>
            </a:extLst>
          </p:cNvPr>
          <p:cNvSpPr>
            <a:spLocks noGrp="1"/>
          </p:cNvSpPr>
          <p:nvPr>
            <p:ph idx="1"/>
          </p:nvPr>
        </p:nvSpPr>
        <p:spPr>
          <a:xfrm>
            <a:off x="618628" y="3355129"/>
            <a:ext cx="3366053" cy="3284209"/>
          </a:xfrm>
        </p:spPr>
        <p:txBody>
          <a:bodyPr>
            <a:normAutofit fontScale="85000" lnSpcReduction="10000"/>
          </a:bodyPr>
          <a:lstStyle/>
          <a:p>
            <a:pPr marL="0" indent="0" algn="just">
              <a:buNone/>
            </a:pPr>
            <a:r>
              <a:rPr lang="en-US" sz="1600" dirty="0"/>
              <a:t>La </a:t>
            </a:r>
            <a:r>
              <a:rPr lang="en-US" sz="1600" dirty="0" err="1"/>
              <a:t>schermata</a:t>
            </a:r>
            <a:r>
              <a:rPr lang="en-US" sz="1600" dirty="0"/>
              <a:t> </a:t>
            </a:r>
            <a:r>
              <a:rPr lang="en-US" sz="1600" dirty="0" err="1"/>
              <a:t>principale</a:t>
            </a:r>
            <a:r>
              <a:rPr lang="en-US" sz="1600" dirty="0"/>
              <a:t> </a:t>
            </a:r>
            <a:r>
              <a:rPr lang="en-US" sz="1600" dirty="0" err="1"/>
              <a:t>si</a:t>
            </a:r>
            <a:r>
              <a:rPr lang="en-US" sz="1600" dirty="0"/>
              <a:t> </a:t>
            </a:r>
            <a:r>
              <a:rPr lang="en-US" sz="1600" dirty="0" err="1"/>
              <a:t>aprirà</a:t>
            </a:r>
            <a:r>
              <a:rPr lang="en-US" sz="1600" dirty="0"/>
              <a:t> </a:t>
            </a:r>
            <a:r>
              <a:rPr lang="en-US" sz="1600" dirty="0" err="1"/>
              <a:t>mostrando</a:t>
            </a:r>
            <a:r>
              <a:rPr lang="en-US" sz="1600" dirty="0"/>
              <a:t> un menu’ </a:t>
            </a:r>
            <a:r>
              <a:rPr lang="en-US" sz="1600" dirty="0" err="1"/>
              <a:t>sulla</a:t>
            </a:r>
            <a:r>
              <a:rPr lang="en-US" sz="1600" dirty="0"/>
              <a:t> </a:t>
            </a:r>
            <a:r>
              <a:rPr lang="en-US" sz="1600" dirty="0" err="1"/>
              <a:t>sinistra</a:t>
            </a:r>
            <a:r>
              <a:rPr lang="en-US" sz="1600" dirty="0"/>
              <a:t> dal quale </a:t>
            </a:r>
            <a:r>
              <a:rPr lang="en-US" sz="1600" dirty="0" err="1"/>
              <a:t>sarà</a:t>
            </a:r>
            <a:r>
              <a:rPr lang="en-US" sz="1600" dirty="0"/>
              <a:t> </a:t>
            </a:r>
            <a:r>
              <a:rPr lang="en-US" sz="1600" dirty="0" err="1"/>
              <a:t>possibile</a:t>
            </a:r>
            <a:r>
              <a:rPr lang="en-US" sz="1600" dirty="0"/>
              <a:t> </a:t>
            </a:r>
            <a:r>
              <a:rPr lang="en-US" sz="1600" dirty="0" err="1"/>
              <a:t>scegliere</a:t>
            </a:r>
            <a:r>
              <a:rPr lang="en-US" sz="1600" dirty="0"/>
              <a:t> </a:t>
            </a:r>
            <a:r>
              <a:rPr lang="en-US" sz="1600" dirty="0" err="1"/>
              <a:t>il</a:t>
            </a:r>
            <a:r>
              <a:rPr lang="en-US" sz="1600" dirty="0"/>
              <a:t> campo </a:t>
            </a:r>
            <a:r>
              <a:rPr lang="en-US" sz="1600" dirty="0" err="1"/>
              <a:t>interessato</a:t>
            </a:r>
            <a:r>
              <a:rPr lang="en-US" sz="1600" dirty="0"/>
              <a:t>.</a:t>
            </a:r>
          </a:p>
          <a:p>
            <a:pPr marL="0" indent="0" algn="just">
              <a:buNone/>
            </a:pPr>
            <a:r>
              <a:rPr lang="en-US" sz="1600" dirty="0"/>
              <a:t>La prima </a:t>
            </a:r>
            <a:r>
              <a:rPr lang="en-US" sz="1600" dirty="0" err="1"/>
              <a:t>interfaccia</a:t>
            </a:r>
            <a:r>
              <a:rPr lang="en-US" sz="1600" dirty="0"/>
              <a:t> </a:t>
            </a:r>
            <a:r>
              <a:rPr lang="en-US" sz="1600" dirty="0" err="1"/>
              <a:t>mostrata</a:t>
            </a:r>
            <a:r>
              <a:rPr lang="en-US" sz="1600" dirty="0"/>
              <a:t> </a:t>
            </a:r>
            <a:r>
              <a:rPr lang="en-US" sz="1600" dirty="0" err="1"/>
              <a:t>sarà</a:t>
            </a:r>
            <a:r>
              <a:rPr lang="en-US" sz="1600" dirty="0"/>
              <a:t> </a:t>
            </a:r>
            <a:r>
              <a:rPr lang="en-US" sz="1600" dirty="0" err="1"/>
              <a:t>quella</a:t>
            </a:r>
            <a:r>
              <a:rPr lang="en-US" sz="1600" dirty="0"/>
              <a:t> </a:t>
            </a:r>
            <a:r>
              <a:rPr lang="en-US" sz="1600" dirty="0" err="1"/>
              <a:t>degli</a:t>
            </a:r>
            <a:r>
              <a:rPr lang="en-US" sz="1600" dirty="0"/>
              <a:t> </a:t>
            </a:r>
            <a:r>
              <a:rPr lang="en-US" sz="1600" b="1" dirty="0"/>
              <a:t>EVENTI</a:t>
            </a:r>
            <a:r>
              <a:rPr lang="en-US" sz="1600" dirty="0"/>
              <a:t>, dove </a:t>
            </a:r>
            <a:r>
              <a:rPr lang="en-US" sz="1600" dirty="0" err="1"/>
              <a:t>si</a:t>
            </a:r>
            <a:r>
              <a:rPr lang="en-US" sz="1600" dirty="0"/>
              <a:t> </a:t>
            </a:r>
            <a:r>
              <a:rPr lang="en-US" sz="1600" dirty="0" err="1"/>
              <a:t>avrà</a:t>
            </a:r>
            <a:r>
              <a:rPr lang="en-US" sz="1600" dirty="0"/>
              <a:t> la </a:t>
            </a:r>
            <a:r>
              <a:rPr lang="en-US" sz="1600" dirty="0" err="1"/>
              <a:t>possibilità</a:t>
            </a:r>
            <a:r>
              <a:rPr lang="en-US" sz="1600" dirty="0"/>
              <a:t> </a:t>
            </a:r>
            <a:r>
              <a:rPr lang="en-US" sz="1600" dirty="0" err="1"/>
              <a:t>effettuare</a:t>
            </a:r>
            <a:r>
              <a:rPr lang="en-US" sz="1600" dirty="0"/>
              <a:t> </a:t>
            </a:r>
            <a:r>
              <a:rPr lang="en-US" sz="1600" dirty="0" err="1"/>
              <a:t>una</a:t>
            </a:r>
            <a:r>
              <a:rPr lang="en-US" sz="1600" dirty="0"/>
              <a:t> </a:t>
            </a:r>
            <a:r>
              <a:rPr lang="en-US" sz="1600" dirty="0" err="1"/>
              <a:t>semplice</a:t>
            </a:r>
            <a:r>
              <a:rPr lang="en-US" sz="1600" dirty="0"/>
              <a:t>, o </a:t>
            </a:r>
            <a:r>
              <a:rPr lang="en-US" sz="1600" b="1" dirty="0" err="1"/>
              <a:t>avanzata</a:t>
            </a:r>
            <a:r>
              <a:rPr lang="en-US" sz="1600" dirty="0"/>
              <a:t>, </a:t>
            </a:r>
            <a:r>
              <a:rPr lang="en-US" sz="1600" dirty="0" err="1"/>
              <a:t>ricerca</a:t>
            </a:r>
            <a:r>
              <a:rPr lang="en-US" sz="1600" dirty="0"/>
              <a:t> </a:t>
            </a:r>
            <a:r>
              <a:rPr lang="en-US" sz="1600" dirty="0" err="1"/>
              <a:t>dalla</a:t>
            </a:r>
            <a:r>
              <a:rPr lang="en-US" sz="1600" dirty="0"/>
              <a:t> quale in base </a:t>
            </a:r>
            <a:r>
              <a:rPr lang="en-US" sz="1600" dirty="0" err="1"/>
              <a:t>ai</a:t>
            </a:r>
            <a:r>
              <a:rPr lang="en-US" sz="1600" dirty="0"/>
              <a:t> </a:t>
            </a:r>
            <a:r>
              <a:rPr lang="en-US" sz="1600" dirty="0" err="1"/>
              <a:t>risultati</a:t>
            </a:r>
            <a:r>
              <a:rPr lang="en-US" sz="1600" dirty="0"/>
              <a:t> </a:t>
            </a:r>
            <a:r>
              <a:rPr lang="en-US" sz="1600" dirty="0" err="1"/>
              <a:t>ottenuti</a:t>
            </a:r>
            <a:r>
              <a:rPr lang="en-US" sz="1600" dirty="0"/>
              <a:t> </a:t>
            </a:r>
            <a:r>
              <a:rPr lang="en-US" sz="1600" dirty="0" err="1"/>
              <a:t>sarà</a:t>
            </a:r>
            <a:r>
              <a:rPr lang="en-US" sz="1600" dirty="0"/>
              <a:t> </a:t>
            </a:r>
            <a:r>
              <a:rPr lang="en-US" sz="1600" dirty="0" err="1"/>
              <a:t>possibile</a:t>
            </a:r>
            <a:r>
              <a:rPr lang="en-US" sz="1600" dirty="0"/>
              <a:t> </a:t>
            </a:r>
            <a:r>
              <a:rPr lang="en-US" sz="1600" b="1" dirty="0" err="1"/>
              <a:t>modificare</a:t>
            </a:r>
            <a:r>
              <a:rPr lang="en-US" sz="1600" dirty="0"/>
              <a:t> o </a:t>
            </a:r>
            <a:r>
              <a:rPr lang="en-US" sz="1600" b="1" dirty="0" err="1"/>
              <a:t>cancellare</a:t>
            </a:r>
            <a:r>
              <a:rPr lang="en-US" sz="1600" b="1" dirty="0"/>
              <a:t> </a:t>
            </a:r>
            <a:r>
              <a:rPr lang="en-US" sz="1600" dirty="0" err="1"/>
              <a:t>l’evento</a:t>
            </a:r>
            <a:r>
              <a:rPr lang="en-US" sz="1600" dirty="0"/>
              <a:t>/</a:t>
            </a:r>
            <a:r>
              <a:rPr lang="en-US" sz="1600" dirty="0" err="1"/>
              <a:t>gli</a:t>
            </a:r>
            <a:r>
              <a:rPr lang="en-US" sz="1600" dirty="0"/>
              <a:t> </a:t>
            </a:r>
            <a:r>
              <a:rPr lang="en-US" sz="1600" dirty="0" err="1"/>
              <a:t>eventi</a:t>
            </a:r>
            <a:r>
              <a:rPr lang="en-US" sz="1600" dirty="0"/>
              <a:t> </a:t>
            </a:r>
            <a:r>
              <a:rPr lang="en-US" sz="1600" dirty="0" err="1"/>
              <a:t>desiderato</a:t>
            </a:r>
            <a:r>
              <a:rPr lang="en-US" sz="1600" dirty="0"/>
              <a:t>/</a:t>
            </a:r>
            <a:r>
              <a:rPr lang="en-US" sz="1600" dirty="0" err="1"/>
              <a:t>i</a:t>
            </a:r>
            <a:r>
              <a:rPr lang="en-US" sz="1600" dirty="0"/>
              <a:t>.</a:t>
            </a:r>
          </a:p>
          <a:p>
            <a:pPr marL="0" indent="0" algn="just">
              <a:buNone/>
            </a:pPr>
            <a:r>
              <a:rPr lang="en-US" sz="1600" dirty="0" err="1"/>
              <a:t>Inoltre</a:t>
            </a:r>
            <a:r>
              <a:rPr lang="en-US" sz="1600" dirty="0"/>
              <a:t>, </a:t>
            </a:r>
            <a:r>
              <a:rPr lang="en-US" sz="1600" dirty="0" err="1"/>
              <a:t>tramite</a:t>
            </a:r>
            <a:r>
              <a:rPr lang="en-US" sz="1600" dirty="0"/>
              <a:t> </a:t>
            </a:r>
            <a:r>
              <a:rPr lang="en-US" sz="1600" dirty="0" err="1"/>
              <a:t>l’apposito</a:t>
            </a:r>
            <a:r>
              <a:rPr lang="en-US" sz="1600" dirty="0"/>
              <a:t> </a:t>
            </a:r>
            <a:r>
              <a:rPr lang="en-US" sz="1600" dirty="0" err="1"/>
              <a:t>puslante</a:t>
            </a:r>
            <a:r>
              <a:rPr lang="en-US" sz="1600" dirty="0"/>
              <a:t> </a:t>
            </a:r>
            <a:r>
              <a:rPr lang="en-US" sz="1600" dirty="0" err="1"/>
              <a:t>sarà</a:t>
            </a:r>
            <a:r>
              <a:rPr lang="en-US" sz="1600" dirty="0"/>
              <a:t> </a:t>
            </a:r>
            <a:r>
              <a:rPr lang="en-US" sz="1600" dirty="0" err="1"/>
              <a:t>possibile</a:t>
            </a:r>
            <a:r>
              <a:rPr lang="en-US" sz="1600" dirty="0"/>
              <a:t> </a:t>
            </a:r>
            <a:r>
              <a:rPr lang="en-US" sz="1600" b="1" dirty="0" err="1"/>
              <a:t>creare</a:t>
            </a:r>
            <a:r>
              <a:rPr lang="en-US" sz="1600" dirty="0"/>
              <a:t> un </a:t>
            </a:r>
            <a:r>
              <a:rPr lang="en-US" sz="1600" dirty="0" err="1"/>
              <a:t>nuovo</a:t>
            </a:r>
            <a:r>
              <a:rPr lang="en-US" sz="1600" dirty="0"/>
              <a:t> </a:t>
            </a:r>
            <a:r>
              <a:rPr lang="en-US" sz="1600" b="1" dirty="0"/>
              <a:t>EVENTO.</a:t>
            </a:r>
          </a:p>
          <a:p>
            <a:endParaRPr lang="en-US" sz="1600" dirty="0"/>
          </a:p>
          <a:p>
            <a:endParaRPr lang="en-US" sz="1600" dirty="0"/>
          </a:p>
        </p:txBody>
      </p:sp>
      <p:pic>
        <p:nvPicPr>
          <p:cNvPr id="8" name="Segnaposto contenuto 4">
            <a:extLst>
              <a:ext uri="{FF2B5EF4-FFF2-40B4-BE49-F238E27FC236}">
                <a16:creationId xmlns:a16="http://schemas.microsoft.com/office/drawing/2014/main" id="{18083923-B842-41B8-9AA6-D9DBC1EEC4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0191" y="354753"/>
            <a:ext cx="7799467" cy="5596122"/>
          </a:xfrm>
          <a:prstGeom prst="rect">
            <a:avLst/>
          </a:prstGeom>
        </p:spPr>
      </p:pic>
      <p:cxnSp>
        <p:nvCxnSpPr>
          <p:cNvPr id="6" name="Connettore curvo 5">
            <a:extLst>
              <a:ext uri="{FF2B5EF4-FFF2-40B4-BE49-F238E27FC236}">
                <a16:creationId xmlns:a16="http://schemas.microsoft.com/office/drawing/2014/main" id="{9939A88B-3053-4EE5-8786-3DEACE697020}"/>
              </a:ext>
            </a:extLst>
          </p:cNvPr>
          <p:cNvCxnSpPr>
            <a:cxnSpLocks/>
          </p:cNvCxnSpPr>
          <p:nvPr/>
        </p:nvCxnSpPr>
        <p:spPr>
          <a:xfrm rot="16200000" flipH="1">
            <a:off x="6083041" y="1139393"/>
            <a:ext cx="608529" cy="423584"/>
          </a:xfrm>
          <a:prstGeom prst="curvedConnector3">
            <a:avLst>
              <a:gd name="adj1" fmla="val 100088"/>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Rettangolo 15">
            <a:extLst>
              <a:ext uri="{FF2B5EF4-FFF2-40B4-BE49-F238E27FC236}">
                <a16:creationId xmlns:a16="http://schemas.microsoft.com/office/drawing/2014/main" id="{E11DD2ED-21F1-49C6-9C00-37A4D6EF9985}"/>
              </a:ext>
            </a:extLst>
          </p:cNvPr>
          <p:cNvSpPr/>
          <p:nvPr/>
        </p:nvSpPr>
        <p:spPr>
          <a:xfrm>
            <a:off x="6609522" y="1402929"/>
            <a:ext cx="1192696" cy="577081"/>
          </a:xfrm>
          <a:prstGeom prst="rect">
            <a:avLst/>
          </a:prstGeom>
        </p:spPr>
        <p:txBody>
          <a:bodyPr wrap="square">
            <a:spAutoFit/>
          </a:bodyPr>
          <a:lstStyle/>
          <a:p>
            <a:r>
              <a:rPr lang="it-IT" sz="1050" dirty="0"/>
              <a:t>Ricerca tramite</a:t>
            </a:r>
          </a:p>
          <a:p>
            <a:r>
              <a:rPr lang="it-IT" sz="1050" dirty="0"/>
              <a:t>una parola chiave dell’evento</a:t>
            </a:r>
          </a:p>
        </p:txBody>
      </p:sp>
      <p:cxnSp>
        <p:nvCxnSpPr>
          <p:cNvPr id="18" name="Connettore curvo 17">
            <a:extLst>
              <a:ext uri="{FF2B5EF4-FFF2-40B4-BE49-F238E27FC236}">
                <a16:creationId xmlns:a16="http://schemas.microsoft.com/office/drawing/2014/main" id="{DE78CEE4-5047-4D3A-8655-27463AC564C8}"/>
              </a:ext>
            </a:extLst>
          </p:cNvPr>
          <p:cNvCxnSpPr/>
          <p:nvPr/>
        </p:nvCxnSpPr>
        <p:spPr>
          <a:xfrm rot="5400000" flipH="1" flipV="1">
            <a:off x="7414591" y="1066800"/>
            <a:ext cx="410818" cy="371060"/>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ttore curvo 19">
            <a:extLst>
              <a:ext uri="{FF2B5EF4-FFF2-40B4-BE49-F238E27FC236}">
                <a16:creationId xmlns:a16="http://schemas.microsoft.com/office/drawing/2014/main" id="{B932CBC6-C813-44E5-8E09-7B99E372F040}"/>
              </a:ext>
            </a:extLst>
          </p:cNvPr>
          <p:cNvCxnSpPr>
            <a:cxnSpLocks/>
          </p:cNvCxnSpPr>
          <p:nvPr/>
        </p:nvCxnSpPr>
        <p:spPr>
          <a:xfrm rot="10800000" flipV="1">
            <a:off x="8359363" y="1046923"/>
            <a:ext cx="238544" cy="226150"/>
          </a:xfrm>
          <a:prstGeom prst="curvedConnector3">
            <a:avLst>
              <a:gd name="adj1" fmla="val 105555"/>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ttore curvo 21">
            <a:extLst>
              <a:ext uri="{FF2B5EF4-FFF2-40B4-BE49-F238E27FC236}">
                <a16:creationId xmlns:a16="http://schemas.microsoft.com/office/drawing/2014/main" id="{337E0120-8F6B-4CF2-90FE-9072AB49FDDD}"/>
              </a:ext>
            </a:extLst>
          </p:cNvPr>
          <p:cNvCxnSpPr/>
          <p:nvPr/>
        </p:nvCxnSpPr>
        <p:spPr>
          <a:xfrm rot="5400000">
            <a:off x="9732832" y="1092414"/>
            <a:ext cx="410818" cy="319833"/>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ttore curvo 23">
            <a:extLst>
              <a:ext uri="{FF2B5EF4-FFF2-40B4-BE49-F238E27FC236}">
                <a16:creationId xmlns:a16="http://schemas.microsoft.com/office/drawing/2014/main" id="{1496DE43-F50D-4F3E-9499-EE3B69FD0813}"/>
              </a:ext>
            </a:extLst>
          </p:cNvPr>
          <p:cNvCxnSpPr>
            <a:cxnSpLocks/>
          </p:cNvCxnSpPr>
          <p:nvPr/>
        </p:nvCxnSpPr>
        <p:spPr>
          <a:xfrm rot="10800000">
            <a:off x="10495723" y="1432313"/>
            <a:ext cx="327746" cy="316975"/>
          </a:xfrm>
          <a:prstGeom prst="curvedConnector3">
            <a:avLst>
              <a:gd name="adj1" fmla="val 175346"/>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Rettangolo 31">
            <a:extLst>
              <a:ext uri="{FF2B5EF4-FFF2-40B4-BE49-F238E27FC236}">
                <a16:creationId xmlns:a16="http://schemas.microsoft.com/office/drawing/2014/main" id="{FEA2C7A2-3371-422F-8BE5-4FF45DEEE3DF}"/>
              </a:ext>
            </a:extLst>
          </p:cNvPr>
          <p:cNvSpPr/>
          <p:nvPr/>
        </p:nvSpPr>
        <p:spPr>
          <a:xfrm>
            <a:off x="7986067" y="1232257"/>
            <a:ext cx="1114408" cy="600164"/>
          </a:xfrm>
          <a:prstGeom prst="rect">
            <a:avLst/>
          </a:prstGeom>
        </p:spPr>
        <p:txBody>
          <a:bodyPr wrap="none">
            <a:spAutoFit/>
          </a:bodyPr>
          <a:lstStyle/>
          <a:p>
            <a:r>
              <a:rPr lang="it-IT" sz="1100" dirty="0"/>
              <a:t>Possibilità di</a:t>
            </a:r>
          </a:p>
          <a:p>
            <a:r>
              <a:rPr lang="it-IT" sz="1100" dirty="0"/>
              <a:t>ricerca avanzata</a:t>
            </a:r>
          </a:p>
          <a:p>
            <a:r>
              <a:rPr lang="it-IT" sz="1100" dirty="0"/>
              <a:t>(</a:t>
            </a:r>
            <a:r>
              <a:rPr lang="it-IT" sz="1100" dirty="0" err="1"/>
              <a:t>img</a:t>
            </a:r>
            <a:r>
              <a:rPr lang="it-IT" sz="1100" dirty="0"/>
              <a:t> 2.1)</a:t>
            </a:r>
          </a:p>
        </p:txBody>
      </p:sp>
      <p:sp>
        <p:nvSpPr>
          <p:cNvPr id="33" name="Rettangolo 32">
            <a:extLst>
              <a:ext uri="{FF2B5EF4-FFF2-40B4-BE49-F238E27FC236}">
                <a16:creationId xmlns:a16="http://schemas.microsoft.com/office/drawing/2014/main" id="{1D0514E3-AFC6-4BD6-B9C2-CDD0AF0E0AB2}"/>
              </a:ext>
            </a:extLst>
          </p:cNvPr>
          <p:cNvSpPr/>
          <p:nvPr/>
        </p:nvSpPr>
        <p:spPr>
          <a:xfrm>
            <a:off x="9149824" y="1378768"/>
            <a:ext cx="923651" cy="600164"/>
          </a:xfrm>
          <a:prstGeom prst="rect">
            <a:avLst/>
          </a:prstGeom>
        </p:spPr>
        <p:txBody>
          <a:bodyPr wrap="none">
            <a:spAutoFit/>
          </a:bodyPr>
          <a:lstStyle/>
          <a:p>
            <a:r>
              <a:rPr lang="it-IT" sz="1100" dirty="0"/>
              <a:t>Creazione di </a:t>
            </a:r>
          </a:p>
          <a:p>
            <a:r>
              <a:rPr lang="it-IT" sz="1100" dirty="0"/>
              <a:t>un evento</a:t>
            </a:r>
          </a:p>
          <a:p>
            <a:r>
              <a:rPr lang="it-IT" sz="1100" dirty="0"/>
              <a:t>(</a:t>
            </a:r>
            <a:r>
              <a:rPr lang="it-IT" sz="1100" dirty="0" err="1"/>
              <a:t>img</a:t>
            </a:r>
            <a:r>
              <a:rPr lang="it-IT" sz="1100" dirty="0"/>
              <a:t> 2.2)</a:t>
            </a:r>
          </a:p>
        </p:txBody>
      </p:sp>
      <p:sp>
        <p:nvSpPr>
          <p:cNvPr id="36" name="Rettangolo 35">
            <a:extLst>
              <a:ext uri="{FF2B5EF4-FFF2-40B4-BE49-F238E27FC236}">
                <a16:creationId xmlns:a16="http://schemas.microsoft.com/office/drawing/2014/main" id="{5A4BE911-39B9-44BB-988E-478817363E91}"/>
              </a:ext>
            </a:extLst>
          </p:cNvPr>
          <p:cNvSpPr/>
          <p:nvPr/>
        </p:nvSpPr>
        <p:spPr>
          <a:xfrm>
            <a:off x="10465856" y="1078686"/>
            <a:ext cx="1576072" cy="600164"/>
          </a:xfrm>
          <a:prstGeom prst="rect">
            <a:avLst/>
          </a:prstGeom>
        </p:spPr>
        <p:txBody>
          <a:bodyPr wrap="none">
            <a:spAutoFit/>
          </a:bodyPr>
          <a:lstStyle/>
          <a:p>
            <a:r>
              <a:rPr lang="it-IT" sz="1100" dirty="0"/>
              <a:t>Cancellazione tramite </a:t>
            </a:r>
          </a:p>
          <a:p>
            <a:r>
              <a:rPr lang="it-IT" sz="1100" dirty="0"/>
              <a:t>selezione righe ottenute</a:t>
            </a:r>
          </a:p>
          <a:p>
            <a:r>
              <a:rPr lang="it-IT" sz="1100" dirty="0"/>
              <a:t>dalla ricerca (</a:t>
            </a:r>
            <a:r>
              <a:rPr lang="it-IT" sz="1100" dirty="0" err="1"/>
              <a:t>img</a:t>
            </a:r>
            <a:r>
              <a:rPr lang="it-IT" sz="1100" dirty="0"/>
              <a:t> 2.3)</a:t>
            </a:r>
          </a:p>
        </p:txBody>
      </p:sp>
      <p:sp>
        <p:nvSpPr>
          <p:cNvPr id="37" name="Rettangolo 36">
            <a:extLst>
              <a:ext uri="{FF2B5EF4-FFF2-40B4-BE49-F238E27FC236}">
                <a16:creationId xmlns:a16="http://schemas.microsoft.com/office/drawing/2014/main" id="{81FC581B-1CF9-40BD-B684-C4368FB40487}"/>
              </a:ext>
            </a:extLst>
          </p:cNvPr>
          <p:cNvSpPr/>
          <p:nvPr/>
        </p:nvSpPr>
        <p:spPr>
          <a:xfrm>
            <a:off x="7567009" y="5950875"/>
            <a:ext cx="1979773" cy="307777"/>
          </a:xfrm>
          <a:prstGeom prst="rect">
            <a:avLst/>
          </a:prstGeom>
        </p:spPr>
        <p:txBody>
          <a:bodyPr wrap="none">
            <a:spAutoFit/>
          </a:bodyPr>
          <a:lstStyle/>
          <a:p>
            <a:r>
              <a:rPr lang="it-IT" sz="1400" dirty="0" err="1"/>
              <a:t>img</a:t>
            </a:r>
            <a:r>
              <a:rPr lang="it-IT" sz="1400" dirty="0"/>
              <a:t> 2 : Schermata Eventi</a:t>
            </a:r>
          </a:p>
        </p:txBody>
      </p:sp>
      <p:sp>
        <p:nvSpPr>
          <p:cNvPr id="3" name="Rettangolo 2">
            <a:extLst>
              <a:ext uri="{FF2B5EF4-FFF2-40B4-BE49-F238E27FC236}">
                <a16:creationId xmlns:a16="http://schemas.microsoft.com/office/drawing/2014/main" id="{A4F655D3-317A-4F8F-B822-02D56679505A}"/>
              </a:ext>
            </a:extLst>
          </p:cNvPr>
          <p:cNvSpPr/>
          <p:nvPr/>
        </p:nvSpPr>
        <p:spPr>
          <a:xfrm>
            <a:off x="1358316" y="5647"/>
            <a:ext cx="1701107" cy="954107"/>
          </a:xfrm>
          <a:prstGeom prst="rect">
            <a:avLst/>
          </a:prstGeom>
        </p:spPr>
        <p:txBody>
          <a:bodyPr wrap="none">
            <a:spAutoFit/>
          </a:bodyPr>
          <a:lstStyle/>
          <a:p>
            <a:pPr marL="285750" indent="-285750">
              <a:buFontTx/>
              <a:buChar char="-"/>
            </a:pPr>
            <a:r>
              <a:rPr lang="en-US" sz="1400" b="1" dirty="0">
                <a:solidFill>
                  <a:srgbClr val="FF0000"/>
                </a:solidFill>
              </a:rPr>
              <a:t>CREAZIONE </a:t>
            </a:r>
          </a:p>
          <a:p>
            <a:pPr marL="285750" indent="-285750">
              <a:buFontTx/>
              <a:buChar char="-"/>
            </a:pPr>
            <a:r>
              <a:rPr lang="en-US" sz="1400" b="1" dirty="0">
                <a:solidFill>
                  <a:srgbClr val="FF0000"/>
                </a:solidFill>
              </a:rPr>
              <a:t>RICERCA</a:t>
            </a:r>
          </a:p>
          <a:p>
            <a:pPr marL="285750" indent="-285750">
              <a:buFontTx/>
              <a:buChar char="-"/>
            </a:pPr>
            <a:r>
              <a:rPr lang="en-US" sz="1400" b="1" dirty="0">
                <a:solidFill>
                  <a:srgbClr val="FF0000"/>
                </a:solidFill>
              </a:rPr>
              <a:t>MODIFICA</a:t>
            </a:r>
          </a:p>
          <a:p>
            <a:pPr marL="285750" indent="-285750">
              <a:buFontTx/>
              <a:buChar char="-"/>
            </a:pPr>
            <a:r>
              <a:rPr lang="en-US" sz="1400" b="1" dirty="0">
                <a:solidFill>
                  <a:srgbClr val="FF0000"/>
                </a:solidFill>
              </a:rPr>
              <a:t>CANCELLAZIONE</a:t>
            </a:r>
            <a:endParaRPr lang="it-IT" sz="1400" b="1" dirty="0">
              <a:solidFill>
                <a:srgbClr val="FF0000"/>
              </a:solidFill>
            </a:endParaRPr>
          </a:p>
        </p:txBody>
      </p:sp>
    </p:spTree>
    <p:extLst>
      <p:ext uri="{BB962C8B-B14F-4D97-AF65-F5344CB8AC3E}">
        <p14:creationId xmlns:p14="http://schemas.microsoft.com/office/powerpoint/2010/main" val="3572462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3BFCCE4-788A-4584-A139-494EB9F3E41F}"/>
              </a:ext>
            </a:extLst>
          </p:cNvPr>
          <p:cNvSpPr>
            <a:spLocks noGrp="1"/>
          </p:cNvSpPr>
          <p:nvPr>
            <p:ph type="title"/>
          </p:nvPr>
        </p:nvSpPr>
        <p:spPr>
          <a:xfrm>
            <a:off x="966952" y="1204108"/>
            <a:ext cx="2669406" cy="1781175"/>
          </a:xfrm>
        </p:spPr>
        <p:txBody>
          <a:bodyPr>
            <a:normAutofit/>
          </a:bodyPr>
          <a:lstStyle/>
          <a:p>
            <a:pPr algn="ctr"/>
            <a:r>
              <a:rPr lang="it-IT" sz="3200" b="1" dirty="0">
                <a:solidFill>
                  <a:srgbClr val="FFFFFF"/>
                </a:solidFill>
              </a:rPr>
              <a:t>EVENTI:</a:t>
            </a:r>
            <a:br>
              <a:rPr lang="it-IT" sz="3200" b="1" dirty="0">
                <a:solidFill>
                  <a:srgbClr val="FFFFFF"/>
                </a:solidFill>
              </a:rPr>
            </a:br>
            <a:r>
              <a:rPr lang="it-IT" sz="3200" b="1" dirty="0">
                <a:solidFill>
                  <a:srgbClr val="FFFFFF"/>
                </a:solidFill>
              </a:rPr>
              <a:t>Ricerca Avanzata</a:t>
            </a:r>
          </a:p>
        </p:txBody>
      </p:sp>
      <p:sp>
        <p:nvSpPr>
          <p:cNvPr id="10" name="Content Placeholder 9">
            <a:extLst>
              <a:ext uri="{FF2B5EF4-FFF2-40B4-BE49-F238E27FC236}">
                <a16:creationId xmlns:a16="http://schemas.microsoft.com/office/drawing/2014/main" id="{34313157-847A-4E7E-B309-35E52B35A5E4}"/>
              </a:ext>
            </a:extLst>
          </p:cNvPr>
          <p:cNvSpPr>
            <a:spLocks noGrp="1"/>
          </p:cNvSpPr>
          <p:nvPr>
            <p:ph idx="1"/>
          </p:nvPr>
        </p:nvSpPr>
        <p:spPr>
          <a:xfrm>
            <a:off x="717423" y="3355130"/>
            <a:ext cx="3342509" cy="3502869"/>
          </a:xfrm>
        </p:spPr>
        <p:txBody>
          <a:bodyPr>
            <a:normAutofit fontScale="92500" lnSpcReduction="20000"/>
          </a:bodyPr>
          <a:lstStyle/>
          <a:p>
            <a:pPr marL="0" indent="0" algn="just">
              <a:buNone/>
            </a:pPr>
            <a:r>
              <a:rPr lang="it-IT" sz="1600" dirty="0"/>
              <a:t>Selezionata</a:t>
            </a:r>
            <a:r>
              <a:rPr lang="en-US" sz="1600" dirty="0"/>
              <a:t> la </a:t>
            </a:r>
            <a:r>
              <a:rPr lang="en-US" sz="1600" b="1" dirty="0"/>
              <a:t>RICERCA AVANZATA</a:t>
            </a:r>
            <a:r>
              <a:rPr lang="en-US" sz="1600" dirty="0"/>
              <a:t>, </a:t>
            </a:r>
            <a:r>
              <a:rPr lang="it-IT" sz="1600" dirty="0"/>
              <a:t>verrà</a:t>
            </a:r>
            <a:r>
              <a:rPr lang="en-US" sz="1600" dirty="0"/>
              <a:t> </a:t>
            </a:r>
            <a:r>
              <a:rPr lang="en-US" sz="1600" dirty="0" err="1"/>
              <a:t>mostrata</a:t>
            </a:r>
            <a:r>
              <a:rPr lang="en-US" sz="1600" dirty="0"/>
              <a:t> </a:t>
            </a:r>
            <a:r>
              <a:rPr lang="en-US" sz="1600" dirty="0" err="1"/>
              <a:t>una</a:t>
            </a:r>
            <a:r>
              <a:rPr lang="en-US" sz="1600" dirty="0"/>
              <a:t> </a:t>
            </a:r>
            <a:r>
              <a:rPr lang="en-US" sz="1600" dirty="0" err="1"/>
              <a:t>nuova</a:t>
            </a:r>
            <a:r>
              <a:rPr lang="en-US" sz="1600" dirty="0"/>
              <a:t> </a:t>
            </a:r>
            <a:r>
              <a:rPr lang="en-US" sz="1600" dirty="0" err="1"/>
              <a:t>interfaccia</a:t>
            </a:r>
            <a:r>
              <a:rPr lang="en-US" sz="1600" dirty="0"/>
              <a:t> dove </a:t>
            </a:r>
            <a:r>
              <a:rPr lang="en-US" sz="1600" dirty="0" err="1"/>
              <a:t>sarà</a:t>
            </a:r>
            <a:r>
              <a:rPr lang="en-US" sz="1600" dirty="0"/>
              <a:t> </a:t>
            </a:r>
            <a:r>
              <a:rPr lang="en-US" sz="1600" dirty="0" err="1"/>
              <a:t>possibile</a:t>
            </a:r>
            <a:r>
              <a:rPr lang="en-US" sz="1600" dirty="0"/>
              <a:t> </a:t>
            </a:r>
            <a:r>
              <a:rPr lang="en-US" sz="1600" dirty="0" err="1"/>
              <a:t>effettuare</a:t>
            </a:r>
            <a:r>
              <a:rPr lang="en-US" sz="1600" dirty="0"/>
              <a:t> </a:t>
            </a:r>
            <a:r>
              <a:rPr lang="en-US" sz="1600" dirty="0" err="1"/>
              <a:t>ricerche</a:t>
            </a:r>
            <a:r>
              <a:rPr lang="en-US" sz="1600" dirty="0"/>
              <a:t> </a:t>
            </a:r>
            <a:r>
              <a:rPr lang="en-US" sz="1600" dirty="0" err="1"/>
              <a:t>nel</a:t>
            </a:r>
            <a:r>
              <a:rPr lang="en-US" sz="1600" dirty="0"/>
              <a:t> </a:t>
            </a:r>
            <a:r>
              <a:rPr lang="en-US" sz="1600" dirty="0" err="1"/>
              <a:t>dettaglio</a:t>
            </a:r>
            <a:r>
              <a:rPr lang="en-US" sz="1600" dirty="0"/>
              <a:t>.</a:t>
            </a:r>
          </a:p>
          <a:p>
            <a:pPr marL="0" indent="0" algn="just">
              <a:buNone/>
            </a:pPr>
            <a:r>
              <a:rPr lang="en-US" sz="1600" dirty="0"/>
              <a:t>Il </a:t>
            </a:r>
            <a:r>
              <a:rPr lang="en-US" sz="1600" dirty="0" err="1"/>
              <a:t>motivo</a:t>
            </a:r>
            <a:r>
              <a:rPr lang="en-US" sz="1600" dirty="0"/>
              <a:t> </a:t>
            </a:r>
            <a:r>
              <a:rPr lang="en-US" sz="1600" dirty="0" err="1"/>
              <a:t>principale</a:t>
            </a:r>
            <a:r>
              <a:rPr lang="en-US" sz="1600" dirty="0"/>
              <a:t> </a:t>
            </a:r>
            <a:r>
              <a:rPr lang="en-US" sz="1600" dirty="0" err="1"/>
              <a:t>nell’implementare</a:t>
            </a:r>
            <a:r>
              <a:rPr lang="en-US" sz="1600" dirty="0"/>
              <a:t> </a:t>
            </a:r>
            <a:r>
              <a:rPr lang="en-US" sz="1600" dirty="0" err="1"/>
              <a:t>una</a:t>
            </a:r>
            <a:r>
              <a:rPr lang="en-US" sz="1600" dirty="0"/>
              <a:t> </a:t>
            </a:r>
            <a:r>
              <a:rPr lang="en-US" sz="1600" dirty="0" err="1"/>
              <a:t>ricerca</a:t>
            </a:r>
            <a:r>
              <a:rPr lang="en-US" sz="1600" dirty="0"/>
              <a:t> </a:t>
            </a:r>
            <a:r>
              <a:rPr lang="en-US" sz="1600" dirty="0" err="1"/>
              <a:t>avanzata</a:t>
            </a:r>
            <a:r>
              <a:rPr lang="en-US" sz="1600" dirty="0"/>
              <a:t> è </a:t>
            </a:r>
            <a:r>
              <a:rPr lang="en-US" sz="1600" dirty="0" err="1"/>
              <a:t>quello</a:t>
            </a:r>
            <a:r>
              <a:rPr lang="en-US" sz="1600" dirty="0"/>
              <a:t> di dare al </a:t>
            </a:r>
            <a:r>
              <a:rPr lang="en-US" sz="1600" dirty="0" err="1"/>
              <a:t>programma</a:t>
            </a:r>
            <a:r>
              <a:rPr lang="en-US" sz="1600" dirty="0"/>
              <a:t> </a:t>
            </a:r>
            <a:r>
              <a:rPr lang="en-US" sz="1600" dirty="0" err="1"/>
              <a:t>maggiore</a:t>
            </a:r>
            <a:r>
              <a:rPr lang="en-US" sz="1600" dirty="0"/>
              <a:t> </a:t>
            </a:r>
            <a:r>
              <a:rPr lang="en-US" sz="1600" b="1" dirty="0"/>
              <a:t>FLESSIBILITA’ </a:t>
            </a:r>
            <a:r>
              <a:rPr lang="en-US" sz="1600" dirty="0"/>
              <a:t>e di </a:t>
            </a:r>
            <a:r>
              <a:rPr lang="en-US" sz="1600" dirty="0" err="1"/>
              <a:t>conseguenza</a:t>
            </a:r>
            <a:r>
              <a:rPr lang="en-US" sz="1600" dirty="0"/>
              <a:t> </a:t>
            </a:r>
            <a:r>
              <a:rPr lang="en-US" sz="1600" dirty="0" err="1"/>
              <a:t>permettere</a:t>
            </a:r>
            <a:r>
              <a:rPr lang="en-US" sz="1600" dirty="0"/>
              <a:t> al </a:t>
            </a:r>
            <a:r>
              <a:rPr lang="en-US" sz="1600" dirty="0" err="1"/>
              <a:t>cliente</a:t>
            </a:r>
            <a:r>
              <a:rPr lang="en-US" sz="1600" dirty="0"/>
              <a:t> di </a:t>
            </a:r>
            <a:r>
              <a:rPr lang="en-US" sz="1600" dirty="0" err="1"/>
              <a:t>ottenere</a:t>
            </a:r>
            <a:r>
              <a:rPr lang="en-US" sz="1600" dirty="0"/>
              <a:t> </a:t>
            </a:r>
            <a:r>
              <a:rPr lang="en-US" sz="1600" dirty="0" err="1"/>
              <a:t>risultati</a:t>
            </a:r>
            <a:r>
              <a:rPr lang="en-US" sz="1600" dirty="0"/>
              <a:t> </a:t>
            </a:r>
            <a:r>
              <a:rPr lang="en-US" sz="1600" dirty="0" err="1"/>
              <a:t>più</a:t>
            </a:r>
            <a:r>
              <a:rPr lang="en-US" sz="1600" dirty="0"/>
              <a:t> </a:t>
            </a:r>
            <a:r>
              <a:rPr lang="en-US" sz="1600" dirty="0" err="1"/>
              <a:t>soddisfacenti</a:t>
            </a:r>
            <a:r>
              <a:rPr lang="en-US" sz="1600" dirty="0"/>
              <a:t> </a:t>
            </a:r>
            <a:r>
              <a:rPr lang="en-US" sz="1600" dirty="0" err="1"/>
              <a:t>tramite</a:t>
            </a:r>
            <a:r>
              <a:rPr lang="en-US" sz="1600" dirty="0"/>
              <a:t> </a:t>
            </a:r>
            <a:r>
              <a:rPr lang="en-US" sz="1600" dirty="0" err="1"/>
              <a:t>ricerche</a:t>
            </a:r>
            <a:r>
              <a:rPr lang="en-US" sz="1600" dirty="0"/>
              <a:t> </a:t>
            </a:r>
            <a:r>
              <a:rPr lang="en-US" sz="1600" dirty="0" err="1"/>
              <a:t>mirate</a:t>
            </a:r>
            <a:r>
              <a:rPr lang="en-US" sz="1600" dirty="0"/>
              <a:t>.</a:t>
            </a:r>
          </a:p>
          <a:p>
            <a:pPr marL="0" indent="0" algn="just">
              <a:buNone/>
            </a:pPr>
            <a:r>
              <a:rPr lang="en-US" sz="1600" dirty="0" err="1"/>
              <a:t>Tramite</a:t>
            </a:r>
            <a:r>
              <a:rPr lang="en-US" sz="1600" dirty="0"/>
              <a:t> </a:t>
            </a:r>
            <a:r>
              <a:rPr lang="en-US" sz="1600" dirty="0" err="1"/>
              <a:t>il</a:t>
            </a:r>
            <a:r>
              <a:rPr lang="en-US" sz="1600" dirty="0"/>
              <a:t> </a:t>
            </a:r>
            <a:r>
              <a:rPr lang="en-US" sz="1600" dirty="0" err="1"/>
              <a:t>pulsante</a:t>
            </a:r>
            <a:r>
              <a:rPr lang="en-US" sz="1600" dirty="0"/>
              <a:t> “BACK” (</a:t>
            </a:r>
            <a:r>
              <a:rPr lang="en-US" sz="1600" dirty="0" err="1"/>
              <a:t>indicato</a:t>
            </a:r>
            <a:r>
              <a:rPr lang="en-US" sz="1600" dirty="0"/>
              <a:t> </a:t>
            </a:r>
            <a:r>
              <a:rPr lang="en-US" sz="1600" dirty="0" err="1"/>
              <a:t>dalla</a:t>
            </a:r>
            <a:r>
              <a:rPr lang="en-US" sz="1600" dirty="0"/>
              <a:t> </a:t>
            </a:r>
            <a:r>
              <a:rPr lang="en-US" sz="1600" dirty="0" err="1"/>
              <a:t>freccia</a:t>
            </a:r>
            <a:r>
              <a:rPr lang="en-US" sz="1600" dirty="0"/>
              <a:t> </a:t>
            </a:r>
            <a:r>
              <a:rPr lang="en-US" sz="1600" dirty="0" err="1"/>
              <a:t>all’indietro</a:t>
            </a:r>
            <a:r>
              <a:rPr lang="en-US" sz="1600" dirty="0"/>
              <a:t>) </a:t>
            </a:r>
            <a:r>
              <a:rPr lang="en-US" sz="1600" dirty="0" err="1"/>
              <a:t>si</a:t>
            </a:r>
            <a:r>
              <a:rPr lang="en-US" sz="1600" dirty="0"/>
              <a:t> </a:t>
            </a:r>
            <a:r>
              <a:rPr lang="en-US" sz="1600" dirty="0" err="1"/>
              <a:t>tornerà</a:t>
            </a:r>
            <a:r>
              <a:rPr lang="en-US" sz="1600" dirty="0"/>
              <a:t> </a:t>
            </a:r>
            <a:r>
              <a:rPr lang="en-US" sz="1600" dirty="0" err="1"/>
              <a:t>alla</a:t>
            </a:r>
            <a:r>
              <a:rPr lang="en-US" sz="1600" dirty="0"/>
              <a:t> </a:t>
            </a:r>
            <a:r>
              <a:rPr lang="en-US" sz="1600" dirty="0" err="1"/>
              <a:t>schermata</a:t>
            </a:r>
            <a:r>
              <a:rPr lang="en-US" sz="1600" dirty="0"/>
              <a:t> </a:t>
            </a:r>
            <a:r>
              <a:rPr lang="en-US" sz="1600" dirty="0" err="1"/>
              <a:t>principale</a:t>
            </a:r>
            <a:r>
              <a:rPr lang="en-US" sz="1600" dirty="0"/>
              <a:t> </a:t>
            </a:r>
            <a:r>
              <a:rPr lang="en-US" sz="1600" dirty="0" err="1"/>
              <a:t>degli</a:t>
            </a:r>
            <a:r>
              <a:rPr lang="en-US" sz="1600" dirty="0"/>
              <a:t> </a:t>
            </a:r>
            <a:r>
              <a:rPr lang="en-US" sz="1600" dirty="0" err="1"/>
              <a:t>eventi</a:t>
            </a:r>
            <a:r>
              <a:rPr lang="en-US" sz="1600" dirty="0"/>
              <a:t>.</a:t>
            </a:r>
          </a:p>
          <a:p>
            <a:pPr marL="0" indent="0" algn="just">
              <a:buNone/>
            </a:pPr>
            <a:endParaRPr lang="en-US" sz="1600" dirty="0"/>
          </a:p>
        </p:txBody>
      </p:sp>
      <p:pic>
        <p:nvPicPr>
          <p:cNvPr id="8" name="Segnaposto contenuto 4">
            <a:extLst>
              <a:ext uri="{FF2B5EF4-FFF2-40B4-BE49-F238E27FC236}">
                <a16:creationId xmlns:a16="http://schemas.microsoft.com/office/drawing/2014/main" id="{AC819CBC-04F7-4559-A2BA-5A0A928141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0191" y="370500"/>
            <a:ext cx="7803026" cy="5564627"/>
          </a:xfrm>
          <a:prstGeom prst="rect">
            <a:avLst/>
          </a:prstGeom>
        </p:spPr>
      </p:pic>
      <p:sp>
        <p:nvSpPr>
          <p:cNvPr id="5" name="Rettangolo 4">
            <a:extLst>
              <a:ext uri="{FF2B5EF4-FFF2-40B4-BE49-F238E27FC236}">
                <a16:creationId xmlns:a16="http://schemas.microsoft.com/office/drawing/2014/main" id="{0DEBE1E1-34DE-40F8-A59B-E15AB307C6B8}"/>
              </a:ext>
            </a:extLst>
          </p:cNvPr>
          <p:cNvSpPr/>
          <p:nvPr/>
        </p:nvSpPr>
        <p:spPr>
          <a:xfrm>
            <a:off x="6811617" y="5935127"/>
            <a:ext cx="2928730" cy="307777"/>
          </a:xfrm>
          <a:prstGeom prst="rect">
            <a:avLst/>
          </a:prstGeom>
        </p:spPr>
        <p:txBody>
          <a:bodyPr wrap="square">
            <a:spAutoFit/>
          </a:bodyPr>
          <a:lstStyle/>
          <a:p>
            <a:r>
              <a:rPr lang="en-US" sz="1400" dirty="0" err="1"/>
              <a:t>Img</a:t>
            </a:r>
            <a:r>
              <a:rPr lang="en-US" sz="1400" dirty="0"/>
              <a:t> 2.1 : </a:t>
            </a:r>
            <a:r>
              <a:rPr lang="en-US" sz="1400" dirty="0" err="1"/>
              <a:t>Ricerca</a:t>
            </a:r>
            <a:r>
              <a:rPr lang="en-US" sz="1400" dirty="0"/>
              <a:t> </a:t>
            </a:r>
            <a:r>
              <a:rPr lang="en-US" sz="1400" dirty="0" err="1"/>
              <a:t>Avanzata</a:t>
            </a:r>
            <a:r>
              <a:rPr lang="en-US" sz="1400" dirty="0"/>
              <a:t> </a:t>
            </a:r>
            <a:r>
              <a:rPr lang="en-US" sz="1400" dirty="0" err="1"/>
              <a:t>Eventi</a:t>
            </a:r>
            <a:endParaRPr lang="it-IT" sz="1400" dirty="0"/>
          </a:p>
        </p:txBody>
      </p:sp>
      <p:cxnSp>
        <p:nvCxnSpPr>
          <p:cNvPr id="26" name="Connettore curvo 25">
            <a:extLst>
              <a:ext uri="{FF2B5EF4-FFF2-40B4-BE49-F238E27FC236}">
                <a16:creationId xmlns:a16="http://schemas.microsoft.com/office/drawing/2014/main" id="{1222F661-C23E-49E7-A10F-9FF11DABA415}"/>
              </a:ext>
            </a:extLst>
          </p:cNvPr>
          <p:cNvCxnSpPr/>
          <p:nvPr/>
        </p:nvCxnSpPr>
        <p:spPr>
          <a:xfrm>
            <a:off x="7580243" y="1683026"/>
            <a:ext cx="728870" cy="715617"/>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ttore curvo 27">
            <a:extLst>
              <a:ext uri="{FF2B5EF4-FFF2-40B4-BE49-F238E27FC236}">
                <a16:creationId xmlns:a16="http://schemas.microsoft.com/office/drawing/2014/main" id="{F17274F8-DE07-49C9-BFFB-E46D2BAE87F7}"/>
              </a:ext>
            </a:extLst>
          </p:cNvPr>
          <p:cNvCxnSpPr>
            <a:cxnSpLocks/>
          </p:cNvCxnSpPr>
          <p:nvPr/>
        </p:nvCxnSpPr>
        <p:spPr>
          <a:xfrm rot="10800000" flipV="1">
            <a:off x="8759687" y="1696278"/>
            <a:ext cx="689114" cy="490333"/>
          </a:xfrm>
          <a:prstGeom prst="curvedConnector3">
            <a:avLst>
              <a:gd name="adj1" fmla="val 10192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Rettangolo 31">
            <a:extLst>
              <a:ext uri="{FF2B5EF4-FFF2-40B4-BE49-F238E27FC236}">
                <a16:creationId xmlns:a16="http://schemas.microsoft.com/office/drawing/2014/main" id="{68B27855-E40D-47E1-B3D7-B44AB5131BCF}"/>
              </a:ext>
            </a:extLst>
          </p:cNvPr>
          <p:cNvSpPr/>
          <p:nvPr/>
        </p:nvSpPr>
        <p:spPr>
          <a:xfrm>
            <a:off x="8275982" y="2186611"/>
            <a:ext cx="1095300" cy="461665"/>
          </a:xfrm>
          <a:prstGeom prst="rect">
            <a:avLst/>
          </a:prstGeom>
        </p:spPr>
        <p:txBody>
          <a:bodyPr wrap="none">
            <a:spAutoFit/>
          </a:bodyPr>
          <a:lstStyle/>
          <a:p>
            <a:r>
              <a:rPr lang="en-US" sz="1200" dirty="0" err="1"/>
              <a:t>Scegliere</a:t>
            </a:r>
            <a:r>
              <a:rPr lang="en-US" sz="1200" dirty="0"/>
              <a:t> un </a:t>
            </a:r>
          </a:p>
          <a:p>
            <a:r>
              <a:rPr lang="en-US" sz="1200" dirty="0"/>
              <a:t>RANGE di date</a:t>
            </a:r>
            <a:endParaRPr lang="it-IT" sz="1200" dirty="0"/>
          </a:p>
        </p:txBody>
      </p:sp>
    </p:spTree>
    <p:extLst>
      <p:ext uri="{BB962C8B-B14F-4D97-AF65-F5344CB8AC3E}">
        <p14:creationId xmlns:p14="http://schemas.microsoft.com/office/powerpoint/2010/main" val="31955585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C02E4DA-9D0B-4211-94EF-C7EB37659F3A}"/>
              </a:ext>
            </a:extLst>
          </p:cNvPr>
          <p:cNvSpPr>
            <a:spLocks noGrp="1"/>
          </p:cNvSpPr>
          <p:nvPr>
            <p:ph type="title"/>
          </p:nvPr>
        </p:nvSpPr>
        <p:spPr>
          <a:xfrm>
            <a:off x="966952" y="1204108"/>
            <a:ext cx="2669406" cy="1781175"/>
          </a:xfrm>
        </p:spPr>
        <p:txBody>
          <a:bodyPr>
            <a:normAutofit/>
          </a:bodyPr>
          <a:lstStyle/>
          <a:p>
            <a:pPr algn="ctr"/>
            <a:r>
              <a:rPr lang="it-IT" sz="3200" dirty="0">
                <a:solidFill>
                  <a:srgbClr val="FFFFFF"/>
                </a:solidFill>
              </a:rPr>
              <a:t>EVENTI:</a:t>
            </a:r>
            <a:br>
              <a:rPr lang="it-IT" sz="3200" dirty="0">
                <a:solidFill>
                  <a:srgbClr val="FFFFFF"/>
                </a:solidFill>
              </a:rPr>
            </a:br>
            <a:r>
              <a:rPr lang="it-IT" sz="3200" dirty="0">
                <a:solidFill>
                  <a:srgbClr val="FFFFFF"/>
                </a:solidFill>
              </a:rPr>
              <a:t>Creazione</a:t>
            </a:r>
            <a:br>
              <a:rPr lang="it-IT" sz="3200" dirty="0">
                <a:solidFill>
                  <a:srgbClr val="FFFFFF"/>
                </a:solidFill>
              </a:rPr>
            </a:br>
            <a:r>
              <a:rPr lang="it-IT" sz="3200" dirty="0">
                <a:solidFill>
                  <a:srgbClr val="FFFFFF"/>
                </a:solidFill>
              </a:rPr>
              <a:t>Evento</a:t>
            </a:r>
          </a:p>
        </p:txBody>
      </p:sp>
      <p:sp>
        <p:nvSpPr>
          <p:cNvPr id="10" name="Content Placeholder 9">
            <a:extLst>
              <a:ext uri="{FF2B5EF4-FFF2-40B4-BE49-F238E27FC236}">
                <a16:creationId xmlns:a16="http://schemas.microsoft.com/office/drawing/2014/main" id="{2158E6E1-438A-4E06-8AD9-E01976A0ECD0}"/>
              </a:ext>
            </a:extLst>
          </p:cNvPr>
          <p:cNvSpPr>
            <a:spLocks noGrp="1"/>
          </p:cNvSpPr>
          <p:nvPr>
            <p:ph idx="1"/>
          </p:nvPr>
        </p:nvSpPr>
        <p:spPr>
          <a:xfrm>
            <a:off x="717422" y="3355130"/>
            <a:ext cx="3059447" cy="2886644"/>
          </a:xfrm>
        </p:spPr>
        <p:txBody>
          <a:bodyPr>
            <a:normAutofit fontScale="85000" lnSpcReduction="10000"/>
          </a:bodyPr>
          <a:lstStyle/>
          <a:p>
            <a:pPr marL="0" indent="0" algn="just">
              <a:buNone/>
            </a:pPr>
            <a:r>
              <a:rPr lang="en-US" sz="1600" dirty="0" err="1"/>
              <a:t>Scegliendo</a:t>
            </a:r>
            <a:r>
              <a:rPr lang="en-US" sz="1600" dirty="0"/>
              <a:t> </a:t>
            </a:r>
            <a:r>
              <a:rPr lang="en-US" sz="1600" dirty="0" err="1"/>
              <a:t>invece</a:t>
            </a:r>
            <a:r>
              <a:rPr lang="en-US" sz="1600" dirty="0"/>
              <a:t> </a:t>
            </a:r>
            <a:r>
              <a:rPr lang="en-US" sz="1600" dirty="0" err="1"/>
              <a:t>l’opzione</a:t>
            </a:r>
            <a:r>
              <a:rPr lang="en-US" sz="1600" dirty="0"/>
              <a:t> </a:t>
            </a:r>
            <a:r>
              <a:rPr lang="en-US" sz="1600" b="1" dirty="0"/>
              <a:t>CREA EVENTO </a:t>
            </a:r>
            <a:r>
              <a:rPr lang="en-US" sz="1600" dirty="0" err="1"/>
              <a:t>si</a:t>
            </a:r>
            <a:r>
              <a:rPr lang="en-US" sz="1600" dirty="0"/>
              <a:t> </a:t>
            </a:r>
            <a:r>
              <a:rPr lang="en-US" sz="1600" dirty="0" err="1"/>
              <a:t>accederà</a:t>
            </a:r>
            <a:r>
              <a:rPr lang="en-US" sz="1600" dirty="0"/>
              <a:t> ad </a:t>
            </a:r>
            <a:r>
              <a:rPr lang="en-US" sz="1600" dirty="0" err="1"/>
              <a:t>una</a:t>
            </a:r>
            <a:r>
              <a:rPr lang="en-US" sz="1600" dirty="0"/>
              <a:t> </a:t>
            </a:r>
            <a:r>
              <a:rPr lang="en-US" sz="1600" dirty="0" err="1"/>
              <a:t>nuova</a:t>
            </a:r>
            <a:r>
              <a:rPr lang="en-US" sz="1600" dirty="0"/>
              <a:t> </a:t>
            </a:r>
            <a:r>
              <a:rPr lang="en-US" sz="1600" dirty="0" err="1"/>
              <a:t>schermata</a:t>
            </a:r>
            <a:r>
              <a:rPr lang="en-US" sz="1600" dirty="0"/>
              <a:t> </a:t>
            </a:r>
            <a:r>
              <a:rPr lang="en-US" sz="1600" dirty="0" err="1"/>
              <a:t>nella</a:t>
            </a:r>
            <a:r>
              <a:rPr lang="en-US" sz="1600" dirty="0"/>
              <a:t> quale </a:t>
            </a:r>
            <a:r>
              <a:rPr lang="en-US" sz="1600" dirty="0" err="1"/>
              <a:t>si</a:t>
            </a:r>
            <a:r>
              <a:rPr lang="en-US" sz="1600" dirty="0"/>
              <a:t> </a:t>
            </a:r>
            <a:r>
              <a:rPr lang="en-US" sz="1600" dirty="0" err="1"/>
              <a:t>potrà</a:t>
            </a:r>
            <a:r>
              <a:rPr lang="en-US" sz="1600" dirty="0"/>
              <a:t> </a:t>
            </a:r>
            <a:r>
              <a:rPr lang="en-US" sz="1600" dirty="0" err="1"/>
              <a:t>creare</a:t>
            </a:r>
            <a:r>
              <a:rPr lang="en-US" sz="1600" dirty="0"/>
              <a:t> un </a:t>
            </a:r>
            <a:r>
              <a:rPr lang="en-US" sz="1600" b="1" dirty="0"/>
              <a:t>EVENTO.</a:t>
            </a:r>
          </a:p>
          <a:p>
            <a:pPr marL="0" indent="0" algn="just">
              <a:buNone/>
            </a:pPr>
            <a:r>
              <a:rPr lang="en-US" sz="1600" dirty="0" err="1"/>
              <a:t>L’operazione</a:t>
            </a:r>
            <a:r>
              <a:rPr lang="en-US" sz="1600" dirty="0"/>
              <a:t> </a:t>
            </a:r>
            <a:r>
              <a:rPr lang="en-US" sz="1600" dirty="0" err="1"/>
              <a:t>sarà</a:t>
            </a:r>
            <a:r>
              <a:rPr lang="en-US" sz="1600" dirty="0"/>
              <a:t> </a:t>
            </a:r>
            <a:r>
              <a:rPr lang="en-US" sz="1600" dirty="0" err="1"/>
              <a:t>semplice</a:t>
            </a:r>
            <a:r>
              <a:rPr lang="en-US" sz="1600" dirty="0"/>
              <a:t>: </a:t>
            </a:r>
            <a:r>
              <a:rPr lang="en-US" sz="1600" dirty="0" err="1"/>
              <a:t>bisognerà</a:t>
            </a:r>
            <a:r>
              <a:rPr lang="en-US" sz="1600" dirty="0"/>
              <a:t> </a:t>
            </a:r>
            <a:r>
              <a:rPr lang="en-US" sz="1600" dirty="0" err="1"/>
              <a:t>inserire</a:t>
            </a:r>
            <a:r>
              <a:rPr lang="en-US" sz="1600" dirty="0"/>
              <a:t> </a:t>
            </a:r>
            <a:r>
              <a:rPr lang="en-US" sz="1600" dirty="0" err="1"/>
              <a:t>tutti</a:t>
            </a:r>
            <a:r>
              <a:rPr lang="en-US" sz="1600" dirty="0"/>
              <a:t> i </a:t>
            </a:r>
            <a:r>
              <a:rPr lang="en-US" sz="1600" dirty="0" err="1"/>
              <a:t>dati</a:t>
            </a:r>
            <a:r>
              <a:rPr lang="en-US" sz="1600" dirty="0"/>
              <a:t> relative </a:t>
            </a:r>
            <a:r>
              <a:rPr lang="en-US" sz="1600" dirty="0" err="1"/>
              <a:t>all’evento</a:t>
            </a:r>
            <a:r>
              <a:rPr lang="en-US" sz="1600" dirty="0"/>
              <a:t> e </a:t>
            </a:r>
            <a:r>
              <a:rPr lang="en-US" sz="1600" dirty="0" err="1"/>
              <a:t>premere</a:t>
            </a:r>
            <a:r>
              <a:rPr lang="en-US" sz="1600" dirty="0"/>
              <a:t> </a:t>
            </a:r>
            <a:r>
              <a:rPr lang="en-US" sz="1600" dirty="0" err="1"/>
              <a:t>il</a:t>
            </a:r>
            <a:r>
              <a:rPr lang="en-US" sz="1600" dirty="0"/>
              <a:t> </a:t>
            </a:r>
            <a:r>
              <a:rPr lang="en-US" sz="1600" dirty="0" err="1"/>
              <a:t>pulsante</a:t>
            </a:r>
            <a:r>
              <a:rPr lang="en-US" sz="1600" dirty="0"/>
              <a:t> “CREATE EVENT”</a:t>
            </a:r>
          </a:p>
          <a:p>
            <a:pPr marL="0" indent="0" algn="just">
              <a:buNone/>
            </a:pPr>
            <a:r>
              <a:rPr lang="en-US" sz="1600" dirty="0" err="1"/>
              <a:t>Tramite</a:t>
            </a:r>
            <a:r>
              <a:rPr lang="en-US" sz="1600" dirty="0"/>
              <a:t> </a:t>
            </a:r>
            <a:r>
              <a:rPr lang="en-US" sz="1600" dirty="0" err="1"/>
              <a:t>il</a:t>
            </a:r>
            <a:r>
              <a:rPr lang="en-US" sz="1600" dirty="0"/>
              <a:t> </a:t>
            </a:r>
            <a:r>
              <a:rPr lang="en-US" sz="1600" dirty="0" err="1"/>
              <a:t>pulsante</a:t>
            </a:r>
            <a:r>
              <a:rPr lang="en-US" sz="1600" dirty="0"/>
              <a:t> “BACK” (</a:t>
            </a:r>
            <a:r>
              <a:rPr lang="en-US" sz="1600" dirty="0" err="1"/>
              <a:t>indicato</a:t>
            </a:r>
            <a:r>
              <a:rPr lang="en-US" sz="1600" dirty="0"/>
              <a:t> </a:t>
            </a:r>
            <a:r>
              <a:rPr lang="en-US" sz="1600" dirty="0" err="1"/>
              <a:t>dalla</a:t>
            </a:r>
            <a:r>
              <a:rPr lang="en-US" sz="1600" dirty="0"/>
              <a:t> </a:t>
            </a:r>
            <a:r>
              <a:rPr lang="en-US" sz="1600" dirty="0" err="1"/>
              <a:t>freccia</a:t>
            </a:r>
            <a:r>
              <a:rPr lang="en-US" sz="1600" dirty="0"/>
              <a:t> </a:t>
            </a:r>
            <a:r>
              <a:rPr lang="en-US" sz="1600" dirty="0" err="1"/>
              <a:t>all’indietro</a:t>
            </a:r>
            <a:r>
              <a:rPr lang="en-US" sz="1600" dirty="0"/>
              <a:t>) </a:t>
            </a:r>
            <a:r>
              <a:rPr lang="en-US" sz="1600" dirty="0" err="1"/>
              <a:t>si</a:t>
            </a:r>
            <a:r>
              <a:rPr lang="en-US" sz="1600" dirty="0"/>
              <a:t> </a:t>
            </a:r>
            <a:r>
              <a:rPr lang="en-US" sz="1600" dirty="0" err="1"/>
              <a:t>tornerà</a:t>
            </a:r>
            <a:r>
              <a:rPr lang="en-US" sz="1600" dirty="0"/>
              <a:t> </a:t>
            </a:r>
            <a:r>
              <a:rPr lang="en-US" sz="1600" dirty="0" err="1"/>
              <a:t>alla</a:t>
            </a:r>
            <a:r>
              <a:rPr lang="en-US" sz="1600" dirty="0"/>
              <a:t> </a:t>
            </a:r>
            <a:r>
              <a:rPr lang="en-US" sz="1600" dirty="0" err="1"/>
              <a:t>schermata</a:t>
            </a:r>
            <a:r>
              <a:rPr lang="en-US" sz="1600" dirty="0"/>
              <a:t> </a:t>
            </a:r>
            <a:r>
              <a:rPr lang="en-US" sz="1600" dirty="0" err="1"/>
              <a:t>principale</a:t>
            </a:r>
            <a:r>
              <a:rPr lang="en-US" sz="1600" dirty="0"/>
              <a:t> </a:t>
            </a:r>
            <a:r>
              <a:rPr lang="en-US" sz="1600" dirty="0" err="1"/>
              <a:t>degli</a:t>
            </a:r>
            <a:r>
              <a:rPr lang="en-US" sz="1600" dirty="0"/>
              <a:t> </a:t>
            </a:r>
            <a:r>
              <a:rPr lang="en-US" sz="1600" dirty="0" err="1"/>
              <a:t>eventi</a:t>
            </a:r>
            <a:r>
              <a:rPr lang="en-US" sz="1600" dirty="0"/>
              <a:t>.</a:t>
            </a:r>
          </a:p>
        </p:txBody>
      </p:sp>
      <p:pic>
        <p:nvPicPr>
          <p:cNvPr id="8" name="Segnaposto contenuto 4">
            <a:extLst>
              <a:ext uri="{FF2B5EF4-FFF2-40B4-BE49-F238E27FC236}">
                <a16:creationId xmlns:a16="http://schemas.microsoft.com/office/drawing/2014/main" id="{FFB6BD6A-85A1-483C-BD86-77A0F9E411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1504" y="340338"/>
            <a:ext cx="7744461" cy="5624951"/>
          </a:xfrm>
          <a:prstGeom prst="rect">
            <a:avLst/>
          </a:prstGeom>
        </p:spPr>
      </p:pic>
    </p:spTree>
    <p:extLst>
      <p:ext uri="{BB962C8B-B14F-4D97-AF65-F5344CB8AC3E}">
        <p14:creationId xmlns:p14="http://schemas.microsoft.com/office/powerpoint/2010/main" val="2830471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8A1403F-9F68-43E8-96E8-E29DBDE7A232}"/>
              </a:ext>
            </a:extLst>
          </p:cNvPr>
          <p:cNvSpPr>
            <a:spLocks noGrp="1"/>
          </p:cNvSpPr>
          <p:nvPr>
            <p:ph type="title"/>
          </p:nvPr>
        </p:nvSpPr>
        <p:spPr>
          <a:xfrm>
            <a:off x="838200" y="404881"/>
            <a:ext cx="10515600" cy="390249"/>
          </a:xfrm>
        </p:spPr>
        <p:txBody>
          <a:bodyPr>
            <a:normAutofit fontScale="90000"/>
          </a:bodyPr>
          <a:lstStyle/>
          <a:p>
            <a:pPr algn="ctr"/>
            <a:r>
              <a:rPr lang="it-IT" dirty="0"/>
              <a:t>Descrizione del Progetto</a:t>
            </a:r>
          </a:p>
        </p:txBody>
      </p:sp>
      <p:sp>
        <p:nvSpPr>
          <p:cNvPr id="3" name="Segnaposto contenuto 2">
            <a:extLst>
              <a:ext uri="{FF2B5EF4-FFF2-40B4-BE49-F238E27FC236}">
                <a16:creationId xmlns:a16="http://schemas.microsoft.com/office/drawing/2014/main" id="{326739A8-C37E-4AC7-8056-415DFB88FE8A}"/>
              </a:ext>
            </a:extLst>
          </p:cNvPr>
          <p:cNvSpPr>
            <a:spLocks noGrp="1"/>
          </p:cNvSpPr>
          <p:nvPr>
            <p:ph idx="1"/>
          </p:nvPr>
        </p:nvSpPr>
        <p:spPr>
          <a:xfrm>
            <a:off x="838200" y="795131"/>
            <a:ext cx="10515600" cy="6062870"/>
          </a:xfrm>
        </p:spPr>
        <p:txBody>
          <a:bodyPr>
            <a:normAutofit fontScale="85000" lnSpcReduction="10000"/>
          </a:bodyPr>
          <a:lstStyle/>
          <a:p>
            <a:pPr marL="0" indent="0">
              <a:buNone/>
            </a:pPr>
            <a:r>
              <a:rPr lang="it-IT" sz="1800" dirty="0"/>
              <a:t>L’</a:t>
            </a:r>
            <a:r>
              <a:rPr lang="it-IT" sz="1800" i="1" dirty="0"/>
              <a:t>EM-17 </a:t>
            </a:r>
            <a:r>
              <a:rPr lang="it-IT" sz="1800" dirty="0"/>
              <a:t>(</a:t>
            </a:r>
            <a:r>
              <a:rPr lang="it-IT" sz="1800" i="1" dirty="0" err="1"/>
              <a:t>Event</a:t>
            </a:r>
            <a:r>
              <a:rPr lang="it-IT" sz="1800" i="1" dirty="0"/>
              <a:t> Manager</a:t>
            </a:r>
            <a:r>
              <a:rPr lang="it-IT" sz="1800" dirty="0"/>
              <a:t>) è un Sistema Informativo complesso e distribuito finalizzato a gestire eventi che coinvolgono una grande partecipazione di pubblico, quali concerti, cinema, teatri, conferenze, etc.. </a:t>
            </a:r>
          </a:p>
          <a:p>
            <a:pPr marL="0" indent="0">
              <a:buNone/>
            </a:pPr>
            <a:r>
              <a:rPr lang="it-IT" sz="1800" dirty="0"/>
              <a:t>Il sistema distribuito presenta una parte di Back-Office per la gestione degli eventi da parte degli amministratori, un Front-End per l’acquisto di un biglietto di un evento da parte di un utente finale, ed un client su dispositivo mobile, utilizzato dai Controllori per verificare la validità degli accessi. </a:t>
            </a:r>
          </a:p>
          <a:p>
            <a:pPr marL="0" indent="0">
              <a:buNone/>
            </a:pPr>
            <a:r>
              <a:rPr lang="it-IT" sz="1800" dirty="0"/>
              <a:t>I principali servizi offerti dal sistema sono 6:</a:t>
            </a:r>
          </a:p>
          <a:p>
            <a:r>
              <a:rPr lang="it-IT" sz="1800" dirty="0"/>
              <a:t>1. Visualizzazione, su un sito web, degli eventi disponibili. </a:t>
            </a:r>
          </a:p>
          <a:p>
            <a:r>
              <a:rPr lang="it-IT" sz="1800" dirty="0"/>
              <a:t>2. Acquisto Biglietto per un evento, dopo la visualizzazione del punto 1. </a:t>
            </a:r>
          </a:p>
          <a:p>
            <a:r>
              <a:rPr lang="it-IT" sz="1800" dirty="0"/>
              <a:t>3. Controllo Accesso all’evento da parte di un addetto alla Security. </a:t>
            </a:r>
          </a:p>
          <a:p>
            <a:r>
              <a:rPr lang="it-IT" sz="1800" dirty="0"/>
              <a:t>4. Gestione degli Eventi </a:t>
            </a:r>
          </a:p>
          <a:p>
            <a:pPr lvl="1"/>
            <a:r>
              <a:rPr lang="it-IT" sz="1600" dirty="0"/>
              <a:t>a. Inserimento nuovo Evento </a:t>
            </a:r>
          </a:p>
          <a:p>
            <a:pPr lvl="1"/>
            <a:r>
              <a:rPr lang="it-IT" sz="1600" dirty="0"/>
              <a:t>b. Modifica Evento esistente </a:t>
            </a:r>
          </a:p>
          <a:p>
            <a:pPr lvl="1"/>
            <a:r>
              <a:rPr lang="it-IT" sz="1600" dirty="0"/>
              <a:t>c. Cancellazione Evento </a:t>
            </a:r>
          </a:p>
          <a:p>
            <a:r>
              <a:rPr lang="it-IT" sz="1800" dirty="0"/>
              <a:t>5. Gestione dei Clienti </a:t>
            </a:r>
          </a:p>
          <a:p>
            <a:pPr lvl="1"/>
            <a:r>
              <a:rPr lang="it-IT" sz="1600" dirty="0"/>
              <a:t>a. Visualizzazione dati relativi ad un Cliente </a:t>
            </a:r>
          </a:p>
          <a:p>
            <a:pPr lvl="1"/>
            <a:r>
              <a:rPr lang="it-IT" sz="1600" dirty="0"/>
              <a:t>b. Cancellazione di un Cliente </a:t>
            </a:r>
          </a:p>
          <a:p>
            <a:r>
              <a:rPr lang="it-IT" sz="1800" dirty="0"/>
              <a:t>6. Generazione Statistiche relative ad uno o più eventi </a:t>
            </a:r>
          </a:p>
          <a:p>
            <a:r>
              <a:rPr lang="it-IT" sz="1800" dirty="0"/>
              <a:t>7. Gestione Addetti </a:t>
            </a:r>
          </a:p>
        </p:txBody>
      </p:sp>
    </p:spTree>
    <p:extLst>
      <p:ext uri="{BB962C8B-B14F-4D97-AF65-F5344CB8AC3E}">
        <p14:creationId xmlns:p14="http://schemas.microsoft.com/office/powerpoint/2010/main" val="23025466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560C6EA-FCC8-4BDC-B009-3393D3EE6BBD}"/>
              </a:ext>
            </a:extLst>
          </p:cNvPr>
          <p:cNvSpPr>
            <a:spLocks noGrp="1"/>
          </p:cNvSpPr>
          <p:nvPr>
            <p:ph type="title"/>
          </p:nvPr>
        </p:nvSpPr>
        <p:spPr>
          <a:xfrm>
            <a:off x="966952" y="1204108"/>
            <a:ext cx="2669406" cy="1781175"/>
          </a:xfrm>
        </p:spPr>
        <p:txBody>
          <a:bodyPr>
            <a:normAutofit/>
          </a:bodyPr>
          <a:lstStyle/>
          <a:p>
            <a:pPr algn="ctr"/>
            <a:r>
              <a:rPr lang="it-IT" sz="3200" dirty="0">
                <a:solidFill>
                  <a:srgbClr val="FFFFFF"/>
                </a:solidFill>
              </a:rPr>
              <a:t>CUSTOMER</a:t>
            </a:r>
          </a:p>
        </p:txBody>
      </p:sp>
      <p:sp>
        <p:nvSpPr>
          <p:cNvPr id="10" name="Content Placeholder 9">
            <a:extLst>
              <a:ext uri="{FF2B5EF4-FFF2-40B4-BE49-F238E27FC236}">
                <a16:creationId xmlns:a16="http://schemas.microsoft.com/office/drawing/2014/main" id="{90D3A8AF-68A8-444D-8AE0-E1F082B23AF3}"/>
              </a:ext>
            </a:extLst>
          </p:cNvPr>
          <p:cNvSpPr>
            <a:spLocks noGrp="1"/>
          </p:cNvSpPr>
          <p:nvPr>
            <p:ph idx="1"/>
          </p:nvPr>
        </p:nvSpPr>
        <p:spPr>
          <a:xfrm>
            <a:off x="717423" y="3355130"/>
            <a:ext cx="3085951" cy="2913148"/>
          </a:xfrm>
        </p:spPr>
        <p:txBody>
          <a:bodyPr>
            <a:normAutofit fontScale="92500" lnSpcReduction="10000"/>
          </a:bodyPr>
          <a:lstStyle/>
          <a:p>
            <a:pPr marL="0" indent="0" algn="just">
              <a:buNone/>
            </a:pPr>
            <a:r>
              <a:rPr lang="en-US" sz="1600" dirty="0"/>
              <a:t>La </a:t>
            </a:r>
            <a:r>
              <a:rPr lang="en-US" sz="1600" dirty="0" err="1"/>
              <a:t>schermata</a:t>
            </a:r>
            <a:r>
              <a:rPr lang="en-US" sz="1600" dirty="0"/>
              <a:t> </a:t>
            </a:r>
            <a:r>
              <a:rPr lang="en-US" sz="1600" dirty="0" err="1"/>
              <a:t>principale</a:t>
            </a:r>
            <a:r>
              <a:rPr lang="en-US" sz="1600" dirty="0"/>
              <a:t> </a:t>
            </a:r>
            <a:r>
              <a:rPr lang="en-US" sz="1600" dirty="0" err="1"/>
              <a:t>inerente</a:t>
            </a:r>
            <a:r>
              <a:rPr lang="en-US" sz="1600" dirty="0"/>
              <a:t> al CUSTOMER </a:t>
            </a:r>
            <a:r>
              <a:rPr lang="en-US" sz="1600" dirty="0" err="1"/>
              <a:t>permette</a:t>
            </a:r>
            <a:r>
              <a:rPr lang="en-US" sz="1600" dirty="0"/>
              <a:t> di </a:t>
            </a:r>
            <a:r>
              <a:rPr lang="en-US" sz="1600" dirty="0" err="1"/>
              <a:t>cercare</a:t>
            </a:r>
            <a:r>
              <a:rPr lang="en-US" sz="1600" dirty="0"/>
              <a:t> </a:t>
            </a:r>
            <a:r>
              <a:rPr lang="en-US" sz="1600" dirty="0" err="1"/>
              <a:t>generalmente</a:t>
            </a:r>
            <a:r>
              <a:rPr lang="en-US" sz="1600" dirty="0"/>
              <a:t> </a:t>
            </a:r>
            <a:r>
              <a:rPr lang="en-US" sz="1600" dirty="0" err="1"/>
              <a:t>un’informazione</a:t>
            </a:r>
            <a:r>
              <a:rPr lang="en-US" sz="1600" dirty="0"/>
              <a:t> </a:t>
            </a:r>
            <a:r>
              <a:rPr lang="en-US" sz="1600" dirty="0" err="1"/>
              <a:t>relativa</a:t>
            </a:r>
            <a:r>
              <a:rPr lang="en-US" sz="1600" dirty="0"/>
              <a:t> al </a:t>
            </a:r>
            <a:r>
              <a:rPr lang="en-US" sz="1600" dirty="0" err="1"/>
              <a:t>cliente</a:t>
            </a:r>
            <a:r>
              <a:rPr lang="en-US" sz="1600" dirty="0"/>
              <a:t>, </a:t>
            </a:r>
            <a:r>
              <a:rPr lang="en-US" sz="1600" dirty="0" err="1"/>
              <a:t>oppure</a:t>
            </a:r>
            <a:r>
              <a:rPr lang="en-US" sz="1600" dirty="0"/>
              <a:t> se </a:t>
            </a:r>
            <a:r>
              <a:rPr lang="en-US" sz="1600" dirty="0" err="1"/>
              <a:t>si</a:t>
            </a:r>
            <a:r>
              <a:rPr lang="en-US" sz="1600" dirty="0"/>
              <a:t> </a:t>
            </a:r>
            <a:r>
              <a:rPr lang="en-US" sz="1600" dirty="0" err="1"/>
              <a:t>vuole</a:t>
            </a:r>
            <a:r>
              <a:rPr lang="en-US" sz="1600" dirty="0"/>
              <a:t> </a:t>
            </a:r>
            <a:r>
              <a:rPr lang="en-US" sz="1600" dirty="0" err="1"/>
              <a:t>accedere</a:t>
            </a:r>
            <a:r>
              <a:rPr lang="en-US" sz="1600" dirty="0"/>
              <a:t> a ad </a:t>
            </a:r>
            <a:r>
              <a:rPr lang="en-US" sz="1600" dirty="0" err="1"/>
              <a:t>una</a:t>
            </a:r>
            <a:r>
              <a:rPr lang="en-US" sz="1600" dirty="0"/>
              <a:t> </a:t>
            </a:r>
            <a:r>
              <a:rPr lang="en-US" sz="1600" dirty="0" err="1"/>
              <a:t>ricerca</a:t>
            </a:r>
            <a:r>
              <a:rPr lang="en-US" sz="1600" dirty="0"/>
              <a:t> </a:t>
            </a:r>
            <a:r>
              <a:rPr lang="en-US" sz="1600" dirty="0" err="1"/>
              <a:t>avanzata</a:t>
            </a:r>
            <a:r>
              <a:rPr lang="en-US" sz="1600" dirty="0"/>
              <a:t> lo </a:t>
            </a:r>
            <a:r>
              <a:rPr lang="en-US" sz="1600" dirty="0" err="1"/>
              <a:t>si</a:t>
            </a:r>
            <a:r>
              <a:rPr lang="en-US" sz="1600" dirty="0"/>
              <a:t> </a:t>
            </a:r>
            <a:r>
              <a:rPr lang="en-US" sz="1600" dirty="0" err="1"/>
              <a:t>può</a:t>
            </a:r>
            <a:r>
              <a:rPr lang="en-US" sz="1600" dirty="0"/>
              <a:t> fare </a:t>
            </a:r>
            <a:r>
              <a:rPr lang="en-US" sz="1600" dirty="0" err="1"/>
              <a:t>tramite</a:t>
            </a:r>
            <a:r>
              <a:rPr lang="en-US" sz="1600" dirty="0"/>
              <a:t> </a:t>
            </a:r>
            <a:r>
              <a:rPr lang="en-US" sz="1600" dirty="0" err="1"/>
              <a:t>l’apposite</a:t>
            </a:r>
            <a:r>
              <a:rPr lang="en-US" sz="1600" dirty="0"/>
              <a:t> </a:t>
            </a:r>
            <a:r>
              <a:rPr lang="en-US" sz="1600" dirty="0" err="1"/>
              <a:t>pulsante</a:t>
            </a:r>
            <a:r>
              <a:rPr lang="en-US" sz="1600" dirty="0"/>
              <a:t>.</a:t>
            </a:r>
          </a:p>
          <a:p>
            <a:pPr marL="0" indent="0" algn="just">
              <a:buNone/>
            </a:pPr>
            <a:r>
              <a:rPr lang="en-US" sz="1600" dirty="0" err="1"/>
              <a:t>Inoltre</a:t>
            </a:r>
            <a:r>
              <a:rPr lang="en-US" sz="1600" dirty="0"/>
              <a:t> </a:t>
            </a:r>
            <a:r>
              <a:rPr lang="en-US" sz="1600" dirty="0" err="1"/>
              <a:t>una</a:t>
            </a:r>
            <a:r>
              <a:rPr lang="en-US" sz="1600" dirty="0"/>
              <a:t> </a:t>
            </a:r>
            <a:r>
              <a:rPr lang="en-US" sz="1600" dirty="0" err="1"/>
              <a:t>volta</a:t>
            </a:r>
            <a:r>
              <a:rPr lang="en-US" sz="1600" dirty="0"/>
              <a:t> </a:t>
            </a:r>
            <a:r>
              <a:rPr lang="en-US" sz="1600" dirty="0" err="1"/>
              <a:t>ottenuti</a:t>
            </a:r>
            <a:r>
              <a:rPr lang="en-US" sz="1600" dirty="0"/>
              <a:t> I </a:t>
            </a:r>
            <a:r>
              <a:rPr lang="en-US" sz="1600" dirty="0" err="1"/>
              <a:t>risultati</a:t>
            </a:r>
            <a:r>
              <a:rPr lang="en-US" sz="1600" dirty="0"/>
              <a:t> </a:t>
            </a:r>
            <a:r>
              <a:rPr lang="en-US" sz="1600" dirty="0" err="1"/>
              <a:t>dalla</a:t>
            </a:r>
            <a:r>
              <a:rPr lang="en-US" sz="1600" dirty="0"/>
              <a:t> </a:t>
            </a:r>
            <a:r>
              <a:rPr lang="en-US" sz="1600" dirty="0" err="1"/>
              <a:t>ricerca</a:t>
            </a:r>
            <a:r>
              <a:rPr lang="en-US" sz="1600" dirty="0"/>
              <a:t>, </a:t>
            </a:r>
            <a:r>
              <a:rPr lang="en-US" sz="1600" dirty="0" err="1"/>
              <a:t>sarà</a:t>
            </a:r>
            <a:r>
              <a:rPr lang="en-US" sz="1600" dirty="0"/>
              <a:t> </a:t>
            </a:r>
            <a:r>
              <a:rPr lang="en-US" sz="1600" dirty="0" err="1"/>
              <a:t>possibile</a:t>
            </a:r>
            <a:r>
              <a:rPr lang="en-US" sz="1600" dirty="0"/>
              <a:t> </a:t>
            </a:r>
            <a:r>
              <a:rPr lang="en-US" sz="1600" dirty="0" err="1"/>
              <a:t>eliminarli</a:t>
            </a:r>
            <a:r>
              <a:rPr lang="en-US" sz="1600" dirty="0"/>
              <a:t> </a:t>
            </a:r>
            <a:r>
              <a:rPr lang="en-US" sz="1600" dirty="0" err="1"/>
              <a:t>oppure</a:t>
            </a:r>
            <a:r>
              <a:rPr lang="en-US" sz="1600" dirty="0"/>
              <a:t> </a:t>
            </a:r>
            <a:r>
              <a:rPr lang="en-US" sz="1600" dirty="0" err="1"/>
              <a:t>modificarli</a:t>
            </a:r>
            <a:r>
              <a:rPr lang="en-US" sz="1600" dirty="0"/>
              <a:t>.</a:t>
            </a:r>
          </a:p>
        </p:txBody>
      </p:sp>
      <p:pic>
        <p:nvPicPr>
          <p:cNvPr id="8" name="Segnaposto contenuto 4">
            <a:extLst>
              <a:ext uri="{FF2B5EF4-FFF2-40B4-BE49-F238E27FC236}">
                <a16:creationId xmlns:a16="http://schemas.microsoft.com/office/drawing/2014/main" id="{CF1691A1-D864-478D-98B6-ABF2E64566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9461" y="450575"/>
            <a:ext cx="5947722" cy="4409902"/>
          </a:xfrm>
          <a:prstGeom prst="rect">
            <a:avLst/>
          </a:prstGeom>
        </p:spPr>
      </p:pic>
      <p:pic>
        <p:nvPicPr>
          <p:cNvPr id="4" name="Immagine 3">
            <a:extLst>
              <a:ext uri="{FF2B5EF4-FFF2-40B4-BE49-F238E27FC236}">
                <a16:creationId xmlns:a16="http://schemas.microsoft.com/office/drawing/2014/main" id="{2E53FB79-AABC-45F5-B67F-F43867103B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4053" y="2720471"/>
            <a:ext cx="5652912" cy="4035854"/>
          </a:xfrm>
          <a:prstGeom prst="rect">
            <a:avLst/>
          </a:prstGeom>
        </p:spPr>
      </p:pic>
    </p:spTree>
    <p:extLst>
      <p:ext uri="{BB962C8B-B14F-4D97-AF65-F5344CB8AC3E}">
        <p14:creationId xmlns:p14="http://schemas.microsoft.com/office/powerpoint/2010/main" val="41279749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78CB537-F030-4266-843F-59907C541890}"/>
              </a:ext>
            </a:extLst>
          </p:cNvPr>
          <p:cNvSpPr>
            <a:spLocks noGrp="1"/>
          </p:cNvSpPr>
          <p:nvPr>
            <p:ph type="title"/>
          </p:nvPr>
        </p:nvSpPr>
        <p:spPr>
          <a:xfrm>
            <a:off x="966952" y="1204108"/>
            <a:ext cx="2669406" cy="1781175"/>
          </a:xfrm>
        </p:spPr>
        <p:txBody>
          <a:bodyPr>
            <a:normAutofit/>
          </a:bodyPr>
          <a:lstStyle/>
          <a:p>
            <a:pPr algn="ctr"/>
            <a:r>
              <a:rPr lang="it-IT" sz="3200" dirty="0">
                <a:solidFill>
                  <a:srgbClr val="FFFFFF"/>
                </a:solidFill>
              </a:rPr>
              <a:t>MENAGEMENTWORK</a:t>
            </a:r>
          </a:p>
        </p:txBody>
      </p:sp>
      <p:sp>
        <p:nvSpPr>
          <p:cNvPr id="10" name="Content Placeholder 9">
            <a:extLst>
              <a:ext uri="{FF2B5EF4-FFF2-40B4-BE49-F238E27FC236}">
                <a16:creationId xmlns:a16="http://schemas.microsoft.com/office/drawing/2014/main" id="{39AA3C37-D77C-4933-A4A3-983550F51ECF}"/>
              </a:ext>
            </a:extLst>
          </p:cNvPr>
          <p:cNvSpPr>
            <a:spLocks noGrp="1"/>
          </p:cNvSpPr>
          <p:nvPr>
            <p:ph idx="1"/>
          </p:nvPr>
        </p:nvSpPr>
        <p:spPr>
          <a:xfrm>
            <a:off x="318052" y="3462469"/>
            <a:ext cx="11359434" cy="3261238"/>
          </a:xfrm>
        </p:spPr>
        <p:txBody>
          <a:bodyPr anchor="ctr">
            <a:noAutofit/>
          </a:bodyPr>
          <a:lstStyle/>
          <a:p>
            <a:pPr marL="0" indent="0" algn="just">
              <a:lnSpc>
                <a:spcPct val="50000"/>
              </a:lnSpc>
              <a:buNone/>
            </a:pPr>
            <a:r>
              <a:rPr lang="en-US" sz="1600" dirty="0"/>
              <a:t>La </a:t>
            </a:r>
            <a:r>
              <a:rPr lang="en-US" sz="1600" dirty="0" err="1"/>
              <a:t>gestione</a:t>
            </a:r>
            <a:r>
              <a:rPr lang="en-US" sz="1600" dirty="0"/>
              <a:t> </a:t>
            </a:r>
            <a:r>
              <a:rPr lang="en-US" sz="1600" dirty="0" err="1"/>
              <a:t>dei</a:t>
            </a:r>
            <a:r>
              <a:rPr lang="en-US" sz="1600" dirty="0"/>
              <a:t> </a:t>
            </a:r>
            <a:r>
              <a:rPr lang="en-US" sz="1600" dirty="0" err="1"/>
              <a:t>turni</a:t>
            </a:r>
            <a:r>
              <a:rPr lang="en-US" sz="1600" dirty="0"/>
              <a:t> di </a:t>
            </a:r>
            <a:r>
              <a:rPr lang="en-US" sz="1600" dirty="0" err="1"/>
              <a:t>lavoro</a:t>
            </a:r>
            <a:r>
              <a:rPr lang="en-US" sz="1600" dirty="0"/>
              <a:t> </a:t>
            </a:r>
            <a:r>
              <a:rPr lang="en-US" sz="1600" dirty="0" err="1"/>
              <a:t>sarà</a:t>
            </a:r>
            <a:r>
              <a:rPr lang="en-US" sz="1600" dirty="0"/>
              <a:t> </a:t>
            </a:r>
            <a:r>
              <a:rPr lang="en-US" sz="1600" dirty="0" err="1"/>
              <a:t>possibile</a:t>
            </a:r>
            <a:r>
              <a:rPr lang="en-US" sz="1600" dirty="0"/>
              <a:t> </a:t>
            </a:r>
          </a:p>
          <a:p>
            <a:pPr marL="0" indent="0" algn="just">
              <a:lnSpc>
                <a:spcPct val="50000"/>
              </a:lnSpc>
              <a:buNone/>
            </a:pPr>
            <a:r>
              <a:rPr lang="en-US" sz="1600" dirty="0" err="1"/>
              <a:t>tramite</a:t>
            </a:r>
            <a:r>
              <a:rPr lang="en-US" sz="1600" dirty="0"/>
              <a:t> </a:t>
            </a:r>
            <a:r>
              <a:rPr lang="en-US" sz="1600" dirty="0" err="1"/>
              <a:t>l’utilizzo</a:t>
            </a:r>
            <a:r>
              <a:rPr lang="en-US" sz="1600" dirty="0"/>
              <a:t> di </a:t>
            </a:r>
            <a:r>
              <a:rPr lang="en-US" sz="1600" dirty="0" err="1"/>
              <a:t>questa</a:t>
            </a:r>
            <a:r>
              <a:rPr lang="en-US" sz="1600" dirty="0"/>
              <a:t> </a:t>
            </a:r>
            <a:r>
              <a:rPr lang="en-US" sz="1600" dirty="0" err="1"/>
              <a:t>interfaccia</a:t>
            </a:r>
            <a:r>
              <a:rPr lang="en-US" sz="1600" dirty="0"/>
              <a:t>, </a:t>
            </a:r>
            <a:r>
              <a:rPr lang="en-US" sz="1600" dirty="0" err="1"/>
              <a:t>il</a:t>
            </a:r>
            <a:r>
              <a:rPr lang="en-US" sz="1600" dirty="0"/>
              <a:t> quale </a:t>
            </a:r>
          </a:p>
          <a:p>
            <a:pPr marL="0" indent="0" algn="just">
              <a:lnSpc>
                <a:spcPct val="50000"/>
              </a:lnSpc>
              <a:buNone/>
            </a:pPr>
            <a:r>
              <a:rPr lang="en-US" sz="1600" dirty="0" err="1"/>
              <a:t>permetterà</a:t>
            </a:r>
            <a:r>
              <a:rPr lang="en-US" sz="1600" dirty="0"/>
              <a:t> </a:t>
            </a:r>
            <a:r>
              <a:rPr lang="en-US" sz="1600" dirty="0" err="1"/>
              <a:t>all’utente</a:t>
            </a:r>
            <a:r>
              <a:rPr lang="en-US" sz="1600" dirty="0"/>
              <a:t> di </a:t>
            </a:r>
            <a:r>
              <a:rPr lang="en-US" sz="1600" dirty="0" err="1"/>
              <a:t>settare</a:t>
            </a:r>
            <a:r>
              <a:rPr lang="en-US" sz="1600" dirty="0"/>
              <a:t> </a:t>
            </a:r>
            <a:r>
              <a:rPr lang="en-US" sz="1600" dirty="0" err="1"/>
              <a:t>i</a:t>
            </a:r>
            <a:r>
              <a:rPr lang="en-US" sz="1600" dirty="0"/>
              <a:t> </a:t>
            </a:r>
            <a:r>
              <a:rPr lang="en-US" sz="1600" dirty="0" err="1"/>
              <a:t>turni</a:t>
            </a:r>
            <a:r>
              <a:rPr lang="en-US" sz="1600" dirty="0"/>
              <a:t> di </a:t>
            </a:r>
            <a:r>
              <a:rPr lang="en-US" sz="1600" dirty="0" err="1"/>
              <a:t>lavoro</a:t>
            </a:r>
            <a:r>
              <a:rPr lang="en-US" sz="1600" dirty="0"/>
              <a:t> di </a:t>
            </a:r>
          </a:p>
          <a:p>
            <a:pPr marL="0" indent="0" algn="just">
              <a:lnSpc>
                <a:spcPct val="50000"/>
              </a:lnSpc>
              <a:buNone/>
            </a:pPr>
            <a:r>
              <a:rPr lang="en-US" sz="1600" dirty="0"/>
              <a:t>un </a:t>
            </a:r>
            <a:r>
              <a:rPr lang="en-US" sz="1600" dirty="0" err="1"/>
              <a:t>addetto</a:t>
            </a:r>
            <a:r>
              <a:rPr lang="en-US" sz="1600" dirty="0"/>
              <a:t> </a:t>
            </a:r>
            <a:r>
              <a:rPr lang="en-US" sz="1600" dirty="0" err="1"/>
              <a:t>alla</a:t>
            </a:r>
            <a:r>
              <a:rPr lang="en-US" sz="1600" dirty="0"/>
              <a:t> </a:t>
            </a:r>
            <a:r>
              <a:rPr lang="en-US" sz="1600" dirty="0" err="1"/>
              <a:t>sicurezza</a:t>
            </a:r>
            <a:r>
              <a:rPr lang="en-US" sz="1600" dirty="0"/>
              <a:t>. </a:t>
            </a:r>
          </a:p>
          <a:p>
            <a:pPr marL="0" indent="0" algn="just">
              <a:lnSpc>
                <a:spcPct val="50000"/>
              </a:lnSpc>
              <a:buNone/>
            </a:pPr>
            <a:r>
              <a:rPr lang="en-US" sz="1600" dirty="0"/>
              <a:t>Il </a:t>
            </a:r>
            <a:r>
              <a:rPr lang="en-US" sz="1600" dirty="0" err="1"/>
              <a:t>procedimento</a:t>
            </a:r>
            <a:r>
              <a:rPr lang="en-US" sz="1600" dirty="0"/>
              <a:t> </a:t>
            </a:r>
            <a:r>
              <a:rPr lang="en-US" sz="1600" dirty="0" err="1"/>
              <a:t>sarà</a:t>
            </a:r>
            <a:r>
              <a:rPr lang="en-US" sz="1600" dirty="0"/>
              <a:t> </a:t>
            </a:r>
            <a:r>
              <a:rPr lang="en-US" sz="1600" dirty="0" err="1"/>
              <a:t>semplice</a:t>
            </a:r>
            <a:r>
              <a:rPr lang="en-US" sz="1600" dirty="0"/>
              <a:t>:</a:t>
            </a:r>
          </a:p>
          <a:p>
            <a:pPr marL="0" indent="0" algn="just">
              <a:lnSpc>
                <a:spcPct val="50000"/>
              </a:lnSpc>
              <a:buNone/>
            </a:pPr>
            <a:r>
              <a:rPr lang="en-US" sz="1600" dirty="0" err="1"/>
              <a:t>si</a:t>
            </a:r>
            <a:r>
              <a:rPr lang="en-US" sz="1600" dirty="0"/>
              <a:t> </a:t>
            </a:r>
            <a:r>
              <a:rPr lang="en-US" sz="1600" dirty="0" err="1"/>
              <a:t>cercherà</a:t>
            </a:r>
            <a:r>
              <a:rPr lang="en-US" sz="1600" dirty="0"/>
              <a:t> </a:t>
            </a:r>
            <a:r>
              <a:rPr lang="en-US" sz="1600" dirty="0" err="1"/>
              <a:t>l’addetto</a:t>
            </a:r>
            <a:r>
              <a:rPr lang="en-US" sz="1600" dirty="0"/>
              <a:t> </a:t>
            </a:r>
            <a:r>
              <a:rPr lang="en-US" sz="1600" dirty="0" err="1"/>
              <a:t>tramite</a:t>
            </a:r>
            <a:r>
              <a:rPr lang="en-US" sz="1600" dirty="0"/>
              <a:t> </a:t>
            </a:r>
            <a:r>
              <a:rPr lang="en-US" sz="1600" dirty="0" err="1"/>
              <a:t>cognome</a:t>
            </a:r>
            <a:r>
              <a:rPr lang="en-US" sz="1600" dirty="0"/>
              <a:t> </a:t>
            </a:r>
            <a:r>
              <a:rPr lang="en-US" sz="1600" dirty="0" err="1"/>
              <a:t>ed</a:t>
            </a:r>
            <a:r>
              <a:rPr lang="en-US" sz="1600" dirty="0"/>
              <a:t> </a:t>
            </a:r>
            <a:r>
              <a:rPr lang="en-US" sz="1600" dirty="0" err="1"/>
              <a:t>il</a:t>
            </a:r>
            <a:r>
              <a:rPr lang="en-US" sz="1600" dirty="0"/>
              <a:t> </a:t>
            </a:r>
            <a:r>
              <a:rPr lang="en-US" sz="1600" dirty="0" err="1"/>
              <a:t>suo</a:t>
            </a:r>
            <a:r>
              <a:rPr lang="en-US" sz="1600" dirty="0"/>
              <a:t> </a:t>
            </a:r>
            <a:r>
              <a:rPr lang="en-US" sz="1600" dirty="0" err="1"/>
              <a:t>codifce</a:t>
            </a:r>
            <a:r>
              <a:rPr lang="en-US" sz="1600" dirty="0"/>
              <a:t> </a:t>
            </a:r>
          </a:p>
          <a:p>
            <a:pPr marL="0" indent="0" algn="just">
              <a:lnSpc>
                <a:spcPct val="50000"/>
              </a:lnSpc>
              <a:buNone/>
            </a:pPr>
            <a:r>
              <a:rPr lang="en-US" sz="1600" dirty="0" err="1"/>
              <a:t>fiscale</a:t>
            </a:r>
            <a:r>
              <a:rPr lang="en-US" sz="1600" dirty="0"/>
              <a:t> </a:t>
            </a:r>
            <a:r>
              <a:rPr lang="en-US" sz="1600" dirty="0" err="1"/>
              <a:t>varrà</a:t>
            </a:r>
            <a:r>
              <a:rPr lang="en-US" sz="1600" dirty="0"/>
              <a:t> </a:t>
            </a:r>
            <a:r>
              <a:rPr lang="en-US" sz="1600" dirty="0" err="1"/>
              <a:t>inserito</a:t>
            </a:r>
            <a:r>
              <a:rPr lang="en-US" sz="1600" dirty="0"/>
              <a:t> </a:t>
            </a:r>
            <a:r>
              <a:rPr lang="en-US" sz="1600" dirty="0" err="1"/>
              <a:t>automaticamente</a:t>
            </a:r>
            <a:r>
              <a:rPr lang="en-US" sz="1600" dirty="0"/>
              <a:t> </a:t>
            </a:r>
            <a:r>
              <a:rPr lang="en-US" sz="1600" dirty="0" err="1"/>
              <a:t>nella</a:t>
            </a:r>
            <a:r>
              <a:rPr lang="en-US" sz="1600" dirty="0"/>
              <a:t> </a:t>
            </a:r>
            <a:r>
              <a:rPr lang="en-US" sz="1600" dirty="0" err="1"/>
              <a:t>combobox</a:t>
            </a:r>
            <a:r>
              <a:rPr lang="en-US" sz="1600" dirty="0"/>
              <a:t> </a:t>
            </a:r>
          </a:p>
          <a:p>
            <a:pPr marL="0" indent="0" algn="just">
              <a:lnSpc>
                <a:spcPct val="50000"/>
              </a:lnSpc>
              <a:buNone/>
            </a:pPr>
            <a:r>
              <a:rPr lang="en-US" sz="1600" dirty="0"/>
              <a:t>opportune </a:t>
            </a:r>
            <a:r>
              <a:rPr lang="en-US" sz="1600" dirty="0" err="1"/>
              <a:t>cliccando</a:t>
            </a:r>
            <a:r>
              <a:rPr lang="en-US" sz="1600" dirty="0"/>
              <a:t> </a:t>
            </a:r>
            <a:r>
              <a:rPr lang="en-US" sz="1600" dirty="0" err="1"/>
              <a:t>sul</a:t>
            </a:r>
            <a:r>
              <a:rPr lang="en-US" sz="1600" dirty="0"/>
              <a:t> </a:t>
            </a:r>
            <a:r>
              <a:rPr lang="en-US" sz="1600" dirty="0" err="1"/>
              <a:t>pulsante</a:t>
            </a:r>
            <a:r>
              <a:rPr lang="en-US" sz="1600" dirty="0"/>
              <a:t> di </a:t>
            </a:r>
            <a:r>
              <a:rPr lang="en-US" sz="1600" dirty="0" err="1"/>
              <a:t>caricamento</a:t>
            </a:r>
            <a:r>
              <a:rPr lang="en-US" sz="1600" dirty="0"/>
              <a:t>; </a:t>
            </a:r>
          </a:p>
          <a:p>
            <a:pPr marL="0" indent="0" algn="just">
              <a:lnSpc>
                <a:spcPct val="50000"/>
              </a:lnSpc>
              <a:buNone/>
            </a:pPr>
            <a:r>
              <a:rPr lang="en-US" sz="1600" dirty="0" err="1"/>
              <a:t>stessa</a:t>
            </a:r>
            <a:r>
              <a:rPr lang="en-US" sz="1600" dirty="0"/>
              <a:t> </a:t>
            </a:r>
            <a:r>
              <a:rPr lang="en-US" sz="1600" dirty="0" err="1"/>
              <a:t>procedura</a:t>
            </a:r>
            <a:r>
              <a:rPr lang="en-US" sz="1600" dirty="0"/>
              <a:t> </a:t>
            </a:r>
            <a:r>
              <a:rPr lang="en-US" sz="1600" dirty="0" err="1"/>
              <a:t>sarà</a:t>
            </a:r>
            <a:r>
              <a:rPr lang="en-US" sz="1600" dirty="0"/>
              <a:t> </a:t>
            </a:r>
            <a:r>
              <a:rPr lang="en-US" sz="1600" dirty="0" err="1"/>
              <a:t>effettuata</a:t>
            </a:r>
            <a:r>
              <a:rPr lang="en-US" sz="1600" dirty="0"/>
              <a:t> per </a:t>
            </a:r>
            <a:r>
              <a:rPr lang="en-US" sz="1600" dirty="0" err="1"/>
              <a:t>l’evento</a:t>
            </a:r>
            <a:r>
              <a:rPr lang="en-US" sz="1600" dirty="0"/>
              <a:t> </a:t>
            </a:r>
            <a:r>
              <a:rPr lang="en-US" sz="1600" dirty="0" err="1"/>
              <a:t>tramite</a:t>
            </a:r>
            <a:r>
              <a:rPr lang="en-US" sz="1600" dirty="0"/>
              <a:t> </a:t>
            </a:r>
            <a:r>
              <a:rPr lang="en-US" sz="1600" dirty="0" err="1"/>
              <a:t>il</a:t>
            </a:r>
            <a:r>
              <a:rPr lang="en-US" sz="1600" dirty="0"/>
              <a:t> </a:t>
            </a:r>
            <a:r>
              <a:rPr lang="en-US" sz="1600" dirty="0" err="1"/>
              <a:t>suo</a:t>
            </a:r>
            <a:r>
              <a:rPr lang="en-US" sz="1600" dirty="0"/>
              <a:t> </a:t>
            </a:r>
            <a:r>
              <a:rPr lang="en-US" sz="1600" dirty="0" err="1"/>
              <a:t>titolo</a:t>
            </a:r>
            <a:r>
              <a:rPr lang="en-US" sz="1600" dirty="0"/>
              <a:t>.</a:t>
            </a:r>
          </a:p>
          <a:p>
            <a:pPr marL="0" indent="0" algn="just">
              <a:lnSpc>
                <a:spcPct val="50000"/>
              </a:lnSpc>
              <a:buNone/>
            </a:pPr>
            <a:r>
              <a:rPr lang="en-US" sz="1600" dirty="0"/>
              <a:t>Una </a:t>
            </a:r>
            <a:r>
              <a:rPr lang="en-US" sz="1600" dirty="0" err="1"/>
              <a:t>vola</a:t>
            </a:r>
            <a:r>
              <a:rPr lang="en-US" sz="1600" dirty="0"/>
              <a:t> </a:t>
            </a:r>
            <a:r>
              <a:rPr lang="en-US" sz="1600" dirty="0" err="1"/>
              <a:t>ottenute</a:t>
            </a:r>
            <a:r>
              <a:rPr lang="en-US" sz="1600" dirty="0"/>
              <a:t> </a:t>
            </a:r>
            <a:r>
              <a:rPr lang="en-US" sz="1600" dirty="0" err="1"/>
              <a:t>queste</a:t>
            </a:r>
            <a:r>
              <a:rPr lang="en-US" sz="1600" dirty="0"/>
              <a:t> due </a:t>
            </a:r>
            <a:r>
              <a:rPr lang="en-US" sz="1600" dirty="0" err="1"/>
              <a:t>informazioni</a:t>
            </a:r>
            <a:r>
              <a:rPr lang="en-US" sz="1600" dirty="0"/>
              <a:t> </a:t>
            </a:r>
            <a:r>
              <a:rPr lang="en-US" sz="1600" dirty="0" err="1"/>
              <a:t>si</a:t>
            </a:r>
            <a:r>
              <a:rPr lang="en-US" sz="1600" dirty="0"/>
              <a:t> </a:t>
            </a:r>
            <a:r>
              <a:rPr lang="en-US" sz="1600" dirty="0" err="1"/>
              <a:t>può</a:t>
            </a:r>
            <a:r>
              <a:rPr lang="en-US" sz="1600" dirty="0"/>
              <a:t> </a:t>
            </a:r>
            <a:r>
              <a:rPr lang="en-US" sz="1600" dirty="0" err="1"/>
              <a:t>scegliere</a:t>
            </a:r>
            <a:r>
              <a:rPr lang="en-US" sz="1600" dirty="0"/>
              <a:t> </a:t>
            </a:r>
            <a:r>
              <a:rPr lang="en-US" sz="1600" dirty="0" err="1"/>
              <a:t>l’orario</a:t>
            </a:r>
            <a:r>
              <a:rPr lang="en-US" sz="1600" dirty="0"/>
              <a:t> di </a:t>
            </a:r>
            <a:r>
              <a:rPr lang="en-US" sz="1600" dirty="0" err="1"/>
              <a:t>inizio</a:t>
            </a:r>
            <a:r>
              <a:rPr lang="en-US" sz="1600" dirty="0"/>
              <a:t> e fine </a:t>
            </a:r>
            <a:r>
              <a:rPr lang="en-US" sz="1600" dirty="0" err="1"/>
              <a:t>turno</a:t>
            </a:r>
            <a:r>
              <a:rPr lang="en-US" sz="1600" dirty="0"/>
              <a:t> del </a:t>
            </a:r>
            <a:r>
              <a:rPr lang="en-US" sz="1600" dirty="0" err="1"/>
              <a:t>lavoratore</a:t>
            </a:r>
            <a:r>
              <a:rPr lang="en-US" sz="1600" dirty="0"/>
              <a:t>, </a:t>
            </a:r>
            <a:r>
              <a:rPr lang="en-US" sz="1600" dirty="0" err="1"/>
              <a:t>facendo</a:t>
            </a:r>
            <a:r>
              <a:rPr lang="en-US" sz="1600" dirty="0"/>
              <a:t> </a:t>
            </a:r>
            <a:r>
              <a:rPr lang="en-US" sz="1600" dirty="0" err="1"/>
              <a:t>attenzione</a:t>
            </a:r>
            <a:r>
              <a:rPr lang="en-US" sz="1600" dirty="0"/>
              <a:t> a non</a:t>
            </a:r>
          </a:p>
          <a:p>
            <a:pPr marL="0" indent="0" algn="just">
              <a:lnSpc>
                <a:spcPct val="50000"/>
              </a:lnSpc>
              <a:buNone/>
            </a:pPr>
            <a:r>
              <a:rPr lang="en-US" sz="1600" dirty="0" err="1"/>
              <a:t>superare</a:t>
            </a:r>
            <a:r>
              <a:rPr lang="en-US" sz="1600" dirty="0"/>
              <a:t> </a:t>
            </a:r>
            <a:r>
              <a:rPr lang="en-US" sz="1600" dirty="0" err="1"/>
              <a:t>il</a:t>
            </a:r>
            <a:r>
              <a:rPr lang="en-US" sz="1600" dirty="0"/>
              <a:t> </a:t>
            </a:r>
            <a:r>
              <a:rPr lang="en-US" sz="1600" dirty="0" err="1"/>
              <a:t>limite</a:t>
            </a:r>
            <a:r>
              <a:rPr lang="en-US" sz="1600" dirty="0"/>
              <a:t> di ore </a:t>
            </a:r>
            <a:r>
              <a:rPr lang="en-US" sz="1600" dirty="0" err="1"/>
              <a:t>lavorative</a:t>
            </a:r>
            <a:r>
              <a:rPr lang="en-US" sz="1600" dirty="0"/>
              <a:t>  (10).</a:t>
            </a:r>
          </a:p>
          <a:p>
            <a:pPr marL="0" indent="0" algn="just">
              <a:lnSpc>
                <a:spcPct val="50000"/>
              </a:lnSpc>
              <a:buNone/>
            </a:pPr>
            <a:r>
              <a:rPr lang="en-US" sz="1600" dirty="0" err="1"/>
              <a:t>Scelte</a:t>
            </a:r>
            <a:r>
              <a:rPr lang="en-US" sz="1600" dirty="0"/>
              <a:t> le ore per </a:t>
            </a:r>
            <a:r>
              <a:rPr lang="en-US" sz="1600" dirty="0" err="1"/>
              <a:t>il</a:t>
            </a:r>
            <a:r>
              <a:rPr lang="en-US" sz="1600" dirty="0"/>
              <a:t> </a:t>
            </a:r>
            <a:r>
              <a:rPr lang="en-US" sz="1600" dirty="0" err="1"/>
              <a:t>turno</a:t>
            </a:r>
            <a:r>
              <a:rPr lang="en-US" sz="1600" dirty="0"/>
              <a:t> </a:t>
            </a:r>
            <a:r>
              <a:rPr lang="en-US" sz="1600" dirty="0" err="1"/>
              <a:t>sarà</a:t>
            </a:r>
            <a:r>
              <a:rPr lang="en-US" sz="1600" dirty="0"/>
              <a:t> poi </a:t>
            </a:r>
            <a:r>
              <a:rPr lang="en-US" sz="1600" dirty="0" err="1"/>
              <a:t>possibile</a:t>
            </a:r>
            <a:r>
              <a:rPr lang="en-US" sz="1600" dirty="0"/>
              <a:t> </a:t>
            </a:r>
            <a:r>
              <a:rPr lang="en-US" sz="1600" dirty="0" err="1"/>
              <a:t>settarlo</a:t>
            </a:r>
            <a:r>
              <a:rPr lang="en-US" sz="1600" dirty="0"/>
              <a:t> </a:t>
            </a:r>
            <a:r>
              <a:rPr lang="en-US" sz="1600" dirty="0" err="1"/>
              <a:t>tramite</a:t>
            </a:r>
            <a:r>
              <a:rPr lang="en-US" sz="1600" dirty="0"/>
              <a:t> </a:t>
            </a:r>
            <a:r>
              <a:rPr lang="en-US" sz="1600" dirty="0" err="1"/>
              <a:t>il</a:t>
            </a:r>
            <a:r>
              <a:rPr lang="en-US" sz="1600" dirty="0"/>
              <a:t> </a:t>
            </a:r>
            <a:r>
              <a:rPr lang="en-US" sz="1600" dirty="0" err="1"/>
              <a:t>pulsante</a:t>
            </a:r>
            <a:r>
              <a:rPr lang="en-US" sz="1600" dirty="0"/>
              <a:t> SET WORK.</a:t>
            </a:r>
          </a:p>
          <a:p>
            <a:pPr marL="0" indent="0" algn="just">
              <a:lnSpc>
                <a:spcPct val="50000"/>
              </a:lnSpc>
              <a:buNone/>
            </a:pPr>
            <a:r>
              <a:rPr lang="en-US" sz="1600" dirty="0"/>
              <a:t>La </a:t>
            </a:r>
            <a:r>
              <a:rPr lang="en-US" sz="1600" dirty="0" err="1"/>
              <a:t>ricerca</a:t>
            </a:r>
            <a:r>
              <a:rPr lang="en-US" sz="1600" dirty="0"/>
              <a:t> di un </a:t>
            </a:r>
            <a:r>
              <a:rPr lang="en-US" sz="1600" dirty="0" err="1"/>
              <a:t>turno</a:t>
            </a:r>
            <a:r>
              <a:rPr lang="en-US" sz="1600" dirty="0"/>
              <a:t> </a:t>
            </a:r>
            <a:r>
              <a:rPr lang="en-US" sz="1600" dirty="0" err="1"/>
              <a:t>invece</a:t>
            </a:r>
            <a:r>
              <a:rPr lang="en-US" sz="1600" dirty="0"/>
              <a:t> </a:t>
            </a:r>
            <a:r>
              <a:rPr lang="en-US" sz="1600" dirty="0" err="1"/>
              <a:t>può</a:t>
            </a:r>
            <a:r>
              <a:rPr lang="en-US" sz="1600" dirty="0"/>
              <a:t> </a:t>
            </a:r>
            <a:r>
              <a:rPr lang="en-US" sz="1600" dirty="0" err="1"/>
              <a:t>essere</a:t>
            </a:r>
            <a:r>
              <a:rPr lang="en-US" sz="1600" dirty="0"/>
              <a:t> </a:t>
            </a:r>
            <a:r>
              <a:rPr lang="en-US" sz="1600" dirty="0" err="1"/>
              <a:t>effettuata</a:t>
            </a:r>
            <a:r>
              <a:rPr lang="en-US" sz="1600" dirty="0"/>
              <a:t> </a:t>
            </a:r>
            <a:r>
              <a:rPr lang="en-US" sz="1600" dirty="0" err="1"/>
              <a:t>tramite</a:t>
            </a:r>
            <a:r>
              <a:rPr lang="en-US" sz="1600" dirty="0"/>
              <a:t> </a:t>
            </a:r>
            <a:r>
              <a:rPr lang="en-US" sz="1600" dirty="0" err="1"/>
              <a:t>addetto</a:t>
            </a:r>
            <a:r>
              <a:rPr lang="en-US" sz="1600" dirty="0"/>
              <a:t>, </a:t>
            </a:r>
            <a:r>
              <a:rPr lang="en-US" sz="1600" dirty="0" err="1"/>
              <a:t>tramite</a:t>
            </a:r>
            <a:r>
              <a:rPr lang="en-US" sz="1600" dirty="0"/>
              <a:t> </a:t>
            </a:r>
            <a:r>
              <a:rPr lang="en-US" sz="1600" dirty="0" err="1"/>
              <a:t>evento</a:t>
            </a:r>
            <a:r>
              <a:rPr lang="en-US" sz="1600" dirty="0"/>
              <a:t>, o </a:t>
            </a:r>
            <a:r>
              <a:rPr lang="en-US" sz="1600" dirty="0" err="1"/>
              <a:t>tramite</a:t>
            </a:r>
            <a:r>
              <a:rPr lang="en-US" sz="1600" dirty="0"/>
              <a:t> </a:t>
            </a:r>
            <a:r>
              <a:rPr lang="en-US" sz="1600" dirty="0" err="1"/>
              <a:t>entrambi</a:t>
            </a:r>
            <a:r>
              <a:rPr lang="en-US" sz="1600" dirty="0"/>
              <a:t> </a:t>
            </a:r>
            <a:r>
              <a:rPr lang="en-US" sz="1600" dirty="0" err="1"/>
              <a:t>i</a:t>
            </a:r>
            <a:r>
              <a:rPr lang="en-US" sz="1600" dirty="0"/>
              <a:t> </a:t>
            </a:r>
            <a:r>
              <a:rPr lang="en-US" sz="1600" dirty="0" err="1"/>
              <a:t>campi</a:t>
            </a:r>
            <a:r>
              <a:rPr lang="en-US" sz="1600" dirty="0"/>
              <a:t>. </a:t>
            </a:r>
          </a:p>
          <a:p>
            <a:pPr marL="0" indent="0">
              <a:lnSpc>
                <a:spcPct val="100000"/>
              </a:lnSpc>
              <a:buNone/>
            </a:pPr>
            <a:endParaRPr lang="en-US" sz="1600" dirty="0"/>
          </a:p>
        </p:txBody>
      </p:sp>
      <p:pic>
        <p:nvPicPr>
          <p:cNvPr id="8" name="Segnaposto contenuto 4">
            <a:extLst>
              <a:ext uri="{FF2B5EF4-FFF2-40B4-BE49-F238E27FC236}">
                <a16:creationId xmlns:a16="http://schemas.microsoft.com/office/drawing/2014/main" id="{0EE939F9-A800-4380-BCD0-6F15A59780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5827" y="226910"/>
            <a:ext cx="6774182" cy="4975408"/>
          </a:xfrm>
          <a:prstGeom prst="rect">
            <a:avLst/>
          </a:prstGeom>
        </p:spPr>
      </p:pic>
    </p:spTree>
    <p:extLst>
      <p:ext uri="{BB962C8B-B14F-4D97-AF65-F5344CB8AC3E}">
        <p14:creationId xmlns:p14="http://schemas.microsoft.com/office/powerpoint/2010/main" val="17069001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CCD25C-3F41-457C-9F03-DD15DD3BB95D}"/>
              </a:ext>
            </a:extLst>
          </p:cNvPr>
          <p:cNvSpPr>
            <a:spLocks noGrp="1"/>
          </p:cNvSpPr>
          <p:nvPr>
            <p:ph type="title"/>
          </p:nvPr>
        </p:nvSpPr>
        <p:spPr>
          <a:xfrm>
            <a:off x="966952" y="1204108"/>
            <a:ext cx="2669406" cy="1781175"/>
          </a:xfrm>
        </p:spPr>
        <p:txBody>
          <a:bodyPr>
            <a:normAutofit/>
          </a:bodyPr>
          <a:lstStyle/>
          <a:p>
            <a:pPr algn="ctr"/>
            <a:r>
              <a:rPr lang="it-IT" sz="3200" dirty="0">
                <a:solidFill>
                  <a:srgbClr val="FFFFFF"/>
                </a:solidFill>
              </a:rPr>
              <a:t>STATISTICS</a:t>
            </a:r>
          </a:p>
        </p:txBody>
      </p:sp>
      <p:sp>
        <p:nvSpPr>
          <p:cNvPr id="10" name="Content Placeholder 9">
            <a:extLst>
              <a:ext uri="{FF2B5EF4-FFF2-40B4-BE49-F238E27FC236}">
                <a16:creationId xmlns:a16="http://schemas.microsoft.com/office/drawing/2014/main" id="{597B54B4-1761-4A2B-9324-36E7D7BE2614}"/>
              </a:ext>
            </a:extLst>
          </p:cNvPr>
          <p:cNvSpPr>
            <a:spLocks noGrp="1"/>
          </p:cNvSpPr>
          <p:nvPr>
            <p:ph idx="1"/>
          </p:nvPr>
        </p:nvSpPr>
        <p:spPr>
          <a:xfrm>
            <a:off x="717423" y="3298844"/>
            <a:ext cx="3342509" cy="3559155"/>
          </a:xfrm>
        </p:spPr>
        <p:txBody>
          <a:bodyPr>
            <a:normAutofit fontScale="92500" lnSpcReduction="10000"/>
          </a:bodyPr>
          <a:lstStyle/>
          <a:p>
            <a:pPr marL="0" indent="0" algn="just">
              <a:buNone/>
            </a:pPr>
            <a:r>
              <a:rPr lang="en-US" sz="1600" dirty="0"/>
              <a:t>Le </a:t>
            </a:r>
            <a:r>
              <a:rPr lang="en-US" sz="1600" dirty="0" err="1"/>
              <a:t>satatistiche</a:t>
            </a:r>
            <a:r>
              <a:rPr lang="en-US" sz="1600" dirty="0"/>
              <a:t> </a:t>
            </a:r>
            <a:r>
              <a:rPr lang="en-US" sz="1600" dirty="0" err="1"/>
              <a:t>possono</a:t>
            </a:r>
            <a:r>
              <a:rPr lang="en-US" sz="1600" dirty="0"/>
              <a:t> </a:t>
            </a:r>
            <a:r>
              <a:rPr lang="en-US" sz="1600" dirty="0" err="1"/>
              <a:t>essere</a:t>
            </a:r>
            <a:r>
              <a:rPr lang="en-US" sz="1600" dirty="0"/>
              <a:t> </a:t>
            </a:r>
            <a:r>
              <a:rPr lang="en-US" sz="1600" dirty="0" err="1"/>
              <a:t>consultate</a:t>
            </a:r>
            <a:r>
              <a:rPr lang="en-US" sz="1600" dirty="0"/>
              <a:t> </a:t>
            </a:r>
            <a:r>
              <a:rPr lang="en-US" sz="1600" dirty="0" err="1"/>
              <a:t>tramite</a:t>
            </a:r>
            <a:r>
              <a:rPr lang="en-US" sz="1600" dirty="0"/>
              <a:t> </a:t>
            </a:r>
            <a:r>
              <a:rPr lang="en-US" sz="1600" dirty="0" err="1"/>
              <a:t>l’apposita</a:t>
            </a:r>
            <a:r>
              <a:rPr lang="en-US" sz="1600" dirty="0"/>
              <a:t> </a:t>
            </a:r>
            <a:r>
              <a:rPr lang="en-US" sz="1600" dirty="0" err="1"/>
              <a:t>schermata</a:t>
            </a:r>
            <a:r>
              <a:rPr lang="en-US" sz="1600" dirty="0"/>
              <a:t>, la quale </a:t>
            </a:r>
            <a:r>
              <a:rPr lang="en-US" sz="1600" dirty="0" err="1"/>
              <a:t>permetterà</a:t>
            </a:r>
            <a:r>
              <a:rPr lang="en-US" sz="1600" dirty="0"/>
              <a:t> di </a:t>
            </a:r>
            <a:r>
              <a:rPr lang="en-US" sz="1600" dirty="0" err="1"/>
              <a:t>selezionare</a:t>
            </a:r>
            <a:r>
              <a:rPr lang="en-US" sz="1600" dirty="0"/>
              <a:t> quale </a:t>
            </a:r>
            <a:r>
              <a:rPr lang="en-US" sz="1600" dirty="0" err="1"/>
              <a:t>statistica</a:t>
            </a:r>
            <a:r>
              <a:rPr lang="en-US" sz="1600" dirty="0"/>
              <a:t> </a:t>
            </a:r>
            <a:r>
              <a:rPr lang="en-US" sz="1600" dirty="0" err="1"/>
              <a:t>visualizzare</a:t>
            </a:r>
            <a:r>
              <a:rPr lang="en-US" sz="1600" dirty="0"/>
              <a:t>.</a:t>
            </a:r>
          </a:p>
          <a:p>
            <a:pPr marL="0" indent="0" algn="just">
              <a:buNone/>
            </a:pPr>
            <a:r>
              <a:rPr lang="en-US" sz="1600" dirty="0"/>
              <a:t>In base </a:t>
            </a:r>
            <a:r>
              <a:rPr lang="en-US" sz="1600" dirty="0" err="1"/>
              <a:t>alla</a:t>
            </a:r>
            <a:r>
              <a:rPr lang="en-US" sz="1600" dirty="0"/>
              <a:t> </a:t>
            </a:r>
            <a:r>
              <a:rPr lang="en-US" sz="1600" dirty="0" err="1"/>
              <a:t>statistica</a:t>
            </a:r>
            <a:r>
              <a:rPr lang="en-US" sz="1600" dirty="0"/>
              <a:t> </a:t>
            </a:r>
            <a:r>
              <a:rPr lang="en-US" sz="1600" dirty="0" err="1"/>
              <a:t>scelta</a:t>
            </a:r>
            <a:r>
              <a:rPr lang="en-US" sz="1600" dirty="0"/>
              <a:t>, </a:t>
            </a:r>
            <a:r>
              <a:rPr lang="en-US" sz="1600" dirty="0" err="1"/>
              <a:t>si</a:t>
            </a:r>
            <a:r>
              <a:rPr lang="en-US" sz="1600" dirty="0"/>
              <a:t> </a:t>
            </a:r>
            <a:r>
              <a:rPr lang="en-US" sz="1600" dirty="0" err="1"/>
              <a:t>può</a:t>
            </a:r>
            <a:r>
              <a:rPr lang="en-US" sz="1600" dirty="0"/>
              <a:t> </a:t>
            </a:r>
            <a:r>
              <a:rPr lang="en-US" sz="1600" dirty="0" err="1"/>
              <a:t>decidere</a:t>
            </a:r>
            <a:r>
              <a:rPr lang="en-US" sz="1600" dirty="0"/>
              <a:t> di </a:t>
            </a:r>
            <a:r>
              <a:rPr lang="en-US" sz="1600" dirty="0" err="1"/>
              <a:t>scegliere</a:t>
            </a:r>
            <a:r>
              <a:rPr lang="en-US" sz="1600" dirty="0"/>
              <a:t> un range di date </a:t>
            </a:r>
            <a:r>
              <a:rPr lang="en-US" sz="1600" dirty="0" err="1"/>
              <a:t>alla</a:t>
            </a:r>
            <a:r>
              <a:rPr lang="en-US" sz="1600" dirty="0"/>
              <a:t> quale </a:t>
            </a:r>
            <a:r>
              <a:rPr lang="en-US" sz="1600" dirty="0" err="1"/>
              <a:t>si</a:t>
            </a:r>
            <a:r>
              <a:rPr lang="en-US" sz="1600" dirty="0"/>
              <a:t> ha </a:t>
            </a:r>
            <a:r>
              <a:rPr lang="en-US" sz="1600" dirty="0" err="1"/>
              <a:t>interesse</a:t>
            </a:r>
            <a:r>
              <a:rPr lang="en-US" sz="1600" dirty="0"/>
              <a:t>, o </a:t>
            </a:r>
            <a:r>
              <a:rPr lang="en-US" sz="1600" dirty="0" err="1"/>
              <a:t>anche</a:t>
            </a:r>
            <a:r>
              <a:rPr lang="en-US" sz="1600" dirty="0"/>
              <a:t> </a:t>
            </a:r>
            <a:r>
              <a:rPr lang="en-US" sz="1600" dirty="0" err="1"/>
              <a:t>scegliere</a:t>
            </a:r>
            <a:r>
              <a:rPr lang="en-US" sz="1600" dirty="0"/>
              <a:t> </a:t>
            </a:r>
            <a:r>
              <a:rPr lang="en-US" sz="1600" dirty="0" err="1"/>
              <a:t>il</a:t>
            </a:r>
            <a:r>
              <a:rPr lang="en-US" sz="1600" dirty="0"/>
              <a:t> </a:t>
            </a:r>
            <a:r>
              <a:rPr lang="en-US" sz="1600" dirty="0" err="1"/>
              <a:t>tipo</a:t>
            </a:r>
            <a:r>
              <a:rPr lang="en-US" sz="1600" dirty="0"/>
              <a:t> di </a:t>
            </a:r>
            <a:r>
              <a:rPr lang="en-US" sz="1600" dirty="0" err="1"/>
              <a:t>evento</a:t>
            </a:r>
            <a:r>
              <a:rPr lang="en-US" sz="1600" dirty="0"/>
              <a:t> </a:t>
            </a:r>
            <a:r>
              <a:rPr lang="en-US" sz="1600" dirty="0" err="1"/>
              <a:t>sulla</a:t>
            </a:r>
            <a:r>
              <a:rPr lang="en-US" sz="1600" dirty="0"/>
              <a:t> quale </a:t>
            </a:r>
            <a:r>
              <a:rPr lang="en-US" sz="1600" dirty="0" err="1"/>
              <a:t>si</a:t>
            </a:r>
            <a:r>
              <a:rPr lang="en-US" sz="1600" dirty="0"/>
              <a:t> </a:t>
            </a:r>
            <a:r>
              <a:rPr lang="en-US" sz="1600" dirty="0" err="1"/>
              <a:t>vuole</a:t>
            </a:r>
            <a:r>
              <a:rPr lang="en-US" sz="1600" dirty="0"/>
              <a:t> </a:t>
            </a:r>
            <a:r>
              <a:rPr lang="en-US" sz="1600" dirty="0" err="1"/>
              <a:t>effettuare</a:t>
            </a:r>
            <a:r>
              <a:rPr lang="en-US" sz="1600" dirty="0"/>
              <a:t> </a:t>
            </a:r>
            <a:r>
              <a:rPr lang="en-US" sz="1600" dirty="0" err="1"/>
              <a:t>una</a:t>
            </a:r>
            <a:r>
              <a:rPr lang="en-US" sz="1600" dirty="0"/>
              <a:t> </a:t>
            </a:r>
            <a:r>
              <a:rPr lang="en-US" sz="1600" dirty="0" err="1"/>
              <a:t>statistica</a:t>
            </a:r>
            <a:r>
              <a:rPr lang="en-US" sz="1600" dirty="0"/>
              <a:t>.</a:t>
            </a:r>
          </a:p>
          <a:p>
            <a:pPr marL="0" indent="0" algn="just">
              <a:buNone/>
            </a:pPr>
            <a:r>
              <a:rPr lang="en-US" sz="1600" dirty="0"/>
              <a:t>In base poi </a:t>
            </a:r>
            <a:r>
              <a:rPr lang="en-US" sz="1600" dirty="0" err="1"/>
              <a:t>alla</a:t>
            </a:r>
            <a:r>
              <a:rPr lang="en-US" sz="1600" dirty="0"/>
              <a:t> </a:t>
            </a:r>
            <a:r>
              <a:rPr lang="en-US" sz="1600" dirty="0" err="1"/>
              <a:t>statistica</a:t>
            </a:r>
            <a:r>
              <a:rPr lang="en-US" sz="1600" dirty="0"/>
              <a:t> </a:t>
            </a:r>
            <a:r>
              <a:rPr lang="en-US" sz="1600" dirty="0" err="1"/>
              <a:t>scelta</a:t>
            </a:r>
            <a:r>
              <a:rPr lang="en-US" sz="1600" dirty="0"/>
              <a:t> </a:t>
            </a:r>
            <a:r>
              <a:rPr lang="en-US" sz="1600" dirty="0" err="1"/>
              <a:t>verrà</a:t>
            </a:r>
            <a:r>
              <a:rPr lang="en-US" sz="1600" dirty="0"/>
              <a:t> </a:t>
            </a:r>
            <a:r>
              <a:rPr lang="en-US" sz="1600" dirty="0" err="1"/>
              <a:t>visualizzato</a:t>
            </a:r>
            <a:r>
              <a:rPr lang="en-US" sz="1600" dirty="0"/>
              <a:t> un </a:t>
            </a:r>
            <a:r>
              <a:rPr lang="en-US" sz="1600" dirty="0" err="1"/>
              <a:t>opportuno</a:t>
            </a:r>
            <a:r>
              <a:rPr lang="en-US" sz="1600" dirty="0"/>
              <a:t> </a:t>
            </a:r>
            <a:r>
              <a:rPr lang="en-US" sz="1600" dirty="0" err="1"/>
              <a:t>grafico</a:t>
            </a:r>
            <a:r>
              <a:rPr lang="en-US" sz="1600" dirty="0"/>
              <a:t> </a:t>
            </a:r>
            <a:r>
              <a:rPr lang="en-US" sz="1600" dirty="0" err="1"/>
              <a:t>che</a:t>
            </a:r>
            <a:r>
              <a:rPr lang="en-US" sz="1600" dirty="0"/>
              <a:t> </a:t>
            </a:r>
            <a:r>
              <a:rPr lang="en-US" sz="1600" dirty="0" err="1"/>
              <a:t>mostrarà</a:t>
            </a:r>
            <a:r>
              <a:rPr lang="en-US" sz="1600" dirty="0"/>
              <a:t> I </a:t>
            </a:r>
            <a:r>
              <a:rPr lang="en-US" sz="1600" dirty="0" err="1"/>
              <a:t>risultati</a:t>
            </a:r>
            <a:r>
              <a:rPr lang="en-US" sz="1600" dirty="0"/>
              <a:t>.</a:t>
            </a:r>
          </a:p>
        </p:txBody>
      </p:sp>
      <p:pic>
        <p:nvPicPr>
          <p:cNvPr id="8" name="Segnaposto contenuto 4">
            <a:extLst>
              <a:ext uri="{FF2B5EF4-FFF2-40B4-BE49-F238E27FC236}">
                <a16:creationId xmlns:a16="http://schemas.microsoft.com/office/drawing/2014/main" id="{B3545D1D-4F09-4FE1-A653-E6F7AF763E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0987" y="143301"/>
            <a:ext cx="6731651" cy="4829963"/>
          </a:xfrm>
          <a:prstGeom prst="rect">
            <a:avLst/>
          </a:prstGeom>
        </p:spPr>
      </p:pic>
      <p:pic>
        <p:nvPicPr>
          <p:cNvPr id="6" name="Immagine 5">
            <a:extLst>
              <a:ext uri="{FF2B5EF4-FFF2-40B4-BE49-F238E27FC236}">
                <a16:creationId xmlns:a16="http://schemas.microsoft.com/office/drawing/2014/main" id="{9532FE1B-EC74-4E38-ACF8-9F0258A488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2160" y="2377440"/>
            <a:ext cx="6167766" cy="4349139"/>
          </a:xfrm>
          <a:prstGeom prst="rect">
            <a:avLst/>
          </a:prstGeom>
        </p:spPr>
      </p:pic>
      <p:cxnSp>
        <p:nvCxnSpPr>
          <p:cNvPr id="11" name="Connettore curvo 10">
            <a:extLst>
              <a:ext uri="{FF2B5EF4-FFF2-40B4-BE49-F238E27FC236}">
                <a16:creationId xmlns:a16="http://schemas.microsoft.com/office/drawing/2014/main" id="{D60063BB-9753-402D-B587-D3D540C62547}"/>
              </a:ext>
            </a:extLst>
          </p:cNvPr>
          <p:cNvCxnSpPr/>
          <p:nvPr/>
        </p:nvCxnSpPr>
        <p:spPr>
          <a:xfrm rot="10800000" flipV="1">
            <a:off x="8388627" y="5102086"/>
            <a:ext cx="516835" cy="397565"/>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Rettangolo 11">
            <a:extLst>
              <a:ext uri="{FF2B5EF4-FFF2-40B4-BE49-F238E27FC236}">
                <a16:creationId xmlns:a16="http://schemas.microsoft.com/office/drawing/2014/main" id="{86570F47-7CEC-4277-A29F-3887C26E65FE}"/>
              </a:ext>
            </a:extLst>
          </p:cNvPr>
          <p:cNvSpPr/>
          <p:nvPr/>
        </p:nvSpPr>
        <p:spPr>
          <a:xfrm>
            <a:off x="7287813" y="5361152"/>
            <a:ext cx="1100814" cy="276999"/>
          </a:xfrm>
          <a:prstGeom prst="rect">
            <a:avLst/>
          </a:prstGeom>
        </p:spPr>
        <p:txBody>
          <a:bodyPr wrap="none">
            <a:spAutoFit/>
          </a:bodyPr>
          <a:lstStyle/>
          <a:p>
            <a:r>
              <a:rPr lang="it-IT" sz="1200" dirty="0"/>
              <a:t>Genera il grafo</a:t>
            </a:r>
          </a:p>
        </p:txBody>
      </p:sp>
      <p:sp>
        <p:nvSpPr>
          <p:cNvPr id="14" name="Rettangolo 13">
            <a:extLst>
              <a:ext uri="{FF2B5EF4-FFF2-40B4-BE49-F238E27FC236}">
                <a16:creationId xmlns:a16="http://schemas.microsoft.com/office/drawing/2014/main" id="{2745F1CF-47FE-4722-87C2-7CA1CA1B5A36}"/>
              </a:ext>
            </a:extLst>
          </p:cNvPr>
          <p:cNvSpPr/>
          <p:nvPr/>
        </p:nvSpPr>
        <p:spPr>
          <a:xfrm>
            <a:off x="9143998" y="485625"/>
            <a:ext cx="1684651" cy="276999"/>
          </a:xfrm>
          <a:prstGeom prst="rect">
            <a:avLst/>
          </a:prstGeom>
        </p:spPr>
        <p:txBody>
          <a:bodyPr wrap="square">
            <a:spAutoFit/>
          </a:bodyPr>
          <a:lstStyle/>
          <a:p>
            <a:r>
              <a:rPr lang="en-US" sz="1200" dirty="0" err="1"/>
              <a:t>Scegli</a:t>
            </a:r>
            <a:r>
              <a:rPr lang="en-US" sz="1200" dirty="0"/>
              <a:t> </a:t>
            </a:r>
            <a:r>
              <a:rPr lang="en-US" sz="1200" dirty="0" err="1"/>
              <a:t>il</a:t>
            </a:r>
            <a:r>
              <a:rPr lang="en-US" sz="1200" dirty="0"/>
              <a:t> </a:t>
            </a:r>
            <a:r>
              <a:rPr lang="en-US" sz="1200" dirty="0" err="1"/>
              <a:t>tipo</a:t>
            </a:r>
            <a:r>
              <a:rPr lang="en-US" sz="1200" dirty="0"/>
              <a:t> di </a:t>
            </a:r>
            <a:r>
              <a:rPr lang="en-US" sz="1200" dirty="0" err="1"/>
              <a:t>statistica</a:t>
            </a:r>
            <a:endParaRPr lang="it-IT" sz="1200" dirty="0"/>
          </a:p>
        </p:txBody>
      </p:sp>
      <p:cxnSp>
        <p:nvCxnSpPr>
          <p:cNvPr id="16" name="Connettore curvo 15">
            <a:extLst>
              <a:ext uri="{FF2B5EF4-FFF2-40B4-BE49-F238E27FC236}">
                <a16:creationId xmlns:a16="http://schemas.microsoft.com/office/drawing/2014/main" id="{6372C1A7-42B1-449E-AAAD-52F73AF4C78C}"/>
              </a:ext>
            </a:extLst>
          </p:cNvPr>
          <p:cNvCxnSpPr>
            <a:cxnSpLocks/>
          </p:cNvCxnSpPr>
          <p:nvPr/>
        </p:nvCxnSpPr>
        <p:spPr>
          <a:xfrm flipV="1">
            <a:off x="8936043" y="762624"/>
            <a:ext cx="1050280" cy="441484"/>
          </a:xfrm>
          <a:prstGeom prst="curvedConnector3">
            <a:avLst>
              <a:gd name="adj1" fmla="val 97947"/>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5358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0CFD7EA-408C-4E06-8C4E-6C7512ACE459}"/>
              </a:ext>
            </a:extLst>
          </p:cNvPr>
          <p:cNvSpPr>
            <a:spLocks noGrp="1"/>
          </p:cNvSpPr>
          <p:nvPr>
            <p:ph type="title"/>
          </p:nvPr>
        </p:nvSpPr>
        <p:spPr>
          <a:xfrm>
            <a:off x="838200" y="365126"/>
            <a:ext cx="10515600" cy="469762"/>
          </a:xfrm>
        </p:spPr>
        <p:txBody>
          <a:bodyPr>
            <a:normAutofit fontScale="90000"/>
          </a:bodyPr>
          <a:lstStyle/>
          <a:p>
            <a:pPr algn="ctr"/>
            <a:r>
              <a:rPr lang="it-IT" dirty="0"/>
              <a:t>Punti Assegnati</a:t>
            </a:r>
          </a:p>
        </p:txBody>
      </p:sp>
      <p:sp>
        <p:nvSpPr>
          <p:cNvPr id="3" name="Segnaposto contenuto 2">
            <a:extLst>
              <a:ext uri="{FF2B5EF4-FFF2-40B4-BE49-F238E27FC236}">
                <a16:creationId xmlns:a16="http://schemas.microsoft.com/office/drawing/2014/main" id="{DF48BF68-6E98-463A-BABB-2FA1DC75BB56}"/>
              </a:ext>
            </a:extLst>
          </p:cNvPr>
          <p:cNvSpPr>
            <a:spLocks noGrp="1"/>
          </p:cNvSpPr>
          <p:nvPr>
            <p:ph idx="1"/>
          </p:nvPr>
        </p:nvSpPr>
        <p:spPr>
          <a:xfrm>
            <a:off x="838200" y="834888"/>
            <a:ext cx="10515600" cy="5435283"/>
          </a:xfrm>
        </p:spPr>
        <p:txBody>
          <a:bodyPr>
            <a:normAutofit lnSpcReduction="10000"/>
          </a:bodyPr>
          <a:lstStyle/>
          <a:p>
            <a:pPr marL="0" indent="0">
              <a:buNone/>
            </a:pPr>
            <a:endParaRPr lang="it-IT" dirty="0"/>
          </a:p>
          <a:p>
            <a:r>
              <a:rPr lang="it-IT" dirty="0"/>
              <a:t>3. Controllo Accesso all’evento da parte di un addetto alla Security. </a:t>
            </a:r>
          </a:p>
          <a:p>
            <a:r>
              <a:rPr lang="it-IT" dirty="0"/>
              <a:t>4. Gestione degli Eventi </a:t>
            </a:r>
          </a:p>
          <a:p>
            <a:pPr lvl="1"/>
            <a:r>
              <a:rPr lang="it-IT" dirty="0"/>
              <a:t>a. Inserimento nuovo Evento </a:t>
            </a:r>
          </a:p>
          <a:p>
            <a:pPr lvl="1"/>
            <a:r>
              <a:rPr lang="it-IT" dirty="0"/>
              <a:t>b. Modifica Evento esistente </a:t>
            </a:r>
          </a:p>
          <a:p>
            <a:pPr lvl="1"/>
            <a:r>
              <a:rPr lang="it-IT" dirty="0"/>
              <a:t>c. Cancellazione Evento </a:t>
            </a:r>
          </a:p>
          <a:p>
            <a:r>
              <a:rPr lang="it-IT" dirty="0"/>
              <a:t>5. Gestione dei Clienti </a:t>
            </a:r>
          </a:p>
          <a:p>
            <a:pPr lvl="1"/>
            <a:r>
              <a:rPr lang="it-IT" dirty="0"/>
              <a:t>a. Visualizzazione dati relativi ad un Cliente </a:t>
            </a:r>
          </a:p>
          <a:p>
            <a:pPr lvl="1"/>
            <a:r>
              <a:rPr lang="it-IT" dirty="0"/>
              <a:t>b. Cancellazione di un Cliente </a:t>
            </a:r>
          </a:p>
          <a:p>
            <a:r>
              <a:rPr lang="it-IT" dirty="0"/>
              <a:t>6. Generazione Statistiche relative ad uno o più eventi </a:t>
            </a:r>
          </a:p>
          <a:p>
            <a:r>
              <a:rPr lang="it-IT" dirty="0"/>
              <a:t>7. Gestione Addetti </a:t>
            </a:r>
          </a:p>
          <a:p>
            <a:endParaRPr lang="it-IT" dirty="0"/>
          </a:p>
        </p:txBody>
      </p:sp>
    </p:spTree>
    <p:extLst>
      <p:ext uri="{BB962C8B-B14F-4D97-AF65-F5344CB8AC3E}">
        <p14:creationId xmlns:p14="http://schemas.microsoft.com/office/powerpoint/2010/main" val="3666745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CBAB5C1-FA4D-4E28-A037-C07FEEAFCBBB}"/>
              </a:ext>
            </a:extLst>
          </p:cNvPr>
          <p:cNvSpPr>
            <a:spLocks noGrp="1"/>
          </p:cNvSpPr>
          <p:nvPr>
            <p:ph type="title"/>
          </p:nvPr>
        </p:nvSpPr>
        <p:spPr>
          <a:xfrm>
            <a:off x="838200" y="365126"/>
            <a:ext cx="10515600" cy="1052858"/>
          </a:xfrm>
        </p:spPr>
        <p:txBody>
          <a:bodyPr/>
          <a:lstStyle/>
          <a:p>
            <a:pPr algn="ctr"/>
            <a:r>
              <a:rPr lang="it-IT" dirty="0"/>
              <a:t>Tecnologie Utilizzate</a:t>
            </a:r>
          </a:p>
        </p:txBody>
      </p:sp>
      <p:sp>
        <p:nvSpPr>
          <p:cNvPr id="3" name="Segnaposto contenuto 2">
            <a:extLst>
              <a:ext uri="{FF2B5EF4-FFF2-40B4-BE49-F238E27FC236}">
                <a16:creationId xmlns:a16="http://schemas.microsoft.com/office/drawing/2014/main" id="{B1E33F78-C4C9-4D95-9D90-5DBD67C27CF1}"/>
              </a:ext>
            </a:extLst>
          </p:cNvPr>
          <p:cNvSpPr>
            <a:spLocks noGrp="1"/>
          </p:cNvSpPr>
          <p:nvPr>
            <p:ph idx="1"/>
          </p:nvPr>
        </p:nvSpPr>
        <p:spPr>
          <a:xfrm>
            <a:off x="1141412" y="1796143"/>
            <a:ext cx="9905999" cy="3995058"/>
          </a:xfrm>
        </p:spPr>
        <p:txBody>
          <a:bodyPr/>
          <a:lstStyle/>
          <a:p>
            <a:r>
              <a:rPr lang="it-IT" u="sng" dirty="0">
                <a:solidFill>
                  <a:srgbClr val="FF0000"/>
                </a:solidFill>
              </a:rPr>
              <a:t>NetBeans</a:t>
            </a:r>
            <a:r>
              <a:rPr lang="it-IT" dirty="0"/>
              <a:t> : per l’implementazione del codice e la creazione dell’interfaccia grafica </a:t>
            </a:r>
            <a:r>
              <a:rPr lang="it-IT" sz="1400" dirty="0">
                <a:hlinkClick r:id="rId3"/>
              </a:rPr>
              <a:t>(click al link) </a:t>
            </a:r>
            <a:r>
              <a:rPr lang="it-IT" dirty="0"/>
              <a:t>;</a:t>
            </a:r>
          </a:p>
          <a:p>
            <a:r>
              <a:rPr lang="it-IT" u="sng" dirty="0">
                <a:solidFill>
                  <a:srgbClr val="FF0000"/>
                </a:solidFill>
              </a:rPr>
              <a:t>MySQL</a:t>
            </a:r>
            <a:r>
              <a:rPr lang="it-IT" dirty="0"/>
              <a:t> : </a:t>
            </a:r>
            <a:r>
              <a:rPr lang="it-IT" dirty="0" err="1"/>
              <a:t>DataBase</a:t>
            </a:r>
            <a:r>
              <a:rPr lang="it-IT" dirty="0"/>
              <a:t> </a:t>
            </a:r>
            <a:r>
              <a:rPr lang="it-IT" sz="1400" dirty="0">
                <a:hlinkClick r:id="rId4"/>
              </a:rPr>
              <a:t>(click al link) </a:t>
            </a:r>
            <a:r>
              <a:rPr lang="it-IT" dirty="0"/>
              <a:t>;</a:t>
            </a:r>
          </a:p>
          <a:p>
            <a:r>
              <a:rPr lang="it-IT" u="sng" dirty="0" err="1">
                <a:solidFill>
                  <a:srgbClr val="FF0000"/>
                </a:solidFill>
              </a:rPr>
              <a:t>StarUML</a:t>
            </a:r>
            <a:r>
              <a:rPr lang="it-IT" dirty="0"/>
              <a:t> : per la modellazione di Class </a:t>
            </a:r>
            <a:r>
              <a:rPr lang="it-IT" dirty="0" err="1"/>
              <a:t>Diagram</a:t>
            </a:r>
            <a:r>
              <a:rPr lang="it-IT" dirty="0"/>
              <a:t>, </a:t>
            </a:r>
            <a:r>
              <a:rPr lang="it-IT" dirty="0" err="1"/>
              <a:t>Sequence</a:t>
            </a:r>
            <a:r>
              <a:rPr lang="it-IT" dirty="0"/>
              <a:t> </a:t>
            </a:r>
            <a:r>
              <a:rPr lang="it-IT" dirty="0" err="1"/>
              <a:t>Diagram</a:t>
            </a:r>
            <a:r>
              <a:rPr lang="it-IT" dirty="0"/>
              <a:t>, Use Case </a:t>
            </a:r>
            <a:r>
              <a:rPr lang="it-IT" dirty="0" err="1"/>
              <a:t>Diagram</a:t>
            </a:r>
            <a:r>
              <a:rPr lang="it-IT" dirty="0"/>
              <a:t>  </a:t>
            </a:r>
            <a:r>
              <a:rPr lang="it-IT" sz="1400" dirty="0">
                <a:hlinkClick r:id="rId5"/>
              </a:rPr>
              <a:t>(click al link)</a:t>
            </a:r>
            <a:r>
              <a:rPr lang="it-IT" sz="1400" dirty="0"/>
              <a:t> </a:t>
            </a:r>
            <a:r>
              <a:rPr lang="it-IT" dirty="0"/>
              <a:t>;</a:t>
            </a:r>
          </a:p>
          <a:p>
            <a:r>
              <a:rPr lang="it-IT" u="sng" dirty="0">
                <a:solidFill>
                  <a:srgbClr val="FF0000"/>
                </a:solidFill>
              </a:rPr>
              <a:t>GitHub</a:t>
            </a:r>
            <a:r>
              <a:rPr lang="it-IT" dirty="0"/>
              <a:t> : utilizzato come sistema di </a:t>
            </a:r>
            <a:r>
              <a:rPr lang="it-IT" dirty="0" err="1"/>
              <a:t>versioning</a:t>
            </a:r>
            <a:r>
              <a:rPr lang="it-IT" dirty="0"/>
              <a:t> </a:t>
            </a:r>
            <a:r>
              <a:rPr lang="it-IT" sz="1400" dirty="0">
                <a:hlinkClick r:id="rId6"/>
              </a:rPr>
              <a:t>(click al link) </a:t>
            </a:r>
            <a:r>
              <a:rPr lang="it-IT" dirty="0"/>
              <a:t>;</a:t>
            </a:r>
          </a:p>
          <a:p>
            <a:r>
              <a:rPr lang="it-IT" dirty="0" err="1">
                <a:solidFill>
                  <a:srgbClr val="FF0000"/>
                </a:solidFill>
              </a:rPr>
              <a:t>JFreechart</a:t>
            </a:r>
            <a:r>
              <a:rPr lang="it-IT" dirty="0"/>
              <a:t> : libreria Java per i grafici.</a:t>
            </a:r>
          </a:p>
          <a:p>
            <a:endParaRPr lang="it-IT" dirty="0"/>
          </a:p>
          <a:p>
            <a:endParaRPr lang="it-IT" dirty="0"/>
          </a:p>
        </p:txBody>
      </p:sp>
    </p:spTree>
    <p:extLst>
      <p:ext uri="{BB962C8B-B14F-4D97-AF65-F5344CB8AC3E}">
        <p14:creationId xmlns:p14="http://schemas.microsoft.com/office/powerpoint/2010/main" val="3224788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B78997A-96EC-4AED-9CAD-32C511956092}"/>
              </a:ext>
            </a:extLst>
          </p:cNvPr>
          <p:cNvSpPr>
            <a:spLocks noGrp="1"/>
          </p:cNvSpPr>
          <p:nvPr>
            <p:ph type="title"/>
          </p:nvPr>
        </p:nvSpPr>
        <p:spPr>
          <a:xfrm>
            <a:off x="838200" y="2766218"/>
            <a:ext cx="10515600" cy="2129339"/>
          </a:xfrm>
        </p:spPr>
        <p:txBody>
          <a:bodyPr>
            <a:normAutofit/>
          </a:bodyPr>
          <a:lstStyle/>
          <a:p>
            <a:pPr algn="ctr"/>
            <a:r>
              <a:rPr lang="it-IT" b="1" dirty="0"/>
              <a:t>SYSTEM DESIGN</a:t>
            </a:r>
            <a:br>
              <a:rPr lang="it-IT" b="1" dirty="0"/>
            </a:br>
            <a:br>
              <a:rPr lang="it-IT" b="1" dirty="0"/>
            </a:br>
            <a:r>
              <a:rPr lang="it-IT" b="1" dirty="0"/>
              <a:t>Architettura in </a:t>
            </a:r>
            <a:r>
              <a:rPr lang="it-IT" b="1" dirty="0" err="1"/>
              <a:t>tier</a:t>
            </a:r>
            <a:br>
              <a:rPr lang="it-IT" b="1" dirty="0"/>
            </a:br>
            <a:r>
              <a:rPr lang="it-IT" b="1" dirty="0"/>
              <a:t>Architettura in </a:t>
            </a:r>
            <a:r>
              <a:rPr lang="it-IT" b="1" dirty="0" err="1"/>
              <a:t>layer</a:t>
            </a:r>
            <a:endParaRPr lang="it-IT" b="1" dirty="0"/>
          </a:p>
        </p:txBody>
      </p:sp>
    </p:spTree>
    <p:extLst>
      <p:ext uri="{BB962C8B-B14F-4D97-AF65-F5344CB8AC3E}">
        <p14:creationId xmlns:p14="http://schemas.microsoft.com/office/powerpoint/2010/main" val="3659938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AA278D2-9314-4D09-A262-6AED20353A89}"/>
              </a:ext>
            </a:extLst>
          </p:cNvPr>
          <p:cNvSpPr>
            <a:spLocks noGrp="1"/>
          </p:cNvSpPr>
          <p:nvPr>
            <p:ph type="title"/>
          </p:nvPr>
        </p:nvSpPr>
        <p:spPr>
          <a:xfrm>
            <a:off x="966951" y="1204108"/>
            <a:ext cx="3342509" cy="1781175"/>
          </a:xfrm>
        </p:spPr>
        <p:txBody>
          <a:bodyPr>
            <a:normAutofit/>
          </a:bodyPr>
          <a:lstStyle/>
          <a:p>
            <a:pPr algn="ctr"/>
            <a:r>
              <a:rPr lang="it-IT" sz="3600" b="1" dirty="0">
                <a:solidFill>
                  <a:srgbClr val="FFFFFF"/>
                </a:solidFill>
              </a:rPr>
              <a:t>Architettura 2 </a:t>
            </a:r>
            <a:r>
              <a:rPr lang="it-IT" sz="3600" b="1" dirty="0" err="1">
                <a:solidFill>
                  <a:srgbClr val="FFFFFF"/>
                </a:solidFill>
              </a:rPr>
              <a:t>tier</a:t>
            </a:r>
            <a:endParaRPr lang="it-IT" sz="3600" b="1" dirty="0">
              <a:solidFill>
                <a:srgbClr val="FFFFFF"/>
              </a:solidFill>
            </a:endParaRPr>
          </a:p>
        </p:txBody>
      </p:sp>
      <p:sp>
        <p:nvSpPr>
          <p:cNvPr id="10" name="Content Placeholder 9">
            <a:extLst>
              <a:ext uri="{FF2B5EF4-FFF2-40B4-BE49-F238E27FC236}">
                <a16:creationId xmlns:a16="http://schemas.microsoft.com/office/drawing/2014/main" id="{2217E7E5-712F-4A17-A56F-756F2190818B}"/>
              </a:ext>
            </a:extLst>
          </p:cNvPr>
          <p:cNvSpPr>
            <a:spLocks noGrp="1"/>
          </p:cNvSpPr>
          <p:nvPr>
            <p:ph idx="1"/>
          </p:nvPr>
        </p:nvSpPr>
        <p:spPr>
          <a:xfrm>
            <a:off x="1006247" y="3164669"/>
            <a:ext cx="3342509" cy="3085427"/>
          </a:xfrm>
        </p:spPr>
        <p:txBody>
          <a:bodyPr>
            <a:normAutofit fontScale="92500" lnSpcReduction="20000"/>
          </a:bodyPr>
          <a:lstStyle/>
          <a:p>
            <a:pPr marL="0" indent="0" algn="ctr">
              <a:buNone/>
            </a:pPr>
            <a:r>
              <a:rPr lang="en-US" sz="2000" b="1" dirty="0" err="1"/>
              <a:t>Architettura</a:t>
            </a:r>
            <a:endParaRPr lang="en-US" sz="2000" b="1" dirty="0"/>
          </a:p>
          <a:p>
            <a:pPr marL="0" indent="0" algn="ctr">
              <a:buNone/>
            </a:pPr>
            <a:r>
              <a:rPr lang="en-US" sz="2000" b="1" dirty="0"/>
              <a:t>client – server</a:t>
            </a:r>
          </a:p>
          <a:p>
            <a:pPr marL="0" indent="0" algn="ctr">
              <a:buNone/>
            </a:pPr>
            <a:endParaRPr lang="en-US" sz="2000" b="1" dirty="0"/>
          </a:p>
          <a:p>
            <a:pPr marL="0" indent="0" algn="ctr">
              <a:buNone/>
            </a:pPr>
            <a:r>
              <a:rPr lang="en-US" sz="2000" b="1" dirty="0"/>
              <a:t>Client: </a:t>
            </a:r>
            <a:r>
              <a:rPr lang="en-US" sz="2000" b="1" dirty="0" err="1"/>
              <a:t>macchine</a:t>
            </a:r>
            <a:r>
              <a:rPr lang="en-US" sz="2000" b="1" dirty="0"/>
              <a:t> </a:t>
            </a:r>
            <a:r>
              <a:rPr lang="en-US" sz="2000" b="1" dirty="0" err="1"/>
              <a:t>su</a:t>
            </a:r>
            <a:r>
              <a:rPr lang="en-US" sz="2000" b="1" dirty="0"/>
              <a:t> cui </a:t>
            </a:r>
            <a:r>
              <a:rPr lang="en-US" sz="2000" b="1" dirty="0" err="1"/>
              <a:t>gira</a:t>
            </a:r>
            <a:r>
              <a:rPr lang="en-US" sz="2000" b="1" dirty="0"/>
              <a:t> </a:t>
            </a:r>
            <a:r>
              <a:rPr lang="en-US" sz="2000" b="1" dirty="0" err="1"/>
              <a:t>l’applicazione</a:t>
            </a:r>
            <a:endParaRPr lang="en-US" sz="2000" b="1" dirty="0"/>
          </a:p>
          <a:p>
            <a:pPr marL="0" indent="0" algn="ctr">
              <a:buNone/>
            </a:pPr>
            <a:endParaRPr lang="en-US" sz="2000" b="1" dirty="0"/>
          </a:p>
          <a:p>
            <a:pPr marL="0" indent="0" algn="ctr">
              <a:buNone/>
            </a:pPr>
            <a:r>
              <a:rPr lang="en-US" sz="2000" b="1" dirty="0"/>
              <a:t>Server: </a:t>
            </a:r>
            <a:r>
              <a:rPr lang="en-US" sz="2000" b="1" dirty="0" err="1"/>
              <a:t>offre</a:t>
            </a:r>
            <a:r>
              <a:rPr lang="en-US" sz="2000" b="1" dirty="0"/>
              <a:t> un </a:t>
            </a:r>
            <a:r>
              <a:rPr lang="en-US" sz="2000" b="1" dirty="0" err="1"/>
              <a:t>servizio</a:t>
            </a:r>
            <a:r>
              <a:rPr lang="en-US" sz="2000" b="1" dirty="0"/>
              <a:t> di </a:t>
            </a:r>
            <a:r>
              <a:rPr lang="en-US" sz="2000" b="1" dirty="0" err="1"/>
              <a:t>gestione</a:t>
            </a:r>
            <a:r>
              <a:rPr lang="en-US" sz="2000" b="1" dirty="0"/>
              <a:t> </a:t>
            </a:r>
            <a:r>
              <a:rPr lang="en-US" sz="2000" b="1" dirty="0" err="1"/>
              <a:t>dati</a:t>
            </a:r>
            <a:endParaRPr lang="en-US" sz="2000" b="1" dirty="0"/>
          </a:p>
        </p:txBody>
      </p:sp>
      <p:sp>
        <p:nvSpPr>
          <p:cNvPr id="5" name="Rettangolo 4">
            <a:extLst>
              <a:ext uri="{FF2B5EF4-FFF2-40B4-BE49-F238E27FC236}">
                <a16:creationId xmlns:a16="http://schemas.microsoft.com/office/drawing/2014/main" id="{5EA7DB05-4BDD-44D7-A7D5-5FBAC00B951E}"/>
              </a:ext>
            </a:extLst>
          </p:cNvPr>
          <p:cNvSpPr/>
          <p:nvPr/>
        </p:nvSpPr>
        <p:spPr>
          <a:xfrm>
            <a:off x="7902696" y="4976214"/>
            <a:ext cx="1793490" cy="311777"/>
          </a:xfrm>
          <a:prstGeom prst="rect">
            <a:avLst/>
          </a:prstGeom>
        </p:spPr>
        <p:txBody>
          <a:bodyPr wrap="square">
            <a:spAutoFit/>
          </a:bodyPr>
          <a:lstStyle/>
          <a:p>
            <a:r>
              <a:rPr lang="en-US" sz="1400" dirty="0" err="1"/>
              <a:t>Img</a:t>
            </a:r>
            <a:r>
              <a:rPr lang="en-US" sz="1400" dirty="0"/>
              <a:t> 1: client server</a:t>
            </a:r>
            <a:endParaRPr lang="it-IT" sz="1400" dirty="0"/>
          </a:p>
        </p:txBody>
      </p:sp>
      <p:pic>
        <p:nvPicPr>
          <p:cNvPr id="4" name="Immagine 3" descr="Immagine che contiene elettronico, computer, interni, tavolo&#10;&#10;Descrizione generata con affidabilità molto elevata">
            <a:extLst>
              <a:ext uri="{FF2B5EF4-FFF2-40B4-BE49-F238E27FC236}">
                <a16:creationId xmlns:a16="http://schemas.microsoft.com/office/drawing/2014/main" id="{8EC124B9-F801-4DE6-9BC9-C78B56D838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7716" y="540878"/>
            <a:ext cx="1326459" cy="1326459"/>
          </a:xfrm>
          <a:prstGeom prst="rect">
            <a:avLst/>
          </a:prstGeom>
        </p:spPr>
      </p:pic>
      <p:pic>
        <p:nvPicPr>
          <p:cNvPr id="9" name="Immagine 8" descr="Immagine che contiene elettronico, computer, interni, tavolo&#10;&#10;Descrizione generata con affidabilità molto elevata">
            <a:extLst>
              <a:ext uri="{FF2B5EF4-FFF2-40B4-BE49-F238E27FC236}">
                <a16:creationId xmlns:a16="http://schemas.microsoft.com/office/drawing/2014/main" id="{FA1306F8-FA9F-48A7-A6DF-B010B92CF0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7714" y="2028671"/>
            <a:ext cx="1326459" cy="1326459"/>
          </a:xfrm>
          <a:prstGeom prst="rect">
            <a:avLst/>
          </a:prstGeom>
        </p:spPr>
      </p:pic>
      <p:pic>
        <p:nvPicPr>
          <p:cNvPr id="11" name="Immagine 10" descr="Immagine che contiene elettronico, computer, interni, tavolo&#10;&#10;Descrizione generata con affidabilità molto elevata">
            <a:extLst>
              <a:ext uri="{FF2B5EF4-FFF2-40B4-BE49-F238E27FC236}">
                <a16:creationId xmlns:a16="http://schemas.microsoft.com/office/drawing/2014/main" id="{2B67000D-B1B3-4088-809D-12A485619C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7715" y="3511805"/>
            <a:ext cx="1326459" cy="1326459"/>
          </a:xfrm>
          <a:prstGeom prst="rect">
            <a:avLst/>
          </a:prstGeom>
        </p:spPr>
      </p:pic>
      <p:pic>
        <p:nvPicPr>
          <p:cNvPr id="7" name="Immagine 6" descr="Immagine che contiene elettronico&#10;&#10;Descrizione generata con affidabilità molto elevata">
            <a:extLst>
              <a:ext uri="{FF2B5EF4-FFF2-40B4-BE49-F238E27FC236}">
                <a16:creationId xmlns:a16="http://schemas.microsoft.com/office/drawing/2014/main" id="{FF41E230-9611-4ADF-AAF6-ECCE1BBE47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71082" y="540878"/>
            <a:ext cx="1003495" cy="1003495"/>
          </a:xfrm>
          <a:prstGeom prst="rect">
            <a:avLst/>
          </a:prstGeom>
        </p:spPr>
      </p:pic>
      <p:pic>
        <p:nvPicPr>
          <p:cNvPr id="14" name="Immagine 13" descr="Immagine che contiene elettronico&#10;&#10;Descrizione generata con affidabilità molto elevata">
            <a:extLst>
              <a:ext uri="{FF2B5EF4-FFF2-40B4-BE49-F238E27FC236}">
                <a16:creationId xmlns:a16="http://schemas.microsoft.com/office/drawing/2014/main" id="{B4D85FC2-1CCC-47BB-B0BA-7184DD706D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71080" y="3511805"/>
            <a:ext cx="1003495" cy="1003495"/>
          </a:xfrm>
          <a:prstGeom prst="rect">
            <a:avLst/>
          </a:prstGeom>
        </p:spPr>
      </p:pic>
      <p:pic>
        <p:nvPicPr>
          <p:cNvPr id="15" name="Immagine 14" descr="Immagine che contiene elettronico&#10;&#10;Descrizione generata con affidabilità molto elevata">
            <a:extLst>
              <a:ext uri="{FF2B5EF4-FFF2-40B4-BE49-F238E27FC236}">
                <a16:creationId xmlns:a16="http://schemas.microsoft.com/office/drawing/2014/main" id="{E3723146-3A93-4D22-9ACF-82918F13CA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71080" y="2052657"/>
            <a:ext cx="1003495" cy="1003495"/>
          </a:xfrm>
          <a:prstGeom prst="rect">
            <a:avLst/>
          </a:prstGeom>
        </p:spPr>
      </p:pic>
      <p:sp>
        <p:nvSpPr>
          <p:cNvPr id="12" name="Ovale 11">
            <a:extLst>
              <a:ext uri="{FF2B5EF4-FFF2-40B4-BE49-F238E27FC236}">
                <a16:creationId xmlns:a16="http://schemas.microsoft.com/office/drawing/2014/main" id="{E2EFCC15-CF57-4770-9306-5FDD121ECC65}"/>
              </a:ext>
            </a:extLst>
          </p:cNvPr>
          <p:cNvSpPr/>
          <p:nvPr/>
        </p:nvSpPr>
        <p:spPr>
          <a:xfrm>
            <a:off x="7663265" y="2094695"/>
            <a:ext cx="1899138" cy="10034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SERVER</a:t>
            </a:r>
          </a:p>
        </p:txBody>
      </p:sp>
      <p:cxnSp>
        <p:nvCxnSpPr>
          <p:cNvPr id="29" name="Connettore 2 28">
            <a:extLst>
              <a:ext uri="{FF2B5EF4-FFF2-40B4-BE49-F238E27FC236}">
                <a16:creationId xmlns:a16="http://schemas.microsoft.com/office/drawing/2014/main" id="{9D25362A-772B-41EC-83A4-373584A7B1ED}"/>
              </a:ext>
            </a:extLst>
          </p:cNvPr>
          <p:cNvCxnSpPr/>
          <p:nvPr/>
        </p:nvCxnSpPr>
        <p:spPr>
          <a:xfrm>
            <a:off x="6542801" y="1431221"/>
            <a:ext cx="1332251" cy="75893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Connettore 2 30">
            <a:extLst>
              <a:ext uri="{FF2B5EF4-FFF2-40B4-BE49-F238E27FC236}">
                <a16:creationId xmlns:a16="http://schemas.microsoft.com/office/drawing/2014/main" id="{BA997F2D-E6D0-47A3-BCB0-97FC3D4A7D5A}"/>
              </a:ext>
            </a:extLst>
          </p:cNvPr>
          <p:cNvCxnSpPr/>
          <p:nvPr/>
        </p:nvCxnSpPr>
        <p:spPr>
          <a:xfrm>
            <a:off x="6542801" y="2596442"/>
            <a:ext cx="983414"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Connettore 2 32">
            <a:extLst>
              <a:ext uri="{FF2B5EF4-FFF2-40B4-BE49-F238E27FC236}">
                <a16:creationId xmlns:a16="http://schemas.microsoft.com/office/drawing/2014/main" id="{16B9187E-E659-41A1-AF5B-323BF7849E0A}"/>
              </a:ext>
            </a:extLst>
          </p:cNvPr>
          <p:cNvCxnSpPr>
            <a:cxnSpLocks/>
          </p:cNvCxnSpPr>
          <p:nvPr/>
        </p:nvCxnSpPr>
        <p:spPr>
          <a:xfrm flipV="1">
            <a:off x="6669483" y="3152814"/>
            <a:ext cx="1248700" cy="86073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Connettore 2 35">
            <a:extLst>
              <a:ext uri="{FF2B5EF4-FFF2-40B4-BE49-F238E27FC236}">
                <a16:creationId xmlns:a16="http://schemas.microsoft.com/office/drawing/2014/main" id="{95F78EED-8FE4-4643-82D0-B46B20FF4CC0}"/>
              </a:ext>
            </a:extLst>
          </p:cNvPr>
          <p:cNvCxnSpPr>
            <a:cxnSpLocks/>
          </p:cNvCxnSpPr>
          <p:nvPr/>
        </p:nvCxnSpPr>
        <p:spPr>
          <a:xfrm flipV="1">
            <a:off x="9172135" y="1204107"/>
            <a:ext cx="1298944" cy="87769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Connettore 2 37">
            <a:extLst>
              <a:ext uri="{FF2B5EF4-FFF2-40B4-BE49-F238E27FC236}">
                <a16:creationId xmlns:a16="http://schemas.microsoft.com/office/drawing/2014/main" id="{EEDF5857-36AE-43A4-B24F-5FF839B389C5}"/>
              </a:ext>
            </a:extLst>
          </p:cNvPr>
          <p:cNvCxnSpPr>
            <a:cxnSpLocks/>
            <a:stCxn id="15" idx="1"/>
          </p:cNvCxnSpPr>
          <p:nvPr/>
        </p:nvCxnSpPr>
        <p:spPr>
          <a:xfrm flipH="1">
            <a:off x="9699456" y="2554405"/>
            <a:ext cx="771624"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Connettore 2 39">
            <a:extLst>
              <a:ext uri="{FF2B5EF4-FFF2-40B4-BE49-F238E27FC236}">
                <a16:creationId xmlns:a16="http://schemas.microsoft.com/office/drawing/2014/main" id="{A567EBD1-8E8D-4BF6-88A4-4C518E3CE1DE}"/>
              </a:ext>
            </a:extLst>
          </p:cNvPr>
          <p:cNvCxnSpPr>
            <a:endCxn id="14" idx="1"/>
          </p:cNvCxnSpPr>
          <p:nvPr/>
        </p:nvCxnSpPr>
        <p:spPr>
          <a:xfrm>
            <a:off x="9172135" y="3152814"/>
            <a:ext cx="1298945" cy="86073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7227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AA278D2-9314-4D09-A262-6AED20353A89}"/>
              </a:ext>
            </a:extLst>
          </p:cNvPr>
          <p:cNvSpPr>
            <a:spLocks noGrp="1"/>
          </p:cNvSpPr>
          <p:nvPr>
            <p:ph type="title"/>
          </p:nvPr>
        </p:nvSpPr>
        <p:spPr>
          <a:xfrm>
            <a:off x="966952" y="1204108"/>
            <a:ext cx="3219286" cy="1781175"/>
          </a:xfrm>
        </p:spPr>
        <p:txBody>
          <a:bodyPr>
            <a:normAutofit/>
          </a:bodyPr>
          <a:lstStyle/>
          <a:p>
            <a:pPr algn="ctr"/>
            <a:r>
              <a:rPr lang="it-IT" sz="3600" b="1" dirty="0">
                <a:solidFill>
                  <a:srgbClr val="FFFFFF"/>
                </a:solidFill>
              </a:rPr>
              <a:t>Architettura 3 </a:t>
            </a:r>
            <a:r>
              <a:rPr lang="it-IT" sz="3600" b="1" dirty="0" err="1">
                <a:solidFill>
                  <a:srgbClr val="FFFFFF"/>
                </a:solidFill>
              </a:rPr>
              <a:t>layer</a:t>
            </a:r>
            <a:endParaRPr lang="it-IT" sz="3600" b="1" dirty="0">
              <a:solidFill>
                <a:srgbClr val="FFFFFF"/>
              </a:solidFill>
            </a:endParaRPr>
          </a:p>
        </p:txBody>
      </p:sp>
      <p:sp>
        <p:nvSpPr>
          <p:cNvPr id="10" name="Content Placeholder 9">
            <a:extLst>
              <a:ext uri="{FF2B5EF4-FFF2-40B4-BE49-F238E27FC236}">
                <a16:creationId xmlns:a16="http://schemas.microsoft.com/office/drawing/2014/main" id="{2217E7E5-712F-4A17-A56F-756F2190818B}"/>
              </a:ext>
            </a:extLst>
          </p:cNvPr>
          <p:cNvSpPr>
            <a:spLocks noGrp="1"/>
          </p:cNvSpPr>
          <p:nvPr>
            <p:ph idx="1"/>
          </p:nvPr>
        </p:nvSpPr>
        <p:spPr>
          <a:xfrm>
            <a:off x="966952" y="3355130"/>
            <a:ext cx="3342509" cy="3085427"/>
          </a:xfrm>
        </p:spPr>
        <p:txBody>
          <a:bodyPr>
            <a:normAutofit fontScale="92500" lnSpcReduction="20000"/>
          </a:bodyPr>
          <a:lstStyle/>
          <a:p>
            <a:pPr marL="0" indent="0" algn="ctr">
              <a:buNone/>
            </a:pPr>
            <a:r>
              <a:rPr lang="en-US" sz="2000" b="1" dirty="0" err="1"/>
              <a:t>Organizzazione</a:t>
            </a:r>
            <a:r>
              <a:rPr lang="en-US" sz="2000" b="1" dirty="0"/>
              <a:t> del </a:t>
            </a:r>
            <a:r>
              <a:rPr lang="en-US" sz="2000" b="1" dirty="0" err="1"/>
              <a:t>codice</a:t>
            </a:r>
            <a:r>
              <a:rPr lang="en-US" sz="2000" b="1" dirty="0"/>
              <a:t> </a:t>
            </a:r>
            <a:r>
              <a:rPr lang="en-US" sz="2000" b="1" dirty="0" err="1"/>
              <a:t>applicativo</a:t>
            </a:r>
            <a:r>
              <a:rPr lang="en-US" sz="2000" b="1" dirty="0"/>
              <a:t> in base </a:t>
            </a:r>
            <a:r>
              <a:rPr lang="en-US" sz="2000" b="1" dirty="0" err="1"/>
              <a:t>alle</a:t>
            </a:r>
            <a:r>
              <a:rPr lang="en-US" sz="2000" b="1" dirty="0"/>
              <a:t> </a:t>
            </a:r>
            <a:r>
              <a:rPr lang="en-US" sz="2000" b="1" dirty="0" err="1"/>
              <a:t>funzionalità</a:t>
            </a:r>
            <a:r>
              <a:rPr lang="en-US" sz="2000" b="1" dirty="0"/>
              <a:t> </a:t>
            </a:r>
            <a:r>
              <a:rPr lang="en-US" sz="2000" b="1" dirty="0" err="1"/>
              <a:t>logiche</a:t>
            </a:r>
            <a:r>
              <a:rPr lang="en-US" sz="2000" b="1" dirty="0"/>
              <a:t>.</a:t>
            </a:r>
          </a:p>
          <a:p>
            <a:pPr marL="0" indent="0" algn="ctr">
              <a:buNone/>
            </a:pPr>
            <a:endParaRPr lang="en-US" sz="2000" b="1" dirty="0"/>
          </a:p>
          <a:p>
            <a:pPr marL="0" indent="0" algn="ctr">
              <a:buNone/>
            </a:pPr>
            <a:r>
              <a:rPr lang="en-US" sz="2000" b="1" dirty="0"/>
              <a:t>3 </a:t>
            </a:r>
            <a:r>
              <a:rPr lang="en-US" sz="2000" b="1" dirty="0" err="1"/>
              <a:t>livelli</a:t>
            </a:r>
            <a:r>
              <a:rPr lang="en-US" sz="2000" b="1" dirty="0"/>
              <a:t>:</a:t>
            </a:r>
          </a:p>
          <a:p>
            <a:pPr marL="0" indent="0" algn="ctr">
              <a:buNone/>
            </a:pPr>
            <a:r>
              <a:rPr lang="en-US" sz="2000" b="1" dirty="0"/>
              <a:t>Presentation;</a:t>
            </a:r>
          </a:p>
          <a:p>
            <a:pPr marL="0" indent="0" algn="ctr">
              <a:buNone/>
            </a:pPr>
            <a:r>
              <a:rPr lang="en-US" sz="2000" b="1" dirty="0"/>
              <a:t>Business Component;</a:t>
            </a:r>
          </a:p>
          <a:p>
            <a:pPr marL="0" indent="0" algn="ctr">
              <a:buNone/>
            </a:pPr>
            <a:r>
              <a:rPr lang="en-US" sz="2000" b="1" dirty="0"/>
              <a:t>Access Data Storage.</a:t>
            </a:r>
          </a:p>
          <a:p>
            <a:pPr marL="0" indent="0" algn="just">
              <a:buNone/>
            </a:pPr>
            <a:endParaRPr lang="en-US" sz="1600" dirty="0"/>
          </a:p>
          <a:p>
            <a:pPr marL="0" indent="0" algn="just">
              <a:buNone/>
            </a:pPr>
            <a:endParaRPr lang="en-US" sz="1600" dirty="0"/>
          </a:p>
        </p:txBody>
      </p:sp>
      <p:pic>
        <p:nvPicPr>
          <p:cNvPr id="4" name="Immagine 3" descr="Immagine che contiene screenshot&#10;&#10;Descrizione generata con affidabilità molto elevata">
            <a:extLst>
              <a:ext uri="{FF2B5EF4-FFF2-40B4-BE49-F238E27FC236}">
                <a16:creationId xmlns:a16="http://schemas.microsoft.com/office/drawing/2014/main" id="{5AE338A1-E76B-4159-9A90-49C53CD102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7969" y="204358"/>
            <a:ext cx="4648201" cy="6236199"/>
          </a:xfrm>
          <a:prstGeom prst="rect">
            <a:avLst/>
          </a:prstGeom>
        </p:spPr>
      </p:pic>
      <p:sp>
        <p:nvSpPr>
          <p:cNvPr id="6" name="Rettangolo 5">
            <a:extLst>
              <a:ext uri="{FF2B5EF4-FFF2-40B4-BE49-F238E27FC236}">
                <a16:creationId xmlns:a16="http://schemas.microsoft.com/office/drawing/2014/main" id="{DC7A87E3-20CD-41BF-B170-3ED2A1F0B94C}"/>
              </a:ext>
            </a:extLst>
          </p:cNvPr>
          <p:cNvSpPr/>
          <p:nvPr/>
        </p:nvSpPr>
        <p:spPr>
          <a:xfrm>
            <a:off x="7269044" y="6515142"/>
            <a:ext cx="1726050" cy="276999"/>
          </a:xfrm>
          <a:prstGeom prst="rect">
            <a:avLst/>
          </a:prstGeom>
        </p:spPr>
        <p:txBody>
          <a:bodyPr wrap="none">
            <a:spAutoFit/>
          </a:bodyPr>
          <a:lstStyle/>
          <a:p>
            <a:r>
              <a:rPr lang="en-US" sz="1200" dirty="0" err="1"/>
              <a:t>Img</a:t>
            </a:r>
            <a:r>
              <a:rPr lang="en-US" sz="1200" dirty="0"/>
              <a:t> 2: architettuta3layer</a:t>
            </a:r>
          </a:p>
        </p:txBody>
      </p:sp>
    </p:spTree>
    <p:extLst>
      <p:ext uri="{BB962C8B-B14F-4D97-AF65-F5344CB8AC3E}">
        <p14:creationId xmlns:p14="http://schemas.microsoft.com/office/powerpoint/2010/main" val="2682269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16D19A2-071C-47C9-B496-1F55AE672FBA}"/>
              </a:ext>
            </a:extLst>
          </p:cNvPr>
          <p:cNvSpPr>
            <a:spLocks noGrp="1"/>
          </p:cNvSpPr>
          <p:nvPr>
            <p:ph type="title"/>
          </p:nvPr>
        </p:nvSpPr>
        <p:spPr>
          <a:xfrm>
            <a:off x="838200" y="2766218"/>
            <a:ext cx="10515600" cy="1773125"/>
          </a:xfrm>
        </p:spPr>
        <p:txBody>
          <a:bodyPr>
            <a:normAutofit/>
          </a:bodyPr>
          <a:lstStyle/>
          <a:p>
            <a:pPr algn="ctr"/>
            <a:r>
              <a:rPr lang="it-IT" b="1" dirty="0"/>
              <a:t>OBJECT DESIGN</a:t>
            </a:r>
            <a:br>
              <a:rPr lang="it-IT" b="1" dirty="0"/>
            </a:br>
            <a:r>
              <a:rPr lang="it-IT" b="1" dirty="0"/>
              <a:t>e</a:t>
            </a:r>
            <a:br>
              <a:rPr lang="it-IT" b="1" dirty="0"/>
            </a:br>
            <a:r>
              <a:rPr lang="it-IT" b="1" dirty="0"/>
              <a:t>Design pattern</a:t>
            </a:r>
          </a:p>
        </p:txBody>
      </p:sp>
    </p:spTree>
    <p:extLst>
      <p:ext uri="{BB962C8B-B14F-4D97-AF65-F5344CB8AC3E}">
        <p14:creationId xmlns:p14="http://schemas.microsoft.com/office/powerpoint/2010/main" val="2582074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AA278D2-9314-4D09-A262-6AED20353A89}"/>
              </a:ext>
            </a:extLst>
          </p:cNvPr>
          <p:cNvSpPr>
            <a:spLocks noGrp="1"/>
          </p:cNvSpPr>
          <p:nvPr>
            <p:ph type="title"/>
          </p:nvPr>
        </p:nvSpPr>
        <p:spPr>
          <a:xfrm>
            <a:off x="966952" y="1204108"/>
            <a:ext cx="2669406" cy="1781175"/>
          </a:xfrm>
        </p:spPr>
        <p:txBody>
          <a:bodyPr>
            <a:normAutofit fontScale="90000"/>
          </a:bodyPr>
          <a:lstStyle/>
          <a:p>
            <a:pPr algn="ctr"/>
            <a:r>
              <a:rPr lang="it-IT" sz="3600" b="1" dirty="0">
                <a:solidFill>
                  <a:srgbClr val="FFFFFF"/>
                </a:solidFill>
              </a:rPr>
              <a:t>Pattern DAO </a:t>
            </a:r>
            <a:br>
              <a:rPr lang="it-IT" sz="3600" b="1" dirty="0">
                <a:solidFill>
                  <a:srgbClr val="FFFFFF"/>
                </a:solidFill>
              </a:rPr>
            </a:br>
            <a:r>
              <a:rPr lang="it-IT" sz="3600" b="1" dirty="0">
                <a:solidFill>
                  <a:srgbClr val="FFFFFF"/>
                </a:solidFill>
              </a:rPr>
              <a:t>e</a:t>
            </a:r>
            <a:br>
              <a:rPr lang="it-IT" sz="3600" b="1" dirty="0">
                <a:solidFill>
                  <a:srgbClr val="FFFFFF"/>
                </a:solidFill>
              </a:rPr>
            </a:br>
            <a:r>
              <a:rPr lang="it-IT" sz="3600" b="1" dirty="0">
                <a:solidFill>
                  <a:srgbClr val="FFFFFF"/>
                </a:solidFill>
              </a:rPr>
              <a:t>Pattern </a:t>
            </a:r>
            <a:r>
              <a:rPr lang="it-IT" sz="3600" b="1" dirty="0" err="1">
                <a:solidFill>
                  <a:srgbClr val="FFFFFF"/>
                </a:solidFill>
              </a:rPr>
              <a:t>Strategy</a:t>
            </a:r>
            <a:endParaRPr lang="it-IT" sz="3600" b="1" dirty="0">
              <a:solidFill>
                <a:srgbClr val="FFFFFF"/>
              </a:solidFill>
            </a:endParaRPr>
          </a:p>
        </p:txBody>
      </p:sp>
      <p:sp>
        <p:nvSpPr>
          <p:cNvPr id="10" name="Content Placeholder 9">
            <a:extLst>
              <a:ext uri="{FF2B5EF4-FFF2-40B4-BE49-F238E27FC236}">
                <a16:creationId xmlns:a16="http://schemas.microsoft.com/office/drawing/2014/main" id="{2217E7E5-712F-4A17-A56F-756F2190818B}"/>
              </a:ext>
            </a:extLst>
          </p:cNvPr>
          <p:cNvSpPr>
            <a:spLocks noGrp="1"/>
          </p:cNvSpPr>
          <p:nvPr>
            <p:ph idx="1"/>
          </p:nvPr>
        </p:nvSpPr>
        <p:spPr>
          <a:xfrm>
            <a:off x="717422" y="3355130"/>
            <a:ext cx="3342509" cy="3085427"/>
          </a:xfrm>
        </p:spPr>
        <p:txBody>
          <a:bodyPr>
            <a:normAutofit fontScale="85000" lnSpcReduction="20000"/>
          </a:bodyPr>
          <a:lstStyle/>
          <a:p>
            <a:pPr marL="0" indent="0" algn="ctr">
              <a:buNone/>
            </a:pPr>
            <a:r>
              <a:rPr lang="it-IT" sz="2400" dirty="0"/>
              <a:t>Il pattern Data Access Object (DAO) è un pattern architetturale utilizzato per separare i servizi della logica applicativa dalle operazioni di accesso ai dati.</a:t>
            </a:r>
          </a:p>
          <a:p>
            <a:pPr marL="0" indent="0" algn="ctr">
              <a:buNone/>
            </a:pPr>
            <a:r>
              <a:rPr lang="it-IT" sz="2400" dirty="0"/>
              <a:t>Il pattern </a:t>
            </a:r>
            <a:r>
              <a:rPr lang="it-IT" sz="2400" dirty="0" err="1"/>
              <a:t>Strategy</a:t>
            </a:r>
            <a:r>
              <a:rPr lang="it-IT" sz="2400" dirty="0"/>
              <a:t> è un pattern comportamentale di oggetti</a:t>
            </a:r>
          </a:p>
        </p:txBody>
      </p:sp>
      <p:sp>
        <p:nvSpPr>
          <p:cNvPr id="5" name="Rettangolo 4">
            <a:extLst>
              <a:ext uri="{FF2B5EF4-FFF2-40B4-BE49-F238E27FC236}">
                <a16:creationId xmlns:a16="http://schemas.microsoft.com/office/drawing/2014/main" id="{5EA7DB05-4BDD-44D7-A7D5-5FBAC00B951E}"/>
              </a:ext>
            </a:extLst>
          </p:cNvPr>
          <p:cNvSpPr/>
          <p:nvPr/>
        </p:nvSpPr>
        <p:spPr>
          <a:xfrm>
            <a:off x="6517418" y="6008916"/>
            <a:ext cx="3067454" cy="307777"/>
          </a:xfrm>
          <a:prstGeom prst="rect">
            <a:avLst/>
          </a:prstGeom>
        </p:spPr>
        <p:txBody>
          <a:bodyPr wrap="square">
            <a:spAutoFit/>
          </a:bodyPr>
          <a:lstStyle/>
          <a:p>
            <a:r>
              <a:rPr lang="en-US" sz="1400" dirty="0" err="1"/>
              <a:t>Img</a:t>
            </a:r>
            <a:r>
              <a:rPr lang="en-US" sz="1400" dirty="0"/>
              <a:t> 4: Pattern </a:t>
            </a:r>
            <a:r>
              <a:rPr lang="en-US" sz="1400" dirty="0" err="1"/>
              <a:t>DAO_strategy_event</a:t>
            </a:r>
            <a:endParaRPr lang="en-US" sz="1400" dirty="0"/>
          </a:p>
        </p:txBody>
      </p:sp>
      <p:pic>
        <p:nvPicPr>
          <p:cNvPr id="8" name="Immagine 7">
            <a:extLst>
              <a:ext uri="{FF2B5EF4-FFF2-40B4-BE49-F238E27FC236}">
                <a16:creationId xmlns:a16="http://schemas.microsoft.com/office/drawing/2014/main" id="{4AFD71B5-5D85-42E6-8392-C9F919408D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7700" y="400050"/>
            <a:ext cx="7158038" cy="5608866"/>
          </a:xfrm>
          <a:prstGeom prst="rect">
            <a:avLst/>
          </a:prstGeom>
          <a:ln>
            <a:noFill/>
          </a:ln>
          <a:effectLst>
            <a:softEdge rad="112500"/>
          </a:effectLst>
        </p:spPr>
      </p:pic>
    </p:spTree>
    <p:extLst>
      <p:ext uri="{BB962C8B-B14F-4D97-AF65-F5344CB8AC3E}">
        <p14:creationId xmlns:p14="http://schemas.microsoft.com/office/powerpoint/2010/main" val="7644791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o">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TM04033919[[fn=Circuito]]</Template>
  <TotalTime>1965</TotalTime>
  <Words>1497</Words>
  <Application>Microsoft Office PowerPoint</Application>
  <PresentationFormat>Widescreen</PresentationFormat>
  <Paragraphs>181</Paragraphs>
  <Slides>22</Slides>
  <Notes>10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22</vt:i4>
      </vt:variant>
    </vt:vector>
  </HeadingPairs>
  <TitlesOfParts>
    <vt:vector size="27" baseType="lpstr">
      <vt:lpstr>Arial</vt:lpstr>
      <vt:lpstr>Calibri</vt:lpstr>
      <vt:lpstr>Trebuchet MS</vt:lpstr>
      <vt:lpstr>Tw Cen MT</vt:lpstr>
      <vt:lpstr>Circuito</vt:lpstr>
      <vt:lpstr>Progetto  Ingegneria del Software  2017/2018</vt:lpstr>
      <vt:lpstr>Descrizione del Progetto</vt:lpstr>
      <vt:lpstr>Punti Assegnati</vt:lpstr>
      <vt:lpstr>Tecnologie Utilizzate</vt:lpstr>
      <vt:lpstr>SYSTEM DESIGN  Architettura in tier Architettura in layer</vt:lpstr>
      <vt:lpstr>Architettura 2 tier</vt:lpstr>
      <vt:lpstr>Architettura 3 layer</vt:lpstr>
      <vt:lpstr>OBJECT DESIGN e Design pattern</vt:lpstr>
      <vt:lpstr>Pattern DAO  e Pattern Strategy</vt:lpstr>
      <vt:lpstr>Pattern Entity Control Boundary</vt:lpstr>
      <vt:lpstr>FLUSSO DI ESECUZIONE</vt:lpstr>
      <vt:lpstr>Presentazione standard di PowerPoint</vt:lpstr>
      <vt:lpstr>fACTORY PATTERN</vt:lpstr>
      <vt:lpstr>Pattern MVC</vt:lpstr>
      <vt:lpstr>Sequence </vt:lpstr>
      <vt:lpstr>TESTING</vt:lpstr>
      <vt:lpstr>EVENTI</vt:lpstr>
      <vt:lpstr>EVENTI: Ricerca Avanzata</vt:lpstr>
      <vt:lpstr>EVENTI: Creazione Evento</vt:lpstr>
      <vt:lpstr>CUSTOMER</vt:lpstr>
      <vt:lpstr>MENAGEMENTWORK</vt:lpstr>
      <vt:lpstr>STATISTICS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Progetto Ingegneria del Software 2017/2018</dc:title>
  <dc:creator>Giuliano Vanesio</dc:creator>
  <cp:lastModifiedBy>Tommaso Pirozzi</cp:lastModifiedBy>
  <cp:revision>87</cp:revision>
  <dcterms:created xsi:type="dcterms:W3CDTF">2018-06-30T23:05:09Z</dcterms:created>
  <dcterms:modified xsi:type="dcterms:W3CDTF">2018-09-09T10:49:07Z</dcterms:modified>
</cp:coreProperties>
</file>