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58" r:id="rId7"/>
    <p:sldId id="267" r:id="rId8"/>
    <p:sldId id="265" r:id="rId9"/>
    <p:sldId id="264" r:id="rId10"/>
    <p:sldId id="266" r:id="rId11"/>
    <p:sldId id="261" r:id="rId12"/>
  </p:sldIdLst>
  <p:sldSz cx="18288000" cy="10287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old" panose="020F0502020204030203" charset="0"/>
      <p:regular r:id="rId17"/>
    </p:embeddedFont>
    <p:embeddedFont>
      <p:font typeface="Lato Italics" panose="020B0604020202020204" charset="0"/>
      <p:regular r:id="rId18"/>
    </p:embeddedFont>
    <p:embeddedFont>
      <p:font typeface="Poppins Bold" panose="020B0604020202020204" charset="0"/>
      <p:regular r:id="rId19"/>
    </p:embeddedFont>
    <p:embeddedFont>
      <p:font typeface="Poppins Heavy" panose="020B0604020202020204" charset="0"/>
      <p:regular r:id="rId20"/>
    </p:embeddedFont>
    <p:embeddedFont>
      <p:font typeface="Poppins Ultra-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224837" y="3701213"/>
            <a:ext cx="12616379" cy="1368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 spc="999" dirty="0">
                <a:solidFill>
                  <a:srgbClr val="5271FF"/>
                </a:solidFill>
                <a:latin typeface="Poppins Heavy"/>
              </a:rPr>
              <a:t>MERGE-SORT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24837" y="5041183"/>
            <a:ext cx="12616379" cy="1642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12000" spc="600" dirty="0">
                <a:solidFill>
                  <a:srgbClr val="2B4A9D"/>
                </a:solidFill>
                <a:latin typeface="Poppins Heavy"/>
              </a:rPr>
              <a:t>On VHDL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24837" y="7260387"/>
            <a:ext cx="12616379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 dirty="0">
                <a:solidFill>
                  <a:srgbClr val="000000"/>
                </a:solidFill>
                <a:latin typeface="Lato"/>
              </a:rPr>
              <a:t>LOTTO GIULIO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11407" y="990600"/>
            <a:ext cx="6447481" cy="767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99"/>
              </a:lnSpc>
            </a:pPr>
            <a:endParaRPr lang="en-US" sz="4500" spc="450" dirty="0">
              <a:solidFill>
                <a:srgbClr val="000000"/>
              </a:solidFill>
              <a:latin typeface="Poppins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BC6B01C-0421-0E07-6AA7-21B52B16C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5410200" cy="10287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9CFFE17-A73B-3633-094B-BA5219A01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60198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0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028950"/>
            <a:ext cx="18288000" cy="7258050"/>
            <a:chOff x="0" y="0"/>
            <a:chExt cx="6671512" cy="26477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2647756"/>
            </a:xfrm>
            <a:custGeom>
              <a:avLst/>
              <a:gdLst/>
              <a:ahLst/>
              <a:cxnLst/>
              <a:rect l="l" t="t" r="r" b="b"/>
              <a:pathLst>
                <a:path w="6671512" h="2647756">
                  <a:moveTo>
                    <a:pt x="0" y="0"/>
                  </a:moveTo>
                  <a:lnTo>
                    <a:pt x="6671512" y="0"/>
                  </a:lnTo>
                  <a:lnTo>
                    <a:pt x="6671512" y="2647756"/>
                  </a:lnTo>
                  <a:lnTo>
                    <a:pt x="0" y="2647756"/>
                  </a:ln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4033013"/>
            <a:ext cx="18288000" cy="764684"/>
            <a:chOff x="0" y="0"/>
            <a:chExt cx="6671512" cy="2789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71512" cy="278959"/>
            </a:xfrm>
            <a:custGeom>
              <a:avLst/>
              <a:gdLst/>
              <a:ahLst/>
              <a:cxnLst/>
              <a:rect l="l" t="t" r="r" b="b"/>
              <a:pathLst>
                <a:path w="6671512" h="278959">
                  <a:moveTo>
                    <a:pt x="0" y="0"/>
                  </a:moveTo>
                  <a:lnTo>
                    <a:pt x="6671512" y="0"/>
                  </a:lnTo>
                  <a:lnTo>
                    <a:pt x="6671512" y="278959"/>
                  </a:lnTo>
                  <a:lnTo>
                    <a:pt x="0" y="2789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381190">
            <a:off x="3807504" y="-705158"/>
            <a:ext cx="18288000" cy="1655287"/>
            <a:chOff x="0" y="0"/>
            <a:chExt cx="6671512" cy="6038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71512" cy="603853"/>
            </a:xfrm>
            <a:custGeom>
              <a:avLst/>
              <a:gdLst/>
              <a:ahLst/>
              <a:cxnLst/>
              <a:rect l="l" t="t" r="r" b="b"/>
              <a:pathLst>
                <a:path w="6671512" h="603853">
                  <a:moveTo>
                    <a:pt x="0" y="0"/>
                  </a:moveTo>
                  <a:lnTo>
                    <a:pt x="6671512" y="0"/>
                  </a:lnTo>
                  <a:lnTo>
                    <a:pt x="6671512" y="603853"/>
                  </a:lnTo>
                  <a:lnTo>
                    <a:pt x="0" y="603853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-284447">
            <a:off x="-3805812" y="-636028"/>
            <a:ext cx="18288000" cy="1655287"/>
            <a:chOff x="0" y="0"/>
            <a:chExt cx="6671512" cy="6038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1512" cy="603853"/>
            </a:xfrm>
            <a:custGeom>
              <a:avLst/>
              <a:gdLst/>
              <a:ahLst/>
              <a:cxnLst/>
              <a:rect l="l" t="t" r="r" b="b"/>
              <a:pathLst>
                <a:path w="6671512" h="603853">
                  <a:moveTo>
                    <a:pt x="0" y="0"/>
                  </a:moveTo>
                  <a:lnTo>
                    <a:pt x="6671512" y="0"/>
                  </a:lnTo>
                  <a:lnTo>
                    <a:pt x="6671512" y="603853"/>
                  </a:lnTo>
                  <a:lnTo>
                    <a:pt x="0" y="603853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759041"/>
            <a:ext cx="18288000" cy="764684"/>
            <a:chOff x="0" y="0"/>
            <a:chExt cx="6671512" cy="27895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71512" cy="278959"/>
            </a:xfrm>
            <a:custGeom>
              <a:avLst/>
              <a:gdLst/>
              <a:ahLst/>
              <a:cxnLst/>
              <a:rect l="l" t="t" r="r" b="b"/>
              <a:pathLst>
                <a:path w="6671512" h="278959">
                  <a:moveTo>
                    <a:pt x="0" y="0"/>
                  </a:moveTo>
                  <a:lnTo>
                    <a:pt x="6671512" y="0"/>
                  </a:lnTo>
                  <a:lnTo>
                    <a:pt x="6671512" y="278959"/>
                  </a:lnTo>
                  <a:lnTo>
                    <a:pt x="0" y="2789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480498" y="1334028"/>
            <a:ext cx="15327005" cy="1095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 dirty="0">
                <a:solidFill>
                  <a:srgbClr val="2B4A9D"/>
                </a:solidFill>
                <a:latin typeface="Poppins Ultra-Bold"/>
              </a:rPr>
              <a:t>FINAL CONSIDERATIONS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6800" y="5489303"/>
            <a:ext cx="16392680" cy="2396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</a:pPr>
            <a:r>
              <a:rPr lang="en-US" sz="3000" spc="300" dirty="0">
                <a:solidFill>
                  <a:srgbClr val="FFFFFF"/>
                </a:solidFill>
                <a:latin typeface="Lato Italics"/>
              </a:rPr>
              <a:t>However, the algorithm's computational demands surpass the board's capabilities</a:t>
            </a:r>
          </a:p>
          <a:p>
            <a:pPr algn="ctr">
              <a:lnSpc>
                <a:spcPts val="3750"/>
              </a:lnSpc>
            </a:pPr>
            <a:endParaRPr lang="en-US" sz="3000" spc="300" dirty="0">
              <a:solidFill>
                <a:srgbClr val="FFFFFF"/>
              </a:solidFill>
              <a:latin typeface="Lato Italics"/>
            </a:endParaRPr>
          </a:p>
          <a:p>
            <a:pPr algn="ctr">
              <a:lnSpc>
                <a:spcPts val="3750"/>
              </a:lnSpc>
            </a:pPr>
            <a:r>
              <a:rPr lang="en-US" sz="3000" spc="300" dirty="0">
                <a:solidFill>
                  <a:srgbClr val="FFFFFF"/>
                </a:solidFill>
                <a:latin typeface="Lato Italics"/>
              </a:rPr>
              <a:t>To Sort 1024 numbers with a Merge-Sort approach a different algorithm is needed</a:t>
            </a:r>
          </a:p>
          <a:p>
            <a:pPr algn="ctr">
              <a:lnSpc>
                <a:spcPts val="3750"/>
              </a:lnSpc>
            </a:pPr>
            <a:endParaRPr lang="en-US" sz="3000" spc="300" dirty="0">
              <a:solidFill>
                <a:srgbClr val="FFFFFF"/>
              </a:solidFill>
              <a:latin typeface="Lato Italics"/>
            </a:endParaRPr>
          </a:p>
          <a:p>
            <a:pPr algn="ctr">
              <a:lnSpc>
                <a:spcPts val="3750"/>
              </a:lnSpc>
            </a:pPr>
            <a:endParaRPr lang="en-US" sz="3000" spc="300" dirty="0">
              <a:solidFill>
                <a:srgbClr val="FFFFFF"/>
              </a:solidFill>
              <a:latin typeface="Lato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733024" y="3730767"/>
            <a:ext cx="6561483" cy="655098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-5249" y="5249"/>
            <a:ext cx="6561483" cy="6550984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668000" y="2902589"/>
            <a:ext cx="5178049" cy="7384411"/>
            <a:chOff x="0" y="0"/>
            <a:chExt cx="6904065" cy="9845882"/>
          </a:xfrm>
        </p:grpSpPr>
        <p:grpSp>
          <p:nvGrpSpPr>
            <p:cNvPr id="7" name="Group 7"/>
            <p:cNvGrpSpPr/>
            <p:nvPr/>
          </p:nvGrpSpPr>
          <p:grpSpPr>
            <a:xfrm rot="-10800000">
              <a:off x="0" y="0"/>
              <a:ext cx="6904065" cy="9845882"/>
              <a:chOff x="0" y="0"/>
              <a:chExt cx="2354580" cy="335786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353310" cy="3357865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3357865">
                    <a:moveTo>
                      <a:pt x="784860" y="3290555"/>
                    </a:moveTo>
                    <a:cubicBezTo>
                      <a:pt x="905510" y="3331195"/>
                      <a:pt x="1042670" y="3357865"/>
                      <a:pt x="1177290" y="3357865"/>
                    </a:cubicBezTo>
                    <a:cubicBezTo>
                      <a:pt x="1311910" y="3357865"/>
                      <a:pt x="1441450" y="3335005"/>
                      <a:pt x="1560830" y="3294365"/>
                    </a:cubicBezTo>
                    <a:cubicBezTo>
                      <a:pt x="1563370" y="3293095"/>
                      <a:pt x="1565910" y="3293095"/>
                      <a:pt x="1568450" y="3291825"/>
                    </a:cubicBezTo>
                    <a:cubicBezTo>
                      <a:pt x="2016760" y="3129265"/>
                      <a:pt x="2346960" y="2700005"/>
                      <a:pt x="2353310" y="219685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2195204"/>
                    </a:lnTo>
                    <a:cubicBezTo>
                      <a:pt x="6350" y="2702545"/>
                      <a:pt x="331470" y="3131805"/>
                      <a:pt x="784860" y="3290555"/>
                    </a:cubicBezTo>
                    <a:close/>
                  </a:path>
                </a:pathLst>
              </a:custGeom>
              <a:solidFill>
                <a:srgbClr val="2B4A9D"/>
              </a:solidFill>
            </p:spPr>
          </p:sp>
        </p:grpSp>
        <p:sp>
          <p:nvSpPr>
            <p:cNvPr id="11" name="Freeform 11"/>
            <p:cNvSpPr/>
            <p:nvPr/>
          </p:nvSpPr>
          <p:spPr>
            <a:xfrm>
              <a:off x="805633" y="580971"/>
              <a:ext cx="5292797" cy="5292795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439160" y="2869277"/>
            <a:ext cx="5178049" cy="7384411"/>
            <a:chOff x="0" y="0"/>
            <a:chExt cx="6904065" cy="9845882"/>
          </a:xfrm>
        </p:grpSpPr>
        <p:grpSp>
          <p:nvGrpSpPr>
            <p:cNvPr id="19" name="Group 19"/>
            <p:cNvGrpSpPr/>
            <p:nvPr/>
          </p:nvGrpSpPr>
          <p:grpSpPr>
            <a:xfrm rot="-10800000">
              <a:off x="0" y="0"/>
              <a:ext cx="6904065" cy="9845882"/>
              <a:chOff x="0" y="0"/>
              <a:chExt cx="2354580" cy="335786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353310" cy="3357865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3357865">
                    <a:moveTo>
                      <a:pt x="784860" y="3290555"/>
                    </a:moveTo>
                    <a:cubicBezTo>
                      <a:pt x="905510" y="3331195"/>
                      <a:pt x="1042670" y="3357865"/>
                      <a:pt x="1177290" y="3357865"/>
                    </a:cubicBezTo>
                    <a:cubicBezTo>
                      <a:pt x="1311910" y="3357865"/>
                      <a:pt x="1441450" y="3335005"/>
                      <a:pt x="1560830" y="3294365"/>
                    </a:cubicBezTo>
                    <a:cubicBezTo>
                      <a:pt x="1563370" y="3293095"/>
                      <a:pt x="1565910" y="3293095"/>
                      <a:pt x="1568450" y="3291825"/>
                    </a:cubicBezTo>
                    <a:cubicBezTo>
                      <a:pt x="2016760" y="3129265"/>
                      <a:pt x="2346960" y="2700005"/>
                      <a:pt x="2353310" y="219685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2195204"/>
                    </a:lnTo>
                    <a:cubicBezTo>
                      <a:pt x="6350" y="2702545"/>
                      <a:pt x="331470" y="3131805"/>
                      <a:pt x="784860" y="3290555"/>
                    </a:cubicBezTo>
                    <a:close/>
                  </a:path>
                </a:pathLst>
              </a:custGeom>
              <a:solidFill>
                <a:srgbClr val="2B4A9D"/>
              </a:solidFill>
            </p:spPr>
            <p:txBody>
              <a:bodyPr/>
              <a:lstStyle/>
              <a:p>
                <a:endParaRPr lang="it-IT" sz="4800" dirty="0"/>
              </a:p>
            </p:txBody>
          </p:sp>
        </p:grpSp>
        <p:sp>
          <p:nvSpPr>
            <p:cNvPr id="23" name="Freeform 23"/>
            <p:cNvSpPr/>
            <p:nvPr/>
          </p:nvSpPr>
          <p:spPr>
            <a:xfrm>
              <a:off x="805635" y="580970"/>
              <a:ext cx="5292797" cy="5292795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934183" y="5099225"/>
            <a:ext cx="4188004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800" spc="300" dirty="0">
                <a:solidFill>
                  <a:schemeClr val="bg1"/>
                </a:solidFill>
                <a:latin typeface="Lato Bold"/>
              </a:rPr>
              <a:t>DIVIDE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306065" y="5099226"/>
            <a:ext cx="418275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800" spc="300" dirty="0">
                <a:solidFill>
                  <a:srgbClr val="FFFFFF"/>
                </a:solidFill>
                <a:latin typeface="Lato Bold"/>
              </a:rPr>
              <a:t>MERGE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3001" y="-1128319"/>
            <a:ext cx="5770168" cy="577016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91672" y="566151"/>
            <a:ext cx="2396931" cy="9154697"/>
            <a:chOff x="0" y="0"/>
            <a:chExt cx="874407" cy="33396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4407" cy="3339659"/>
            </a:xfrm>
            <a:custGeom>
              <a:avLst/>
              <a:gdLst/>
              <a:ahLst/>
              <a:cxnLst/>
              <a:rect l="l" t="t" r="r" b="b"/>
              <a:pathLst>
                <a:path w="874407" h="3339659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540028" y="3988748"/>
            <a:ext cx="8183276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Merge-Sort Tree</a:t>
            </a:r>
          </a:p>
        </p:txBody>
      </p:sp>
      <p:pic>
        <p:nvPicPr>
          <p:cNvPr id="1026" name="Picture 2" descr="Overview of fast sorting algorithms: Quicksort, Merge sort, Heap sort and  Radix sort | by Olga | Medium">
            <a:extLst>
              <a:ext uri="{FF2B5EF4-FFF2-40B4-BE49-F238E27FC236}">
                <a16:creationId xmlns:a16="http://schemas.microsoft.com/office/drawing/2014/main" id="{2D18ED7E-902C-8BA8-ED5D-CFA543FF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2658"/>
            <a:ext cx="15621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0D3C6C-E552-BAA9-C744-2F4A9717CCE4}"/>
              </a:ext>
            </a:extLst>
          </p:cNvPr>
          <p:cNvSpPr txBox="1"/>
          <p:nvPr/>
        </p:nvSpPr>
        <p:spPr>
          <a:xfrm>
            <a:off x="3848100" y="4305300"/>
            <a:ext cx="1059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/>
              <a:t>HOW CAN WE DO THAT?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D4646-12EF-5565-1D64-E34FD18B14D3}"/>
              </a:ext>
            </a:extLst>
          </p:cNvPr>
          <p:cNvGrpSpPr/>
          <p:nvPr/>
        </p:nvGrpSpPr>
        <p:grpSpPr>
          <a:xfrm>
            <a:off x="-2209800" y="-1713847"/>
            <a:ext cx="5770168" cy="5770168"/>
            <a:chOff x="0" y="0"/>
            <a:chExt cx="6350000" cy="6350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D06D1C8-FB94-0B20-320C-964EF5E6716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400384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24123A-9B62-CF33-5F77-F58F0482159D}"/>
              </a:ext>
            </a:extLst>
          </p:cNvPr>
          <p:cNvSpPr txBox="1"/>
          <p:nvPr/>
        </p:nvSpPr>
        <p:spPr>
          <a:xfrm>
            <a:off x="1219200" y="1485900"/>
            <a:ext cx="14097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6000" dirty="0"/>
              <a:t>AXI-SLAVE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6000" dirty="0"/>
              <a:t>MERGE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6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6000" dirty="0"/>
              <a:t>AXI-MASTER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04997414-645B-D018-4F42-13BFC7BC0138}"/>
              </a:ext>
            </a:extLst>
          </p:cNvPr>
          <p:cNvGrpSpPr/>
          <p:nvPr/>
        </p:nvGrpSpPr>
        <p:grpSpPr>
          <a:xfrm>
            <a:off x="6248400" y="2870894"/>
            <a:ext cx="10820400" cy="1892825"/>
            <a:chOff x="6248400" y="2870894"/>
            <a:chExt cx="10820400" cy="1892825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79F9EB-9BDE-A14B-B083-CF5DE7C4CB02}"/>
                </a:ext>
              </a:extLst>
            </p:cNvPr>
            <p:cNvSpPr txBox="1"/>
            <p:nvPr/>
          </p:nvSpPr>
          <p:spPr>
            <a:xfrm>
              <a:off x="8686800" y="2870894"/>
              <a:ext cx="838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4800" dirty="0"/>
                <a:t>SIPO</a:t>
              </a: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46936BFC-B6EE-6E3E-C966-992609D76122}"/>
                </a:ext>
              </a:extLst>
            </p:cNvPr>
            <p:cNvCxnSpPr/>
            <p:nvPr/>
          </p:nvCxnSpPr>
          <p:spPr>
            <a:xfrm flipV="1">
              <a:off x="6248400" y="3390900"/>
              <a:ext cx="2209800" cy="137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B4C0626B-FFC3-B395-2E70-B13151488B4E}"/>
              </a:ext>
            </a:extLst>
          </p:cNvPr>
          <p:cNvGrpSpPr/>
          <p:nvPr/>
        </p:nvGrpSpPr>
        <p:grpSpPr>
          <a:xfrm>
            <a:off x="6248400" y="4348221"/>
            <a:ext cx="10820400" cy="830997"/>
            <a:chOff x="6248400" y="4348221"/>
            <a:chExt cx="10820400" cy="83099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2B8D993-7A0C-49BC-6B7E-31C79328D402}"/>
                </a:ext>
              </a:extLst>
            </p:cNvPr>
            <p:cNvSpPr txBox="1"/>
            <p:nvPr/>
          </p:nvSpPr>
          <p:spPr>
            <a:xfrm>
              <a:off x="8686800" y="4348221"/>
              <a:ext cx="838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4800" dirty="0"/>
                <a:t>MERGE ALGORITHM</a:t>
              </a:r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635F6D2A-80E3-6C87-0340-A99C04E1ABBA}"/>
                </a:ext>
              </a:extLst>
            </p:cNvPr>
            <p:cNvCxnSpPr/>
            <p:nvPr/>
          </p:nvCxnSpPr>
          <p:spPr>
            <a:xfrm>
              <a:off x="6248400" y="4763719"/>
              <a:ext cx="2438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437E94-4D3A-5671-FB47-1F6C6274AC9C}"/>
              </a:ext>
            </a:extLst>
          </p:cNvPr>
          <p:cNvGrpSpPr/>
          <p:nvPr/>
        </p:nvGrpSpPr>
        <p:grpSpPr>
          <a:xfrm>
            <a:off x="6248400" y="4763719"/>
            <a:ext cx="8001000" cy="1845866"/>
            <a:chOff x="6248400" y="4763719"/>
            <a:chExt cx="8001000" cy="1845866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5857CB78-3DEE-55D4-DAC6-EB2EBFD91DF0}"/>
                </a:ext>
              </a:extLst>
            </p:cNvPr>
            <p:cNvSpPr txBox="1"/>
            <p:nvPr/>
          </p:nvSpPr>
          <p:spPr>
            <a:xfrm>
              <a:off x="8686800" y="5778588"/>
              <a:ext cx="5562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4800" dirty="0"/>
                <a:t>PISO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911DA5B7-99D1-0D35-ACB5-1A013898E4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4763719"/>
              <a:ext cx="2209800" cy="1339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">
            <a:extLst>
              <a:ext uri="{FF2B5EF4-FFF2-40B4-BE49-F238E27FC236}">
                <a16:creationId xmlns:a16="http://schemas.microsoft.com/office/drawing/2014/main" id="{706DD034-98F6-0F86-4288-E43B0E6400D3}"/>
              </a:ext>
            </a:extLst>
          </p:cNvPr>
          <p:cNvGrpSpPr/>
          <p:nvPr/>
        </p:nvGrpSpPr>
        <p:grpSpPr>
          <a:xfrm>
            <a:off x="13517526" y="-1329689"/>
            <a:ext cx="5770168" cy="5770168"/>
            <a:chOff x="0" y="0"/>
            <a:chExt cx="6350000" cy="6350000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E023275A-41A3-6CF9-F932-4CB87B980FBD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</p:spTree>
    <p:extLst>
      <p:ext uri="{BB962C8B-B14F-4D97-AF65-F5344CB8AC3E}">
        <p14:creationId xmlns:p14="http://schemas.microsoft.com/office/powerpoint/2010/main" val="11905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43314" y="6104343"/>
            <a:ext cx="5770168" cy="577016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91672" y="566151"/>
            <a:ext cx="2396931" cy="9154697"/>
            <a:chOff x="0" y="0"/>
            <a:chExt cx="874407" cy="33396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4407" cy="3339659"/>
            </a:xfrm>
            <a:custGeom>
              <a:avLst/>
              <a:gdLst/>
              <a:ahLst/>
              <a:cxnLst/>
              <a:rect l="l" t="t" r="r" b="b"/>
              <a:pathLst>
                <a:path w="874407" h="3339659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540028" y="3988748"/>
            <a:ext cx="8183276" cy="82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THE ALGORITHM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7F4BDD3-676F-105B-CE8C-47A11752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9" y="480900"/>
            <a:ext cx="8651644" cy="9415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E1C6EB5-C45F-E805-A989-049922A5B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27" y="564842"/>
            <a:ext cx="8414073" cy="9241258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353F79EB-AA30-D3D0-4B13-3C5654162912}"/>
              </a:ext>
            </a:extLst>
          </p:cNvPr>
          <p:cNvSpPr/>
          <p:nvPr/>
        </p:nvSpPr>
        <p:spPr>
          <a:xfrm>
            <a:off x="9144000" y="1485900"/>
            <a:ext cx="1066800" cy="739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BB88FF7-F77D-8DC8-5686-D36D278F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3" y="2933700"/>
            <a:ext cx="17687997" cy="67056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6C5C4-E6E3-13DD-DE89-A109E5CDD514}"/>
              </a:ext>
            </a:extLst>
          </p:cNvPr>
          <p:cNvSpPr txBox="1"/>
          <p:nvPr/>
        </p:nvSpPr>
        <p:spPr>
          <a:xfrm>
            <a:off x="6553199" y="1257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BLOCK DESIGN</a:t>
            </a:r>
          </a:p>
        </p:txBody>
      </p:sp>
    </p:spTree>
    <p:extLst>
      <p:ext uri="{BB962C8B-B14F-4D97-AF65-F5344CB8AC3E}">
        <p14:creationId xmlns:p14="http://schemas.microsoft.com/office/powerpoint/2010/main" val="174833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F1D5-1126-EEEE-63C1-F0CB80785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78572E4-3C78-DFD4-8DA9-9437C1CD206B}"/>
              </a:ext>
            </a:extLst>
          </p:cNvPr>
          <p:cNvGrpSpPr/>
          <p:nvPr/>
        </p:nvGrpSpPr>
        <p:grpSpPr>
          <a:xfrm>
            <a:off x="2743200" y="6598069"/>
            <a:ext cx="5770168" cy="5770168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11B60A-C89B-15FB-F491-6BCEF91F847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E4F5377-DA9B-54F8-552E-2E05538CECF1}"/>
              </a:ext>
            </a:extLst>
          </p:cNvPr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DA249B0-C970-851A-E7E3-DFD8DAFEFF15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F77DBBB-CC12-1F2C-0CB9-6F4F27FAED74}"/>
              </a:ext>
            </a:extLst>
          </p:cNvPr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8057190-DA21-B7D9-8CCF-5FC22C009BDF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BD2E946A-DF9E-6EB5-86BE-94BAEB033335}"/>
              </a:ext>
            </a:extLst>
          </p:cNvPr>
          <p:cNvSpPr txBox="1"/>
          <p:nvPr/>
        </p:nvSpPr>
        <p:spPr>
          <a:xfrm>
            <a:off x="540028" y="3988748"/>
            <a:ext cx="16833572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GOAL :1024 NUMBERS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5E7E534-43A7-E12D-3DD2-A5CD64243265}"/>
              </a:ext>
            </a:extLst>
          </p:cNvPr>
          <p:cNvSpPr txBox="1"/>
          <p:nvPr/>
        </p:nvSpPr>
        <p:spPr>
          <a:xfrm>
            <a:off x="4191240" y="5190631"/>
            <a:ext cx="9952074" cy="91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rgbClr val="2B4A9D"/>
                </a:solidFill>
                <a:latin typeface="Poppins Ultra-Bold"/>
              </a:rPr>
              <a:t>RESULT…..</a:t>
            </a:r>
          </a:p>
        </p:txBody>
      </p:sp>
    </p:spTree>
    <p:extLst>
      <p:ext uri="{BB962C8B-B14F-4D97-AF65-F5344CB8AC3E}">
        <p14:creationId xmlns:p14="http://schemas.microsoft.com/office/powerpoint/2010/main" val="341637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FA07-DC81-416E-2813-C3AA4428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2B6E350C-04A2-9B29-7AC1-9A4D3922C07E}"/>
              </a:ext>
            </a:extLst>
          </p:cNvPr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6C44FC1-1C89-58D2-3A05-2E079D41DCC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AE4CE4D-FE3A-0C32-88BF-8C3660742EAB}"/>
              </a:ext>
            </a:extLst>
          </p:cNvPr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45D86D4-11C2-9713-0907-3A6924D66F3C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188CCEE5-C34C-BCA2-A2C5-6EB2D0741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76" y="6112317"/>
            <a:ext cx="3665455" cy="360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860AD59-F41F-E32E-1B0B-83B5E4FFD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922" y="1223471"/>
            <a:ext cx="3844444" cy="360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165121D-37AD-2CDE-59ED-DE95F24DA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83" y="1223471"/>
            <a:ext cx="3655385" cy="3600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1FD353F-C436-0D44-70ED-F116BB404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37" y="1224357"/>
            <a:ext cx="3687804" cy="360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B593DFC-A12D-BC0D-B0DB-005922B7F3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314" y="6112317"/>
            <a:ext cx="3600000" cy="36000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30AECEA-4E09-6170-C85F-96973501A4E5}"/>
              </a:ext>
            </a:extLst>
          </p:cNvPr>
          <p:cNvSpPr txBox="1"/>
          <p:nvPr/>
        </p:nvSpPr>
        <p:spPr>
          <a:xfrm>
            <a:off x="3198552" y="4958834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 NUMBERS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C6EA97-5F63-2CB9-8433-0861A77F9BC5}"/>
              </a:ext>
            </a:extLst>
          </p:cNvPr>
          <p:cNvSpPr txBox="1"/>
          <p:nvPr/>
        </p:nvSpPr>
        <p:spPr>
          <a:xfrm>
            <a:off x="8729213" y="4958834"/>
            <a:ext cx="1660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4 NUMBERS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FF3D19-0AB3-A477-CA91-619813A80360}"/>
              </a:ext>
            </a:extLst>
          </p:cNvPr>
          <p:cNvSpPr txBox="1"/>
          <p:nvPr/>
        </p:nvSpPr>
        <p:spPr>
          <a:xfrm>
            <a:off x="14607425" y="4935236"/>
            <a:ext cx="1348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8 NUMBERS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1F4C902-FCBD-2C2E-F7ED-C7F3CB066E20}"/>
              </a:ext>
            </a:extLst>
          </p:cNvPr>
          <p:cNvSpPr txBox="1"/>
          <p:nvPr/>
        </p:nvSpPr>
        <p:spPr>
          <a:xfrm>
            <a:off x="5661927" y="5742985"/>
            <a:ext cx="1500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16 NUMBERS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BE53CE9-1029-4C2B-E706-FEDEB00F3CA6}"/>
              </a:ext>
            </a:extLst>
          </p:cNvPr>
          <p:cNvSpPr txBox="1"/>
          <p:nvPr/>
        </p:nvSpPr>
        <p:spPr>
          <a:xfrm>
            <a:off x="11603028" y="5735011"/>
            <a:ext cx="1480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32 NUMBERS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338983-31DC-FBB5-4A82-82C27BE5E797}"/>
              </a:ext>
            </a:extLst>
          </p:cNvPr>
          <p:cNvSpPr txBox="1"/>
          <p:nvPr/>
        </p:nvSpPr>
        <p:spPr>
          <a:xfrm>
            <a:off x="7067321" y="447904"/>
            <a:ext cx="4259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6357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Personalizzato</PresentationFormat>
  <Paragraphs>31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Poppins Heavy</vt:lpstr>
      <vt:lpstr>Lato</vt:lpstr>
      <vt:lpstr>Calibri</vt:lpstr>
      <vt:lpstr>Poppins Bold</vt:lpstr>
      <vt:lpstr>Lato Bold</vt:lpstr>
      <vt:lpstr>Poppins Ultra-Bold</vt:lpstr>
      <vt:lpstr>Lato Italics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and Professional Company Business Proposal Presentation</dc:title>
  <cp:lastModifiedBy>Giulio Lotto</cp:lastModifiedBy>
  <cp:revision>4</cp:revision>
  <dcterms:created xsi:type="dcterms:W3CDTF">2006-08-16T00:00:00Z</dcterms:created>
  <dcterms:modified xsi:type="dcterms:W3CDTF">2024-02-12T21:22:10Z</dcterms:modified>
  <dc:identifier>DAF8JBz7YKc</dc:identifier>
</cp:coreProperties>
</file>