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FDB848-8B37-4CCF-A789-EE676E1DB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EAC44E2-2CB7-40DE-A55F-902A868A6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CC57A2-45C5-418A-AA87-3764CDB5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404-F182-4378-BF03-8D1539DFD901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B35A64-3ECD-4666-A30C-7673C207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526CA3-E043-43B0-818F-592B5AB5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22C5-CF77-48EF-A48F-BF47CEE8C6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911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73B34-699D-4E93-A630-6D2C258A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8AF0AF-48FF-44E0-A04F-40C22D051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4A56FD-A7CE-4E26-8CB7-F435A252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404-F182-4378-BF03-8D1539DFD901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A48041-718D-4EA6-A90E-51F7C2E2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FCC1FE-8EEC-4E13-AA52-1F8A4A51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22C5-CF77-48EF-A48F-BF47CEE8C6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825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FDF02F2-C390-4EF7-B70B-11512ADF9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5D5448-2C27-4FC7-A457-414613459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068E5B-FD06-4166-8726-2B3D1F6E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404-F182-4378-BF03-8D1539DFD901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A2F642-9C86-43A6-8A7C-CC5293CE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0B5C7E-B687-4B9A-978F-6890A24E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22C5-CF77-48EF-A48F-BF47CEE8C6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419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D60B24-EF3F-4975-B7D8-4B45D304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7280BE-724C-44CC-AD8E-DEB7532FB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56A9AE-2350-4982-A9AF-11D35C9B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404-F182-4378-BF03-8D1539DFD901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4456E7-C2CD-4407-B517-5B30D4BA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E0CD3F-5A40-4140-9317-F826E921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22C5-CF77-48EF-A48F-BF47CEE8C6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38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142D83-6CFA-41E6-B968-6F314B29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881077-485B-4F9D-9C5F-914C4D360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00F3DE-968E-45E9-ABD4-AD092705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404-F182-4378-BF03-8D1539DFD901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9476B-F84B-4029-9B60-055C8F71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5E357E-647D-4D34-8B47-717254B1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22C5-CF77-48EF-A48F-BF47CEE8C6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828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B5D37B-74E3-4D1B-A9CB-F7C54C4A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6D5CAC-E07A-4CAC-A005-2408D8C61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4E3578-16C9-4FAC-BE65-812752303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D5C5C4-AA5D-41C4-92D2-7A42A2B3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404-F182-4378-BF03-8D1539DFD901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77B764-CBFD-4C37-8DF3-13334B37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217050C-9758-4945-BDE4-0FB1ABEB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22C5-CF77-48EF-A48F-BF47CEE8C6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44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231E22-55EC-4837-AADC-88FB78B1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09A44D-238A-4146-B06C-B424A901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9844A3-9BA5-48B3-84FB-854D9BE6A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6C3F23-954B-4CB1-A0C5-8514DB435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FA89013-B4BA-4CC1-AF55-1D74DA023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B198226-CF6D-42F2-BB7F-CF4E6811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404-F182-4378-BF03-8D1539DFD901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6967F25-3664-49CD-8E99-CCDE7686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A144F92-4F13-4D61-96FF-7BF2CF84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22C5-CF77-48EF-A48F-BF47CEE8C6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081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49C844-073E-49F4-B872-CB8838B4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8B628C-4CBD-450F-8928-274ECB8D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404-F182-4378-BF03-8D1539DFD901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C1F4198-8A08-43DA-A91B-7C8C685C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940311-EAFD-4318-92DA-9DDF6606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22C5-CF77-48EF-A48F-BF47CEE8C6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79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800674-C881-46FF-9283-2753D51A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404-F182-4378-BF03-8D1539DFD901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9306185-7E71-40DC-80DA-FEA6E56E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D515AB-F55E-4D65-BB73-D913AC81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22C5-CF77-48EF-A48F-BF47CEE8C6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59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18FF2D-38A2-4308-A0A7-08A35485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D1DE34-8A05-45B8-8BD1-AF12838EB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876370-5105-497B-A4F8-A05540169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86B5A6-4F57-4EFE-B995-1DA77FA7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404-F182-4378-BF03-8D1539DFD901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25C42A-CF29-4D1C-9C59-86DFDC2E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898EAF-9629-4688-909E-188FDDD6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22C5-CF77-48EF-A48F-BF47CEE8C6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6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A558F1-379F-434E-BA5C-198497D5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6536BD3-0FA4-4F22-90E4-C77BE97E9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0B00A7-CB84-4F31-B748-74428AF43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A6C72E-41FB-4AE7-824D-CC2D97DB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404-F182-4378-BF03-8D1539DFD901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563CC8-EF9A-46F0-9475-0C3D1D4E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3AA207-B3F7-4169-B0D9-72117FF5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22C5-CF77-48EF-A48F-BF47CEE8C6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299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0DCF8C5-0F55-46A3-B376-369C98C5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1F2C5A-118E-4445-B0E4-6903A2E6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4BDFE6-6AD2-464D-9972-1934566C5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3404-F182-4378-BF03-8D1539DFD901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3D1605-2090-4246-9924-A76B5BFA9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D582B9-726D-4E8E-BE82-15440FC46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22C5-CF77-48EF-A48F-BF47CEE8C6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41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FD5BD9-2BE3-4DC4-BE20-4191FA95D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53028" y="0"/>
            <a:ext cx="9144000" cy="2387600"/>
          </a:xfrm>
        </p:spPr>
        <p:txBody>
          <a:bodyPr/>
          <a:lstStyle/>
          <a:p>
            <a:r>
              <a:rPr lang="it-IT" b="1">
                <a:solidFill>
                  <a:schemeClr val="bg1"/>
                </a:solidFill>
              </a:rPr>
              <a:t>iMuseum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545479-A584-4E3E-A107-8EE6D4804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43429" y="2281238"/>
            <a:ext cx="9144000" cy="1655762"/>
          </a:xfrm>
        </p:spPr>
        <p:txBody>
          <a:bodyPr/>
          <a:lstStyle/>
          <a:p>
            <a:r>
              <a:rPr lang="it-IT" b="1">
                <a:solidFill>
                  <a:schemeClr val="bg1"/>
                </a:solidFill>
              </a:rPr>
              <a:t>2° delivery – Product evaluation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13571A-4DB9-4914-85DF-0066774BC796}"/>
              </a:ext>
            </a:extLst>
          </p:cNvPr>
          <p:cNvSpPr txBox="1"/>
          <p:nvPr/>
        </p:nvSpPr>
        <p:spPr>
          <a:xfrm>
            <a:off x="1538513" y="2608302"/>
            <a:ext cx="381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Sapienza 2020 IOT Course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102E16F-BFD5-4812-85CE-8E4899FE7AA2}"/>
              </a:ext>
            </a:extLst>
          </p:cNvPr>
          <p:cNvSpPr txBox="1"/>
          <p:nvPr/>
        </p:nvSpPr>
        <p:spPr>
          <a:xfrm>
            <a:off x="1538513" y="5617028"/>
            <a:ext cx="743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Giulio Serra – Gabriele ursini – Simone Bartolini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41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146337-9C56-4B45-A4E2-ACCE67E4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640"/>
            <a:ext cx="10515600" cy="1325563"/>
          </a:xfrm>
        </p:spPr>
        <p:txBody>
          <a:bodyPr/>
          <a:lstStyle/>
          <a:p>
            <a:r>
              <a:rPr lang="it-IT" b="1">
                <a:solidFill>
                  <a:schemeClr val="bg1"/>
                </a:solidFill>
              </a:rPr>
              <a:t>What and how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984ECC-A728-47B6-AD51-BC05E6A4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4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it-IT">
                <a:solidFill>
                  <a:schemeClr val="bg1"/>
                </a:solidFill>
              </a:rPr>
              <a:t>Evaluation on the </a:t>
            </a:r>
            <a:r>
              <a:rPr lang="it-IT" u="sng">
                <a:solidFill>
                  <a:schemeClr val="bg1"/>
                </a:solidFill>
              </a:rPr>
              <a:t>cloud architecture</a:t>
            </a:r>
            <a:r>
              <a:rPr lang="it-IT">
                <a:solidFill>
                  <a:schemeClr val="bg1"/>
                </a:solidFill>
              </a:rPr>
              <a:t> set up for the project</a:t>
            </a:r>
          </a:p>
          <a:p>
            <a:pPr marL="0" indent="0">
              <a:buNone/>
            </a:pPr>
            <a:endParaRPr lang="it-IT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it-IT">
                <a:solidFill>
                  <a:schemeClr val="bg1"/>
                </a:solidFill>
              </a:rPr>
              <a:t>Exposition of the chosen backend and relative </a:t>
            </a:r>
            <a:r>
              <a:rPr lang="it-IT" u="sng">
                <a:solidFill>
                  <a:schemeClr val="bg1"/>
                </a:solidFill>
              </a:rPr>
              <a:t>costs plan</a:t>
            </a:r>
          </a:p>
          <a:p>
            <a:pPr marL="0" indent="0">
              <a:buNone/>
            </a:pPr>
            <a:endParaRPr lang="it-IT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it-IT">
                <a:solidFill>
                  <a:schemeClr val="bg1"/>
                </a:solidFill>
              </a:rPr>
              <a:t>Estimation of the cost in a year of deployment for the various metrics defined in the evaluation document</a:t>
            </a:r>
          </a:p>
          <a:p>
            <a:pPr marL="0" indent="0">
              <a:buNone/>
            </a:pPr>
            <a:endParaRPr lang="it-IT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it-IT">
                <a:solidFill>
                  <a:schemeClr val="bg1"/>
                </a:solidFill>
              </a:rPr>
              <a:t>Employment of average previsions and plausible examples</a:t>
            </a:r>
          </a:p>
          <a:p>
            <a:pPr marL="0" indent="0">
              <a:buNone/>
            </a:pPr>
            <a:endParaRPr lang="it-IT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it-IT" u="sng">
                <a:solidFill>
                  <a:schemeClr val="bg1"/>
                </a:solidFill>
              </a:rPr>
              <a:t>Future plans</a:t>
            </a:r>
            <a:r>
              <a:rPr lang="it-IT">
                <a:solidFill>
                  <a:schemeClr val="bg1"/>
                </a:solidFill>
              </a:rPr>
              <a:t> for the evaluation of the other components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6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469CB-8F1B-425F-A5C1-33BF2295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solidFill>
                  <a:schemeClr val="bg1"/>
                </a:solidFill>
              </a:rPr>
              <a:t>Firebase cost plan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A07674-0D57-4C02-8C6B-8E38B19CD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702"/>
            <a:ext cx="10515600" cy="4531632"/>
          </a:xfrm>
        </p:spPr>
        <p:txBody>
          <a:bodyPr/>
          <a:lstStyle/>
          <a:p>
            <a:pPr marL="0" indent="0">
              <a:buNone/>
            </a:pPr>
            <a:r>
              <a:rPr lang="it-IT" dirty="0" err="1">
                <a:solidFill>
                  <a:schemeClr val="bg1"/>
                </a:solidFill>
              </a:rPr>
              <a:t>Firebase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backend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employing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Pay</a:t>
            </a:r>
            <a:r>
              <a:rPr lang="it-IT" dirty="0">
                <a:solidFill>
                  <a:schemeClr val="bg1"/>
                </a:solidFill>
              </a:rPr>
              <a:t>-</a:t>
            </a:r>
            <a:r>
              <a:rPr lang="it-IT" dirty="0" err="1">
                <a:solidFill>
                  <a:schemeClr val="bg1"/>
                </a:solidFill>
              </a:rPr>
              <a:t>as</a:t>
            </a:r>
            <a:r>
              <a:rPr lang="it-IT" dirty="0">
                <a:solidFill>
                  <a:schemeClr val="bg1"/>
                </a:solidFill>
              </a:rPr>
              <a:t>-</a:t>
            </a:r>
            <a:r>
              <a:rPr lang="it-IT" dirty="0" err="1">
                <a:solidFill>
                  <a:schemeClr val="bg1"/>
                </a:solidFill>
              </a:rPr>
              <a:t>you</a:t>
            </a:r>
            <a:r>
              <a:rPr lang="it-IT" dirty="0">
                <a:solidFill>
                  <a:schemeClr val="bg1"/>
                </a:solidFill>
              </a:rPr>
              <a:t>-go cost plan (</a:t>
            </a:r>
            <a:r>
              <a:rPr lang="it-IT" dirty="0" err="1">
                <a:solidFill>
                  <a:schemeClr val="bg1"/>
                </a:solidFill>
              </a:rPr>
              <a:t>real</a:t>
            </a:r>
            <a:r>
              <a:rPr lang="it-IT" dirty="0">
                <a:solidFill>
                  <a:schemeClr val="bg1"/>
                </a:solidFill>
              </a:rPr>
              <a:t> deployment scenario)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  - </a:t>
            </a:r>
            <a:r>
              <a:rPr lang="it-IT" u="sng" dirty="0">
                <a:solidFill>
                  <a:schemeClr val="bg1"/>
                </a:solidFill>
              </a:rPr>
              <a:t>Authentication</a:t>
            </a:r>
            <a:r>
              <a:rPr lang="it-IT" dirty="0">
                <a:solidFill>
                  <a:schemeClr val="bg1"/>
                </a:solidFill>
              </a:rPr>
              <a:t>: $0.06/</a:t>
            </a:r>
            <a:r>
              <a:rPr lang="it-IT" dirty="0" err="1">
                <a:solidFill>
                  <a:schemeClr val="bg1"/>
                </a:solidFill>
              </a:rPr>
              <a:t>verification</a:t>
            </a: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  - </a:t>
            </a:r>
            <a:r>
              <a:rPr lang="it-IT" u="sng" dirty="0">
                <a:solidFill>
                  <a:schemeClr val="bg1"/>
                </a:solidFill>
              </a:rPr>
              <a:t>Storage</a:t>
            </a:r>
            <a:r>
              <a:rPr lang="it-IT" dirty="0">
                <a:solidFill>
                  <a:schemeClr val="bg1"/>
                </a:solidFill>
              </a:rPr>
              <a:t>: $0.026/GB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  - </a:t>
            </a:r>
            <a:r>
              <a:rPr lang="it-IT" u="sng" dirty="0" err="1">
                <a:solidFill>
                  <a:schemeClr val="bg1"/>
                </a:solidFill>
              </a:rPr>
              <a:t>Realtime</a:t>
            </a:r>
            <a:r>
              <a:rPr lang="it-IT" u="sng" dirty="0">
                <a:solidFill>
                  <a:schemeClr val="bg1"/>
                </a:solidFill>
              </a:rPr>
              <a:t> database</a:t>
            </a:r>
            <a:r>
              <a:rPr lang="it-IT" dirty="0">
                <a:solidFill>
                  <a:schemeClr val="bg1"/>
                </a:solidFill>
              </a:rPr>
              <a:t>: $5/GB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  - </a:t>
            </a:r>
            <a:r>
              <a:rPr lang="it-IT" u="sng" dirty="0" err="1">
                <a:solidFill>
                  <a:schemeClr val="bg1"/>
                </a:solidFill>
              </a:rPr>
              <a:t>Functions</a:t>
            </a:r>
            <a:r>
              <a:rPr lang="it-IT" u="sng" dirty="0">
                <a:solidFill>
                  <a:schemeClr val="bg1"/>
                </a:solidFill>
              </a:rPr>
              <a:t> </a:t>
            </a:r>
            <a:r>
              <a:rPr lang="it-IT" u="sng" dirty="0" err="1">
                <a:solidFill>
                  <a:schemeClr val="bg1"/>
                </a:solidFill>
              </a:rPr>
              <a:t>invocation</a:t>
            </a:r>
            <a:r>
              <a:rPr lang="it-IT" dirty="0">
                <a:solidFill>
                  <a:schemeClr val="bg1"/>
                </a:solidFill>
              </a:rPr>
              <a:t>: $0.40/</a:t>
            </a:r>
            <a:r>
              <a:rPr lang="it-IT" dirty="0" err="1">
                <a:solidFill>
                  <a:schemeClr val="bg1"/>
                </a:solidFill>
              </a:rPr>
              <a:t>million</a:t>
            </a: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  - </a:t>
            </a:r>
            <a:r>
              <a:rPr lang="it-IT" u="sng" dirty="0">
                <a:solidFill>
                  <a:schemeClr val="bg1"/>
                </a:solidFill>
              </a:rPr>
              <a:t>Hosting</a:t>
            </a:r>
            <a:r>
              <a:rPr lang="it-IT" dirty="0">
                <a:solidFill>
                  <a:schemeClr val="bg1"/>
                </a:solidFill>
              </a:rPr>
              <a:t>: $0.026/GB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DBD530F-069B-432A-8AB5-EF83172C7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20" y="2732768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4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A3EEA-E4D1-4026-B6BE-CD4766FA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Cost </a:t>
            </a:r>
            <a:r>
              <a:rPr lang="it-IT" b="1" dirty="0" err="1">
                <a:solidFill>
                  <a:schemeClr val="bg1"/>
                </a:solidFill>
              </a:rPr>
              <a:t>estimation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FE7A74-17DC-41E8-9076-47B35597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43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>
                <a:solidFill>
                  <a:schemeClr val="bg1"/>
                </a:solidFill>
              </a:rPr>
              <a:t>Assuming</a:t>
            </a:r>
            <a:r>
              <a:rPr lang="it-IT" dirty="0">
                <a:solidFill>
                  <a:schemeClr val="bg1"/>
                </a:solidFill>
              </a:rPr>
              <a:t> a museum with 1200 </a:t>
            </a:r>
            <a:r>
              <a:rPr lang="it-IT" dirty="0" err="1">
                <a:solidFill>
                  <a:schemeClr val="bg1"/>
                </a:solidFill>
              </a:rPr>
              <a:t>pieces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about</a:t>
            </a:r>
            <a:r>
              <a:rPr lang="it-IT" dirty="0">
                <a:solidFill>
                  <a:schemeClr val="bg1"/>
                </a:solidFill>
              </a:rPr>
              <a:t> 200 </a:t>
            </a:r>
            <a:r>
              <a:rPr lang="it-IT" dirty="0" err="1">
                <a:solidFill>
                  <a:schemeClr val="bg1"/>
                </a:solidFill>
              </a:rPr>
              <a:t>visitors</a:t>
            </a:r>
            <a:r>
              <a:rPr lang="it-IT" dirty="0">
                <a:solidFill>
                  <a:schemeClr val="bg1"/>
                </a:solidFill>
              </a:rPr>
              <a:t>/day and a </a:t>
            </a:r>
            <a:r>
              <a:rPr lang="it-IT" dirty="0" err="1">
                <a:solidFill>
                  <a:schemeClr val="bg1"/>
                </a:solidFill>
              </a:rPr>
              <a:t>period</a:t>
            </a:r>
            <a:r>
              <a:rPr lang="it-IT" dirty="0">
                <a:solidFill>
                  <a:schemeClr val="bg1"/>
                </a:solidFill>
              </a:rPr>
              <a:t> of work of 300 days/</a:t>
            </a:r>
            <a:r>
              <a:rPr lang="it-IT" dirty="0" err="1">
                <a:solidFill>
                  <a:schemeClr val="bg1"/>
                </a:solidFill>
              </a:rPr>
              <a:t>year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&lt;$5/</a:t>
            </a:r>
            <a:r>
              <a:rPr lang="it-IT" dirty="0" err="1">
                <a:solidFill>
                  <a:schemeClr val="bg1"/>
                </a:solidFill>
              </a:rPr>
              <a:t>year</a:t>
            </a:r>
            <a:r>
              <a:rPr lang="it-IT" dirty="0">
                <a:solidFill>
                  <a:schemeClr val="bg1"/>
                </a:solidFill>
              </a:rPr>
              <a:t> for the </a:t>
            </a:r>
            <a:r>
              <a:rPr lang="it-IT" dirty="0" err="1">
                <a:solidFill>
                  <a:schemeClr val="bg1"/>
                </a:solidFill>
              </a:rPr>
              <a:t>realtime</a:t>
            </a:r>
            <a:r>
              <a:rPr lang="it-IT" dirty="0">
                <a:solidFill>
                  <a:schemeClr val="bg1"/>
                </a:solidFill>
              </a:rPr>
              <a:t> database</a:t>
            </a:r>
          </a:p>
          <a:p>
            <a:pPr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300*1200*200 = 72 </a:t>
            </a:r>
            <a:r>
              <a:rPr lang="it-IT" dirty="0" err="1">
                <a:solidFill>
                  <a:schemeClr val="bg1"/>
                </a:solidFill>
              </a:rPr>
              <a:t>million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function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invocations</a:t>
            </a:r>
            <a:r>
              <a:rPr lang="it-IT" dirty="0">
                <a:solidFill>
                  <a:schemeClr val="bg1"/>
                </a:solidFill>
              </a:rPr>
              <a:t> -&gt; </a:t>
            </a:r>
            <a:r>
              <a:rPr lang="it-IT" dirty="0" err="1">
                <a:solidFill>
                  <a:schemeClr val="bg1"/>
                </a:solidFill>
              </a:rPr>
              <a:t>about</a:t>
            </a:r>
            <a:r>
              <a:rPr lang="it-IT" dirty="0">
                <a:solidFill>
                  <a:schemeClr val="bg1"/>
                </a:solidFill>
              </a:rPr>
              <a:t> $30/</a:t>
            </a:r>
            <a:r>
              <a:rPr lang="it-IT" dirty="0" err="1">
                <a:solidFill>
                  <a:schemeClr val="bg1"/>
                </a:solidFill>
              </a:rPr>
              <a:t>year</a:t>
            </a:r>
            <a:r>
              <a:rPr lang="it-IT" dirty="0">
                <a:solidFill>
                  <a:schemeClr val="bg1"/>
                </a:solidFill>
              </a:rPr>
              <a:t> (borderline scenario with </a:t>
            </a:r>
            <a:r>
              <a:rPr lang="it-IT" dirty="0" err="1">
                <a:solidFill>
                  <a:schemeClr val="bg1"/>
                </a:solidFill>
              </a:rPr>
              <a:t>all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visitors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interacting</a:t>
            </a:r>
            <a:r>
              <a:rPr lang="it-IT" dirty="0">
                <a:solidFill>
                  <a:schemeClr val="bg1"/>
                </a:solidFill>
              </a:rPr>
              <a:t> with </a:t>
            </a:r>
            <a:r>
              <a:rPr lang="it-IT" dirty="0" err="1">
                <a:solidFill>
                  <a:schemeClr val="bg1"/>
                </a:solidFill>
              </a:rPr>
              <a:t>all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pieces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all</a:t>
            </a:r>
            <a:r>
              <a:rPr lang="it-IT" dirty="0">
                <a:solidFill>
                  <a:schemeClr val="bg1"/>
                </a:solidFill>
              </a:rPr>
              <a:t> days)</a:t>
            </a:r>
          </a:p>
          <a:p>
            <a:pPr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Not </a:t>
            </a:r>
            <a:r>
              <a:rPr lang="it-IT" dirty="0" err="1">
                <a:solidFill>
                  <a:schemeClr val="bg1"/>
                </a:solidFill>
              </a:rPr>
              <a:t>excessive</a:t>
            </a:r>
            <a:r>
              <a:rPr lang="it-IT" dirty="0">
                <a:solidFill>
                  <a:schemeClr val="bg1"/>
                </a:solidFill>
              </a:rPr>
              <a:t> cost for storage services (</a:t>
            </a:r>
            <a:r>
              <a:rPr lang="it-IT" dirty="0" err="1">
                <a:solidFill>
                  <a:schemeClr val="bg1"/>
                </a:solidFill>
              </a:rPr>
              <a:t>highly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depending</a:t>
            </a:r>
            <a:r>
              <a:rPr lang="it-IT" dirty="0">
                <a:solidFill>
                  <a:schemeClr val="bg1"/>
                </a:solidFill>
              </a:rPr>
              <a:t> by museum </a:t>
            </a:r>
            <a:r>
              <a:rPr lang="it-IT" dirty="0" err="1">
                <a:solidFill>
                  <a:schemeClr val="bg1"/>
                </a:solidFill>
              </a:rPr>
              <a:t>characteristics</a:t>
            </a:r>
            <a:r>
              <a:rPr lang="it-IT" dirty="0">
                <a:solidFill>
                  <a:schemeClr val="bg1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it-IT" dirty="0" err="1">
                <a:solidFill>
                  <a:schemeClr val="bg1"/>
                </a:solidFill>
              </a:rPr>
              <a:t>Negligible</a:t>
            </a:r>
            <a:r>
              <a:rPr lang="it-IT" dirty="0">
                <a:solidFill>
                  <a:schemeClr val="bg1"/>
                </a:solidFill>
              </a:rPr>
              <a:t> costs for dashboard authentication and hosting</a:t>
            </a:r>
          </a:p>
        </p:txBody>
      </p:sp>
      <p:pic>
        <p:nvPicPr>
          <p:cNvPr id="5" name="Immagine 4" descr="Immagine che contiene metro&#10;&#10;Descrizione generata automaticamente">
            <a:extLst>
              <a:ext uri="{FF2B5EF4-FFF2-40B4-BE49-F238E27FC236}">
                <a16:creationId xmlns:a16="http://schemas.microsoft.com/office/drawing/2014/main" id="{6604E989-C65D-4CC8-85CE-B6EE9AF7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864" y="63591"/>
            <a:ext cx="2535936" cy="253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6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77B8DB-7362-453F-8800-05BC17B3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Future </a:t>
            </a:r>
            <a:r>
              <a:rPr lang="it-IT" b="1" dirty="0" err="1">
                <a:solidFill>
                  <a:schemeClr val="bg1"/>
                </a:solidFill>
              </a:rPr>
              <a:t>evaluation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B61E07-321C-4A55-A9AE-AA5CDB34D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u="sng" dirty="0">
                <a:solidFill>
                  <a:schemeClr val="bg1"/>
                </a:solidFill>
              </a:rPr>
              <a:t>Plan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dirty="0" err="1">
                <a:solidFill>
                  <a:schemeClr val="bg1"/>
                </a:solidFill>
              </a:rPr>
              <a:t>evaluate</a:t>
            </a:r>
            <a:r>
              <a:rPr lang="it-IT" dirty="0">
                <a:solidFill>
                  <a:schemeClr val="bg1"/>
                </a:solidFill>
              </a:rPr>
              <a:t> a new component </a:t>
            </a:r>
            <a:r>
              <a:rPr lang="it-IT" dirty="0" err="1">
                <a:solidFill>
                  <a:schemeClr val="bg1"/>
                </a:solidFill>
              </a:rPr>
              <a:t>each</a:t>
            </a:r>
            <a:r>
              <a:rPr lang="it-IT" dirty="0">
                <a:solidFill>
                  <a:schemeClr val="bg1"/>
                </a:solidFill>
              </a:rPr>
              <a:t> time </a:t>
            </a:r>
            <a:r>
              <a:rPr lang="it-IT" dirty="0" err="1">
                <a:solidFill>
                  <a:schemeClr val="bg1"/>
                </a:solidFill>
              </a:rPr>
              <a:t>it’s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completed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dirty="0" err="1">
                <a:solidFill>
                  <a:schemeClr val="bg1"/>
                </a:solidFill>
              </a:rPr>
              <a:t>its</a:t>
            </a:r>
            <a:r>
              <a:rPr lang="it-IT" dirty="0">
                <a:solidFill>
                  <a:schemeClr val="bg1"/>
                </a:solidFill>
              </a:rPr>
              <a:t> impact on </a:t>
            </a:r>
            <a:r>
              <a:rPr lang="it-IT" dirty="0" err="1">
                <a:solidFill>
                  <a:schemeClr val="bg1"/>
                </a:solidFill>
              </a:rPr>
              <a:t>other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components</a:t>
            </a:r>
            <a:r>
              <a:rPr lang="it-IT" dirty="0">
                <a:solidFill>
                  <a:schemeClr val="bg1"/>
                </a:solidFill>
              </a:rPr>
              <a:t> and the </a:t>
            </a:r>
            <a:r>
              <a:rPr lang="it-IT" dirty="0" err="1">
                <a:solidFill>
                  <a:schemeClr val="bg1"/>
                </a:solidFill>
              </a:rPr>
              <a:t>overall</a:t>
            </a:r>
            <a:r>
              <a:rPr lang="it-IT" dirty="0">
                <a:solidFill>
                  <a:schemeClr val="bg1"/>
                </a:solidFill>
              </a:rPr>
              <a:t> system (</a:t>
            </a:r>
            <a:r>
              <a:rPr lang="it-IT" dirty="0" err="1">
                <a:solidFill>
                  <a:schemeClr val="bg1"/>
                </a:solidFill>
              </a:rPr>
              <a:t>based</a:t>
            </a:r>
            <a:r>
              <a:rPr lang="it-IT" dirty="0">
                <a:solidFill>
                  <a:schemeClr val="bg1"/>
                </a:solidFill>
              </a:rPr>
              <a:t> on the </a:t>
            </a:r>
            <a:r>
              <a:rPr lang="it-IT" dirty="0" err="1">
                <a:solidFill>
                  <a:schemeClr val="bg1"/>
                </a:solidFill>
              </a:rPr>
              <a:t>defined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metrics</a:t>
            </a:r>
            <a:r>
              <a:rPr lang="it-IT" dirty="0">
                <a:solidFill>
                  <a:schemeClr val="bg1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it-IT" i="1" dirty="0">
                <a:solidFill>
                  <a:schemeClr val="bg1"/>
                </a:solidFill>
              </a:rPr>
              <a:t>Beacon </a:t>
            </a:r>
            <a:r>
              <a:rPr lang="it-IT" i="1" dirty="0" err="1">
                <a:solidFill>
                  <a:schemeClr val="bg1"/>
                </a:solidFill>
              </a:rPr>
              <a:t>components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based</a:t>
            </a:r>
            <a:r>
              <a:rPr lang="it-IT" dirty="0">
                <a:solidFill>
                  <a:schemeClr val="bg1"/>
                </a:solidFill>
              </a:rPr>
              <a:t> on </a:t>
            </a:r>
            <a:r>
              <a:rPr lang="it-IT" dirty="0" err="1">
                <a:solidFill>
                  <a:schemeClr val="bg1"/>
                </a:solidFill>
              </a:rPr>
              <a:t>all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defined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metrics</a:t>
            </a:r>
            <a:r>
              <a:rPr lang="it-IT" dirty="0">
                <a:solidFill>
                  <a:schemeClr val="bg1"/>
                </a:solidFill>
              </a:rPr>
              <a:t> (</a:t>
            </a:r>
            <a:r>
              <a:rPr lang="it-IT" dirty="0" err="1">
                <a:solidFill>
                  <a:schemeClr val="bg1"/>
                </a:solidFill>
              </a:rPr>
              <a:t>latency</a:t>
            </a:r>
            <a:r>
              <a:rPr lang="it-IT" dirty="0">
                <a:solidFill>
                  <a:schemeClr val="bg1"/>
                </a:solidFill>
              </a:rPr>
              <a:t>, energy </a:t>
            </a:r>
            <a:r>
              <a:rPr lang="it-IT" dirty="0" err="1">
                <a:solidFill>
                  <a:schemeClr val="bg1"/>
                </a:solidFill>
              </a:rPr>
              <a:t>consumption</a:t>
            </a:r>
            <a:r>
              <a:rPr lang="it-IT" dirty="0">
                <a:solidFill>
                  <a:schemeClr val="bg1"/>
                </a:solidFill>
              </a:rPr>
              <a:t>, etc.)</a:t>
            </a:r>
          </a:p>
          <a:p>
            <a:pPr>
              <a:buFontTx/>
              <a:buChar char="-"/>
            </a:pPr>
            <a:r>
              <a:rPr lang="it-IT" i="1" dirty="0">
                <a:solidFill>
                  <a:schemeClr val="bg1"/>
                </a:solidFill>
              </a:rPr>
              <a:t>User </a:t>
            </a:r>
            <a:r>
              <a:rPr lang="it-IT" i="1" dirty="0" err="1">
                <a:solidFill>
                  <a:schemeClr val="bg1"/>
                </a:solidFill>
              </a:rPr>
              <a:t>interface</a:t>
            </a:r>
            <a:r>
              <a:rPr lang="it-IT" dirty="0">
                <a:solidFill>
                  <a:schemeClr val="bg1"/>
                </a:solidFill>
              </a:rPr>
              <a:t> (</a:t>
            </a:r>
            <a:r>
              <a:rPr lang="it-IT" dirty="0" err="1">
                <a:solidFill>
                  <a:schemeClr val="bg1"/>
                </a:solidFill>
              </a:rPr>
              <a:t>both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visitor</a:t>
            </a:r>
            <a:r>
              <a:rPr lang="it-IT" dirty="0">
                <a:solidFill>
                  <a:schemeClr val="bg1"/>
                </a:solidFill>
              </a:rPr>
              <a:t> and curator side): </a:t>
            </a:r>
            <a:r>
              <a:rPr lang="it-IT" dirty="0" err="1">
                <a:solidFill>
                  <a:schemeClr val="bg1"/>
                </a:solidFill>
              </a:rPr>
              <a:t>evaluate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prototypes</a:t>
            </a:r>
            <a:r>
              <a:rPr lang="it-IT" dirty="0">
                <a:solidFill>
                  <a:schemeClr val="bg1"/>
                </a:solidFill>
              </a:rPr>
              <a:t> on </a:t>
            </a:r>
            <a:r>
              <a:rPr lang="it-IT" dirty="0" err="1">
                <a:solidFill>
                  <a:schemeClr val="bg1"/>
                </a:solidFill>
              </a:rPr>
              <a:t>sufficiently</a:t>
            </a:r>
            <a:r>
              <a:rPr lang="it-IT" dirty="0">
                <a:solidFill>
                  <a:schemeClr val="bg1"/>
                </a:solidFill>
              </a:rPr>
              <a:t> large sample and </a:t>
            </a:r>
            <a:r>
              <a:rPr lang="it-IT" dirty="0" err="1">
                <a:solidFill>
                  <a:schemeClr val="bg1"/>
                </a:solidFill>
              </a:rPr>
              <a:t>collect</a:t>
            </a:r>
            <a:r>
              <a:rPr lang="it-IT" dirty="0">
                <a:solidFill>
                  <a:schemeClr val="bg1"/>
                </a:solidFill>
              </a:rPr>
              <a:t> feedback</a:t>
            </a:r>
          </a:p>
          <a:p>
            <a:pPr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Quality of </a:t>
            </a:r>
            <a:r>
              <a:rPr lang="it-IT" i="1" dirty="0" err="1">
                <a:solidFill>
                  <a:schemeClr val="bg1"/>
                </a:solidFill>
              </a:rPr>
              <a:t>communication</a:t>
            </a:r>
            <a:r>
              <a:rPr lang="it-IT" dirty="0">
                <a:solidFill>
                  <a:schemeClr val="bg1"/>
                </a:solidFill>
              </a:rPr>
              <a:t> (</a:t>
            </a:r>
            <a:r>
              <a:rPr lang="it-IT" dirty="0" err="1">
                <a:solidFill>
                  <a:schemeClr val="bg1"/>
                </a:solidFill>
              </a:rPr>
              <a:t>latency</a:t>
            </a:r>
            <a:r>
              <a:rPr lang="it-IT" dirty="0">
                <a:solidFill>
                  <a:schemeClr val="bg1"/>
                </a:solidFill>
              </a:rPr>
              <a:t>, faults, </a:t>
            </a:r>
            <a:r>
              <a:rPr lang="it-IT" dirty="0" err="1">
                <a:solidFill>
                  <a:schemeClr val="bg1"/>
                </a:solidFill>
              </a:rPr>
              <a:t>correctness</a:t>
            </a:r>
            <a:r>
              <a:rPr lang="it-IT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01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E9D8A-E82C-435E-B448-B4AF1D98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16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6600" dirty="0">
                <a:solidFill>
                  <a:schemeClr val="bg1"/>
                </a:solidFill>
              </a:rPr>
              <a:t>Thanks for </a:t>
            </a:r>
            <a:r>
              <a:rPr lang="it-IT" sz="6600" dirty="0" err="1">
                <a:solidFill>
                  <a:schemeClr val="bg1"/>
                </a:solidFill>
              </a:rPr>
              <a:t>your</a:t>
            </a:r>
            <a:r>
              <a:rPr lang="it-IT" sz="6600" dirty="0">
                <a:solidFill>
                  <a:schemeClr val="bg1"/>
                </a:solidFill>
              </a:rPr>
              <a:t> </a:t>
            </a:r>
            <a:r>
              <a:rPr lang="it-IT" sz="6600" dirty="0" err="1">
                <a:solidFill>
                  <a:schemeClr val="bg1"/>
                </a:solidFill>
              </a:rPr>
              <a:t>attention</a:t>
            </a:r>
            <a:r>
              <a:rPr lang="it-IT" sz="6600" dirty="0">
                <a:solidFill>
                  <a:schemeClr val="bg1"/>
                </a:solidFill>
              </a:rPr>
              <a:t>! </a:t>
            </a:r>
            <a:r>
              <a:rPr lang="it-IT" sz="66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it-IT" sz="6600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BD19EF-F4AE-43CB-A185-8DBDB9BE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057" y="38431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              GitHub repository of the project: https://github.com/Giulio64/IOT2020BigProject</a:t>
            </a:r>
          </a:p>
        </p:txBody>
      </p:sp>
    </p:spTree>
    <p:extLst>
      <p:ext uri="{BB962C8B-B14F-4D97-AF65-F5344CB8AC3E}">
        <p14:creationId xmlns:p14="http://schemas.microsoft.com/office/powerpoint/2010/main" val="3899906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305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iMuseum</vt:lpstr>
      <vt:lpstr>What and how</vt:lpstr>
      <vt:lpstr>Firebase cost plan</vt:lpstr>
      <vt:lpstr>Cost estimation</vt:lpstr>
      <vt:lpstr>Future evaluation</vt:lpstr>
      <vt:lpstr>Thanks for your attention!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iMuseum</dc:title>
  <dc:creator>15936</dc:creator>
  <cp:lastModifiedBy>15936</cp:lastModifiedBy>
  <cp:revision>6</cp:revision>
  <dcterms:created xsi:type="dcterms:W3CDTF">2020-05-27T18:40:41Z</dcterms:created>
  <dcterms:modified xsi:type="dcterms:W3CDTF">2020-05-27T19:27:36Z</dcterms:modified>
</cp:coreProperties>
</file>