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2"/>
  </p:notesMasterIdLst>
  <p:handoutMasterIdLst>
    <p:handoutMasterId r:id="rId33"/>
  </p:handoutMasterIdLst>
  <p:sldIdLst>
    <p:sldId id="350" r:id="rId5"/>
    <p:sldId id="365" r:id="rId6"/>
    <p:sldId id="395" r:id="rId7"/>
    <p:sldId id="366" r:id="rId8"/>
    <p:sldId id="367" r:id="rId9"/>
    <p:sldId id="368" r:id="rId10"/>
    <p:sldId id="369" r:id="rId11"/>
    <p:sldId id="370" r:id="rId12"/>
    <p:sldId id="371" r:id="rId13"/>
    <p:sldId id="373" r:id="rId14"/>
    <p:sldId id="374" r:id="rId15"/>
    <p:sldId id="376" r:id="rId16"/>
    <p:sldId id="391" r:id="rId17"/>
    <p:sldId id="392" r:id="rId18"/>
    <p:sldId id="393" r:id="rId19"/>
    <p:sldId id="394" r:id="rId20"/>
    <p:sldId id="390" r:id="rId21"/>
    <p:sldId id="372" r:id="rId22"/>
    <p:sldId id="343" r:id="rId23"/>
    <p:sldId id="352" r:id="rId24"/>
    <p:sldId id="354" r:id="rId25"/>
    <p:sldId id="355" r:id="rId26"/>
    <p:sldId id="356" r:id="rId27"/>
    <p:sldId id="357" r:id="rId28"/>
    <p:sldId id="362" r:id="rId29"/>
    <p:sldId id="363" r:id="rId30"/>
    <p:sldId id="364" r:id="rId3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3C758442-A41C-499A-AC6E-B888A75CFD9B}">
          <p14:sldIdLst>
            <p14:sldId id="350"/>
            <p14:sldId id="365"/>
            <p14:sldId id="395"/>
            <p14:sldId id="366"/>
            <p14:sldId id="367"/>
            <p14:sldId id="368"/>
            <p14:sldId id="369"/>
            <p14:sldId id="370"/>
            <p14:sldId id="371"/>
            <p14:sldId id="373"/>
            <p14:sldId id="374"/>
            <p14:sldId id="376"/>
            <p14:sldId id="391"/>
            <p14:sldId id="392"/>
            <p14:sldId id="393"/>
            <p14:sldId id="394"/>
            <p14:sldId id="390"/>
            <p14:sldId id="372"/>
            <p14:sldId id="343"/>
          </p14:sldIdLst>
        </p14:section>
        <p14:section name="Sezione senza titolo" id="{AAF3AAE2-04E6-4112-A60B-F85EF27B406E}">
          <p14:sldIdLst>
            <p14:sldId id="352"/>
            <p14:sldId id="354"/>
            <p14:sldId id="355"/>
            <p14:sldId id="356"/>
            <p14:sldId id="357"/>
            <p14:sldId id="362"/>
            <p14:sldId id="363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04/11/2022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09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877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867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708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702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89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12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266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77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275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498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554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398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261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896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14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76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764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74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42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41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210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97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02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4 novembre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4 novembre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4 novembre 2022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4 novembre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4 novembre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4 novembre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4 novembre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4 novembre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4 novembre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4 novembre 2022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6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8.png"/><Relationship Id="rId10" Type="http://schemas.openxmlformats.org/officeDocument/2006/relationships/image" Target="../media/image18.png"/><Relationship Id="rId4" Type="http://schemas.openxmlformats.org/officeDocument/2006/relationships/image" Target="../media/image27.png"/><Relationship Id="rId9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9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31.png"/><Relationship Id="rId10" Type="http://schemas.openxmlformats.org/officeDocument/2006/relationships/image" Target="../media/image18.png"/><Relationship Id="rId4" Type="http://schemas.openxmlformats.org/officeDocument/2006/relationships/image" Target="../media/image30.png"/><Relationship Id="rId9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jpeg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93E168C-8042-5B4E-A5A4-A5BF693AE2D6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6367055" y="2171601"/>
                <a:ext cx="5491571" cy="1514019"/>
              </a:xfrm>
            </p:spPr>
            <p:txBody>
              <a:bodyPr rtlCol="0"/>
              <a:lstStyle/>
              <a:p>
                <a:pPr rtl="0"/>
                <a:r>
                  <a:rPr lang="it-IT"/>
                  <a:t>Progetto AMOD</a:t>
                </a:r>
                <a:br>
                  <a:rPr lang="it-IT"/>
                </a:br>
                <a:br>
                  <a:rPr lang="it-IT"/>
                </a:br>
                <a:r>
                  <a:rPr lang="it-IT" sz="4000" b="0"/>
                  <a:t>Algoritmo Branch &amp; Bound per il problema</a:t>
                </a:r>
                <a:r>
                  <a:rPr lang="it-IT" sz="1050" b="0"/>
                  <a:t> </a:t>
                </a:r>
                <a14:m>
                  <m:oMath xmlns:m="http://schemas.openxmlformats.org/officeDocument/2006/math">
                    <m:r>
                      <a:rPr lang="it-IT" sz="3200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sz="3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t-IT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sz="3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3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sz="3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sz="32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sz="3200"/>
                  <a:t> </a:t>
                </a:r>
                <a:endParaRPr lang="it-IT" sz="32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93E168C-8042-5B4E-A5A4-A5BF693AE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367055" y="2171601"/>
                <a:ext cx="5491571" cy="1514019"/>
              </a:xfrm>
              <a:blipFill>
                <a:blip r:embed="rId3"/>
                <a:stretch>
                  <a:fillRect l="-8324" t="-137751" r="-63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6" y="5094498"/>
            <a:ext cx="5491570" cy="953337"/>
          </a:xfrm>
        </p:spPr>
        <p:txBody>
          <a:bodyPr rtlCol="0"/>
          <a:lstStyle/>
          <a:p>
            <a:pPr rtl="0"/>
            <a:r>
              <a:rPr lang="it-IT">
                <a:latin typeface="+mj-lt"/>
              </a:rPr>
              <a:t>Brinati Anastasia</a:t>
            </a:r>
          </a:p>
          <a:p>
            <a:pPr rtl="0"/>
            <a:r>
              <a:rPr lang="it-IT">
                <a:latin typeface="+mj-lt"/>
              </a:rPr>
              <a:t>Appetito Giulio</a:t>
            </a:r>
            <a:endParaRPr lang="it-IT"/>
          </a:p>
          <a:p>
            <a:pPr rtl="0"/>
            <a:r>
              <a:rPr lang="it-IT"/>
              <a:t>a.a. 2021/22</a:t>
            </a:r>
          </a:p>
          <a:p>
            <a:pPr rt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/>
              <a:t>Istanze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64" y="2289363"/>
            <a:ext cx="4641410" cy="246370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Per le istanze utilizzate abbiamo considerato le possibili combinazioni tra la distribuzione delle </a:t>
            </a:r>
            <a:r>
              <a:rPr lang="it-IT" sz="1800" b="1" i="1"/>
              <a:t>release dates </a:t>
            </a:r>
            <a:r>
              <a:rPr lang="it-IT" sz="1800" i="1"/>
              <a:t>{vicine allo 0, lontane dallo 0, bassa varianza, alta varianza, uniformi} </a:t>
            </a:r>
            <a:r>
              <a:rPr lang="it-IT" sz="1800"/>
              <a:t>e dei </a:t>
            </a:r>
            <a:r>
              <a:rPr lang="it-IT" sz="1800" b="1" i="1"/>
              <a:t>processing times </a:t>
            </a:r>
            <a:r>
              <a:rPr lang="it-IT" sz="1800" i="1"/>
              <a:t>{bassa varianza, uniformi, alta varianza}</a:t>
            </a:r>
            <a:r>
              <a:rPr lang="it-IT" sz="1800"/>
              <a:t>, ottenendo 15 classi di istanze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180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4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051964" y="1964936"/>
            <a:ext cx="1593272" cy="324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345621" y="1726384"/>
            <a:ext cx="2752253" cy="514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6A04ABE-7D89-E33E-666F-096FEA4A1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31" y="1509746"/>
            <a:ext cx="6309082" cy="3838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29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333886" cy="610863"/>
          </a:xfrm>
        </p:spPr>
        <p:txBody>
          <a:bodyPr rtlCol="0">
            <a:normAutofit fontScale="90000"/>
          </a:bodyPr>
          <a:lstStyle/>
          <a:p>
            <a:r>
              <a:rPr lang="it-IT" sz="4400"/>
              <a:t>Confronto dei tempi di esecuzione</a:t>
            </a:r>
            <a:br>
              <a:rPr lang="it-IT" sz="4400"/>
            </a:br>
            <a:r>
              <a:rPr lang="it-IT" sz="2000"/>
              <a:t>(con limite di tempo massimo pari a 60 sec.)</a:t>
            </a:r>
            <a:endParaRPr lang="it-IT" sz="20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65" y="2289363"/>
            <a:ext cx="6470210" cy="246370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Gli esperimenti si sono concentrati sul confronto tra il nostro algoritmo e il </a:t>
            </a:r>
            <a:r>
              <a:rPr lang="it-IT" sz="1800" i="1"/>
              <a:t>solver commerciale </a:t>
            </a:r>
            <a:r>
              <a:rPr lang="it-IT" sz="1800" b="1" i="1"/>
              <a:t>Gurobi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In particolare, abbiamo considerato:</a:t>
            </a:r>
          </a:p>
          <a:p>
            <a:pPr marL="971550" lvl="1" indent="-285750"/>
            <a:r>
              <a:rPr lang="it-IT" sz="1800"/>
              <a:t>Confronto dei tempi di esecuzione, dato un limite di tempo massimo (pari a 60 secondi per istanza)</a:t>
            </a:r>
          </a:p>
          <a:p>
            <a:pPr marL="971550" lvl="1" indent="-285750"/>
            <a:endParaRPr lang="it-IT" sz="180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4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051964" y="1964936"/>
            <a:ext cx="1593272" cy="324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345621" y="1726384"/>
            <a:ext cx="2752253" cy="514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73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4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325582" y="1625017"/>
            <a:ext cx="1399605" cy="241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619240" y="1435164"/>
            <a:ext cx="2417708" cy="3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0D4019-7AAF-9F10-788B-A6F5BE22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26" y="3387315"/>
            <a:ext cx="5675280" cy="294490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E882A1A-278C-5678-3C26-E1F3E99E9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45444"/>
            <a:ext cx="5675282" cy="294490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DFF176B-29B7-C52B-A338-957D3ECF4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3387315"/>
            <a:ext cx="5675280" cy="2944905"/>
          </a:xfrm>
          <a:prstGeom prst="rect">
            <a:avLst/>
          </a:prstGeom>
        </p:spPr>
      </p:pic>
      <p:sp>
        <p:nvSpPr>
          <p:cNvPr id="20" name="Titolo 2">
            <a:extLst>
              <a:ext uri="{FF2B5EF4-FFF2-40B4-BE49-F238E27FC236}">
                <a16:creationId xmlns:a16="http://schemas.microsoft.com/office/drawing/2014/main" id="{5A0959C4-B3F5-95EC-C191-38294EA9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49" y="1014154"/>
            <a:ext cx="4821141" cy="610863"/>
          </a:xfrm>
        </p:spPr>
        <p:txBody>
          <a:bodyPr rtlCol="0">
            <a:normAutofit fontScale="90000"/>
          </a:bodyPr>
          <a:lstStyle/>
          <a:p>
            <a:r>
              <a:rPr lang="it-IT" sz="3600"/>
              <a:t>Confronto dei tempi di esecuzione</a:t>
            </a:r>
            <a:br>
              <a:rPr lang="it-IT" sz="4400"/>
            </a:br>
            <a:r>
              <a:rPr lang="it-IT" sz="1600" b="0"/>
              <a:t>(con limite di tempo massimo pari a 60 sec.)</a:t>
            </a:r>
            <a:endParaRPr lang="it-IT" sz="1600" b="0" dirty="0"/>
          </a:p>
        </p:txBody>
      </p:sp>
      <p:sp>
        <p:nvSpPr>
          <p:cNvPr id="21" name="Titolo 2">
            <a:extLst>
              <a:ext uri="{FF2B5EF4-FFF2-40B4-BE49-F238E27FC236}">
                <a16:creationId xmlns:a16="http://schemas.microsoft.com/office/drawing/2014/main" id="{1BCF1527-89BA-B71B-3CCF-FEA2A73CAB0F}"/>
              </a:ext>
            </a:extLst>
          </p:cNvPr>
          <p:cNvSpPr txBox="1">
            <a:spLocks/>
          </p:cNvSpPr>
          <p:nvPr/>
        </p:nvSpPr>
        <p:spPr>
          <a:xfrm>
            <a:off x="581549" y="2290527"/>
            <a:ext cx="4307322" cy="999822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>
                <a:latin typeface="Franklin Gothic Book (Corpo)"/>
              </a:rPr>
              <a:t>Release dates distribution: </a:t>
            </a:r>
          </a:p>
          <a:p>
            <a:r>
              <a:rPr lang="it-IT" sz="1600" b="0" i="1">
                <a:latin typeface="Franklin Gothic Book (Corpo)"/>
              </a:rPr>
              <a:t>Close to 0</a:t>
            </a:r>
          </a:p>
          <a:p>
            <a:endParaRPr lang="it-IT" sz="1600">
              <a:latin typeface="Franklin Gothic Book (Corpo)"/>
            </a:endParaRPr>
          </a:p>
          <a:p>
            <a:r>
              <a:rPr lang="it-IT" sz="1600">
                <a:latin typeface="Franklin Gothic Book (Corpo)"/>
              </a:rPr>
              <a:t>Processing times distribution:</a:t>
            </a:r>
          </a:p>
          <a:p>
            <a:r>
              <a:rPr lang="it-IT" sz="1600" b="0" i="1">
                <a:latin typeface="Franklin Gothic Book (Corpo)"/>
              </a:rPr>
              <a:t>Low variance (1), Uniform (2), High Variance (3)</a:t>
            </a:r>
            <a:endParaRPr lang="it-IT" sz="1600" b="0" dirty="0">
              <a:latin typeface="Franklin Gothic Book (Corpo)"/>
            </a:endParaRPr>
          </a:p>
        </p:txBody>
      </p:sp>
      <p:pic>
        <p:nvPicPr>
          <p:cNvPr id="23" name="Elemento grafico 22" descr="Badge contorno">
            <a:extLst>
              <a:ext uri="{FF2B5EF4-FFF2-40B4-BE49-F238E27FC236}">
                <a16:creationId xmlns:a16="http://schemas.microsoft.com/office/drawing/2014/main" id="{FBCA73AF-6B8B-EC2F-5E4F-36DCFBC52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50" y="3806754"/>
            <a:ext cx="360000" cy="360000"/>
          </a:xfrm>
          <a:prstGeom prst="rect">
            <a:avLst/>
          </a:prstGeom>
        </p:spPr>
      </p:pic>
      <p:pic>
        <p:nvPicPr>
          <p:cNvPr id="25" name="Elemento grafico 24" descr="Badge 1 contorno">
            <a:extLst>
              <a:ext uri="{FF2B5EF4-FFF2-40B4-BE49-F238E27FC236}">
                <a16:creationId xmlns:a16="http://schemas.microsoft.com/office/drawing/2014/main" id="{453B36AC-D346-5CBB-DB39-1CB9EB4CC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39240" y="795358"/>
            <a:ext cx="360000" cy="360000"/>
          </a:xfrm>
          <a:prstGeom prst="rect">
            <a:avLst/>
          </a:prstGeom>
        </p:spPr>
      </p:pic>
      <p:pic>
        <p:nvPicPr>
          <p:cNvPr id="27" name="Elemento grafico 26" descr="Badge 3 contorno">
            <a:extLst>
              <a:ext uri="{FF2B5EF4-FFF2-40B4-BE49-F238E27FC236}">
                <a16:creationId xmlns:a16="http://schemas.microsoft.com/office/drawing/2014/main" id="{54BB3858-9BE8-753B-E511-F16D4BD396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39240" y="378829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4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325582" y="1625017"/>
            <a:ext cx="1399605" cy="241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619240" y="1435164"/>
            <a:ext cx="2417708" cy="3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0D4019-7AAF-9F10-788B-A6F5BE22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26" y="3387315"/>
            <a:ext cx="5675280" cy="294490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E882A1A-278C-5678-3C26-E1F3E99E9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345444"/>
            <a:ext cx="5675280" cy="294490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DFF176B-29B7-C52B-A338-957D3ECF4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3387315"/>
            <a:ext cx="5675280" cy="2944904"/>
          </a:xfrm>
          <a:prstGeom prst="rect">
            <a:avLst/>
          </a:prstGeom>
        </p:spPr>
      </p:pic>
      <p:sp>
        <p:nvSpPr>
          <p:cNvPr id="20" name="Titolo 2">
            <a:extLst>
              <a:ext uri="{FF2B5EF4-FFF2-40B4-BE49-F238E27FC236}">
                <a16:creationId xmlns:a16="http://schemas.microsoft.com/office/drawing/2014/main" id="{5A0959C4-B3F5-95EC-C191-38294EA9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49" y="1014154"/>
            <a:ext cx="4821141" cy="610863"/>
          </a:xfrm>
        </p:spPr>
        <p:txBody>
          <a:bodyPr rtlCol="0">
            <a:normAutofit fontScale="90000"/>
          </a:bodyPr>
          <a:lstStyle/>
          <a:p>
            <a:r>
              <a:rPr lang="it-IT" sz="3600"/>
              <a:t>Confronto dei tempi di esecuzione</a:t>
            </a:r>
            <a:br>
              <a:rPr lang="it-IT" sz="4400"/>
            </a:br>
            <a:r>
              <a:rPr lang="it-IT" sz="1600" b="0"/>
              <a:t>(con limite di tempo massimo pari a 60 sec.)</a:t>
            </a:r>
            <a:endParaRPr lang="it-IT" sz="1600" b="0" dirty="0"/>
          </a:p>
        </p:txBody>
      </p:sp>
      <p:sp>
        <p:nvSpPr>
          <p:cNvPr id="21" name="Titolo 2">
            <a:extLst>
              <a:ext uri="{FF2B5EF4-FFF2-40B4-BE49-F238E27FC236}">
                <a16:creationId xmlns:a16="http://schemas.microsoft.com/office/drawing/2014/main" id="{1BCF1527-89BA-B71B-3CCF-FEA2A73CAB0F}"/>
              </a:ext>
            </a:extLst>
          </p:cNvPr>
          <p:cNvSpPr txBox="1">
            <a:spLocks/>
          </p:cNvSpPr>
          <p:nvPr/>
        </p:nvSpPr>
        <p:spPr>
          <a:xfrm>
            <a:off x="581549" y="2290527"/>
            <a:ext cx="4307322" cy="999822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>
                <a:latin typeface="Franklin Gothic Book (Corpo)"/>
              </a:rPr>
              <a:t>Release dates distribution: </a:t>
            </a:r>
          </a:p>
          <a:p>
            <a:r>
              <a:rPr lang="it-IT" sz="1600" b="0" i="1">
                <a:latin typeface="Franklin Gothic Book (Corpo)"/>
              </a:rPr>
              <a:t>Far from 0</a:t>
            </a:r>
          </a:p>
          <a:p>
            <a:endParaRPr lang="it-IT" sz="1600">
              <a:latin typeface="Franklin Gothic Book (Corpo)"/>
            </a:endParaRPr>
          </a:p>
          <a:p>
            <a:r>
              <a:rPr lang="it-IT" sz="1600">
                <a:latin typeface="Franklin Gothic Book (Corpo)"/>
              </a:rPr>
              <a:t>Processing times distribution:</a:t>
            </a:r>
          </a:p>
          <a:p>
            <a:r>
              <a:rPr lang="it-IT" sz="1600" b="0" i="1">
                <a:latin typeface="Franklin Gothic Book (Corpo)"/>
              </a:rPr>
              <a:t>Low variance (1), Uniform (2), High Variance (3)</a:t>
            </a:r>
            <a:endParaRPr lang="it-IT" sz="1600" b="0" dirty="0">
              <a:latin typeface="Franklin Gothic Book (Corpo)"/>
            </a:endParaRPr>
          </a:p>
        </p:txBody>
      </p:sp>
      <p:pic>
        <p:nvPicPr>
          <p:cNvPr id="23" name="Elemento grafico 22" descr="Badge contorno">
            <a:extLst>
              <a:ext uri="{FF2B5EF4-FFF2-40B4-BE49-F238E27FC236}">
                <a16:creationId xmlns:a16="http://schemas.microsoft.com/office/drawing/2014/main" id="{FBCA73AF-6B8B-EC2F-5E4F-36DCFBC52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50" y="3806754"/>
            <a:ext cx="360000" cy="360000"/>
          </a:xfrm>
          <a:prstGeom prst="rect">
            <a:avLst/>
          </a:prstGeom>
        </p:spPr>
      </p:pic>
      <p:pic>
        <p:nvPicPr>
          <p:cNvPr id="25" name="Elemento grafico 24" descr="Badge 1 contorno">
            <a:extLst>
              <a:ext uri="{FF2B5EF4-FFF2-40B4-BE49-F238E27FC236}">
                <a16:creationId xmlns:a16="http://schemas.microsoft.com/office/drawing/2014/main" id="{453B36AC-D346-5CBB-DB39-1CB9EB4CC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39240" y="795358"/>
            <a:ext cx="360000" cy="360000"/>
          </a:xfrm>
          <a:prstGeom prst="rect">
            <a:avLst/>
          </a:prstGeom>
        </p:spPr>
      </p:pic>
      <p:pic>
        <p:nvPicPr>
          <p:cNvPr id="27" name="Elemento grafico 26" descr="Badge 3 contorno">
            <a:extLst>
              <a:ext uri="{FF2B5EF4-FFF2-40B4-BE49-F238E27FC236}">
                <a16:creationId xmlns:a16="http://schemas.microsoft.com/office/drawing/2014/main" id="{54BB3858-9BE8-753B-E511-F16D4BD396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39240" y="378829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9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4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325582" y="1625017"/>
            <a:ext cx="1399605" cy="241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619240" y="1435164"/>
            <a:ext cx="2417708" cy="3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0D4019-7AAF-9F10-788B-A6F5BE22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27" y="3387315"/>
            <a:ext cx="5675278" cy="294490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E882A1A-278C-5678-3C26-E1F3E99E9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345444"/>
            <a:ext cx="5675280" cy="294490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DFF176B-29B7-C52B-A338-957D3ECF4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3387315"/>
            <a:ext cx="5675278" cy="2944904"/>
          </a:xfrm>
          <a:prstGeom prst="rect">
            <a:avLst/>
          </a:prstGeom>
        </p:spPr>
      </p:pic>
      <p:sp>
        <p:nvSpPr>
          <p:cNvPr id="20" name="Titolo 2">
            <a:extLst>
              <a:ext uri="{FF2B5EF4-FFF2-40B4-BE49-F238E27FC236}">
                <a16:creationId xmlns:a16="http://schemas.microsoft.com/office/drawing/2014/main" id="{5A0959C4-B3F5-95EC-C191-38294EA9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49" y="1014154"/>
            <a:ext cx="4821141" cy="610863"/>
          </a:xfrm>
        </p:spPr>
        <p:txBody>
          <a:bodyPr rtlCol="0">
            <a:normAutofit fontScale="90000"/>
          </a:bodyPr>
          <a:lstStyle/>
          <a:p>
            <a:r>
              <a:rPr lang="it-IT" sz="3600"/>
              <a:t>Confronto dei tempi di esecuzione</a:t>
            </a:r>
            <a:br>
              <a:rPr lang="it-IT" sz="4400"/>
            </a:br>
            <a:r>
              <a:rPr lang="it-IT" sz="1600" b="0"/>
              <a:t>(con limite di tempo massimo pari a 60 sec.)</a:t>
            </a:r>
            <a:endParaRPr lang="it-IT" sz="1600" b="0" dirty="0"/>
          </a:p>
        </p:txBody>
      </p:sp>
      <p:sp>
        <p:nvSpPr>
          <p:cNvPr id="21" name="Titolo 2">
            <a:extLst>
              <a:ext uri="{FF2B5EF4-FFF2-40B4-BE49-F238E27FC236}">
                <a16:creationId xmlns:a16="http://schemas.microsoft.com/office/drawing/2014/main" id="{1BCF1527-89BA-B71B-3CCF-FEA2A73CAB0F}"/>
              </a:ext>
            </a:extLst>
          </p:cNvPr>
          <p:cNvSpPr txBox="1">
            <a:spLocks/>
          </p:cNvSpPr>
          <p:nvPr/>
        </p:nvSpPr>
        <p:spPr>
          <a:xfrm>
            <a:off x="581549" y="2290527"/>
            <a:ext cx="4307322" cy="999822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>
                <a:latin typeface="Franklin Gothic Book (Corpo)"/>
              </a:rPr>
              <a:t>Release dates distribution: </a:t>
            </a:r>
          </a:p>
          <a:p>
            <a:r>
              <a:rPr lang="it-IT" sz="1600" b="0" i="1">
                <a:latin typeface="Franklin Gothic Book (Corpo)"/>
              </a:rPr>
              <a:t>Low variance</a:t>
            </a:r>
          </a:p>
          <a:p>
            <a:endParaRPr lang="it-IT" sz="1600">
              <a:latin typeface="Franklin Gothic Book (Corpo)"/>
            </a:endParaRPr>
          </a:p>
          <a:p>
            <a:r>
              <a:rPr lang="it-IT" sz="1600">
                <a:latin typeface="Franklin Gothic Book (Corpo)"/>
              </a:rPr>
              <a:t>Processing times distribution:</a:t>
            </a:r>
          </a:p>
          <a:p>
            <a:r>
              <a:rPr lang="it-IT" sz="1600" b="0" i="1">
                <a:latin typeface="Franklin Gothic Book (Corpo)"/>
              </a:rPr>
              <a:t>Low variance (1), Uniform (2), High Variance (3)</a:t>
            </a:r>
            <a:endParaRPr lang="it-IT" sz="1600" b="0" dirty="0">
              <a:latin typeface="Franklin Gothic Book (Corpo)"/>
            </a:endParaRPr>
          </a:p>
        </p:txBody>
      </p:sp>
      <p:pic>
        <p:nvPicPr>
          <p:cNvPr id="23" name="Elemento grafico 22" descr="Badge contorno">
            <a:extLst>
              <a:ext uri="{FF2B5EF4-FFF2-40B4-BE49-F238E27FC236}">
                <a16:creationId xmlns:a16="http://schemas.microsoft.com/office/drawing/2014/main" id="{FBCA73AF-6B8B-EC2F-5E4F-36DCFBC52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50" y="3806754"/>
            <a:ext cx="360000" cy="360000"/>
          </a:xfrm>
          <a:prstGeom prst="rect">
            <a:avLst/>
          </a:prstGeom>
        </p:spPr>
      </p:pic>
      <p:pic>
        <p:nvPicPr>
          <p:cNvPr id="25" name="Elemento grafico 24" descr="Badge 1 contorno">
            <a:extLst>
              <a:ext uri="{FF2B5EF4-FFF2-40B4-BE49-F238E27FC236}">
                <a16:creationId xmlns:a16="http://schemas.microsoft.com/office/drawing/2014/main" id="{453B36AC-D346-5CBB-DB39-1CB9EB4CC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39240" y="795358"/>
            <a:ext cx="360000" cy="360000"/>
          </a:xfrm>
          <a:prstGeom prst="rect">
            <a:avLst/>
          </a:prstGeom>
        </p:spPr>
      </p:pic>
      <p:pic>
        <p:nvPicPr>
          <p:cNvPr id="27" name="Elemento grafico 26" descr="Badge 3 contorno">
            <a:extLst>
              <a:ext uri="{FF2B5EF4-FFF2-40B4-BE49-F238E27FC236}">
                <a16:creationId xmlns:a16="http://schemas.microsoft.com/office/drawing/2014/main" id="{54BB3858-9BE8-753B-E511-F16D4BD396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39240" y="378829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7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4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325582" y="1625017"/>
            <a:ext cx="1399605" cy="241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619240" y="1435164"/>
            <a:ext cx="2417708" cy="3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0D4019-7AAF-9F10-788B-A6F5BE22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27" y="3387315"/>
            <a:ext cx="5675278" cy="294490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E882A1A-278C-5678-3C26-E1F3E99E9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345444"/>
            <a:ext cx="5675278" cy="294490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DFF176B-29B7-C52B-A338-957D3ECF4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387315"/>
            <a:ext cx="5675278" cy="2944903"/>
          </a:xfrm>
          <a:prstGeom prst="rect">
            <a:avLst/>
          </a:prstGeom>
        </p:spPr>
      </p:pic>
      <p:sp>
        <p:nvSpPr>
          <p:cNvPr id="20" name="Titolo 2">
            <a:extLst>
              <a:ext uri="{FF2B5EF4-FFF2-40B4-BE49-F238E27FC236}">
                <a16:creationId xmlns:a16="http://schemas.microsoft.com/office/drawing/2014/main" id="{5A0959C4-B3F5-95EC-C191-38294EA9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49" y="1014154"/>
            <a:ext cx="4821141" cy="610863"/>
          </a:xfrm>
        </p:spPr>
        <p:txBody>
          <a:bodyPr rtlCol="0">
            <a:normAutofit fontScale="90000"/>
          </a:bodyPr>
          <a:lstStyle/>
          <a:p>
            <a:r>
              <a:rPr lang="it-IT" sz="3600"/>
              <a:t>Confronto dei tempi di esecuzione</a:t>
            </a:r>
            <a:br>
              <a:rPr lang="it-IT" sz="4400"/>
            </a:br>
            <a:r>
              <a:rPr lang="it-IT" sz="1600" b="0"/>
              <a:t>(con limite di tempo massimo pari a 60 sec.)</a:t>
            </a:r>
            <a:endParaRPr lang="it-IT" sz="1600" b="0" dirty="0"/>
          </a:p>
        </p:txBody>
      </p:sp>
      <p:sp>
        <p:nvSpPr>
          <p:cNvPr id="21" name="Titolo 2">
            <a:extLst>
              <a:ext uri="{FF2B5EF4-FFF2-40B4-BE49-F238E27FC236}">
                <a16:creationId xmlns:a16="http://schemas.microsoft.com/office/drawing/2014/main" id="{1BCF1527-89BA-B71B-3CCF-FEA2A73CAB0F}"/>
              </a:ext>
            </a:extLst>
          </p:cNvPr>
          <p:cNvSpPr txBox="1">
            <a:spLocks/>
          </p:cNvSpPr>
          <p:nvPr/>
        </p:nvSpPr>
        <p:spPr>
          <a:xfrm>
            <a:off x="581549" y="2290527"/>
            <a:ext cx="4307322" cy="999822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>
                <a:latin typeface="Franklin Gothic Book (Corpo)"/>
              </a:rPr>
              <a:t>Release dates distribution: </a:t>
            </a:r>
          </a:p>
          <a:p>
            <a:r>
              <a:rPr lang="it-IT" sz="1600" b="0" i="1">
                <a:latin typeface="Franklin Gothic Book (Corpo)"/>
              </a:rPr>
              <a:t>Uniform</a:t>
            </a:r>
          </a:p>
          <a:p>
            <a:endParaRPr lang="it-IT" sz="1600">
              <a:latin typeface="Franklin Gothic Book (Corpo)"/>
            </a:endParaRPr>
          </a:p>
          <a:p>
            <a:r>
              <a:rPr lang="it-IT" sz="1600">
                <a:latin typeface="Franklin Gothic Book (Corpo)"/>
              </a:rPr>
              <a:t>Processing times distribution:</a:t>
            </a:r>
          </a:p>
          <a:p>
            <a:r>
              <a:rPr lang="it-IT" sz="1600" b="0" i="1">
                <a:latin typeface="Franklin Gothic Book (Corpo)"/>
              </a:rPr>
              <a:t>Low variance (1), Uniform (2), High Variance (3)</a:t>
            </a:r>
            <a:endParaRPr lang="it-IT" sz="1600" b="0" dirty="0">
              <a:latin typeface="Franklin Gothic Book (Corpo)"/>
            </a:endParaRPr>
          </a:p>
        </p:txBody>
      </p:sp>
      <p:pic>
        <p:nvPicPr>
          <p:cNvPr id="23" name="Elemento grafico 22" descr="Badge contorno">
            <a:extLst>
              <a:ext uri="{FF2B5EF4-FFF2-40B4-BE49-F238E27FC236}">
                <a16:creationId xmlns:a16="http://schemas.microsoft.com/office/drawing/2014/main" id="{FBCA73AF-6B8B-EC2F-5E4F-36DCFBC52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50" y="3806754"/>
            <a:ext cx="360000" cy="360000"/>
          </a:xfrm>
          <a:prstGeom prst="rect">
            <a:avLst/>
          </a:prstGeom>
        </p:spPr>
      </p:pic>
      <p:pic>
        <p:nvPicPr>
          <p:cNvPr id="25" name="Elemento grafico 24" descr="Badge 1 contorno">
            <a:extLst>
              <a:ext uri="{FF2B5EF4-FFF2-40B4-BE49-F238E27FC236}">
                <a16:creationId xmlns:a16="http://schemas.microsoft.com/office/drawing/2014/main" id="{453B36AC-D346-5CBB-DB39-1CB9EB4CC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39240" y="795358"/>
            <a:ext cx="360000" cy="360000"/>
          </a:xfrm>
          <a:prstGeom prst="rect">
            <a:avLst/>
          </a:prstGeom>
        </p:spPr>
      </p:pic>
      <p:pic>
        <p:nvPicPr>
          <p:cNvPr id="27" name="Elemento grafico 26" descr="Badge 3 contorno">
            <a:extLst>
              <a:ext uri="{FF2B5EF4-FFF2-40B4-BE49-F238E27FC236}">
                <a16:creationId xmlns:a16="http://schemas.microsoft.com/office/drawing/2014/main" id="{54BB3858-9BE8-753B-E511-F16D4BD396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39240" y="378829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2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16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4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325582" y="1625017"/>
            <a:ext cx="1399605" cy="241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619240" y="1435164"/>
            <a:ext cx="2417708" cy="3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0D4019-7AAF-9F10-788B-A6F5BE22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28" y="3387315"/>
            <a:ext cx="5675276" cy="294490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E882A1A-278C-5678-3C26-E1F3E99E9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345444"/>
            <a:ext cx="5675278" cy="294490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DFF176B-29B7-C52B-A338-957D3ECF4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3" y="3387315"/>
            <a:ext cx="5675276" cy="2944903"/>
          </a:xfrm>
          <a:prstGeom prst="rect">
            <a:avLst/>
          </a:prstGeom>
        </p:spPr>
      </p:pic>
      <p:sp>
        <p:nvSpPr>
          <p:cNvPr id="20" name="Titolo 2">
            <a:extLst>
              <a:ext uri="{FF2B5EF4-FFF2-40B4-BE49-F238E27FC236}">
                <a16:creationId xmlns:a16="http://schemas.microsoft.com/office/drawing/2014/main" id="{5A0959C4-B3F5-95EC-C191-38294EA9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49" y="1014154"/>
            <a:ext cx="4821141" cy="610863"/>
          </a:xfrm>
        </p:spPr>
        <p:txBody>
          <a:bodyPr rtlCol="0">
            <a:normAutofit fontScale="90000"/>
          </a:bodyPr>
          <a:lstStyle/>
          <a:p>
            <a:r>
              <a:rPr lang="it-IT" sz="3600"/>
              <a:t>Confronto dei tempi di esecuzione</a:t>
            </a:r>
            <a:br>
              <a:rPr lang="it-IT" sz="4400"/>
            </a:br>
            <a:r>
              <a:rPr lang="it-IT" sz="1600" b="0"/>
              <a:t>(con limite di tempo massimo pari a 60 sec.)</a:t>
            </a:r>
            <a:endParaRPr lang="it-IT" sz="1600" b="0" dirty="0"/>
          </a:p>
        </p:txBody>
      </p:sp>
      <p:sp>
        <p:nvSpPr>
          <p:cNvPr id="21" name="Titolo 2">
            <a:extLst>
              <a:ext uri="{FF2B5EF4-FFF2-40B4-BE49-F238E27FC236}">
                <a16:creationId xmlns:a16="http://schemas.microsoft.com/office/drawing/2014/main" id="{1BCF1527-89BA-B71B-3CCF-FEA2A73CAB0F}"/>
              </a:ext>
            </a:extLst>
          </p:cNvPr>
          <p:cNvSpPr txBox="1">
            <a:spLocks/>
          </p:cNvSpPr>
          <p:nvPr/>
        </p:nvSpPr>
        <p:spPr>
          <a:xfrm>
            <a:off x="581549" y="2290527"/>
            <a:ext cx="4307322" cy="999822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>
                <a:latin typeface="Franklin Gothic Book (Corpo)"/>
              </a:rPr>
              <a:t>Release dates distribution: </a:t>
            </a:r>
          </a:p>
          <a:p>
            <a:r>
              <a:rPr lang="it-IT" sz="1600" b="0" i="1">
                <a:latin typeface="Franklin Gothic Book (Corpo)"/>
              </a:rPr>
              <a:t>High variance</a:t>
            </a:r>
          </a:p>
          <a:p>
            <a:endParaRPr lang="it-IT" sz="1600">
              <a:latin typeface="Franklin Gothic Book (Corpo)"/>
            </a:endParaRPr>
          </a:p>
          <a:p>
            <a:r>
              <a:rPr lang="it-IT" sz="1600">
                <a:latin typeface="Franklin Gothic Book (Corpo)"/>
              </a:rPr>
              <a:t>Processing times distribution:</a:t>
            </a:r>
          </a:p>
          <a:p>
            <a:r>
              <a:rPr lang="it-IT" sz="1600" b="0" i="1">
                <a:latin typeface="Franklin Gothic Book (Corpo)"/>
              </a:rPr>
              <a:t>Low variance (1), Uniform (2), High Variance (3)</a:t>
            </a:r>
            <a:endParaRPr lang="it-IT" sz="1600" b="0" dirty="0">
              <a:latin typeface="Franklin Gothic Book (Corpo)"/>
            </a:endParaRPr>
          </a:p>
        </p:txBody>
      </p:sp>
      <p:pic>
        <p:nvPicPr>
          <p:cNvPr id="23" name="Elemento grafico 22" descr="Badge contorno">
            <a:extLst>
              <a:ext uri="{FF2B5EF4-FFF2-40B4-BE49-F238E27FC236}">
                <a16:creationId xmlns:a16="http://schemas.microsoft.com/office/drawing/2014/main" id="{FBCA73AF-6B8B-EC2F-5E4F-36DCFBC52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50" y="3806754"/>
            <a:ext cx="360000" cy="360000"/>
          </a:xfrm>
          <a:prstGeom prst="rect">
            <a:avLst/>
          </a:prstGeom>
        </p:spPr>
      </p:pic>
      <p:pic>
        <p:nvPicPr>
          <p:cNvPr id="25" name="Elemento grafico 24" descr="Badge 1 contorno">
            <a:extLst>
              <a:ext uri="{FF2B5EF4-FFF2-40B4-BE49-F238E27FC236}">
                <a16:creationId xmlns:a16="http://schemas.microsoft.com/office/drawing/2014/main" id="{453B36AC-D346-5CBB-DB39-1CB9EB4CC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39240" y="795358"/>
            <a:ext cx="360000" cy="360000"/>
          </a:xfrm>
          <a:prstGeom prst="rect">
            <a:avLst/>
          </a:prstGeom>
        </p:spPr>
      </p:pic>
      <p:pic>
        <p:nvPicPr>
          <p:cNvPr id="27" name="Elemento grafico 26" descr="Badge 3 contorno">
            <a:extLst>
              <a:ext uri="{FF2B5EF4-FFF2-40B4-BE49-F238E27FC236}">
                <a16:creationId xmlns:a16="http://schemas.microsoft.com/office/drawing/2014/main" id="{54BB3858-9BE8-753B-E511-F16D4BD396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39240" y="378829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65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333886" cy="610863"/>
          </a:xfrm>
        </p:spPr>
        <p:txBody>
          <a:bodyPr rtlCol="0">
            <a:normAutofit fontScale="90000"/>
          </a:bodyPr>
          <a:lstStyle/>
          <a:p>
            <a:r>
              <a:rPr lang="it-IT" sz="4400"/>
              <a:t>Istanze interrotte</a:t>
            </a:r>
            <a:br>
              <a:rPr lang="it-IT" sz="4400"/>
            </a:br>
            <a:r>
              <a:rPr lang="it-IT" sz="2000"/>
              <a:t>(con limite di tempo massimo pari a 60 sec.)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4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051964" y="1964936"/>
            <a:ext cx="1593272" cy="324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345621" y="1726384"/>
            <a:ext cx="2752253" cy="514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0D4019-7AAF-9F10-788B-A6F5BE22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9057" y="2127149"/>
            <a:ext cx="8333885" cy="4260178"/>
          </a:xfrm>
          <a:prstGeom prst="rect">
            <a:avLst/>
          </a:prstGeom>
        </p:spPr>
      </p:pic>
      <p:sp>
        <p:nvSpPr>
          <p:cNvPr id="2" name="Titolo 2">
            <a:extLst>
              <a:ext uri="{FF2B5EF4-FFF2-40B4-BE49-F238E27FC236}">
                <a16:creationId xmlns:a16="http://schemas.microsoft.com/office/drawing/2014/main" id="{EB6A3271-D276-5DD2-3B17-9C16A8A52FA7}"/>
              </a:ext>
            </a:extLst>
          </p:cNvPr>
          <p:cNvSpPr txBox="1">
            <a:spLocks/>
          </p:cNvSpPr>
          <p:nvPr/>
        </p:nvSpPr>
        <p:spPr>
          <a:xfrm>
            <a:off x="341873" y="2289363"/>
            <a:ext cx="3339785" cy="155874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sz="2000" b="0" dirty="0">
              <a:latin typeface="Franklin Gothic Book (Corpo)"/>
            </a:endParaRPr>
          </a:p>
        </p:txBody>
      </p:sp>
    </p:spTree>
    <p:extLst>
      <p:ext uri="{BB962C8B-B14F-4D97-AF65-F5344CB8AC3E}">
        <p14:creationId xmlns:p14="http://schemas.microsoft.com/office/powerpoint/2010/main" val="3661616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6BB149B-D9DC-4064-6BB5-50846052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478741" cy="850149"/>
          </a:xfrm>
        </p:spPr>
        <p:txBody>
          <a:bodyPr>
            <a:normAutofit/>
          </a:bodyPr>
          <a:lstStyle/>
          <a:p>
            <a:r>
              <a:rPr lang="it-IT"/>
              <a:t>Algoritmo 2-approssimante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63A8C2-71CD-523F-CCF7-62C8ADC8CE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4 novembre 2022</a:t>
            </a:fld>
            <a:endParaRPr lang="it-IT" noProof="0" dirty="0">
              <a:latin typeface="+mn-lt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AD2354-5935-7639-9618-1AFB25FA53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9D1E0A-4CA6-0E3A-A4B1-A53EB9B3C4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18</a:t>
            </a:fld>
            <a:endParaRPr lang="it-IT" noProof="0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BE7913C9-8F2A-DFEA-89D5-FDD1FACFA5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65" y="2289363"/>
            <a:ext cx="5603272" cy="2463706"/>
          </a:xfrm>
        </p:spPr>
        <p:txBody>
          <a:bodyPr rtlCol="0"/>
          <a:lstStyle/>
          <a:p>
            <a:pPr rtl="0"/>
            <a:r>
              <a:rPr lang="it-IT" sz="1800" b="1"/>
              <a:t>CONVERT-PREEMPT-SCHEDULE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i="1"/>
              <a:t>Questo algoritmo permette di estrarre una soluzione per [prob. og.] 2-approssimata, partendo dalla soluzione ottima del [prob. preem.].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Una volta individuata la schedula ottima preemptiva P:</a:t>
            </a:r>
          </a:p>
          <a:p>
            <a:pPr marL="971550" lvl="1" indent="-285750"/>
            <a:r>
              <a:rPr lang="it-IT" sz="1800"/>
              <a:t>Ordiniamo i job in ordine crescente di completamento in P;</a:t>
            </a:r>
          </a:p>
          <a:p>
            <a:pPr marL="971550" lvl="1" indent="-285750"/>
            <a:r>
              <a:rPr lang="it-IT" sz="1800"/>
              <a:t>Scheduliamo i job non-preempitvamente secondo l’ordine ottenuto.</a:t>
            </a:r>
          </a:p>
          <a:p>
            <a:pPr marL="971550" lvl="1" indent="-285750"/>
            <a:r>
              <a:rPr lang="it-IT" sz="1800"/>
              <a:t>Se ad un certo istante il prossimo job previsto non fosse ancora stato rilasciato, si attende </a:t>
            </a:r>
            <a:r>
              <a:rPr lang="it-IT" sz="1800" i="1"/>
              <a:t>idly</a:t>
            </a:r>
            <a:r>
              <a:rPr lang="it-IT" sz="1800"/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520050C-4D37-029B-63AF-6975BAEDEF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3" b="7541"/>
          <a:stretch/>
        </p:blipFill>
        <p:spPr>
          <a:xfrm>
            <a:off x="6859755" y="1729212"/>
            <a:ext cx="5166018" cy="460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/>
              <a:t>Grazie dell’attenzione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7623" y="4073480"/>
            <a:ext cx="4914900" cy="588795"/>
          </a:xfrm>
        </p:spPr>
        <p:txBody>
          <a:bodyPr rtlCol="0"/>
          <a:lstStyle/>
          <a:p>
            <a:pPr rtl="0"/>
            <a:r>
              <a:rPr lang="it-IT" b="1">
                <a:solidFill>
                  <a:schemeClr val="bg1"/>
                </a:solidFill>
              </a:rPr>
              <a:t>Brinati Anastasia</a:t>
            </a:r>
          </a:p>
          <a:p>
            <a:pPr rtl="0"/>
            <a:r>
              <a:rPr lang="it-IT" b="1">
                <a:solidFill>
                  <a:schemeClr val="bg1"/>
                </a:solidFill>
              </a:rPr>
              <a:t>Appetito Giulio</a:t>
            </a:r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>
            <a:normAutofit/>
          </a:bodyPr>
          <a:lstStyle/>
          <a:p>
            <a:pPr rtl="0"/>
            <a:r>
              <a:rPr lang="it-IT"/>
              <a:t>Introduzione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4" y="2289363"/>
                <a:ext cx="6554618" cy="1721322"/>
              </a:xfrm>
            </p:spPr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Il problema affrontato nello studio è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/>
                  <a:t>,un problema di job scheduling su macchina singola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Si ha un numero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/>
                  <a:t>di jobs, ognuno con un dato processing time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it-IT"/>
                  <a:t> e release date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it-IT" b="1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La funzione obiettivo riguarda la minimizzazione della somma dei tempi di completamento dei job</a:t>
                </a:r>
              </a:p>
            </p:txBody>
          </p:sp>
        </mc:Choice>
        <mc:Fallback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4" y="2289363"/>
                <a:ext cx="6554618" cy="1721322"/>
              </a:xfrm>
              <a:blipFill>
                <a:blip r:embed="rId3"/>
                <a:stretch>
                  <a:fillRect l="-1767" t="-1773" r="-279" b="-315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4 novembre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08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it-IT" dirty="0"/>
              <a:t>Ordine del giorno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it-IT" dirty="0"/>
              <a:t>01. Introduzione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5"/>
            <a:ext cx="2133600" cy="766993"/>
          </a:xfrm>
        </p:spPr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</a:t>
            </a:r>
            <a:r>
              <a:rPr lang="it-IT" dirty="0" err="1"/>
              <a:t>diam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542178"/>
          </a:xfrm>
        </p:spPr>
        <p:txBody>
          <a:bodyPr rtlCol="0"/>
          <a:lstStyle/>
          <a:p>
            <a:pPr rtl="0"/>
            <a:r>
              <a:rPr lang="it-IT" dirty="0"/>
              <a:t>02. Risultati </a:t>
            </a:r>
            <a:br>
              <a:rPr lang="it-IT" dirty="0"/>
            </a:br>
            <a:r>
              <a:rPr lang="it-IT" dirty="0"/>
              <a:t>dello scorso anno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766993"/>
          </a:xfrm>
        </p:spPr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</a:t>
            </a:r>
            <a:r>
              <a:rPr lang="it-IT" dirty="0" err="1"/>
              <a:t>diam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rtlCol="0"/>
          <a:lstStyle/>
          <a:p>
            <a:pPr rtl="0"/>
            <a:r>
              <a:rPr lang="it-IT"/>
              <a:t>03. Il nostro team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766993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it-IT" dirty="0"/>
              <a:t>04. Novità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766993"/>
          </a:xfrm>
        </p:spPr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</a:t>
            </a:r>
            <a:r>
              <a:rPr lang="it-IT" dirty="0" err="1"/>
              <a:t>diam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542178"/>
          </a:xfrm>
        </p:spPr>
        <p:txBody>
          <a:bodyPr rtlCol="0"/>
          <a:lstStyle/>
          <a:p>
            <a:pPr rtl="0"/>
            <a:r>
              <a:rPr lang="it-IT" dirty="0"/>
              <a:t>05. Formula di chiusura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129245" cy="766993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20</a:t>
            </a:fld>
            <a:endParaRPr lang="it-IT"/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A6876C87-0DF4-4D19-B43B-A477A8D5934C}" type="datetime4">
              <a:rPr lang="it-IT" smtClean="0"/>
              <a:t>4 novembre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Tabella della crescita per settore</a:t>
            </a:r>
          </a:p>
        </p:txBody>
      </p:sp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299777398"/>
              </p:ext>
            </p:extLst>
          </p:nvPr>
        </p:nvGraphicFramePr>
        <p:xfrm>
          <a:off x="952500" y="2209800"/>
          <a:ext cx="10287000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 rtl="0"/>
                      <a:endParaRPr lang="it-IT" b="1" i="0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Serie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bg1"/>
                          </a:solidFill>
                          <a:latin typeface="+mn-lt"/>
                        </a:rPr>
                        <a:t>4,3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2,5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3,5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4,5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Serie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 dirty="0">
                          <a:solidFill>
                            <a:schemeClr val="bg1"/>
                          </a:solidFill>
                          <a:latin typeface="+mn-lt"/>
                        </a:rPr>
                        <a:t>2,4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4,4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1,8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2,8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Serie 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 dirty="0"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0A4F2767-5A6E-4CE1-9466-60A9FD38B915}" type="datetime4">
              <a:rPr lang="it-IT" smtClean="0"/>
              <a:t>4 novembre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rtlCol="0"/>
          <a:lstStyle/>
          <a:p>
            <a:pPr rtl="0"/>
            <a:r>
              <a:rPr lang="it-IT"/>
              <a:t>Lavorare con Contoso è stato fantastico. </a:t>
            </a:r>
            <a:br>
              <a:rPr lang="it-IT"/>
            </a:br>
            <a:r>
              <a:rPr lang="it-IT"/>
              <a:t>Filippa era la mia rappresentante e ha anticipato ogni mia esigenza, lavorando diligentemente alla soluzione del problema.</a:t>
            </a:r>
            <a:br>
              <a:rPr lang="it-IT"/>
            </a:b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it-IT" dirty="0"/>
              <a:t>Il nostro team</a:t>
            </a:r>
          </a:p>
        </p:txBody>
      </p:sp>
      <p:pic>
        <p:nvPicPr>
          <p:cNvPr id="37" name="Segnaposto immagine 36" descr="Ritratto di un membro del team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68" y="2572883"/>
            <a:ext cx="2118245" cy="2037217"/>
          </a:xfrm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rtlCol="0"/>
          <a:lstStyle/>
          <a:p>
            <a:pPr rtl="0"/>
            <a:r>
              <a:rPr lang="it-IT"/>
              <a:t>Anna</a:t>
            </a:r>
          </a:p>
          <a:p>
            <a:pPr rtl="0"/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rtlCol="0"/>
          <a:lstStyle/>
          <a:p>
            <a:pPr rtl="0"/>
            <a:r>
              <a:rPr lang="it-IT"/>
              <a:t>CEO</a:t>
            </a:r>
          </a:p>
        </p:txBody>
      </p:sp>
      <p:pic>
        <p:nvPicPr>
          <p:cNvPr id="19" name="Segnaposto immagine 13" descr="Ritratto di un membro del team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8280" y="2572883"/>
            <a:ext cx="2118245" cy="2037217"/>
          </a:xfrm>
        </p:spPr>
      </p:pic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rtlCol="0"/>
          <a:lstStyle/>
          <a:p>
            <a:pPr rtl="0"/>
            <a:r>
              <a:rPr lang="it-IT"/>
              <a:t>Larissa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rtlCol="0"/>
          <a:lstStyle/>
          <a:p>
            <a:pPr rtl="0"/>
            <a:r>
              <a:rPr lang="it-IT"/>
              <a:t>CFO</a:t>
            </a:r>
          </a:p>
        </p:txBody>
      </p:sp>
      <p:pic>
        <p:nvPicPr>
          <p:cNvPr id="41" name="Segnaposto immagine 40" descr="Ritratto di un membro del team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292" y="2572883"/>
            <a:ext cx="2118245" cy="2037217"/>
          </a:xfr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rtlCol="0"/>
          <a:lstStyle/>
          <a:p>
            <a:pPr rtl="0"/>
            <a:r>
              <a:rPr lang="it-IT"/>
              <a:t>Gerolamo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rtlCol="0"/>
          <a:lstStyle/>
          <a:p>
            <a:pPr rtl="0"/>
            <a:r>
              <a:rPr lang="it-IT"/>
              <a:t>COO</a:t>
            </a:r>
          </a:p>
        </p:txBody>
      </p:sp>
      <p:pic>
        <p:nvPicPr>
          <p:cNvPr id="21" name="Segnaposto immagine 18" descr="Ritratto di un membro del team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023" y="2572883"/>
            <a:ext cx="2118245" cy="2037217"/>
          </a:xfrm>
        </p:spPr>
      </p:pic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rtlCol="0"/>
          <a:lstStyle/>
          <a:p>
            <a:pPr rtl="0"/>
            <a:r>
              <a:rPr lang="it-IT"/>
              <a:t>Federico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rtlCol="0"/>
          <a:lstStyle/>
          <a:p>
            <a:pPr rtl="0"/>
            <a:r>
              <a:rPr lang="it-IT"/>
              <a:t>CTO</a:t>
            </a: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23</a:t>
            </a:fld>
            <a:endParaRPr lang="it-IT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02F484EB-7C75-4C92-BF6F-0EA6345DD9AE}" type="datetime4">
              <a:rPr lang="it-IT" smtClean="0"/>
              <a:t>4 novembre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400604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Sequenza temporale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508926" cy="205837"/>
          </a:xfrm>
        </p:spPr>
        <p:txBody>
          <a:bodyPr rtlCol="0"/>
          <a:lstStyle/>
          <a:p>
            <a:pPr rtl="0"/>
            <a:r>
              <a:rPr lang="it-IT"/>
              <a:t>T1 Luglio - Settembre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819202"/>
          </a:xfrm>
        </p:spPr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</a:t>
            </a:r>
            <a:r>
              <a:rPr lang="it-IT" dirty="0" err="1"/>
              <a:t>diam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</a:t>
            </a:r>
          </a:p>
          <a:p>
            <a:pPr rtl="0"/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4701908"/>
            <a:ext cx="2931369" cy="205837"/>
          </a:xfrm>
        </p:spPr>
        <p:txBody>
          <a:bodyPr rtlCol="0"/>
          <a:lstStyle/>
          <a:p>
            <a:pPr rtl="0"/>
            <a:r>
              <a:rPr lang="it-IT"/>
              <a:t>T2 Ottobre -Dicembre	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819202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  <a:p>
            <a:pPr rtl="0"/>
            <a:endParaRPr lang="it-IT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 rtlCol="0"/>
          <a:lstStyle/>
          <a:p>
            <a:pPr rtl="0"/>
            <a:r>
              <a:rPr lang="it-IT"/>
              <a:t>T3 Gennaio - Marzo	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819202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  <a:p>
            <a:pPr rtl="0"/>
            <a:endParaRPr lang="it-IT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 rtlCol="0"/>
          <a:lstStyle/>
          <a:p>
            <a:pPr rtl="0"/>
            <a:r>
              <a:rPr lang="it-IT"/>
              <a:t>T4 Aprile - Giugno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819202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  <a:p>
            <a:pPr rtl="0"/>
            <a:endParaRPr lang="it-IT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24</a:t>
            </a:fld>
            <a:endParaRPr lang="it-IT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485A693-B538-4016-B2AD-9C857E455526}" type="datetime4">
              <a:rPr lang="it-IT" smtClean="0"/>
              <a:t>4 novembre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Obiettivi per il 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Priorità aziendali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/>
          <a:lstStyle/>
          <a:p>
            <a:pPr rtl="0"/>
            <a:r>
              <a:rPr lang="it-IT" dirty="0"/>
              <a:t>Aumentare la soddisfazione dei clienti del 2%</a:t>
            </a:r>
          </a:p>
          <a:p>
            <a:pPr rtl="0"/>
            <a:r>
              <a:rPr lang="it-IT" dirty="0"/>
              <a:t>Mantenere la crescita</a:t>
            </a:r>
          </a:p>
          <a:p>
            <a:pPr rtl="0"/>
            <a:r>
              <a:rPr lang="it-IT" dirty="0"/>
              <a:t>Diversificare gli investimenti nel settore 2</a:t>
            </a:r>
          </a:p>
          <a:p>
            <a:pPr rtl="0"/>
            <a:r>
              <a:rPr lang="it-IT" dirty="0"/>
              <a:t>Iniziativa di partnership con organizzazioni di terze parti</a:t>
            </a:r>
          </a:p>
          <a:p>
            <a:pPr marL="0" indent="0" rtl="0">
              <a:buNone/>
            </a:pPr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it-IT"/>
              <a:t>Opportunità per i dipendenti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5013754" cy="1942138"/>
          </a:xfrm>
        </p:spPr>
        <p:txBody>
          <a:bodyPr rtlCol="0"/>
          <a:lstStyle/>
          <a:p>
            <a:pPr rtl="0"/>
            <a:r>
              <a:rPr lang="it-IT" dirty="0"/>
              <a:t>Festeggiamento della fine dell'anno fiscale il 15 luglio </a:t>
            </a:r>
          </a:p>
          <a:p>
            <a:pPr rtl="0"/>
            <a:r>
              <a:rPr lang="it-IT" dirty="0"/>
              <a:t>Giornata di formazione dei dipendenti il 14 agosto </a:t>
            </a:r>
          </a:p>
          <a:p>
            <a:pPr rtl="0"/>
            <a:r>
              <a:rPr lang="it-IT" dirty="0"/>
              <a:t>Lezione yoga per i dipendenti il 3 settembre </a:t>
            </a:r>
          </a:p>
          <a:p>
            <a:pPr rtl="0"/>
            <a:r>
              <a:rPr lang="it-IT" dirty="0"/>
              <a:t>Serie di seminari a partire dal 10 settembre </a:t>
            </a: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it-IT" smtClean="0"/>
              <a:pPr algn="l" rtl="0"/>
              <a:t>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  <a:endParaRPr lang="it-IT" sz="110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16013CD-BB09-48C5-9D54-AFC6DFBDB414}" type="datetime4">
              <a:rPr lang="it-IT" sz="1100" smtClean="0"/>
              <a:t>4 novembre 2022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Obiettivi per il 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Priorità aziendali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 rtlCol="0"/>
          <a:lstStyle/>
          <a:p>
            <a:pPr rtl="0"/>
            <a:r>
              <a:rPr lang="it-IT"/>
              <a:t>Aumentare la soddisfazione dei clienti del 2%</a:t>
            </a:r>
          </a:p>
          <a:p>
            <a:pPr rtl="0"/>
            <a:r>
              <a:rPr lang="it-IT"/>
              <a:t>Mantenere la crescita</a:t>
            </a:r>
          </a:p>
          <a:p>
            <a:pPr marL="0" indent="0" rtl="0">
              <a:buNone/>
            </a:pPr>
            <a:endParaRPr lang="it-IT"/>
          </a:p>
          <a:p>
            <a:pPr rtl="0"/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it-IT"/>
              <a:t>Altre priorità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 rtlCol="0"/>
          <a:lstStyle/>
          <a:p>
            <a:pPr rtl="0"/>
            <a:r>
              <a:rPr lang="it-IT" dirty="0"/>
              <a:t>Ridurre il numero di rotazioni </a:t>
            </a:r>
            <a:br>
              <a:rPr lang="it-IT" dirty="0"/>
            </a:br>
            <a:r>
              <a:rPr lang="it-IT" dirty="0"/>
              <a:t>di almeno 2</a:t>
            </a:r>
          </a:p>
          <a:p>
            <a:pPr rtl="0"/>
            <a:r>
              <a:rPr lang="it-IT" dirty="0"/>
              <a:t>Verificare che i costi di sviluppo rimangano all'interno del budget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/>
          <a:lstStyle/>
          <a:p>
            <a:pPr rtl="0"/>
            <a:r>
              <a:rPr lang="it-IT"/>
              <a:t>Opportunità per i dipendenti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/>
              <a:t>Inizio dei tirocinanti</a:t>
            </a:r>
          </a:p>
          <a:p>
            <a:pPr rtl="0"/>
            <a:r>
              <a:rPr lang="it-IT"/>
              <a:t>Campionati ricreativi al coperto</a:t>
            </a:r>
          </a:p>
          <a:p>
            <a:pPr rtl="0"/>
            <a:r>
              <a:rPr lang="it-IT"/>
              <a:t>Tornei di scacchi</a:t>
            </a:r>
          </a:p>
          <a:p>
            <a:pPr rtl="0"/>
            <a:r>
              <a:rPr lang="it-IT"/>
              <a:t>Festa per guardare insieme la partita</a:t>
            </a:r>
          </a:p>
          <a:p>
            <a:pPr rtl="0"/>
            <a:r>
              <a:rPr lang="it-IT"/>
              <a:t>Raccolta alimentare</a:t>
            </a:r>
          </a:p>
          <a:p>
            <a:pPr marL="0" indent="0" rtl="0">
              <a:buNone/>
            </a:pPr>
            <a:endParaRPr lang="it-IT"/>
          </a:p>
          <a:p>
            <a:pPr marL="0" indent="0" rtl="0">
              <a:buNone/>
            </a:pPr>
            <a:endParaRPr lang="it-IT"/>
          </a:p>
          <a:p>
            <a:pPr rtl="0"/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it-IT" smtClean="0"/>
              <a:pPr algn="l" rtl="0"/>
              <a:t>26</a:t>
            </a:fld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  <a:endParaRPr lang="it-IT" sz="11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FA8A17B-5266-4DF8-A231-E5939ACD3554}" type="datetime4">
              <a:rPr lang="it-IT" sz="1100" smtClean="0"/>
              <a:t>4 novembre 2022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Riepilogo</a:t>
            </a:r>
          </a:p>
        </p:txBody>
      </p:sp>
      <p:sp>
        <p:nvSpPr>
          <p:cNvPr id="45" name="Segnaposto testo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it-IT"/>
              <a:t>La nostra azienda procede spedita</a:t>
            </a:r>
          </a:p>
        </p:txBody>
      </p:sp>
      <p:sp>
        <p:nvSpPr>
          <p:cNvPr id="44" name="Segnaposto testo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it-IT"/>
              <a:t>Nell'ultimo trimestre, i profitti sono aumentati del 3%</a:t>
            </a:r>
          </a:p>
        </p:txBody>
      </p:sp>
      <p:sp>
        <p:nvSpPr>
          <p:cNvPr id="47" name="Segnaposto testo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it-IT"/>
              <a:t>Ci stiamo dando da fare</a:t>
            </a:r>
          </a:p>
        </p:txBody>
      </p:sp>
      <p:sp>
        <p:nvSpPr>
          <p:cNvPr id="46" name="Segnaposto testo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/>
              <a:t>Abbiamo terminato il progetto di consolidamento</a:t>
            </a:r>
          </a:p>
        </p:txBody>
      </p:sp>
      <p:sp>
        <p:nvSpPr>
          <p:cNvPr id="49" name="Segnaposto testo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/>
              <a:t>Rispettiamo gli impegni con i clienti</a:t>
            </a:r>
          </a:p>
        </p:txBody>
      </p:sp>
      <p:sp>
        <p:nvSpPr>
          <p:cNvPr id="48" name="Segnaposto testo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/>
              <a:t>L'anno scorso abbiamo assistito migliaia di clienti e</a:t>
            </a:r>
          </a:p>
          <a:p>
            <a:pPr rtl="0"/>
            <a:r>
              <a:rPr lang="it-IT"/>
              <a:t>venduto 60.000 unità</a:t>
            </a:r>
          </a:p>
        </p:txBody>
      </p:sp>
      <p:sp>
        <p:nvSpPr>
          <p:cNvPr id="51" name="Segnaposto testo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it-IT"/>
              <a:t>I clienti ritornano</a:t>
            </a:r>
          </a:p>
        </p:txBody>
      </p:sp>
      <p:sp>
        <p:nvSpPr>
          <p:cNvPr id="50" name="Segnaposto testo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it-IT"/>
              <a:t>Abbiamo aumentato la fidelizzazione del 4%</a:t>
            </a:r>
          </a:p>
        </p:txBody>
      </p:sp>
      <p:sp>
        <p:nvSpPr>
          <p:cNvPr id="53" name="Segnaposto testo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it-IT"/>
              <a:t>Siamo leader</a:t>
            </a:r>
          </a:p>
        </p:txBody>
      </p:sp>
      <p:sp>
        <p:nvSpPr>
          <p:cNvPr id="52" name="Segnaposto testo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it-IT"/>
              <a:t>Siamo tra le aziende principali in tutti i settori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A0829EB5-7920-4574-8D32-CEA0EB24B7CF}" type="datetime4">
              <a:rPr lang="it-IT" smtClean="0"/>
              <a:t>4 novembre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/>
              <a:t>Definizione del problema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4" y="2289363"/>
                <a:ext cx="4572001" cy="1721322"/>
              </a:xfrm>
            </p:spPr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Per modellare il problema è stato definito un modello di Programmazione Lineare Intera (PLI)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/>
                  <a:t>Per la scelta del </a:t>
                </a:r>
                <a:r>
                  <a:rPr lang="it-IT" i="1"/>
                  <a:t>big M </a:t>
                </a:r>
                <a:r>
                  <a:rPr lang="it-IT"/>
                  <a:t>il valore di </a:t>
                </a:r>
                <a:r>
                  <a:rPr lang="it-IT" i="1"/>
                  <a:t>M </a:t>
                </a:r>
                <a:r>
                  <a:rPr lang="it-IT"/>
                  <a:t>è stato posto pari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it-IT"/>
              </a:p>
            </p:txBody>
          </p:sp>
        </mc:Choice>
        <mc:Fallback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4" y="2289363"/>
                <a:ext cx="4572001" cy="1721322"/>
              </a:xfrm>
              <a:blipFill>
                <a:blip r:embed="rId3"/>
                <a:stretch>
                  <a:fillRect l="-2533" r="-1733" b="-223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4 novembre 2022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78E574F-1FA0-8BB4-C928-F1BF77836F17}"/>
                  </a:ext>
                </a:extLst>
              </p:cNvPr>
              <p:cNvSpPr txBox="1"/>
              <p:nvPr/>
            </p:nvSpPr>
            <p:spPr>
              <a:xfrm>
                <a:off x="6096000" y="1796397"/>
                <a:ext cx="5187636" cy="3781163"/>
              </a:xfrm>
              <a:prstGeom prst="rect">
                <a:avLst/>
              </a:prstGeom>
              <a:solidFill>
                <a:schemeClr val="tx1"/>
              </a:solidFill>
              <a:ln cmpd="dbl"/>
              <a:effectLst>
                <a:outerShdw blurRad="50800" dist="50800" dir="1740000" sx="102000" sy="102000" algn="ctr" rotWithShape="0">
                  <a:srgbClr val="000000">
                    <a:alpha val="25000"/>
                  </a:srgb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func>
                        <m:func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it-IT" b="0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it-IT" b="0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b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it-IT" b="0">
                    <a:solidFill>
                      <a:schemeClr val="bg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,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it-IT" b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≥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b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it-IT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it-IT" b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it-IT" b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it-IT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it-IT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it-IT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it-IT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it-IT" b="0">
                  <a:solidFill>
                    <a:schemeClr val="bg1"/>
                  </a:solidFill>
                </a:endParaRPr>
              </a:p>
              <a:p>
                <a:endParaRPr lang="it-IT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78E574F-1FA0-8BB4-C928-F1BF7783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6397"/>
                <a:ext cx="5187636" cy="3781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cmpd="dbl"/>
              <a:effectLst>
                <a:outerShdw blurRad="50800" dist="50800" dir="1740000" sx="102000" sy="102000" algn="ctr" rotWithShape="0">
                  <a:srgbClr val="000000">
                    <a:alpha val="25000"/>
                  </a:srgb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1779194F-4448-6A9D-6273-1881A89C5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921" y="4385025"/>
            <a:ext cx="135613" cy="1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5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/>
              <a:t>Rilassamento del problema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6914836" cy="2795232"/>
              </a:xfrm>
            </p:spPr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L’introduzione delle </a:t>
                </a:r>
                <a:r>
                  <a:rPr lang="it-IT" i="1"/>
                  <a:t>release dates </a:t>
                </a:r>
                <a:r>
                  <a:rPr lang="it-IT"/>
                  <a:t>nel problema della minimizzazione della somma dei tempi di completamento rende il problema </a:t>
                </a:r>
                <a:r>
                  <a:rPr lang="it-IT" b="1" i="1"/>
                  <a:t>NP-completo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Data l’impossibilità di avere un algoritmo polinomiale per risolvere il problema, l’approccio utilizzato è quello di risolverne un </a:t>
                </a:r>
                <a:r>
                  <a:rPr lang="it-IT" b="1" i="1"/>
                  <a:t>rilassamento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In questo caso, si rilassa la condizione che la schedula debba essere </a:t>
                </a:r>
                <a:r>
                  <a:rPr lang="it-IT" b="1" i="1"/>
                  <a:t>non preemptive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Il problema che si và a risolvere è dunque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𝒑𝒎𝒏𝒕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6914836" cy="2795232"/>
              </a:xfrm>
              <a:blipFill>
                <a:blip r:embed="rId3"/>
                <a:stretch>
                  <a:fillRect l="-1675" b="-111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4 novembre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874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/>
              <a:t>Risoluzione del problema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6914836" cy="2463706"/>
              </a:xfrm>
            </p:spPr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Il problema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𝒑𝒎𝒏𝒕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/>
                  <a:t>si risolve in modo naturale considerando la regola </a:t>
                </a:r>
                <a:r>
                  <a:rPr lang="it-IT" b="1" i="1"/>
                  <a:t>SRPT (</a:t>
                </a:r>
                <a:r>
                  <a:rPr lang="it-IT" i="1"/>
                  <a:t>Shortest Remaining Processing Time) </a:t>
                </a:r>
                <a:endParaRPr lang="it-IT"/>
              </a:p>
              <a:p>
                <a:pPr marL="971550" lvl="1" indent="-285750"/>
                <a:r>
                  <a:rPr lang="it-IT" sz="1600"/>
                  <a:t>Ad ogni istante di tempo, si processa il job che può essere completato prima, scegliendo tra quelli «disponibili» (ovvero, la cui release date è passata rispetto all’istante corrente)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Questa regola interrompe l’esecuzione di un job solo nel momento in cui un nuovo job viene rilasciato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6914836" cy="2463706"/>
              </a:xfrm>
              <a:blipFill>
                <a:blip r:embed="rId3"/>
                <a:stretch>
                  <a:fillRect l="-1675" t="-12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4 novembre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113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/>
              <a:t>Algoritmo - 1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4" y="2289363"/>
                <a:ext cx="6361569" cy="2463706"/>
              </a:xfrm>
            </p:spPr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Abbiamo implementato un algoritmo di </a:t>
                </a:r>
                <a:r>
                  <a:rPr lang="it-IT" b="1" i="1"/>
                  <a:t>branch &amp; bound</a:t>
                </a:r>
                <a:r>
                  <a:rPr lang="it-IT"/>
                  <a:t>, ispirandoci per lo scheletro dell’algoritmo a quello proposto nel libro </a:t>
                </a:r>
                <a:r>
                  <a:rPr lang="it-IT" i="1"/>
                  <a:t>Lezioni di Ricerca Operativa </a:t>
                </a:r>
                <a:r>
                  <a:rPr lang="it-IT"/>
                  <a:t>a cura di Matteo Fischetti</a:t>
                </a:r>
                <a:endParaRPr lang="it-IT" i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/>
                  <a:t>Ad ogni nodo viene risolta un’istanza del problema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𝒑𝒎𝒏𝒕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  <m:r>
                      <a:rPr lang="it-IT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/>
                  <a:t>mediante la regola </a:t>
                </a:r>
                <a:r>
                  <a:rPr lang="it-IT" b="1"/>
                  <a:t>SRPT</a:t>
                </a: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La differenza del nostro algoritmo sta nell’implementazione del </a:t>
                </a:r>
                <a:r>
                  <a:rPr lang="it-IT" b="1" i="1"/>
                  <a:t>branching n-ario </a:t>
                </a:r>
              </a:p>
              <a:p>
                <a:pPr marL="971550" lvl="1" indent="-285750"/>
                <a:r>
                  <a:rPr lang="it-IT" sz="1600"/>
                  <a:t>Ad ogni split di un nodo vengono generati </a:t>
                </a:r>
                <a:r>
                  <a:rPr lang="it-IT" sz="1600" i="1"/>
                  <a:t>n-k </a:t>
                </a:r>
                <a:r>
                  <a:rPr lang="it-IT" sz="1600"/>
                  <a:t>nodi figli (dove </a:t>
                </a:r>
                <a:r>
                  <a:rPr lang="it-IT" sz="1600" i="1"/>
                  <a:t>n </a:t>
                </a:r>
                <a:r>
                  <a:rPr lang="it-IT" sz="1600"/>
                  <a:t>è il numero di job totale, mentre k è il livello del nodo) </a:t>
                </a:r>
              </a:p>
              <a:p>
                <a:pPr marL="971550" lvl="1" indent="-285750"/>
                <a:r>
                  <a:rPr lang="it-IT" sz="1600"/>
                  <a:t>Ogni nodo figlio corrisponde ad un’istanza di </a:t>
                </a:r>
                <a14:m>
                  <m:oMath xmlns:m="http://schemas.openxmlformats.org/officeDocument/2006/math">
                    <m:r>
                      <a:rPr lang="it-IT" sz="800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t-IT" sz="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800" b="1" i="1" smtClean="0">
                            <a:latin typeface="Cambria Math" panose="02040503050406030204" pitchFamily="18" charset="0"/>
                          </a:rPr>
                          <m:t>𝒑𝒎𝒏𝒕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sz="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sz="1600"/>
                  <a:t> in cui i primi </a:t>
                </a:r>
                <a:r>
                  <a:rPr lang="it-IT" sz="1600" i="1"/>
                  <a:t>k </a:t>
                </a:r>
                <a:r>
                  <a:rPr lang="it-IT" sz="1600"/>
                  <a:t>job sono fissati all’inizio della schedula </a:t>
                </a:r>
              </a:p>
              <a:p>
                <a:pPr lvl="1" indent="0">
                  <a:buNone/>
                </a:pPr>
                <a:endParaRPr lang="it-IT" sz="1800"/>
              </a:p>
              <a:p>
                <a:pPr marL="971550" lvl="1" indent="-285750"/>
                <a:endParaRPr lang="it-IT"/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4" y="2289363"/>
                <a:ext cx="6361569" cy="2463706"/>
              </a:xfrm>
              <a:blipFill>
                <a:blip r:embed="rId3"/>
                <a:stretch>
                  <a:fillRect l="-1820" t="-2723" r="-1245" b="-27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6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4 novembre 2022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22FAB26-1B08-8215-85A7-BB15592941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7" t="19334" r="816" b="37204"/>
          <a:stretch/>
        </p:blipFill>
        <p:spPr>
          <a:xfrm>
            <a:off x="7269933" y="2018282"/>
            <a:ext cx="4423628" cy="246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3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/>
              <a:t>Algoritmo - 2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64" y="2289363"/>
            <a:ext cx="6028145" cy="2463706"/>
          </a:xfrm>
        </p:spPr>
        <p:txBody>
          <a:bodyPr rtlCol="0"/>
          <a:lstStyle/>
          <a:p>
            <a:pPr rtl="0"/>
            <a:r>
              <a:rPr lang="it-IT" sz="1800" b="1"/>
              <a:t>BRANCHING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Il criterio di </a:t>
            </a:r>
            <a:r>
              <a:rPr lang="it-IT" sz="1800" i="1"/>
              <a:t>branching</a:t>
            </a:r>
            <a:r>
              <a:rPr lang="it-IT" sz="1800" b="1" i="1"/>
              <a:t> </a:t>
            </a:r>
            <a:r>
              <a:rPr lang="it-IT" sz="1800"/>
              <a:t>si basa sulla </a:t>
            </a:r>
            <a:r>
              <a:rPr lang="it-IT" sz="1800" b="1" i="1"/>
              <a:t>preemptività</a:t>
            </a:r>
            <a:r>
              <a:rPr lang="it-IT" sz="1800" i="1"/>
              <a:t> </a:t>
            </a:r>
            <a:r>
              <a:rPr lang="it-IT" sz="1800"/>
              <a:t>della schedula ottima trovata ad un determinato nodo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Solamente nel caso in cui un nodo restituisce una schedula </a:t>
            </a:r>
            <a:r>
              <a:rPr lang="it-IT" sz="1800" b="1" i="1"/>
              <a:t>preemptive, </a:t>
            </a:r>
            <a:r>
              <a:rPr lang="it-IT" sz="1800"/>
              <a:t>vengono generati i relativi </a:t>
            </a:r>
            <a:r>
              <a:rPr lang="it-IT" sz="1800" i="1"/>
              <a:t>n-k </a:t>
            </a:r>
            <a:r>
              <a:rPr lang="it-IT" sz="1800"/>
              <a:t>nodi figli (a meno di </a:t>
            </a:r>
            <a:r>
              <a:rPr lang="it-IT" sz="1800" i="1"/>
              <a:t>fathoming</a:t>
            </a:r>
            <a:r>
              <a:rPr lang="it-IT" sz="1800"/>
              <a:t>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4 novembre 2022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9FFB791-5D14-B59D-C11C-12E4ED7EC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88" y="1964917"/>
            <a:ext cx="4124176" cy="29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17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/>
              <a:t>Algoritmo - 3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5603272" cy="2463706"/>
              </a:xfrm>
            </p:spPr>
            <p:txBody>
              <a:bodyPr rtlCol="0"/>
              <a:lstStyle/>
              <a:p>
                <a:pPr rtl="0"/>
                <a:r>
                  <a:rPr lang="it-IT" sz="1800" b="1"/>
                  <a:t>FATHOMING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 sz="1800"/>
                  <a:t>Ci sono due criteri di </a:t>
                </a:r>
                <a:r>
                  <a:rPr lang="it-IT" sz="1800" i="1"/>
                  <a:t>fathoming/pruning </a:t>
                </a:r>
                <a:r>
                  <a:rPr lang="it-IT" sz="1800"/>
                  <a:t>per dichiarare </a:t>
                </a:r>
                <a:r>
                  <a:rPr lang="it-IT" sz="1800" i="1"/>
                  <a:t>sondato </a:t>
                </a:r>
                <a:r>
                  <a:rPr lang="it-IT" sz="1800"/>
                  <a:t>un nodo </a:t>
                </a:r>
                <a:r>
                  <a:rPr lang="it-IT" sz="1800" i="1"/>
                  <a:t>t</a:t>
                </a:r>
                <a:r>
                  <a:rPr lang="it-IT" sz="1800"/>
                  <a:t> ed evitare di considerarne i figli:</a:t>
                </a:r>
              </a:p>
              <a:p>
                <a:pPr marL="971550" lvl="1" indent="-285750"/>
                <a:r>
                  <a:rPr lang="it-IT" sz="1800"/>
                  <a:t>La schedula ottima trovata è </a:t>
                </a:r>
                <a:r>
                  <a:rPr lang="it-IT" sz="1800" b="1" i="1"/>
                  <a:t>non-preemptive</a:t>
                </a:r>
                <a:r>
                  <a:rPr lang="it-IT" sz="1800" i="1"/>
                  <a:t>: </a:t>
                </a:r>
                <a:r>
                  <a:rPr lang="it-IT" sz="1800"/>
                  <a:t>se il valore della soluzione ottima trovata al nodo </a:t>
                </a:r>
                <a:r>
                  <a:rPr lang="it-IT" sz="1800" i="1"/>
                  <a:t>t </a:t>
                </a:r>
                <a:r>
                  <a:rPr lang="it-IT" sz="1800"/>
                  <a:t>è minore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it-IT" sz="1800"/>
                      <m:t>il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/>
                      <m:t>valore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/>
                      <m:t>della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/>
                      <m:t>soluzione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/>
                      <m:t>ottima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/>
                      <m:t>corrente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 i="1"/>
                      <m:t>non</m:t>
                    </m:r>
                    <m:r>
                      <m:rPr>
                        <m:nor/>
                      </m:rPr>
                      <a:rPr lang="it-IT" sz="1800" i="1"/>
                      <m:t>−</m:t>
                    </m:r>
                    <m:r>
                      <m:rPr>
                        <m:nor/>
                      </m:rPr>
                      <a:rPr lang="it-IT" sz="1800" i="1"/>
                      <m:t>preemptive</m:t>
                    </m:r>
                    <m:r>
                      <m:rPr>
                        <m:nor/>
                      </m:rPr>
                      <a:rPr lang="it-IT" sz="1800" b="0" i="1" smtClean="0"/>
                      <m:t>)</m:t>
                    </m:r>
                  </m:oMath>
                </a14:m>
                <a:r>
                  <a:rPr lang="it-IT" sz="1800" b="1" i="1"/>
                  <a:t>, </a:t>
                </a:r>
                <a:r>
                  <a:rPr lang="it-IT" sz="1800"/>
                  <a:t>viene aggiornata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it-IT" sz="1800"/>
              </a:p>
              <a:p>
                <a:pPr marL="971550" lvl="1" indent="-285750"/>
                <a:r>
                  <a:rPr lang="it-IT" sz="1800"/>
                  <a:t>Il </a:t>
                </a:r>
                <a:r>
                  <a:rPr lang="it-IT" sz="1800" i="1"/>
                  <a:t>lower-bound </a:t>
                </a:r>
                <a:r>
                  <a:rPr lang="it-IT" sz="1800"/>
                  <a:t>trovato è tale che </a:t>
                </a:r>
              </a:p>
              <a:p>
                <a:pPr lvl="1" indent="0">
                  <a:buNone/>
                </a:pPr>
                <a:r>
                  <a:rPr lang="it-IT" sz="180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it-IT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800"/>
                  <a:t>(critero di </a:t>
                </a:r>
                <a:r>
                  <a:rPr lang="it-IT" sz="1800" b="1" i="1"/>
                  <a:t>bounding</a:t>
                </a:r>
                <a:r>
                  <a:rPr lang="it-IT" sz="1800"/>
                  <a:t>)</a:t>
                </a:r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5603272" cy="2463706"/>
              </a:xfrm>
              <a:blipFill>
                <a:blip r:embed="rId3"/>
                <a:stretch>
                  <a:fillRect l="-2503" t="-3218" r="-2612" b="-240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4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051964" y="1964936"/>
            <a:ext cx="1593272" cy="324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95B69B4-6808-CE2B-C189-DEAA31F2FC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t="35220" r="34428" b="1345"/>
          <a:stretch/>
        </p:blipFill>
        <p:spPr>
          <a:xfrm>
            <a:off x="6726277" y="1807636"/>
            <a:ext cx="5125158" cy="3242727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782400" y="3428999"/>
            <a:ext cx="2168174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671409" y="1807636"/>
            <a:ext cx="2752253" cy="514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68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/>
              <a:t>Esperimenti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64" y="2289363"/>
            <a:ext cx="7257861" cy="246370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Gli esperimenti si sono concentrati sul confronto tra il nostro algoritmo e il </a:t>
            </a:r>
            <a:r>
              <a:rPr lang="it-IT" sz="1800" i="1"/>
              <a:t>solver commerciale </a:t>
            </a:r>
            <a:r>
              <a:rPr lang="it-IT" sz="1800" b="1" i="1"/>
              <a:t>Gurobi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Data la complessità del problema, è stato posto un </a:t>
            </a:r>
            <a:r>
              <a:rPr lang="it-IT" sz="1800" i="1"/>
              <a:t>limite</a:t>
            </a:r>
            <a:r>
              <a:rPr lang="it-IT" sz="1800"/>
              <a:t> per la computazione di una singola istanza pari a </a:t>
            </a:r>
            <a:r>
              <a:rPr lang="it-IT" sz="1800" b="1"/>
              <a:t>60 secondi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In particolare, abbiamo considerato:</a:t>
            </a:r>
          </a:p>
          <a:p>
            <a:pPr marL="971550" lvl="1" indent="-285750"/>
            <a:r>
              <a:rPr lang="it-IT" sz="1800" b="1"/>
              <a:t>Confronto dei tempi di esecuzione</a:t>
            </a:r>
            <a:r>
              <a:rPr lang="it-IT" sz="1800"/>
              <a:t>, dato il limite di tempo massimo</a:t>
            </a:r>
          </a:p>
          <a:p>
            <a:pPr marL="971550" lvl="1" indent="-285750"/>
            <a:endParaRPr lang="it-IT" sz="180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4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051964" y="1964936"/>
            <a:ext cx="1593272" cy="324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345621" y="1726384"/>
            <a:ext cx="2752253" cy="514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44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5EC6A964-3954-4FD3-AC1D-9DD732235522}" vid="{9EAD0B1B-3D59-457C-A707-E6544797E5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annuale geometrica</Template>
  <TotalTime>540</TotalTime>
  <Words>1607</Words>
  <Application>Microsoft Office PowerPoint</Application>
  <PresentationFormat>Widescreen</PresentationFormat>
  <Paragraphs>286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Franklin Gothic Book</vt:lpstr>
      <vt:lpstr>Franklin Gothic Book (Corpo)</vt:lpstr>
      <vt:lpstr>Franklin Gothic Demi</vt:lpstr>
      <vt:lpstr>Wingdings</vt:lpstr>
      <vt:lpstr>Tema1</vt:lpstr>
      <vt:lpstr>Progetto AMOD  Algoritmo Branch &amp; Bound per il problema 1|r_j  | ∑_j▒C_(j )  </vt:lpstr>
      <vt:lpstr>Introduzione</vt:lpstr>
      <vt:lpstr>Definizione del problema</vt:lpstr>
      <vt:lpstr>Rilassamento del problema</vt:lpstr>
      <vt:lpstr>Risoluzione del problema</vt:lpstr>
      <vt:lpstr>Algoritmo - 1</vt:lpstr>
      <vt:lpstr>Algoritmo - 2</vt:lpstr>
      <vt:lpstr>Algoritmo - 3</vt:lpstr>
      <vt:lpstr>Esperimenti</vt:lpstr>
      <vt:lpstr>Istanze</vt:lpstr>
      <vt:lpstr>Confronto dei tempi di esecuzione (con limite di tempo massimo pari a 60 sec.)</vt:lpstr>
      <vt:lpstr>Confronto dei tempi di esecuzione (con limite di tempo massimo pari a 60 sec.)</vt:lpstr>
      <vt:lpstr>Confronto dei tempi di esecuzione (con limite di tempo massimo pari a 60 sec.)</vt:lpstr>
      <vt:lpstr>Confronto dei tempi di esecuzione (con limite di tempo massimo pari a 60 sec.)</vt:lpstr>
      <vt:lpstr>Confronto dei tempi di esecuzione (con limite di tempo massimo pari a 60 sec.)</vt:lpstr>
      <vt:lpstr>Confronto dei tempi di esecuzione (con limite di tempo massimo pari a 60 sec.)</vt:lpstr>
      <vt:lpstr>Istanze interrotte (con limite di tempo massimo pari a 60 sec.)</vt:lpstr>
      <vt:lpstr>Algoritmo 2-approssimante</vt:lpstr>
      <vt:lpstr>Grazie dell’attenzione</vt:lpstr>
      <vt:lpstr>Ordine del giorno</vt:lpstr>
      <vt:lpstr>Tabella della crescita per settore</vt:lpstr>
      <vt:lpstr>Lavorare con Contoso è stato fantastico.  Filippa era la mia rappresentante e ha anticipato ogni mia esigenza, lavorando diligentemente alla soluzione del problema. </vt:lpstr>
      <vt:lpstr>Il nostro team</vt:lpstr>
      <vt:lpstr>Sequenza temporale</vt:lpstr>
      <vt:lpstr>Obiettivi per il T1</vt:lpstr>
      <vt:lpstr>Obiettivi per il T2</vt:lpstr>
      <vt:lpstr>Riepilogo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AMOD</dc:title>
  <dc:creator>Giulio</dc:creator>
  <cp:lastModifiedBy>Giulio</cp:lastModifiedBy>
  <cp:revision>18</cp:revision>
  <dcterms:created xsi:type="dcterms:W3CDTF">2022-10-19T14:13:48Z</dcterms:created>
  <dcterms:modified xsi:type="dcterms:W3CDTF">2022-11-04T16:22:06Z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