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350" r:id="rId5"/>
    <p:sldId id="361" r:id="rId6"/>
    <p:sldId id="365" r:id="rId7"/>
    <p:sldId id="366" r:id="rId8"/>
    <p:sldId id="367" r:id="rId9"/>
    <p:sldId id="334" r:id="rId10"/>
    <p:sldId id="353" r:id="rId11"/>
    <p:sldId id="352" r:id="rId12"/>
    <p:sldId id="354" r:id="rId13"/>
    <p:sldId id="355" r:id="rId14"/>
    <p:sldId id="356" r:id="rId15"/>
    <p:sldId id="357" r:id="rId16"/>
    <p:sldId id="362" r:id="rId17"/>
    <p:sldId id="363" r:id="rId18"/>
    <p:sldId id="364" r:id="rId19"/>
    <p:sldId id="343" r:id="rId2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104" d="100"/>
          <a:sy n="104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5349E3-2257-46A2-87AA-98208788B886}" type="datetime1">
              <a:rPr lang="it-IT" noProof="0" smtClean="0"/>
              <a:t>19/10/2022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159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554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398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9261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9896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14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769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7361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7275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5741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842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6312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774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49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contenut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502031D7-8779-41C9-8C49-1B0BC95C516E}" type="datetime4">
              <a:rPr lang="it-IT" noProof="0" smtClean="0">
                <a:latin typeface="+mn-lt"/>
              </a:rPr>
              <a:t>19 ottobre 2022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igura a mano libera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9" name="Figura a mano libera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40" name="Figura a mano libera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D825BC-9803-467D-A049-B47340459F55}" type="datetime4">
              <a:rPr lang="it-IT" noProof="0" smtClean="0">
                <a:latin typeface="+mn-lt"/>
              </a:rPr>
              <a:t>19 ottobre 2022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tes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tes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9C67B196-5FCD-421F-B5BA-95F06726A1A9}" type="datetime4">
              <a:rPr lang="it-IT" noProof="0" smtClean="0">
                <a:latin typeface="+mn-lt"/>
              </a:rPr>
              <a:t>19 ottobre 2022</a:t>
            </a:fld>
            <a:endParaRPr lang="it-IT" noProof="0" dirty="0">
              <a:latin typeface="+mn-lt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tes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3" name="Figura a mano libera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ine del gio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egnaposto tes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egnaposto tes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egnaposto tes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egnaposto tes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3AE24FE1-1FB1-4CCE-8AE0-20974EE52244}" type="datetime4">
              <a:rPr lang="it-IT" noProof="0" smtClean="0">
                <a:latin typeface="+mn-lt"/>
              </a:rPr>
              <a:t>19 ottobre 2022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9" name="Figura a mano libera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4" name="Segnaposto immagin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4FC45D6-6DD7-454C-8347-13F10006374F}" type="datetime4">
              <a:rPr lang="it-IT" noProof="0" smtClean="0">
                <a:latin typeface="+mn-lt"/>
              </a:rPr>
              <a:t>19 ottobre 2022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immagin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4" name="Figura a mano libera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gra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 grafico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3BF239B-6208-4E27-A10A-A644314EEF97}" type="datetime4">
              <a:rPr lang="it-IT" noProof="0" smtClean="0">
                <a:latin typeface="+mn-lt"/>
              </a:rPr>
              <a:t>19 ottobre 2022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una tabella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8A5CF684-8E61-4B5D-8931-93FED32AA3F6}" type="datetime4">
              <a:rPr lang="it-IT" noProof="0" smtClean="0">
                <a:latin typeface="+mn-lt"/>
              </a:rPr>
              <a:t>19 ottobre 2022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0" name="Casella di tes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it-IT" sz="20000" b="1" noProof="0" dirty="0">
                <a:solidFill>
                  <a:schemeClr val="bg1"/>
                </a:solidFill>
              </a:rPr>
              <a:t>"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6" name="Figura a mano libera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8" name="Segnaposto immagin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1" name="Tito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Segnaposto immagin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2" name="Segnaposto tes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3" name="Segnaposto tes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4" name="Segnaposto tes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5" name="Segnaposto tes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6" name="Segnaposto tes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7" name="Segnaposto tes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8" name="Segnaposto tes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9" name="Segnaposto tes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66" name="Segnaposto immagin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9" name="Segnaposto immagin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3666C989-0F81-40B8-B42B-1B7E4467F468}" type="datetime4">
              <a:rPr lang="it-IT" noProof="0" smtClean="0">
                <a:latin typeface="+mn-lt"/>
              </a:rPr>
              <a:t>19 ottobre 2022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o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6" name="Segnaposto tes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7" name="Segnaposto tes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2" name="Segnaposto tes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3" name="Segnaposto tes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6" name="Segnaposto tes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7" name="Segnaposto tes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8" name="Segnaposto tes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9" name="Segnaposto tes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52BA2D4C-972A-4C69-91F7-61BA2355BE49}" type="datetime4">
              <a:rPr lang="it-IT" noProof="0" smtClean="0">
                <a:latin typeface="+mn-lt"/>
              </a:rPr>
              <a:t>19 ottobre 2022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8057A85-AB1C-4034-8542-1913E4094AA8}" type="datetime4">
              <a:rPr lang="it-IT" noProof="0" smtClean="0">
                <a:latin typeface="+mn-lt"/>
              </a:rPr>
              <a:t>19 ottobre 2022</a:t>
            </a:fld>
            <a:endParaRPr lang="it-IT" noProof="0">
              <a:latin typeface="+mn-lt"/>
            </a:endParaRPr>
          </a:p>
        </p:txBody>
      </p:sp>
      <p:sp>
        <p:nvSpPr>
          <p:cNvPr id="31" name="Segnaposto piè di pa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e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it-IT">
                <a:latin typeface="+mj-lt"/>
              </a:rPr>
              <a:t>Brinati Anastasia</a:t>
            </a:r>
          </a:p>
          <a:p>
            <a:pPr rtl="0"/>
            <a:r>
              <a:rPr lang="it-IT">
                <a:latin typeface="+mj-lt"/>
              </a:rPr>
              <a:t>&amp; giuliaus</a:t>
            </a:r>
            <a:r>
              <a:rPr lang="it-IT"/>
              <a:t> </a:t>
            </a:r>
          </a:p>
          <a:p>
            <a:pPr rtl="0"/>
            <a:r>
              <a:rPr lang="it-IT"/>
              <a:t>a.a. 2021/22</a:t>
            </a:r>
          </a:p>
          <a:p>
            <a:pPr rt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</p:spPr>
        <p:txBody>
          <a:bodyPr rtlCol="0"/>
          <a:lstStyle/>
          <a:p>
            <a:pPr rtl="0"/>
            <a:r>
              <a:rPr lang="it-IT"/>
              <a:t>Lavorare con Contoso è stato fantastico. </a:t>
            </a:r>
            <a:br>
              <a:rPr lang="it-IT"/>
            </a:br>
            <a:r>
              <a:rPr lang="it-IT"/>
              <a:t>Filippa era la mia rappresentante e ha anticipato ogni mia esigenza, lavorando diligentemente alla soluzione del problema.</a:t>
            </a:r>
            <a:br>
              <a:rPr lang="it-IT"/>
            </a:b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 rtlCol="0"/>
          <a:lstStyle/>
          <a:p>
            <a:pPr rtl="0"/>
            <a:r>
              <a:rPr lang="it-IT" dirty="0"/>
              <a:t>Il nostro team</a:t>
            </a:r>
          </a:p>
        </p:txBody>
      </p:sp>
      <p:pic>
        <p:nvPicPr>
          <p:cNvPr id="37" name="Segnaposto immagine 36" descr="Ritratto di un membro del team">
            <a:extLst>
              <a:ext uri="{FF2B5EF4-FFF2-40B4-BE49-F238E27FC236}">
                <a16:creationId xmlns:a16="http://schemas.microsoft.com/office/drawing/2014/main" id="{A6DA57CA-945B-4A0F-8110-3C4D5799369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268" y="2572883"/>
            <a:ext cx="2118245" cy="2037217"/>
          </a:xfrm>
        </p:spPr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A1E2644-1BD8-DB4D-B01F-F617AABF7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rtlCol="0"/>
          <a:lstStyle/>
          <a:p>
            <a:pPr rtl="0"/>
            <a:r>
              <a:rPr lang="it-IT"/>
              <a:t>Anna</a:t>
            </a:r>
          </a:p>
          <a:p>
            <a:pPr rtl="0"/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642AB8A-80CA-C941-A861-E9F7C174A1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rtlCol="0"/>
          <a:lstStyle/>
          <a:p>
            <a:pPr rtl="0"/>
            <a:r>
              <a:rPr lang="it-IT"/>
              <a:t>CEO</a:t>
            </a:r>
          </a:p>
        </p:txBody>
      </p:sp>
      <p:pic>
        <p:nvPicPr>
          <p:cNvPr id="19" name="Segnaposto immagine 13" descr="Ritratto di un membro del team">
            <a:extLst>
              <a:ext uri="{FF2B5EF4-FFF2-40B4-BE49-F238E27FC236}">
                <a16:creationId xmlns:a16="http://schemas.microsoft.com/office/drawing/2014/main" id="{EF9CA003-7E17-ED41-92AE-D8D98C0825A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8280" y="2572883"/>
            <a:ext cx="2118245" cy="2037217"/>
          </a:xfrm>
        </p:spPr>
      </p:pic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F43A531-88E8-744E-9BB5-FD05029B1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rtlCol="0"/>
          <a:lstStyle/>
          <a:p>
            <a:pPr rtl="0"/>
            <a:r>
              <a:rPr lang="it-IT"/>
              <a:t>Larissa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3590C1A1-4321-EC41-8248-D3B566DD5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rtlCol="0"/>
          <a:lstStyle/>
          <a:p>
            <a:pPr rtl="0"/>
            <a:r>
              <a:rPr lang="it-IT"/>
              <a:t>CFO</a:t>
            </a:r>
          </a:p>
        </p:txBody>
      </p:sp>
      <p:pic>
        <p:nvPicPr>
          <p:cNvPr id="41" name="Segnaposto immagine 40" descr="Ritratto di un membro del team">
            <a:extLst>
              <a:ext uri="{FF2B5EF4-FFF2-40B4-BE49-F238E27FC236}">
                <a16:creationId xmlns:a16="http://schemas.microsoft.com/office/drawing/2014/main" id="{74EB486D-4A8D-4B29-8FD0-B96906E3E283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2292" y="2572883"/>
            <a:ext cx="2118245" cy="2037217"/>
          </a:xfrm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1DF7B21D-37D3-8344-AC78-C169C79D3D2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rtlCol="0"/>
          <a:lstStyle/>
          <a:p>
            <a:pPr rtl="0"/>
            <a:r>
              <a:rPr lang="it-IT"/>
              <a:t>Gerolamo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2581095F-0795-744B-A3E7-94DFB3CBF3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rtlCol="0"/>
          <a:lstStyle/>
          <a:p>
            <a:pPr rtl="0"/>
            <a:r>
              <a:rPr lang="it-IT"/>
              <a:t>COO</a:t>
            </a:r>
          </a:p>
        </p:txBody>
      </p:sp>
      <p:pic>
        <p:nvPicPr>
          <p:cNvPr id="21" name="Segnaposto immagine 18" descr="Ritratto di un membro del team">
            <a:extLst>
              <a:ext uri="{FF2B5EF4-FFF2-40B4-BE49-F238E27FC236}">
                <a16:creationId xmlns:a16="http://schemas.microsoft.com/office/drawing/2014/main" id="{17C96991-59CF-8142-BA51-B8B56EE23D65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2023" y="2572883"/>
            <a:ext cx="2118245" cy="2037217"/>
          </a:xfrm>
        </p:spPr>
      </p:pic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70695B8F-A3CD-4845-8150-758480179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rtlCol="0"/>
          <a:lstStyle/>
          <a:p>
            <a:pPr rtl="0"/>
            <a:r>
              <a:rPr lang="it-IT"/>
              <a:t>Federico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69B26C61-D5D7-CC42-848C-158367DB82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rtlCol="0"/>
          <a:lstStyle/>
          <a:p>
            <a:pPr rtl="0"/>
            <a:r>
              <a:rPr lang="it-IT"/>
              <a:t>CTO</a:t>
            </a:r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11</a:t>
            </a:fld>
            <a:endParaRPr lang="it-IT"/>
          </a:p>
        </p:txBody>
      </p:sp>
      <p:sp>
        <p:nvSpPr>
          <p:cNvPr id="16" name="Segnaposto piè di pagina 15">
            <a:extLst>
              <a:ext uri="{FF2B5EF4-FFF2-40B4-BE49-F238E27FC236}">
                <a16:creationId xmlns:a16="http://schemas.microsoft.com/office/drawing/2014/main" id="{1EAEE347-BDD8-5349-BB37-C8938BFCFF4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</a:p>
        </p:txBody>
      </p:sp>
      <p:sp>
        <p:nvSpPr>
          <p:cNvPr id="15" name="Segnaposto data 14">
            <a:extLst>
              <a:ext uri="{FF2B5EF4-FFF2-40B4-BE49-F238E27FC236}">
                <a16:creationId xmlns:a16="http://schemas.microsoft.com/office/drawing/2014/main" id="{B160BE06-EC01-1145-BF3B-C02AC24955C4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02F484EB-7C75-4C92-BF6F-0EA6345DD9AE}" type="datetime4">
              <a:rPr lang="it-IT" smtClean="0"/>
              <a:t>19 ottobre 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400604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Sequenza temporale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508926" cy="205837"/>
          </a:xfrm>
        </p:spPr>
        <p:txBody>
          <a:bodyPr rtlCol="0"/>
          <a:lstStyle/>
          <a:p>
            <a:pPr rtl="0"/>
            <a:r>
              <a:rPr lang="it-IT"/>
              <a:t>T1 Luglio - Settembre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819202"/>
          </a:xfrm>
        </p:spPr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, sed </a:t>
            </a:r>
            <a:r>
              <a:rPr lang="it-IT" dirty="0" err="1"/>
              <a:t>diam</a:t>
            </a:r>
            <a:r>
              <a:rPr lang="it-IT" dirty="0"/>
              <a:t> </a:t>
            </a:r>
            <a:r>
              <a:rPr lang="it-IT" dirty="0" err="1"/>
              <a:t>nonummy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</a:t>
            </a:r>
          </a:p>
          <a:p>
            <a:pPr rtl="0"/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8" y="4701908"/>
            <a:ext cx="2931369" cy="205837"/>
          </a:xfrm>
        </p:spPr>
        <p:txBody>
          <a:bodyPr rtlCol="0"/>
          <a:lstStyle/>
          <a:p>
            <a:pPr rtl="0"/>
            <a:r>
              <a:rPr lang="it-IT"/>
              <a:t>T2 Ottobre -Dicembre	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819202"/>
          </a:xfrm>
        </p:spPr>
        <p:txBody>
          <a:bodyPr rtlCol="0"/>
          <a:lstStyle/>
          <a:p>
            <a:pPr rtl="0"/>
            <a:r>
              <a:rPr lang="it-IT"/>
              <a:t>Lorem ipsum dolor sit amet, consectetuer adipiscing elit, sed diam nonummy nibh.</a:t>
            </a:r>
          </a:p>
          <a:p>
            <a:pPr rtl="0"/>
            <a:endParaRPr lang="it-IT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</p:spPr>
        <p:txBody>
          <a:bodyPr rtlCol="0"/>
          <a:lstStyle/>
          <a:p>
            <a:pPr rtl="0"/>
            <a:r>
              <a:rPr lang="it-IT"/>
              <a:t>T3 Gennaio - Marzo	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819202"/>
          </a:xfrm>
        </p:spPr>
        <p:txBody>
          <a:bodyPr rtlCol="0"/>
          <a:lstStyle/>
          <a:p>
            <a:pPr rtl="0"/>
            <a:r>
              <a:rPr lang="it-IT"/>
              <a:t>Lorem ipsum dolor sit amet, consectetuer adipiscing elit, sed diam nonummy nibh.</a:t>
            </a:r>
          </a:p>
          <a:p>
            <a:pPr rtl="0"/>
            <a:endParaRPr lang="it-IT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</p:spPr>
        <p:txBody>
          <a:bodyPr rtlCol="0"/>
          <a:lstStyle/>
          <a:p>
            <a:pPr rtl="0"/>
            <a:r>
              <a:rPr lang="it-IT"/>
              <a:t>T4 Aprile - Giugno	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819202"/>
          </a:xfrm>
        </p:spPr>
        <p:txBody>
          <a:bodyPr rtlCol="0"/>
          <a:lstStyle/>
          <a:p>
            <a:pPr rtl="0"/>
            <a:r>
              <a:rPr lang="it-IT"/>
              <a:t>Lorem ipsum dolor sit amet, consectetuer adipiscing elit, sed diam nonummy nibh.</a:t>
            </a:r>
          </a:p>
          <a:p>
            <a:pPr rtl="0"/>
            <a:endParaRPr lang="it-IT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12</a:t>
            </a:fld>
            <a:endParaRPr lang="it-IT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6F29C953-E914-EE4E-B001-1E1EAD7BFD8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</a:p>
        </p:txBody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188C120B-6FFA-9C42-80DF-9F19DE9503F4}"/>
              </a:ext>
            </a:extLst>
          </p:cNvPr>
          <p:cNvSpPr>
            <a:spLocks noGrp="1"/>
          </p:cNvSpPr>
          <p:nvPr>
            <p:ph type="dt" sz="half" idx="36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6485A693-B538-4016-B2AD-9C857E455526}" type="datetime4">
              <a:rPr lang="it-IT" smtClean="0"/>
              <a:t>19 ottobre 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101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Obiettivi per il T1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/>
              <a:t>Priorità aziendali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 rtlCol="0"/>
          <a:lstStyle/>
          <a:p>
            <a:pPr rtl="0"/>
            <a:r>
              <a:rPr lang="it-IT" dirty="0"/>
              <a:t>Aumentare la soddisfazione dei clienti del 2%</a:t>
            </a:r>
          </a:p>
          <a:p>
            <a:pPr rtl="0"/>
            <a:r>
              <a:rPr lang="it-IT" dirty="0"/>
              <a:t>Mantenere la crescita</a:t>
            </a:r>
          </a:p>
          <a:p>
            <a:pPr rtl="0"/>
            <a:r>
              <a:rPr lang="it-IT" dirty="0"/>
              <a:t>Diversificare gli investimenti nel settore 2</a:t>
            </a:r>
          </a:p>
          <a:p>
            <a:pPr rtl="0"/>
            <a:r>
              <a:rPr lang="it-IT" dirty="0"/>
              <a:t>Iniziativa di partnership con organizzazioni di terze parti</a:t>
            </a:r>
          </a:p>
          <a:p>
            <a:pPr marL="0" indent="0" rtl="0">
              <a:buNone/>
            </a:pPr>
            <a:endParaRPr lang="it-IT" dirty="0"/>
          </a:p>
          <a:p>
            <a:pPr rtl="0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it-IT"/>
              <a:t>Opportunità per i dipendenti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5013754" cy="1942138"/>
          </a:xfrm>
        </p:spPr>
        <p:txBody>
          <a:bodyPr rtlCol="0"/>
          <a:lstStyle/>
          <a:p>
            <a:pPr rtl="0"/>
            <a:r>
              <a:rPr lang="it-IT" dirty="0"/>
              <a:t>Festeggiamento della fine dell'anno fiscale il 15 luglio </a:t>
            </a:r>
          </a:p>
          <a:p>
            <a:pPr rtl="0"/>
            <a:r>
              <a:rPr lang="it-IT" dirty="0"/>
              <a:t>Giornata di formazione dei dipendenti il 14 agosto </a:t>
            </a:r>
          </a:p>
          <a:p>
            <a:pPr rtl="0"/>
            <a:r>
              <a:rPr lang="it-IT" dirty="0"/>
              <a:t>Lezione yoga per i dipendenti il 3 settembre </a:t>
            </a:r>
          </a:p>
          <a:p>
            <a:pPr rtl="0"/>
            <a:r>
              <a:rPr lang="it-IT" dirty="0"/>
              <a:t>Serie di seminari a partire dal 10 settembre </a:t>
            </a:r>
          </a:p>
          <a:p>
            <a:pPr marL="0" indent="0" rtl="0">
              <a:buNone/>
            </a:pPr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it-IT" smtClean="0"/>
              <a:pPr algn="l" rtl="0"/>
              <a:t>13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  <a:endParaRPr lang="it-IT" sz="110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716013CD-BB09-48C5-9D54-AFC6DFBDB414}" type="datetime4">
              <a:rPr lang="it-IT" sz="1100" smtClean="0"/>
              <a:t>19 ottobre 2022</a:t>
            </a:fld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Obiettivi per il T2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/>
              <a:t>Priorità aziendali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1942138"/>
          </a:xfrm>
        </p:spPr>
        <p:txBody>
          <a:bodyPr rtlCol="0"/>
          <a:lstStyle/>
          <a:p>
            <a:pPr rtl="0"/>
            <a:r>
              <a:rPr lang="it-IT"/>
              <a:t>Aumentare la soddisfazione dei clienti del 2%</a:t>
            </a:r>
          </a:p>
          <a:p>
            <a:pPr rtl="0"/>
            <a:r>
              <a:rPr lang="it-IT"/>
              <a:t>Mantenere la crescita</a:t>
            </a:r>
          </a:p>
          <a:p>
            <a:pPr marL="0" indent="0" rtl="0">
              <a:buNone/>
            </a:pPr>
            <a:endParaRPr lang="it-IT"/>
          </a:p>
          <a:p>
            <a:pPr rtl="0"/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it-IT"/>
              <a:t>Altre priorità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 rtlCol="0"/>
          <a:lstStyle/>
          <a:p>
            <a:pPr rtl="0"/>
            <a:r>
              <a:rPr lang="it-IT" dirty="0"/>
              <a:t>Ridurre il numero di rotazioni </a:t>
            </a:r>
            <a:br>
              <a:rPr lang="it-IT" dirty="0"/>
            </a:br>
            <a:r>
              <a:rPr lang="it-IT" dirty="0"/>
              <a:t>di almeno 2</a:t>
            </a:r>
          </a:p>
          <a:p>
            <a:pPr rtl="0"/>
            <a:r>
              <a:rPr lang="it-IT" dirty="0"/>
              <a:t>Verificare che i costi di sviluppo rimangano all'interno del budget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rtlCol="0"/>
          <a:lstStyle/>
          <a:p>
            <a:pPr rtl="0"/>
            <a:r>
              <a:rPr lang="it-IT"/>
              <a:t>Opportunità per i dipendenti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it-IT"/>
              <a:t>Inizio dei tirocinanti</a:t>
            </a:r>
          </a:p>
          <a:p>
            <a:pPr rtl="0"/>
            <a:r>
              <a:rPr lang="it-IT"/>
              <a:t>Campionati ricreativi al coperto</a:t>
            </a:r>
          </a:p>
          <a:p>
            <a:pPr rtl="0"/>
            <a:r>
              <a:rPr lang="it-IT"/>
              <a:t>Tornei di scacchi</a:t>
            </a:r>
          </a:p>
          <a:p>
            <a:pPr rtl="0"/>
            <a:r>
              <a:rPr lang="it-IT"/>
              <a:t>Festa per guardare insieme la partita</a:t>
            </a:r>
          </a:p>
          <a:p>
            <a:pPr rtl="0"/>
            <a:r>
              <a:rPr lang="it-IT"/>
              <a:t>Raccolta alimentare</a:t>
            </a:r>
          </a:p>
          <a:p>
            <a:pPr marL="0" indent="0" rtl="0">
              <a:buNone/>
            </a:pPr>
            <a:endParaRPr lang="it-IT"/>
          </a:p>
          <a:p>
            <a:pPr marL="0" indent="0" rtl="0">
              <a:buNone/>
            </a:pPr>
            <a:endParaRPr lang="it-IT"/>
          </a:p>
          <a:p>
            <a:pPr rtl="0"/>
            <a:endParaRPr lang="it-IT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it-IT" smtClean="0"/>
              <a:pPr algn="l" rtl="0"/>
              <a:t>14</a:t>
            </a:fld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56278D20-060E-1942-9A72-E600C02A8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  <a:endParaRPr lang="it-IT" sz="110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AFD06229-BFA1-7D4D-B1E0-0A9F7FBF1F7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6FA8A17B-5266-4DF8-A231-E5939ACD3554}" type="datetime4">
              <a:rPr lang="it-IT" sz="1100" smtClean="0"/>
              <a:t>19 ottobre 2022</a:t>
            </a:fld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Riepilogo</a:t>
            </a:r>
          </a:p>
        </p:txBody>
      </p:sp>
      <p:sp>
        <p:nvSpPr>
          <p:cNvPr id="45" name="Segnaposto testo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it-IT"/>
              <a:t>La nostra azienda procede spedita</a:t>
            </a:r>
          </a:p>
        </p:txBody>
      </p:sp>
      <p:sp>
        <p:nvSpPr>
          <p:cNvPr id="44" name="Segnaposto testo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it-IT"/>
              <a:t>Nell'ultimo trimestre, i profitti sono aumentati del 3%</a:t>
            </a:r>
          </a:p>
        </p:txBody>
      </p:sp>
      <p:sp>
        <p:nvSpPr>
          <p:cNvPr id="47" name="Segnaposto testo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it-IT"/>
              <a:t>Ci stiamo dando da fare</a:t>
            </a:r>
          </a:p>
        </p:txBody>
      </p:sp>
      <p:sp>
        <p:nvSpPr>
          <p:cNvPr id="46" name="Segnaposto testo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/>
              <a:t>Abbiamo terminato il progetto di consolidamento</a:t>
            </a:r>
          </a:p>
        </p:txBody>
      </p:sp>
      <p:sp>
        <p:nvSpPr>
          <p:cNvPr id="49" name="Segnaposto testo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it-IT"/>
              <a:t>Rispettiamo gli impegni con i clienti</a:t>
            </a:r>
          </a:p>
        </p:txBody>
      </p:sp>
      <p:sp>
        <p:nvSpPr>
          <p:cNvPr id="48" name="Segnaposto testo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it-IT"/>
              <a:t>L'anno scorso abbiamo assistito migliaia di clienti e</a:t>
            </a:r>
          </a:p>
          <a:p>
            <a:pPr rtl="0"/>
            <a:r>
              <a:rPr lang="it-IT"/>
              <a:t>venduto 60.000 unità</a:t>
            </a:r>
          </a:p>
        </p:txBody>
      </p:sp>
      <p:sp>
        <p:nvSpPr>
          <p:cNvPr id="51" name="Segnaposto testo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it-IT"/>
              <a:t>I clienti ritornano</a:t>
            </a:r>
          </a:p>
        </p:txBody>
      </p:sp>
      <p:sp>
        <p:nvSpPr>
          <p:cNvPr id="50" name="Segnaposto testo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it-IT"/>
              <a:t>Abbiamo aumentato la fidelizzazione del 4%</a:t>
            </a:r>
          </a:p>
        </p:txBody>
      </p:sp>
      <p:sp>
        <p:nvSpPr>
          <p:cNvPr id="53" name="Segnaposto testo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it-IT"/>
              <a:t>Siamo leader</a:t>
            </a:r>
          </a:p>
        </p:txBody>
      </p:sp>
      <p:sp>
        <p:nvSpPr>
          <p:cNvPr id="52" name="Segnaposto testo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it-IT"/>
              <a:t>Siamo tra le aziende principali in tutti i settori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A0829EB5-7920-4574-8D32-CEA0EB24B7CF}" type="datetime4">
              <a:rPr lang="it-IT" smtClean="0"/>
              <a:t>19 ottobre 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Grazie</a:t>
            </a:r>
          </a:p>
        </p:txBody>
      </p:sp>
      <p:sp>
        <p:nvSpPr>
          <p:cNvPr id="11" name="Sottotitolo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/>
              <a:t>Grazie al vostro impegno e alla vostra spiccata etica professionale, sappiamo che il prossimo anno sarà ancora migliore dell'ultimo. </a:t>
            </a:r>
          </a:p>
          <a:p>
            <a:pPr rtl="0"/>
            <a:r>
              <a:rPr lang="it-IT"/>
              <a:t>Non vediamo l'ora di lavorare insieme. </a:t>
            </a:r>
          </a:p>
          <a:p>
            <a:pPr rtl="0"/>
            <a:endParaRPr lang="it-IT"/>
          </a:p>
        </p:txBody>
      </p:sp>
      <p:pic>
        <p:nvPicPr>
          <p:cNvPr id="13" name="Segnaposto immagine 12" descr="Ritratto di un membro del team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it-IT" b="1"/>
              <a:t>Contoso  </a:t>
            </a:r>
            <a:r>
              <a:rPr lang="it-IT"/>
              <a:t>  </a:t>
            </a:r>
          </a:p>
          <a:p>
            <a:pPr rtl="0"/>
            <a:r>
              <a:rPr lang="it-IT"/>
              <a:t>sales@contoso.com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Introduzione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 rtlCol="0"/>
              <a:lstStyle/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Il problema affrontato nello studio è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begChr m:val="|"/>
                        <m:endChr m:val="|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/>
                  <a:t>,un problema di job scheduling su macchina singola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Si ha un numero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/>
                  <a:t>di jobs, ognuno con un dato processing time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it-IT"/>
                  <a:t> e release date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it-IT" b="1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La funzione obiettivo riguarda la minimizzazione della somma dei tempi di completamento dei job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</p:txBody>
          </p:sp>
        </mc:Choice>
        <mc:Fallback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2533" t="-5459" r="-4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19 ottobre 2022</a:t>
            </a:fld>
            <a:endParaRPr lang="it-IT"/>
          </a:p>
        </p:txBody>
      </p:sp>
      <p:pic>
        <p:nvPicPr>
          <p:cNvPr id="53" name="Segnaposto immagine 52" descr="Lampadine sospese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/>
              <a:t>Definizione del problema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8364" y="2289363"/>
            <a:ext cx="4572001" cy="2795232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endParaRPr lang="it-IT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/>
              <a:t>Per modellare il problema è stato definito un modello di Programmazione Lineare Intera (PLI)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19 ottobre 2022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78E574F-1FA0-8BB4-C928-F1BF77836F17}"/>
                  </a:ext>
                </a:extLst>
              </p:cNvPr>
              <p:cNvSpPr txBox="1"/>
              <p:nvPr/>
            </p:nvSpPr>
            <p:spPr>
              <a:xfrm>
                <a:off x="6096000" y="1796397"/>
                <a:ext cx="5187636" cy="3781163"/>
              </a:xfrm>
              <a:prstGeom prst="rect">
                <a:avLst/>
              </a:prstGeom>
              <a:solidFill>
                <a:schemeClr val="tx1"/>
              </a:solidFill>
              <a:ln cmpd="dbl"/>
              <a:effectLst>
                <a:outerShdw blurRad="50800" dist="50800" dir="1740000" sx="102000" sy="102000" algn="ctr" rotWithShape="0">
                  <a:srgbClr val="000000">
                    <a:alpha val="25000"/>
                  </a:srgb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func>
                        <m:func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it-IT" b="0" i="1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endParaRPr lang="it-IT" b="0" i="1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 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it-IT" b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/>
                <a:r>
                  <a:rPr lang="it-IT" b="0">
                    <a:solidFill>
                      <a:schemeClr val="bg1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it-IT" b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it-IT" b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/>
                <a:r>
                  <a:rPr lang="it-IT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</a:t>
                </a:r>
              </a:p>
              <a:p>
                <a:pPr/>
                <a:r>
                  <a:rPr lang="it-IT" b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it-IT" b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  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endParaRPr lang="it-IT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/>
                <a:r>
                  <a:rPr lang="it-IT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it-IT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it-IT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/>
                <a:endParaRPr lang="it-IT" b="0">
                  <a:solidFill>
                    <a:schemeClr val="bg1"/>
                  </a:solidFill>
                </a:endParaRPr>
              </a:p>
              <a:p>
                <a:endParaRPr lang="it-IT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78E574F-1FA0-8BB4-C928-F1BF77836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96397"/>
                <a:ext cx="5187636" cy="37811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cmpd="dbl"/>
              <a:effectLst>
                <a:outerShdw blurRad="50800" dist="50800" dir="1740000" sx="102000" sy="102000" algn="ctr" rotWithShape="0">
                  <a:srgbClr val="000000">
                    <a:alpha val="25000"/>
                  </a:srgb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1779194F-4448-6A9D-6273-1881A89C5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600" y="4412186"/>
            <a:ext cx="135613" cy="19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8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/>
              <a:t>Rilassamento del problema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908365" y="2289363"/>
                <a:ext cx="6914836" cy="2795232"/>
              </a:xfrm>
            </p:spPr>
            <p:txBody>
              <a:bodyPr rtlCol="0"/>
              <a:lstStyle/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L’introduzione delle </a:t>
                </a:r>
                <a:r>
                  <a:rPr lang="it-IT" i="1"/>
                  <a:t>release dates </a:t>
                </a:r>
                <a:r>
                  <a:rPr lang="it-IT"/>
                  <a:t>nel problema della minimizzazione della somma dei tempi di completamento fà si che il problema diventi </a:t>
                </a:r>
                <a:r>
                  <a:rPr lang="it-IT" b="1" i="1"/>
                  <a:t>NP-completo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Data l’impossibilità di avere un algoritmo polinomiale per risolvere il problema, l’approccio è quello di risolverne un </a:t>
                </a:r>
                <a:r>
                  <a:rPr lang="it-IT" b="1" i="1"/>
                  <a:t>rilassamento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In questo caso, si rilassa la condizione che la schedula debba essere </a:t>
                </a:r>
                <a:r>
                  <a:rPr lang="it-IT" b="1" i="1"/>
                  <a:t>non preemptive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Il problema che si và a risolvere è dunque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begChr m:val="|"/>
                        <m:endChr m:val="|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𝒑𝒎𝒏𝒕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</p:txBody>
          </p:sp>
        </mc:Choice>
        <mc:Fallback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908365" y="2289363"/>
                <a:ext cx="6914836" cy="2795232"/>
              </a:xfrm>
              <a:blipFill>
                <a:blip r:embed="rId3"/>
                <a:stretch>
                  <a:fillRect l="-1675" r="-1852" b="-111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19 ottobre 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87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/>
              <a:t>Risoluzione del problema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908365" y="2289363"/>
                <a:ext cx="6914836" cy="2795232"/>
              </a:xfrm>
            </p:spPr>
            <p:txBody>
              <a:bodyPr rtlCol="0"/>
              <a:lstStyle/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Il problema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begChr m:val="|"/>
                        <m:endChr m:val="|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𝒑𝒎𝒏𝒕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/>
                  <a:t>si risolve in modo naturale considerando la regola </a:t>
                </a:r>
                <a:r>
                  <a:rPr lang="it-IT" b="1" i="1"/>
                  <a:t>SRPT (</a:t>
                </a:r>
                <a:r>
                  <a:rPr lang="it-IT" i="1"/>
                  <a:t>Shortest Remaining Processing Time) </a:t>
                </a:r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Ad ogni istante di tempo, si processa il job che può essere completato prima, scegliendo tra quelli «disponibili» (ovvero, la cui release date è passata)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Questa regola interrompe l’esecuzione di un job solo nel momento in cui un nuovo job viene rilasciato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</p:txBody>
          </p:sp>
        </mc:Choice>
        <mc:Fallback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908365" y="2289363"/>
                <a:ext cx="6914836" cy="2795232"/>
              </a:xfrm>
              <a:blipFill>
                <a:blip r:embed="rId3"/>
                <a:stretch>
                  <a:fillRect l="-1675" t="-1092" r="-14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19 ottobre 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113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egnaposto immagine 19" descr="Primo piano di piantina in bianco e nero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 rtlCol="0"/>
          <a:lstStyle/>
          <a:p>
            <a:pPr rtl="0"/>
            <a:r>
              <a:rPr lang="it-IT" dirty="0"/>
              <a:t>Anno passato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D6EE753-BEBB-4348-896E-73627FDDC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4680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062572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Grafico della crescita per settore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7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 dirty="0"/>
              <a:t>Relazione annuale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F0B847ED-5244-47E3-B60B-10B5D88F0067}" type="datetime4">
              <a:rPr lang="it-IT" smtClean="0"/>
              <a:t>19 ottobre 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it-IT" dirty="0"/>
              <a:t>Ordine del giorno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369332"/>
          </a:xfrm>
        </p:spPr>
        <p:txBody>
          <a:bodyPr rtlCol="0"/>
          <a:lstStyle/>
          <a:p>
            <a:pPr rtl="0"/>
            <a:r>
              <a:rPr lang="it-IT" dirty="0"/>
              <a:t>01. Introduzione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5"/>
            <a:ext cx="2133600" cy="766993"/>
          </a:xfrm>
        </p:spPr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, sed </a:t>
            </a:r>
            <a:r>
              <a:rPr lang="it-IT" dirty="0" err="1"/>
              <a:t>diam</a:t>
            </a:r>
            <a:r>
              <a:rPr lang="it-IT" dirty="0"/>
              <a:t> </a:t>
            </a:r>
            <a:r>
              <a:rPr lang="it-IT" dirty="0" err="1"/>
              <a:t>nonummy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542178"/>
          </a:xfrm>
        </p:spPr>
        <p:txBody>
          <a:bodyPr rtlCol="0"/>
          <a:lstStyle/>
          <a:p>
            <a:pPr rtl="0"/>
            <a:r>
              <a:rPr lang="it-IT" dirty="0"/>
              <a:t>02. Risultati </a:t>
            </a:r>
            <a:br>
              <a:rPr lang="it-IT" dirty="0"/>
            </a:br>
            <a:r>
              <a:rPr lang="it-IT" dirty="0"/>
              <a:t>dello scorso anno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5"/>
            <a:ext cx="2128157" cy="766993"/>
          </a:xfrm>
        </p:spPr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, sed </a:t>
            </a:r>
            <a:r>
              <a:rPr lang="it-IT" dirty="0" err="1"/>
              <a:t>diam</a:t>
            </a:r>
            <a:r>
              <a:rPr lang="it-IT" dirty="0"/>
              <a:t> </a:t>
            </a:r>
            <a:r>
              <a:rPr lang="it-IT" dirty="0" err="1"/>
              <a:t>nonummy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369332"/>
          </a:xfrm>
        </p:spPr>
        <p:txBody>
          <a:bodyPr rtlCol="0"/>
          <a:lstStyle/>
          <a:p>
            <a:pPr rtl="0"/>
            <a:r>
              <a:rPr lang="it-IT"/>
              <a:t>03. Il nostro team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8"/>
            <a:ext cx="2133600" cy="766993"/>
          </a:xfrm>
        </p:spPr>
        <p:txBody>
          <a:bodyPr rtlCol="0"/>
          <a:lstStyle/>
          <a:p>
            <a:pPr rtl="0"/>
            <a:r>
              <a:rPr lang="it-IT"/>
              <a:t>Lorem ipsum dolor sit amet, consectetuer adipiscing elit, sed diam nonummy nibh.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369332"/>
          </a:xfrm>
        </p:spPr>
        <p:txBody>
          <a:bodyPr rtlCol="0"/>
          <a:lstStyle/>
          <a:p>
            <a:pPr rtl="0"/>
            <a:r>
              <a:rPr lang="it-IT" dirty="0"/>
              <a:t>04. Novità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8"/>
            <a:ext cx="2128157" cy="766993"/>
          </a:xfrm>
        </p:spPr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, sed </a:t>
            </a:r>
            <a:r>
              <a:rPr lang="it-IT" dirty="0" err="1"/>
              <a:t>diam</a:t>
            </a:r>
            <a:r>
              <a:rPr lang="it-IT" dirty="0"/>
              <a:t> </a:t>
            </a:r>
            <a:r>
              <a:rPr lang="it-IT" dirty="0" err="1"/>
              <a:t>nonummy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542178"/>
          </a:xfrm>
        </p:spPr>
        <p:txBody>
          <a:bodyPr rtlCol="0"/>
          <a:lstStyle/>
          <a:p>
            <a:pPr rtl="0"/>
            <a:r>
              <a:rPr lang="it-IT" dirty="0"/>
              <a:t>05. Formula di chiusura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8"/>
            <a:ext cx="2129245" cy="766993"/>
          </a:xfrm>
        </p:spPr>
        <p:txBody>
          <a:bodyPr rtlCol="0"/>
          <a:lstStyle/>
          <a:p>
            <a:pPr rtl="0"/>
            <a:r>
              <a:rPr lang="it-IT"/>
              <a:t>Lorem ipsum dolor sit amet, consectetuer adipiscing elit, sed diam nonummy nibh.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8</a:t>
            </a:fld>
            <a:endParaRPr lang="it-IT"/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</a:p>
        </p:txBody>
      </p:sp>
      <p:sp>
        <p:nvSpPr>
          <p:cNvPr id="13" name="Segnaposto data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A6876C87-0DF4-4D19-B43B-A477A8D5934C}" type="datetime4">
              <a:rPr lang="it-IT" smtClean="0"/>
              <a:t>19 ottobre 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52042" cy="61086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/>
              <a:t>Tabella della crescita per settore</a:t>
            </a:r>
          </a:p>
        </p:txBody>
      </p:sp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F3B5A5E4-3ABE-D143-902C-F2BCA6C75ED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299777398"/>
              </p:ext>
            </p:extLst>
          </p:nvPr>
        </p:nvGraphicFramePr>
        <p:xfrm>
          <a:off x="952500" y="2209800"/>
          <a:ext cx="10287000" cy="236835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05029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064503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592089">
                <a:tc>
                  <a:txBody>
                    <a:bodyPr/>
                    <a:lstStyle/>
                    <a:p>
                      <a:pPr algn="ctr" rtl="0"/>
                      <a:endParaRPr lang="it-IT" b="1" i="0" noProof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T3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T4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Serie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solidFill>
                            <a:schemeClr val="bg1"/>
                          </a:solidFill>
                          <a:latin typeface="+mn-lt"/>
                        </a:rPr>
                        <a:t>4,3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2,5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3,5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4,5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 dirty="0">
                          <a:solidFill>
                            <a:schemeClr val="bg1"/>
                          </a:solidFill>
                          <a:latin typeface="+mn-lt"/>
                        </a:rPr>
                        <a:t>Serie 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 dirty="0">
                          <a:solidFill>
                            <a:schemeClr val="bg1"/>
                          </a:solidFill>
                          <a:latin typeface="+mn-lt"/>
                        </a:rPr>
                        <a:t>2,4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4,4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1,8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2,8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 dirty="0">
                          <a:solidFill>
                            <a:schemeClr val="bg1"/>
                          </a:solidFill>
                          <a:latin typeface="+mn-lt"/>
                        </a:rPr>
                        <a:t>Serie 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 dirty="0"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0A4F2767-5A6E-4CE1-9466-60A9FD38B915}" type="datetime4">
              <a:rPr lang="it-IT" smtClean="0"/>
              <a:t>19 ottobre 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2_TF78853419_Win32" id="{5EC6A964-3954-4FD3-AC1D-9DD732235522}" vid="{9EAD0B1B-3D59-457C-A707-E6544797E50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annuale geometrica</Template>
  <TotalTime>79</TotalTime>
  <Words>865</Words>
  <Application>Microsoft Office PowerPoint</Application>
  <PresentationFormat>Widescreen</PresentationFormat>
  <Paragraphs>178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Franklin Gothic Book</vt:lpstr>
      <vt:lpstr>Franklin Gothic Demi</vt:lpstr>
      <vt:lpstr>Wingdings</vt:lpstr>
      <vt:lpstr>Tema1</vt:lpstr>
      <vt:lpstr>Progetto AMOD</vt:lpstr>
      <vt:lpstr>Introduzione</vt:lpstr>
      <vt:lpstr>Definizione del problema</vt:lpstr>
      <vt:lpstr>Rilassamento del problema</vt:lpstr>
      <vt:lpstr>Risoluzione del problema</vt:lpstr>
      <vt:lpstr>Anno passato</vt:lpstr>
      <vt:lpstr>Grafico della crescita per settore</vt:lpstr>
      <vt:lpstr>Ordine del giorno</vt:lpstr>
      <vt:lpstr>Tabella della crescita per settore</vt:lpstr>
      <vt:lpstr>Lavorare con Contoso è stato fantastico.  Filippa era la mia rappresentante e ha anticipato ogni mia esigenza, lavorando diligentemente alla soluzione del problema. </vt:lpstr>
      <vt:lpstr>Il nostro team</vt:lpstr>
      <vt:lpstr>Sequenza temporale</vt:lpstr>
      <vt:lpstr>Obiettivi per il T1</vt:lpstr>
      <vt:lpstr>Obiettivi per il T2</vt:lpstr>
      <vt:lpstr>Riepilogo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AMOD</dc:title>
  <dc:creator>Giulio</dc:creator>
  <cp:lastModifiedBy>Giulio</cp:lastModifiedBy>
  <cp:revision>1</cp:revision>
  <dcterms:created xsi:type="dcterms:W3CDTF">2022-10-19T14:13:48Z</dcterms:created>
  <dcterms:modified xsi:type="dcterms:W3CDTF">2022-10-19T15:33:43Z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