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5720000" cy="34747200"/>
  <p:notesSz cx="6858000" cy="9144000"/>
  <p:custDataLst>
    <p:tags r:id="rId4"/>
  </p:custDataLst>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AC0"/>
    <a:srgbClr val="F6F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675" autoAdjust="0"/>
  </p:normalViewPr>
  <p:slideViewPr>
    <p:cSldViewPr>
      <p:cViewPr>
        <p:scale>
          <a:sx n="25" d="100"/>
          <a:sy n="25" d="100"/>
        </p:scale>
        <p:origin x="-420" y="-84"/>
      </p:cViewPr>
      <p:guideLst>
        <p:guide orient="horz" pos="10944"/>
        <p:guide pos="1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F8CD1-110C-4FA6-B5F7-8F4FEDA17C56}" type="datetimeFigureOut">
              <a:rPr lang="en-US" smtClean="0"/>
              <a:pPr/>
              <a:t>9/9/2014</a:t>
            </a:fld>
            <a:endParaRPr lang="en-US"/>
          </a:p>
        </p:txBody>
      </p:sp>
      <p:sp>
        <p:nvSpPr>
          <p:cNvPr id="4" name="Slide Image Placeholder 3"/>
          <p:cNvSpPr>
            <a:spLocks noGrp="1" noRot="1" noChangeAspect="1"/>
          </p:cNvSpPr>
          <p:nvPr>
            <p:ph type="sldImg" idx="2"/>
          </p:nvPr>
        </p:nvSpPr>
        <p:spPr>
          <a:xfrm>
            <a:off x="1173163" y="685800"/>
            <a:ext cx="4511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7A487-9E94-46D3-A1FD-947669EFCA19}" type="slidenum">
              <a:rPr lang="en-US" smtClean="0"/>
              <a:pPr/>
              <a:t>‹#›</a:t>
            </a:fld>
            <a:endParaRPr lang="en-US"/>
          </a:p>
        </p:txBody>
      </p:sp>
    </p:spTree>
    <p:extLst>
      <p:ext uri="{BB962C8B-B14F-4D97-AF65-F5344CB8AC3E}">
        <p14:creationId xmlns:p14="http://schemas.microsoft.com/office/powerpoint/2010/main" val="44089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0794156"/>
            <a:ext cx="38862000" cy="7448127"/>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0" y="19690080"/>
            <a:ext cx="32004000" cy="887984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0225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73581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000" y="1391502"/>
            <a:ext cx="10287000" cy="296477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0" y="1391502"/>
            <a:ext cx="30099000" cy="296477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9241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A88D4E-A659-427F-9953-D558FC70E3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95352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5" y="22328296"/>
            <a:ext cx="38862000" cy="690118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611565" y="14727350"/>
            <a:ext cx="38862000" cy="76009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A88D4E-A659-427F-9953-D558FC70E3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65589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241000" y="8107684"/>
            <a:ext cx="20193000" cy="22931546"/>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A88D4E-A659-427F-9953-D558FC70E3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36878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7777906"/>
            <a:ext cx="20200940"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286000" y="11019367"/>
            <a:ext cx="20200940"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225128" y="7777906"/>
            <a:ext cx="20208875" cy="3241461"/>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3225128" y="11019367"/>
            <a:ext cx="20208875" cy="20019859"/>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A88D4E-A659-427F-9953-D558FC70E309}" type="datetimeFigureOut">
              <a:rPr lang="en-US" smtClean="0"/>
              <a:pPr/>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169389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A88D4E-A659-427F-9953-D558FC70E309}" type="datetimeFigureOut">
              <a:rPr lang="en-US" smtClean="0"/>
              <a:pPr/>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98774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88D4E-A659-427F-9953-D558FC70E309}" type="datetimeFigureOut">
              <a:rPr lang="en-US" smtClean="0"/>
              <a:pPr/>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5407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5" y="1383453"/>
            <a:ext cx="15041565" cy="588772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875250" y="1383457"/>
            <a:ext cx="25558750" cy="2965577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86005" y="7271177"/>
            <a:ext cx="15041565" cy="237680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263939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440" y="24323040"/>
            <a:ext cx="27432000" cy="287147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961440" y="3104727"/>
            <a:ext cx="27432000" cy="2084832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961440" y="27194513"/>
            <a:ext cx="27432000" cy="407796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A88D4E-A659-427F-9953-D558FC70E3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BC138-E860-439C-A0AF-D747E23A4829}" type="slidenum">
              <a:rPr lang="en-US" smtClean="0"/>
              <a:pPr/>
              <a:t>‹#›</a:t>
            </a:fld>
            <a:endParaRPr lang="en-US"/>
          </a:p>
        </p:txBody>
      </p:sp>
    </p:spTree>
    <p:extLst>
      <p:ext uri="{BB962C8B-B14F-4D97-AF65-F5344CB8AC3E}">
        <p14:creationId xmlns:p14="http://schemas.microsoft.com/office/powerpoint/2010/main" val="79258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0" y="1391499"/>
            <a:ext cx="41148000" cy="57912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86000" y="8107684"/>
            <a:ext cx="41148000" cy="22931546"/>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86000" y="32205509"/>
            <a:ext cx="10668000" cy="1849967"/>
          </a:xfrm>
          <a:prstGeom prst="rect">
            <a:avLst/>
          </a:prstGeom>
        </p:spPr>
        <p:txBody>
          <a:bodyPr vert="horz" lIns="470258" tIns="235129" rIns="470258" bIns="235129" rtlCol="0" anchor="ctr"/>
          <a:lstStyle>
            <a:lvl1pPr algn="l">
              <a:defRPr sz="6200">
                <a:solidFill>
                  <a:schemeClr val="tx1">
                    <a:tint val="75000"/>
                  </a:schemeClr>
                </a:solidFill>
              </a:defRPr>
            </a:lvl1pPr>
          </a:lstStyle>
          <a:p>
            <a:fld id="{AEA88D4E-A659-427F-9953-D558FC70E309}" type="datetimeFigureOut">
              <a:rPr lang="en-US" smtClean="0"/>
              <a:pPr/>
              <a:t>9/9/2014</a:t>
            </a:fld>
            <a:endParaRPr lang="en-US"/>
          </a:p>
        </p:txBody>
      </p:sp>
      <p:sp>
        <p:nvSpPr>
          <p:cNvPr id="5" name="Footer Placeholder 4"/>
          <p:cNvSpPr>
            <a:spLocks noGrp="1"/>
          </p:cNvSpPr>
          <p:nvPr>
            <p:ph type="ftr" sz="quarter" idx="3"/>
          </p:nvPr>
        </p:nvSpPr>
        <p:spPr>
          <a:xfrm>
            <a:off x="15621000" y="32205509"/>
            <a:ext cx="14478000" cy="1849967"/>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0" y="32205509"/>
            <a:ext cx="10668000" cy="1849967"/>
          </a:xfrm>
          <a:prstGeom prst="rect">
            <a:avLst/>
          </a:prstGeom>
        </p:spPr>
        <p:txBody>
          <a:bodyPr vert="horz" lIns="470258" tIns="235129" rIns="470258" bIns="235129" rtlCol="0" anchor="ctr"/>
          <a:lstStyle>
            <a:lvl1pPr algn="r">
              <a:defRPr sz="6200">
                <a:solidFill>
                  <a:schemeClr val="tx1">
                    <a:tint val="75000"/>
                  </a:schemeClr>
                </a:solidFill>
              </a:defRPr>
            </a:lvl1pPr>
          </a:lstStyle>
          <a:p>
            <a:fld id="{4F7BC138-E860-439C-A0AF-D747E23A4829}" type="slidenum">
              <a:rPr lang="en-US" smtClean="0"/>
              <a:pPr/>
              <a:t>‹#›</a:t>
            </a:fld>
            <a:endParaRPr lang="en-US"/>
          </a:p>
        </p:txBody>
      </p:sp>
    </p:spTree>
    <p:extLst>
      <p:ext uri="{BB962C8B-B14F-4D97-AF65-F5344CB8AC3E}">
        <p14:creationId xmlns:p14="http://schemas.microsoft.com/office/powerpoint/2010/main" val="13923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AC0"/>
        </a:solidFill>
        <a:effectLst/>
      </p:bgPr>
    </p:bg>
    <p:spTree>
      <p:nvGrpSpPr>
        <p:cNvPr id="1" name=""/>
        <p:cNvGrpSpPr/>
        <p:nvPr/>
      </p:nvGrpSpPr>
      <p:grpSpPr>
        <a:xfrm>
          <a:off x="0" y="0"/>
          <a:ext cx="0" cy="0"/>
          <a:chOff x="0" y="0"/>
          <a:chExt cx="0" cy="0"/>
        </a:xfrm>
      </p:grpSpPr>
      <p:sp>
        <p:nvSpPr>
          <p:cNvPr id="7" name="Rectangle 6"/>
          <p:cNvSpPr/>
          <p:nvPr/>
        </p:nvSpPr>
        <p:spPr>
          <a:xfrm>
            <a:off x="228600" y="152401"/>
            <a:ext cx="45262800" cy="472439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5791200" y="228601"/>
            <a:ext cx="32308800" cy="3046988"/>
          </a:xfrm>
          <a:prstGeom prst="rect">
            <a:avLst/>
          </a:prstGeom>
          <a:noFill/>
        </p:spPr>
        <p:txBody>
          <a:bodyPr wrap="square" rtlCol="0">
            <a:spAutoFit/>
          </a:bodyPr>
          <a:lstStyle/>
          <a:p>
            <a:pPr algn="ctr"/>
            <a:r>
              <a:rPr lang="en-US" sz="9600" b="1" dirty="0" smtClean="0">
                <a:latin typeface="Rockwell" pitchFamily="18" charset="0"/>
                <a:cs typeface="Arial" panose="020B0604020202020204" pitchFamily="34" charset="0"/>
              </a:rPr>
              <a:t>Digit Ratio Measures of Prenatal Testosterone Exposure in Predicting Provoked Aggression</a:t>
            </a:r>
            <a:endParaRPr lang="en-US" sz="9600" b="1" dirty="0">
              <a:latin typeface="Rockwell" pitchFamily="18" charset="0"/>
              <a:cs typeface="Arial" panose="020B0604020202020204" pitchFamily="34" charset="0"/>
            </a:endParaRPr>
          </a:p>
        </p:txBody>
      </p:sp>
      <p:sp>
        <p:nvSpPr>
          <p:cNvPr id="9" name="TextBox 8"/>
          <p:cNvSpPr txBox="1"/>
          <p:nvPr/>
        </p:nvSpPr>
        <p:spPr>
          <a:xfrm>
            <a:off x="5791200" y="3275588"/>
            <a:ext cx="32308800" cy="1569660"/>
          </a:xfrm>
          <a:prstGeom prst="rect">
            <a:avLst/>
          </a:prstGeom>
          <a:noFill/>
        </p:spPr>
        <p:txBody>
          <a:bodyPr wrap="square" rtlCol="0">
            <a:spAutoFit/>
          </a:bodyPr>
          <a:lstStyle/>
          <a:p>
            <a:pPr algn="ctr"/>
            <a:r>
              <a:rPr lang="en-US" sz="4800" dirty="0" smtClean="0">
                <a:latin typeface="Arial" panose="020B0604020202020204" pitchFamily="34" charset="0"/>
                <a:cs typeface="Arial" panose="020B0604020202020204" pitchFamily="34" charset="0"/>
              </a:rPr>
              <a:t>Joseph </a:t>
            </a:r>
            <a:r>
              <a:rPr lang="en-US" sz="4800" dirty="0" err="1" smtClean="0">
                <a:latin typeface="Arial" panose="020B0604020202020204" pitchFamily="34" charset="0"/>
                <a:cs typeface="Arial" panose="020B0604020202020204" pitchFamily="34" charset="0"/>
              </a:rPr>
              <a:t>Hilgard</a:t>
            </a:r>
            <a:r>
              <a:rPr lang="en-US" sz="4800" dirty="0" smtClean="0">
                <a:latin typeface="Arial" panose="020B0604020202020204" pitchFamily="34" charset="0"/>
                <a:cs typeface="Arial" panose="020B0604020202020204" pitchFamily="34" charset="0"/>
              </a:rPr>
              <a:t>, Christopher R. </a:t>
            </a:r>
            <a:r>
              <a:rPr lang="en-US" sz="4800" dirty="0" err="1" smtClean="0">
                <a:latin typeface="Arial" panose="020B0604020202020204" pitchFamily="34" charset="0"/>
                <a:cs typeface="Arial" panose="020B0604020202020204" pitchFamily="34" charset="0"/>
              </a:rPr>
              <a:t>Engelhardt</a:t>
            </a:r>
            <a:r>
              <a:rPr lang="en-US" sz="4800" dirty="0" smtClean="0">
                <a:latin typeface="Arial" panose="020B0604020202020204" pitchFamily="34" charset="0"/>
                <a:cs typeface="Arial" panose="020B0604020202020204" pitchFamily="34" charset="0"/>
              </a:rPr>
              <a:t>, Bruce D. </a:t>
            </a:r>
            <a:r>
              <a:rPr lang="en-US" sz="4800" dirty="0" err="1" smtClean="0">
                <a:latin typeface="Arial" panose="020B0604020202020204" pitchFamily="34" charset="0"/>
                <a:cs typeface="Arial" panose="020B0604020202020204" pitchFamily="34" charset="0"/>
              </a:rPr>
              <a:t>Bartholow</a:t>
            </a:r>
            <a:r>
              <a:rPr lang="en-US" sz="4800" dirty="0" smtClean="0">
                <a:latin typeface="Arial" panose="020B0604020202020204" pitchFamily="34" charset="0"/>
                <a:cs typeface="Arial" panose="020B0604020202020204" pitchFamily="34" charset="0"/>
              </a:rPr>
              <a:t>, &amp; Ines </a:t>
            </a:r>
            <a:r>
              <a:rPr lang="en-US" sz="4800" dirty="0" err="1" smtClean="0">
                <a:latin typeface="Arial" panose="020B0604020202020204" pitchFamily="34" charset="0"/>
                <a:cs typeface="Arial" panose="020B0604020202020204" pitchFamily="34" charset="0"/>
              </a:rPr>
              <a:t>Segert</a:t>
            </a:r>
            <a:r>
              <a:rPr lang="en-US" sz="4800" dirty="0" smtClean="0">
                <a:latin typeface="Arial" panose="020B0604020202020204" pitchFamily="34" charset="0"/>
                <a:cs typeface="Arial" panose="020B0604020202020204" pitchFamily="34" charset="0"/>
              </a:rPr>
              <a:t> </a:t>
            </a:r>
          </a:p>
          <a:p>
            <a:pPr algn="ctr"/>
            <a:r>
              <a:rPr lang="en-US" sz="4800" dirty="0" smtClean="0">
                <a:latin typeface="Arial" panose="020B0604020202020204" pitchFamily="34" charset="0"/>
                <a:cs typeface="Arial" panose="020B0604020202020204" pitchFamily="34" charset="0"/>
              </a:rPr>
              <a:t>University of Missouri</a:t>
            </a:r>
            <a:endParaRPr lang="en-US" sz="4800" dirty="0">
              <a:latin typeface="Arial" panose="020B0604020202020204" pitchFamily="34" charset="0"/>
              <a:cs typeface="Arial" panose="020B0604020202020204" pitchFamily="34" charset="0"/>
            </a:endParaRPr>
          </a:p>
        </p:txBody>
      </p:sp>
      <p:grpSp>
        <p:nvGrpSpPr>
          <p:cNvPr id="38" name="Group 37"/>
          <p:cNvGrpSpPr/>
          <p:nvPr/>
        </p:nvGrpSpPr>
        <p:grpSpPr>
          <a:xfrm>
            <a:off x="457200" y="27766579"/>
            <a:ext cx="13937675" cy="6785747"/>
            <a:chOff x="14572354" y="5029201"/>
            <a:chExt cx="14919862" cy="7263938"/>
          </a:xfrm>
        </p:grpSpPr>
        <p:grpSp>
          <p:nvGrpSpPr>
            <p:cNvPr id="4" name="Group 3"/>
            <p:cNvGrpSpPr>
              <a:grpSpLocks noChangeAspect="1"/>
            </p:cNvGrpSpPr>
            <p:nvPr/>
          </p:nvGrpSpPr>
          <p:grpSpPr>
            <a:xfrm>
              <a:off x="14572354" y="5056475"/>
              <a:ext cx="7371825" cy="7236664"/>
              <a:chOff x="2870324" y="22329650"/>
              <a:chExt cx="8788276" cy="8627143"/>
            </a:xfrm>
          </p:grpSpPr>
          <p:pic>
            <p:nvPicPr>
              <p:cNvPr id="5" name="Picture 4"/>
              <p:cNvPicPr>
                <a:picLocks noChangeAspect="1"/>
              </p:cNvPicPr>
              <p:nvPr/>
            </p:nvPicPr>
            <p:blipFill>
              <a:blip r:embed="rId2" cstate="print"/>
              <a:stretch>
                <a:fillRect/>
              </a:stretch>
            </p:blipFill>
            <p:spPr>
              <a:xfrm>
                <a:off x="2880360" y="22329650"/>
                <a:ext cx="8778240" cy="6429240"/>
              </a:xfrm>
              <a:prstGeom prst="rect">
                <a:avLst/>
              </a:prstGeom>
            </p:spPr>
          </p:pic>
          <p:sp>
            <p:nvSpPr>
              <p:cNvPr id="6" name="TextBox 5"/>
              <p:cNvSpPr txBox="1"/>
              <p:nvPr/>
            </p:nvSpPr>
            <p:spPr>
              <a:xfrm>
                <a:off x="2870324" y="28914388"/>
                <a:ext cx="8751866" cy="204240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Chex Quest (Non-Violent Game)</a:t>
                </a:r>
              </a:p>
              <a:p>
                <a:pPr algn="ctr"/>
                <a:r>
                  <a:rPr lang="en-US" sz="3200" dirty="0" smtClean="0">
                    <a:latin typeface="Helvetica" pitchFamily="34" charset="0"/>
                    <a:cs typeface="Helvetica" pitchFamily="34" charset="0"/>
                  </a:rPr>
                  <a:t>Player uses an electronic tool to teleport aliens back to their home</a:t>
                </a:r>
                <a:r>
                  <a:rPr lang="en-US" sz="3400" dirty="0" smtClean="0">
                    <a:latin typeface="Helvetica" pitchFamily="34" charset="0"/>
                    <a:cs typeface="Helvetica" pitchFamily="34" charset="0"/>
                  </a:rPr>
                  <a:t>.</a:t>
                </a:r>
                <a:endParaRPr lang="en-US" sz="3400" dirty="0" smtClean="0">
                  <a:latin typeface="Arial" panose="020B0604020202020204" pitchFamily="34" charset="0"/>
                  <a:cs typeface="Arial" panose="020B0604020202020204" pitchFamily="34" charset="0"/>
                </a:endParaRPr>
              </a:p>
            </p:txBody>
          </p:sp>
        </p:grpSp>
        <p:grpSp>
          <p:nvGrpSpPr>
            <p:cNvPr id="11" name="Group 10"/>
            <p:cNvGrpSpPr>
              <a:grpSpLocks noChangeAspect="1"/>
            </p:cNvGrpSpPr>
            <p:nvPr/>
          </p:nvGrpSpPr>
          <p:grpSpPr>
            <a:xfrm>
              <a:off x="22098001" y="5029201"/>
              <a:ext cx="7394215" cy="7263937"/>
              <a:chOff x="2956560" y="14521944"/>
              <a:chExt cx="8778240" cy="8623577"/>
            </a:xfrm>
          </p:grpSpPr>
          <p:pic>
            <p:nvPicPr>
              <p:cNvPr id="12" name="Picture 11"/>
              <p:cNvPicPr>
                <a:picLocks noChangeAspect="1"/>
              </p:cNvPicPr>
              <p:nvPr/>
            </p:nvPicPr>
            <p:blipFill>
              <a:blip r:embed="rId3" cstate="print"/>
              <a:stretch>
                <a:fillRect/>
              </a:stretch>
            </p:blipFill>
            <p:spPr>
              <a:xfrm>
                <a:off x="2956560" y="14521944"/>
                <a:ext cx="8778240" cy="6434831"/>
              </a:xfrm>
              <a:prstGeom prst="rect">
                <a:avLst/>
              </a:prstGeom>
            </p:spPr>
          </p:pic>
          <p:sp>
            <p:nvSpPr>
              <p:cNvPr id="13" name="TextBox 12"/>
              <p:cNvSpPr txBox="1"/>
              <p:nvPr/>
            </p:nvSpPr>
            <p:spPr>
              <a:xfrm>
                <a:off x="2967529" y="21111625"/>
                <a:ext cx="8753360" cy="203389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b="1" dirty="0" smtClean="0">
                    <a:latin typeface="Arial" panose="020B0604020202020204" pitchFamily="34" charset="0"/>
                    <a:cs typeface="Arial" panose="020B0604020202020204" pitchFamily="34" charset="0"/>
                  </a:rPr>
                  <a:t>Brutal Doom (Violent Game)</a:t>
                </a:r>
              </a:p>
              <a:p>
                <a:pPr algn="ctr"/>
                <a:r>
                  <a:rPr lang="en-US" sz="3200" dirty="0" smtClean="0">
                    <a:latin typeface="Helvetica" pitchFamily="34" charset="0"/>
                    <a:cs typeface="Helvetica" pitchFamily="34" charset="0"/>
                  </a:rPr>
                  <a:t>Player uses guns to kill enemies with extreme violence &amp; gore.</a:t>
                </a:r>
                <a:endParaRPr lang="en-US" sz="3200" dirty="0" smtClean="0">
                  <a:latin typeface="Arial" panose="020B0604020202020204" pitchFamily="34" charset="0"/>
                  <a:cs typeface="Arial" panose="020B0604020202020204" pitchFamily="34" charset="0"/>
                </a:endParaRPr>
              </a:p>
            </p:txBody>
          </p:sp>
        </p:grpSp>
      </p:grpSp>
      <p:sp>
        <p:nvSpPr>
          <p:cNvPr id="14" name="TextBox 13"/>
          <p:cNvSpPr txBox="1"/>
          <p:nvPr/>
        </p:nvSpPr>
        <p:spPr>
          <a:xfrm>
            <a:off x="457200" y="15719018"/>
            <a:ext cx="13944600" cy="289310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Purpose</a:t>
            </a:r>
          </a:p>
          <a:p>
            <a:r>
              <a:rPr lang="en-US" sz="3200" dirty="0" smtClean="0">
                <a:latin typeface="Helvetica" pitchFamily="34" charset="0"/>
                <a:cs typeface="Helvetica" pitchFamily="34" charset="0"/>
              </a:rPr>
              <a:t>This study tests the effects of video game violence, video game difficulty, and prenatal testosterone on provoked aggressive behavior.  Furthermore, it tests the media effects in an experimental paradigm that does not confound differences in gameplay with differences in violent content.</a:t>
            </a:r>
          </a:p>
        </p:txBody>
      </p:sp>
      <p:sp>
        <p:nvSpPr>
          <p:cNvPr id="16" name="TextBox 15"/>
          <p:cNvSpPr txBox="1"/>
          <p:nvPr/>
        </p:nvSpPr>
        <p:spPr>
          <a:xfrm>
            <a:off x="15201900" y="5181600"/>
            <a:ext cx="15316200" cy="4524315"/>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Analysis</a:t>
            </a:r>
          </a:p>
          <a:p>
            <a:pPr>
              <a:spcAft>
                <a:spcPts val="1200"/>
              </a:spcAft>
            </a:pPr>
            <a:r>
              <a:rPr lang="en-US" sz="3200" dirty="0" smtClean="0">
                <a:latin typeface="Helvetica" pitchFamily="34" charset="0"/>
                <a:cs typeface="Helvetica" pitchFamily="34" charset="0"/>
              </a:rPr>
              <a:t>Many participants indicated not being deceived, and others’ data are still being entered and analyzed. Thus, the sample size used for current analyses is 157 for 2d4d ratio analyses, 201 for other analyses.</a:t>
            </a:r>
          </a:p>
          <a:p>
            <a:pPr>
              <a:spcAft>
                <a:spcPts val="1200"/>
              </a:spcAft>
            </a:pPr>
            <a:r>
              <a:rPr lang="en-US" sz="3200" dirty="0" smtClean="0">
                <a:latin typeface="Helvetica" pitchFamily="34" charset="0"/>
                <a:cs typeface="Helvetica" pitchFamily="34" charset="0"/>
              </a:rPr>
              <a:t>In addition to effect sizes and confidence intervals, the present research uses Bayes Factors to quantify the strength of evidence for or against the alternative hypothesis of a small effect (</a:t>
            </a:r>
            <a:r>
              <a:rPr lang="en-US" sz="2800" dirty="0" smtClean="0">
                <a:latin typeface="Helvetica" pitchFamily="34" charset="0"/>
                <a:cs typeface="Helvetica" pitchFamily="34" charset="0"/>
              </a:rPr>
              <a:t>R package ‘</a:t>
            </a:r>
            <a:r>
              <a:rPr lang="en-US" sz="2800" dirty="0" err="1" smtClean="0">
                <a:latin typeface="Helvetica" pitchFamily="34" charset="0"/>
                <a:cs typeface="Helvetica" pitchFamily="34" charset="0"/>
              </a:rPr>
              <a:t>BayesFactor</a:t>
            </a:r>
            <a:r>
              <a:rPr lang="en-US" sz="2800" dirty="0" smtClean="0">
                <a:latin typeface="Helvetica" pitchFamily="34" charset="0"/>
                <a:cs typeface="Helvetica" pitchFamily="34" charset="0"/>
              </a:rPr>
              <a:t>’ with </a:t>
            </a:r>
            <a:r>
              <a:rPr lang="en-US" sz="2800" dirty="0" err="1" smtClean="0">
                <a:latin typeface="Helvetica" pitchFamily="34" charset="0"/>
                <a:cs typeface="Helvetica" pitchFamily="34" charset="0"/>
              </a:rPr>
              <a:t>rscaleFixed</a:t>
            </a:r>
            <a:r>
              <a:rPr lang="en-US" sz="2800" dirty="0" smtClean="0">
                <a:latin typeface="Helvetica" pitchFamily="34" charset="0"/>
                <a:cs typeface="Helvetica" pitchFamily="34" charset="0"/>
              </a:rPr>
              <a:t> = .21;</a:t>
            </a:r>
            <a:r>
              <a:rPr lang="en-US" sz="3200" dirty="0" smtClean="0">
                <a:latin typeface="Helvetica" pitchFamily="34" charset="0"/>
                <a:cs typeface="Helvetica" pitchFamily="34" charset="0"/>
              </a:rPr>
              <a:t> </a:t>
            </a:r>
            <a:r>
              <a:rPr lang="en-US" sz="2800" dirty="0" smtClean="0">
                <a:latin typeface="Helvetica" pitchFamily="34" charset="0"/>
                <a:cs typeface="Helvetica" pitchFamily="34" charset="0"/>
              </a:rPr>
              <a:t>Morey et al., 2014</a:t>
            </a:r>
            <a:r>
              <a:rPr lang="en-US" sz="3200" dirty="0" smtClean="0">
                <a:latin typeface="Helvetica" pitchFamily="34" charset="0"/>
                <a:cs typeface="Helvetica" pitchFamily="34" charset="0"/>
              </a:rPr>
              <a:t>).</a:t>
            </a:r>
            <a:endParaRPr lang="en-US" sz="3200" dirty="0">
              <a:latin typeface="Helvetica" pitchFamily="34" charset="0"/>
              <a:cs typeface="Helvetica" pitchFamily="34" charset="0"/>
            </a:endParaRPr>
          </a:p>
        </p:txBody>
      </p:sp>
      <p:sp>
        <p:nvSpPr>
          <p:cNvPr id="18" name="TextBox 17"/>
          <p:cNvSpPr txBox="1"/>
          <p:nvPr/>
        </p:nvSpPr>
        <p:spPr>
          <a:xfrm>
            <a:off x="31318200" y="21952149"/>
            <a:ext cx="13944600" cy="9618018"/>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Discussion</a:t>
            </a:r>
          </a:p>
          <a:p>
            <a:pPr>
              <a:buFont typeface="Arial" pitchFamily="34" charset="0"/>
              <a:buChar char="•"/>
            </a:pPr>
            <a:r>
              <a:rPr lang="en-US" sz="3600" dirty="0" smtClean="0">
                <a:latin typeface="Helvetica" pitchFamily="34" charset="0"/>
                <a:cs typeface="Helvetica" pitchFamily="34" charset="0"/>
              </a:rPr>
              <a:t>Results provide some evidence that 2d4d ratio does not predict aggressive behavior, even in the context of provocation. </a:t>
            </a:r>
          </a:p>
          <a:p>
            <a:pPr marL="1082675" lvl="1" indent="-503238">
              <a:spcAft>
                <a:spcPts val="600"/>
              </a:spcAft>
              <a:buFont typeface="Arial" pitchFamily="34" charset="0"/>
              <a:buChar char="•"/>
            </a:pPr>
            <a:r>
              <a:rPr lang="en-US" sz="3600" dirty="0" smtClean="0">
                <a:latin typeface="Helvetica" pitchFamily="34" charset="0"/>
                <a:cs typeface="Helvetica" pitchFamily="34" charset="0"/>
              </a:rPr>
              <a:t>Note that setting a larger prior expectation on effect size would increase the evidence’s preference for the null.</a:t>
            </a:r>
          </a:p>
          <a:p>
            <a:pPr>
              <a:buFont typeface="Arial" pitchFamily="34" charset="0"/>
              <a:buChar char="•"/>
            </a:pPr>
            <a:r>
              <a:rPr lang="en-US" sz="3600" dirty="0" smtClean="0">
                <a:latin typeface="Helvetica" pitchFamily="34" charset="0"/>
                <a:cs typeface="Helvetica" pitchFamily="34" charset="0"/>
              </a:rPr>
              <a:t>Results are equivocal with regard to effects of violent and difficult game contents.  </a:t>
            </a:r>
          </a:p>
          <a:p>
            <a:pPr marL="1082675" lvl="1" indent="-503238">
              <a:spcAft>
                <a:spcPts val="1200"/>
              </a:spcAft>
              <a:buFont typeface="Arial" pitchFamily="34" charset="0"/>
              <a:buChar char="•"/>
            </a:pPr>
            <a:r>
              <a:rPr lang="en-US" sz="3600" dirty="0" smtClean="0">
                <a:latin typeface="Helvetica" pitchFamily="34" charset="0"/>
                <a:cs typeface="Helvetica" pitchFamily="34" charset="0"/>
              </a:rPr>
              <a:t>Conventional statistics indicate small effects, but only if the interaction is included in the model.  Bayes Factors, on the other hand, concludes support for the null.  </a:t>
            </a:r>
          </a:p>
          <a:p>
            <a:pPr>
              <a:spcAft>
                <a:spcPts val="1200"/>
              </a:spcAft>
              <a:buFont typeface="Arial" pitchFamily="34" charset="0"/>
              <a:buChar char="•"/>
            </a:pPr>
            <a:r>
              <a:rPr lang="en-US" sz="3600" dirty="0" smtClean="0">
                <a:latin typeface="Helvetica" pitchFamily="34" charset="0"/>
                <a:cs typeface="Helvetica" pitchFamily="34" charset="0"/>
              </a:rPr>
              <a:t>It is possible that the effects of violent games on aggression are smaller than typically reported in meta-analysis (r = .21, Anderson et al., 2010), at least when games are very closely matched in structural features and game content other than violence. </a:t>
            </a:r>
          </a:p>
          <a:p>
            <a:pPr>
              <a:spcAft>
                <a:spcPts val="1200"/>
              </a:spcAft>
              <a:buFont typeface="Arial" pitchFamily="34" charset="0"/>
              <a:buChar char="•"/>
            </a:pPr>
            <a:r>
              <a:rPr lang="en-US" sz="3600" dirty="0" smtClean="0">
                <a:latin typeface="Helvetica" pitchFamily="34" charset="0"/>
                <a:cs typeface="Helvetica" pitchFamily="34" charset="0"/>
              </a:rPr>
              <a:t>The current results are speculative, and final conclusions cannot be drawn until the full sample size is collected.</a:t>
            </a:r>
          </a:p>
        </p:txBody>
      </p:sp>
      <p:sp>
        <p:nvSpPr>
          <p:cNvPr id="19" name="TextBox 18"/>
          <p:cNvSpPr txBox="1"/>
          <p:nvPr/>
        </p:nvSpPr>
        <p:spPr>
          <a:xfrm>
            <a:off x="31318200" y="5181600"/>
            <a:ext cx="13944600" cy="16250603"/>
          </a:xfrm>
          <a:prstGeom prst="rect">
            <a:avLst/>
          </a:prstGeom>
          <a:solidFill>
            <a:schemeClr val="bg1"/>
          </a:solidFill>
          <a:ln w="76200">
            <a:solidFill>
              <a:schemeClr val="tx1"/>
            </a:solidFill>
          </a:ln>
        </p:spPr>
        <p:txBody>
          <a:bodyPr wrap="square" lIns="182880" tIns="91440" rIns="182880" bIns="91440" rtlCol="0">
            <a:spAutoFit/>
          </a:bodyPr>
          <a:lstStyle/>
          <a:p>
            <a:r>
              <a:rPr lang="en-US" sz="3600" dirty="0" smtClean="0">
                <a:latin typeface="Helvetica" pitchFamily="34" charset="0"/>
                <a:cs typeface="Helvetica" pitchFamily="34" charset="0"/>
              </a:rPr>
              <a:t>Effects of game contents were also inspected via 2 (Violence) x 2 (Difficulty) ANOVA, which indicated: </a:t>
            </a:r>
          </a:p>
          <a:p>
            <a:pPr>
              <a:buFont typeface="Arial" pitchFamily="34" charset="0"/>
              <a:buChar char="•"/>
            </a:pPr>
            <a:r>
              <a:rPr lang="en-US" sz="3600" dirty="0" smtClean="0">
                <a:latin typeface="Helvetica" pitchFamily="34" charset="0"/>
                <a:cs typeface="Helvetica" pitchFamily="34" charset="0"/>
              </a:rPr>
              <a:t> A small effect of difficulty,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1.99, </a:t>
            </a:r>
            <a:r>
              <a:rPr lang="en-US" sz="3600" i="1" dirty="0" smtClean="0">
                <a:latin typeface="Helvetica" pitchFamily="34" charset="0"/>
                <a:cs typeface="Helvetica" pitchFamily="34" charset="0"/>
              </a:rPr>
              <a:t>r </a:t>
            </a:r>
            <a:r>
              <a:rPr lang="en-US" sz="3600" dirty="0" smtClean="0">
                <a:latin typeface="Helvetica" pitchFamily="34" charset="0"/>
                <a:cs typeface="Helvetica" pitchFamily="34" charset="0"/>
              </a:rPr>
              <a:t>= .14, [.00, .27]</a:t>
            </a:r>
          </a:p>
          <a:p>
            <a:pPr>
              <a:buFont typeface="Arial" pitchFamily="34" charset="0"/>
              <a:buChar char="•"/>
            </a:pPr>
            <a:r>
              <a:rPr lang="en-US" sz="3600" dirty="0" smtClean="0">
                <a:latin typeface="Helvetica" pitchFamily="34" charset="0"/>
                <a:cs typeface="Helvetica" pitchFamily="34" charset="0"/>
              </a:rPr>
              <a:t> A small effect of violence,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1.96, </a:t>
            </a:r>
            <a:r>
              <a:rPr lang="en-US" sz="3600" i="1" dirty="0" smtClean="0">
                <a:latin typeface="Helvetica" pitchFamily="34" charset="0"/>
                <a:cs typeface="Helvetica" pitchFamily="34" charset="0"/>
              </a:rPr>
              <a:t>r</a:t>
            </a:r>
            <a:r>
              <a:rPr lang="en-US" sz="3600" dirty="0" smtClean="0">
                <a:latin typeface="Helvetica" pitchFamily="34" charset="0"/>
                <a:cs typeface="Helvetica" pitchFamily="34" charset="0"/>
              </a:rPr>
              <a:t> = .14, [.00, .27]</a:t>
            </a:r>
          </a:p>
          <a:p>
            <a:pPr>
              <a:buFont typeface="Arial" pitchFamily="34" charset="0"/>
              <a:buChar char="•"/>
            </a:pPr>
            <a:r>
              <a:rPr lang="en-US" sz="3600" dirty="0" smtClean="0">
                <a:latin typeface="Helvetica" pitchFamily="34" charset="0"/>
                <a:cs typeface="Helvetica" pitchFamily="34" charset="0"/>
              </a:rPr>
              <a:t> A difficulty*violence interaction, </a:t>
            </a:r>
            <a:r>
              <a:rPr lang="en-US" sz="3600" i="1" dirty="0" smtClean="0">
                <a:latin typeface="Helvetica" pitchFamily="34" charset="0"/>
                <a:cs typeface="Helvetica" pitchFamily="34" charset="0"/>
              </a:rPr>
              <a:t>t</a:t>
            </a:r>
            <a:r>
              <a:rPr lang="en-US" sz="3600" dirty="0" smtClean="0">
                <a:latin typeface="Helvetica" pitchFamily="34" charset="0"/>
                <a:cs typeface="Helvetica" pitchFamily="34" charset="0"/>
              </a:rPr>
              <a:t>(197) = -1.77, </a:t>
            </a:r>
            <a:r>
              <a:rPr lang="en-US" sz="3600" i="1" dirty="0" smtClean="0">
                <a:latin typeface="Helvetica" pitchFamily="34" charset="0"/>
                <a:cs typeface="Helvetica" pitchFamily="34" charset="0"/>
              </a:rPr>
              <a:t>r </a:t>
            </a:r>
            <a:r>
              <a:rPr lang="en-US" sz="3600" dirty="0" smtClean="0">
                <a:latin typeface="Helvetica" pitchFamily="34" charset="0"/>
                <a:cs typeface="Helvetica" pitchFamily="34" charset="0"/>
              </a:rPr>
              <a:t>= -.13, [-.26, .01]</a:t>
            </a: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pPr>
              <a:buFont typeface="Arial" pitchFamily="34" charset="0"/>
              <a:buChar char="•"/>
            </a:pPr>
            <a:endParaRPr lang="en-US" sz="3600" dirty="0" smtClean="0">
              <a:latin typeface="Helvetica" pitchFamily="34" charset="0"/>
              <a:cs typeface="Helvetica" pitchFamily="34" charset="0"/>
            </a:endParaRPr>
          </a:p>
          <a:p>
            <a:r>
              <a:rPr lang="en-US" sz="3600" dirty="0" smtClean="0">
                <a:latin typeface="Helvetica" pitchFamily="34" charset="0"/>
                <a:cs typeface="Helvetica" pitchFamily="34" charset="0"/>
              </a:rPr>
              <a:t>However, </a:t>
            </a:r>
            <a:r>
              <a:rPr lang="en-US" sz="3600" dirty="0" err="1" smtClean="0">
                <a:latin typeface="Helvetica" pitchFamily="34" charset="0"/>
                <a:cs typeface="Helvetica" pitchFamily="34" charset="0"/>
              </a:rPr>
              <a:t>Bayes</a:t>
            </a:r>
            <a:r>
              <a:rPr lang="en-US" sz="3600" dirty="0" smtClean="0">
                <a:latin typeface="Helvetica" pitchFamily="34" charset="0"/>
                <a:cs typeface="Helvetica" pitchFamily="34" charset="0"/>
              </a:rPr>
              <a:t> Factors model comparisons favored the null hypothesis over each of the more complex models:  </a:t>
            </a:r>
          </a:p>
          <a:p>
            <a:pPr>
              <a:buFont typeface="Arial" pitchFamily="34" charset="0"/>
              <a:buChar char="•"/>
            </a:pPr>
            <a:r>
              <a:rPr lang="en-US" sz="3600" dirty="0" smtClean="0">
                <a:latin typeface="Helvetica" pitchFamily="34" charset="0"/>
                <a:cs typeface="Helvetica" pitchFamily="34" charset="0"/>
              </a:rPr>
              <a:t> 2.04 : 1 against a violence-only model</a:t>
            </a:r>
          </a:p>
          <a:p>
            <a:pPr>
              <a:buFont typeface="Arial" pitchFamily="34" charset="0"/>
              <a:buChar char="•"/>
            </a:pPr>
            <a:r>
              <a:rPr lang="en-US" sz="3600" dirty="0" smtClean="0">
                <a:latin typeface="Helvetica" pitchFamily="34" charset="0"/>
                <a:cs typeface="Helvetica" pitchFamily="34" charset="0"/>
              </a:rPr>
              <a:t> 2.03 : 1 against a difficulty-only model</a:t>
            </a:r>
          </a:p>
          <a:p>
            <a:pPr>
              <a:buFont typeface="Arial" pitchFamily="34" charset="0"/>
              <a:buChar char="•"/>
            </a:pPr>
            <a:r>
              <a:rPr lang="en-US" sz="3600" dirty="0" smtClean="0">
                <a:latin typeface="Helvetica" pitchFamily="34" charset="0"/>
                <a:cs typeface="Helvetica" pitchFamily="34" charset="0"/>
              </a:rPr>
              <a:t> 4.30 : 1 against additive effects of violence and difficulty, and</a:t>
            </a:r>
          </a:p>
          <a:p>
            <a:pPr>
              <a:buFont typeface="Arial" pitchFamily="34" charset="0"/>
              <a:buChar char="•"/>
            </a:pPr>
            <a:r>
              <a:rPr lang="en-US" sz="3600" dirty="0" smtClean="0">
                <a:latin typeface="Helvetica" pitchFamily="34" charset="0"/>
                <a:cs typeface="Helvetica" pitchFamily="34" charset="0"/>
              </a:rPr>
              <a:t> 3.61 : 1 against the full model with interactive effects of violence and difficulty.  </a:t>
            </a:r>
          </a:p>
        </p:txBody>
      </p:sp>
      <p:sp>
        <p:nvSpPr>
          <p:cNvPr id="29" name="TextBox 28"/>
          <p:cNvSpPr txBox="1"/>
          <p:nvPr/>
        </p:nvSpPr>
        <p:spPr>
          <a:xfrm>
            <a:off x="31318200" y="32167058"/>
            <a:ext cx="13944600" cy="2385268"/>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2600" b="1" dirty="0" smtClean="0">
                <a:latin typeface="Garamond" pitchFamily="18" charset="0"/>
              </a:rPr>
              <a:t>References</a:t>
            </a:r>
          </a:p>
          <a:p>
            <a:r>
              <a:rPr lang="en-US" sz="1300" dirty="0" smtClean="0">
                <a:latin typeface="Helvetica" pitchFamily="34" charset="0"/>
                <a:cs typeface="Helvetica" pitchFamily="34" charset="0"/>
              </a:rPr>
              <a:t>Anderson, C.A., Akiko, S., </a:t>
            </a:r>
            <a:r>
              <a:rPr lang="en-US" sz="1300" dirty="0" err="1" smtClean="0">
                <a:latin typeface="Helvetica" pitchFamily="34" charset="0"/>
                <a:cs typeface="Helvetica" pitchFamily="34" charset="0"/>
              </a:rPr>
              <a:t>Ihori</a:t>
            </a:r>
            <a:r>
              <a:rPr lang="en-US" sz="1300" dirty="0" smtClean="0">
                <a:latin typeface="Helvetica" pitchFamily="34" charset="0"/>
                <a:cs typeface="Helvetica" pitchFamily="34" charset="0"/>
              </a:rPr>
              <a:t>, N., Swing, E.L., Bushman, B.J., Sakamoto, A., Rothstein, H.R., &amp; </a:t>
            </a:r>
            <a:r>
              <a:rPr lang="en-US" sz="1300" dirty="0" err="1" smtClean="0">
                <a:latin typeface="Helvetica" pitchFamily="34" charset="0"/>
                <a:cs typeface="Helvetica" pitchFamily="34" charset="0"/>
              </a:rPr>
              <a:t>Saleem</a:t>
            </a:r>
            <a:r>
              <a:rPr lang="en-US" sz="1300" dirty="0" smtClean="0">
                <a:latin typeface="Helvetica" pitchFamily="34" charset="0"/>
                <a:cs typeface="Helvetica" pitchFamily="34" charset="0"/>
              </a:rPr>
              <a:t>, M. (2010) Violent video game effects on aggression, empathy, and </a:t>
            </a:r>
            <a:r>
              <a:rPr lang="en-US" sz="1300" dirty="0" err="1" smtClean="0">
                <a:latin typeface="Helvetica" pitchFamily="34" charset="0"/>
                <a:cs typeface="Helvetica" pitchFamily="34" charset="0"/>
              </a:rPr>
              <a:t>prosocial</a:t>
            </a:r>
            <a:r>
              <a:rPr lang="en-US" sz="1300" dirty="0" smtClean="0">
                <a:latin typeface="Helvetica" pitchFamily="34" charset="0"/>
                <a:cs typeface="Helvetica" pitchFamily="34" charset="0"/>
              </a:rPr>
              <a:t> behavior in Eastern and Western countries: A meta-analytic review. </a:t>
            </a:r>
            <a:r>
              <a:rPr lang="en-US" sz="1300" i="1" dirty="0" smtClean="0">
                <a:latin typeface="Helvetica" pitchFamily="34" charset="0"/>
                <a:cs typeface="Helvetica" pitchFamily="34" charset="0"/>
              </a:rPr>
              <a:t>Psychological Bulletin, 136, </a:t>
            </a:r>
            <a:r>
              <a:rPr lang="en-US" sz="1300" dirty="0" smtClean="0">
                <a:latin typeface="Helvetica" pitchFamily="34" charset="0"/>
                <a:cs typeface="Helvetica" pitchFamily="34" charset="0"/>
              </a:rPr>
              <a:t>151-173.</a:t>
            </a:r>
          </a:p>
          <a:p>
            <a:r>
              <a:rPr lang="en-US" sz="1300" dirty="0" smtClean="0">
                <a:latin typeface="Helvetica" pitchFamily="34" charset="0"/>
                <a:cs typeface="Helvetica" pitchFamily="34" charset="0"/>
              </a:rPr>
              <a:t>Adachi, P.J.C., &amp; Willoughby, T. (2011) The effect of violent video games on aggression: Is it more than just the violence? </a:t>
            </a:r>
            <a:r>
              <a:rPr lang="en-US" sz="1300" i="1" dirty="0" smtClean="0">
                <a:latin typeface="Helvetica" pitchFamily="34" charset="0"/>
                <a:cs typeface="Helvetica" pitchFamily="34" charset="0"/>
              </a:rPr>
              <a:t>Aggression and Violent Behavior, 16, </a:t>
            </a:r>
            <a:r>
              <a:rPr lang="en-US" sz="1300" dirty="0" smtClean="0">
                <a:latin typeface="Helvetica" pitchFamily="34" charset="0"/>
                <a:cs typeface="Helvetica" pitchFamily="34" charset="0"/>
              </a:rPr>
              <a:t>55-62.</a:t>
            </a:r>
            <a:endParaRPr lang="en-US" sz="1300" dirty="0" smtClean="0">
              <a:latin typeface="Helvetica" pitchFamily="34" charset="0"/>
              <a:cs typeface="Helvetica" pitchFamily="34" charset="0"/>
            </a:endParaRPr>
          </a:p>
          <a:p>
            <a:r>
              <a:rPr lang="en-US" sz="1300" dirty="0" err="1" smtClean="0">
                <a:latin typeface="Helvetica" pitchFamily="34" charset="0"/>
                <a:cs typeface="Helvetica" pitchFamily="34" charset="0"/>
              </a:rPr>
              <a:t>Hasan</a:t>
            </a:r>
            <a:r>
              <a:rPr lang="en-US" sz="1300" dirty="0" smtClean="0">
                <a:latin typeface="Helvetica" pitchFamily="34" charset="0"/>
                <a:cs typeface="Helvetica" pitchFamily="34" charset="0"/>
              </a:rPr>
              <a:t>, Y., </a:t>
            </a:r>
            <a:r>
              <a:rPr lang="en-US" sz="1300" dirty="0" err="1" smtClean="0">
                <a:latin typeface="Helvetica" pitchFamily="34" charset="0"/>
                <a:cs typeface="Helvetica" pitchFamily="34" charset="0"/>
              </a:rPr>
              <a:t>Begue</a:t>
            </a:r>
            <a:r>
              <a:rPr lang="en-US" sz="1300" dirty="0" smtClean="0">
                <a:latin typeface="Helvetica" pitchFamily="34" charset="0"/>
                <a:cs typeface="Helvetica" pitchFamily="34" charset="0"/>
              </a:rPr>
              <a:t>, L., </a:t>
            </a:r>
            <a:r>
              <a:rPr lang="en-US" sz="1300" dirty="0" err="1" smtClean="0">
                <a:latin typeface="Helvetica" pitchFamily="34" charset="0"/>
                <a:cs typeface="Helvetica" pitchFamily="34" charset="0"/>
              </a:rPr>
              <a:t>Scharkow</a:t>
            </a:r>
            <a:r>
              <a:rPr lang="en-US" sz="1300" dirty="0" smtClean="0">
                <a:latin typeface="Helvetica" pitchFamily="34" charset="0"/>
                <a:cs typeface="Helvetica" pitchFamily="34" charset="0"/>
              </a:rPr>
              <a:t>, M., &amp; Bushman, B.J. (2013) The more you play, the more aggressive you become: A long-term experimental study of cumulative violent video game effects on hostile expectations and aggressive behavior. </a:t>
            </a:r>
            <a:r>
              <a:rPr lang="en-US" sz="1300" i="1" dirty="0" smtClean="0">
                <a:latin typeface="Helvetica" pitchFamily="34" charset="0"/>
                <a:cs typeface="Helvetica" pitchFamily="34" charset="0"/>
              </a:rPr>
              <a:t>Journal of Experimental Social Psychology, 49, </a:t>
            </a:r>
            <a:r>
              <a:rPr lang="en-US" sz="1300" dirty="0" smtClean="0">
                <a:latin typeface="Helvetica" pitchFamily="34" charset="0"/>
                <a:cs typeface="Helvetica" pitchFamily="34" charset="0"/>
              </a:rPr>
              <a:t>224-227.</a:t>
            </a:r>
          </a:p>
          <a:p>
            <a:r>
              <a:rPr lang="en-US" sz="1300" dirty="0" smtClean="0">
                <a:latin typeface="Helvetica" pitchFamily="34" charset="0"/>
                <a:cs typeface="Helvetica" pitchFamily="34" charset="0"/>
              </a:rPr>
              <a:t>Millet, K. (2011) An </a:t>
            </a:r>
            <a:r>
              <a:rPr lang="en-US" sz="1300" dirty="0" err="1" smtClean="0">
                <a:latin typeface="Helvetica" pitchFamily="34" charset="0"/>
                <a:cs typeface="Helvetica" pitchFamily="34" charset="0"/>
              </a:rPr>
              <a:t>interactionist</a:t>
            </a:r>
            <a:r>
              <a:rPr lang="en-US" sz="1300" dirty="0" smtClean="0">
                <a:latin typeface="Helvetica" pitchFamily="34" charset="0"/>
                <a:cs typeface="Helvetica" pitchFamily="34" charset="0"/>
              </a:rPr>
              <a:t> perspective on the relation between 2D:4D and behavior: An overview of (moderated) relationships between 2D:4D and economic decision making. </a:t>
            </a:r>
            <a:r>
              <a:rPr lang="en-US" sz="1300" i="1" dirty="0" smtClean="0">
                <a:latin typeface="Helvetica" pitchFamily="34" charset="0"/>
                <a:cs typeface="Helvetica" pitchFamily="34" charset="0"/>
              </a:rPr>
              <a:t>Personality and Individual Differences, 51, </a:t>
            </a:r>
            <a:r>
              <a:rPr lang="en-US" sz="1300" dirty="0" smtClean="0">
                <a:latin typeface="Helvetica" pitchFamily="34" charset="0"/>
                <a:cs typeface="Helvetica" pitchFamily="34" charset="0"/>
              </a:rPr>
              <a:t>397-401.</a:t>
            </a:r>
          </a:p>
          <a:p>
            <a:r>
              <a:rPr lang="en-US" sz="1300" dirty="0" smtClean="0">
                <a:latin typeface="Helvetica" pitchFamily="34" charset="0"/>
                <a:cs typeface="Helvetica" pitchFamily="34" charset="0"/>
              </a:rPr>
              <a:t>Morey, R. D., </a:t>
            </a:r>
            <a:r>
              <a:rPr lang="en-US" sz="1300" dirty="0" err="1" smtClean="0">
                <a:latin typeface="Helvetica" pitchFamily="34" charset="0"/>
                <a:cs typeface="Helvetica" pitchFamily="34" charset="0"/>
              </a:rPr>
              <a:t>Rouder</a:t>
            </a:r>
            <a:r>
              <a:rPr lang="en-US" sz="1300" dirty="0" smtClean="0">
                <a:latin typeface="Helvetica" pitchFamily="34" charset="0"/>
                <a:cs typeface="Helvetica" pitchFamily="34" charset="0"/>
              </a:rPr>
              <a:t>, J.N., &amp; </a:t>
            </a:r>
            <a:r>
              <a:rPr lang="en-US" sz="1300" dirty="0" err="1" smtClean="0">
                <a:latin typeface="Helvetica" pitchFamily="34" charset="0"/>
                <a:cs typeface="Helvetica" pitchFamily="34" charset="0"/>
              </a:rPr>
              <a:t>Jamil</a:t>
            </a:r>
            <a:r>
              <a:rPr lang="en-US" sz="1300" dirty="0" smtClean="0">
                <a:latin typeface="Helvetica" pitchFamily="34" charset="0"/>
                <a:cs typeface="Helvetica" pitchFamily="34" charset="0"/>
              </a:rPr>
              <a:t>, T. (2014). </a:t>
            </a:r>
            <a:r>
              <a:rPr lang="en-US" sz="1300" dirty="0" err="1" smtClean="0">
                <a:latin typeface="Helvetica" pitchFamily="34" charset="0"/>
                <a:cs typeface="Helvetica" pitchFamily="34" charset="0"/>
              </a:rPr>
              <a:t>BayesFactor</a:t>
            </a:r>
            <a:r>
              <a:rPr lang="en-US" sz="1300" dirty="0" smtClean="0">
                <a:latin typeface="Helvetica" pitchFamily="34" charset="0"/>
                <a:cs typeface="Helvetica" pitchFamily="34" charset="0"/>
              </a:rPr>
              <a:t>: Computation of </a:t>
            </a:r>
            <a:r>
              <a:rPr lang="en-US" sz="1300" dirty="0" err="1" smtClean="0">
                <a:latin typeface="Helvetica" pitchFamily="34" charset="0"/>
                <a:cs typeface="Helvetica" pitchFamily="34" charset="0"/>
              </a:rPr>
              <a:t>Bayes</a:t>
            </a:r>
            <a:r>
              <a:rPr lang="en-US" sz="1300" dirty="0" smtClean="0">
                <a:latin typeface="Helvetica" pitchFamily="34" charset="0"/>
                <a:cs typeface="Helvetica" pitchFamily="34" charset="0"/>
              </a:rPr>
              <a:t> factors for common designs. R package version 0.9.8. </a:t>
            </a:r>
            <a:endParaRPr lang="en-US" sz="1300" dirty="0" smtClean="0">
              <a:latin typeface="Helvetica" pitchFamily="34" charset="0"/>
              <a:cs typeface="Helvetica" pitchFamily="34" charset="0"/>
            </a:endParaRPr>
          </a:p>
          <a:p>
            <a:r>
              <a:rPr lang="en-US" sz="1300" dirty="0" err="1" smtClean="0">
                <a:latin typeface="Helvetica" pitchFamily="34" charset="0"/>
                <a:cs typeface="Helvetica" pitchFamily="34" charset="0"/>
              </a:rPr>
              <a:t>Pryzyblski</a:t>
            </a:r>
            <a:r>
              <a:rPr lang="en-US" sz="1300" dirty="0" smtClean="0">
                <a:latin typeface="Helvetica" pitchFamily="34" charset="0"/>
                <a:cs typeface="Helvetica" pitchFamily="34" charset="0"/>
              </a:rPr>
              <a:t>, A.K., </a:t>
            </a:r>
            <a:r>
              <a:rPr lang="en-US" sz="1300" dirty="0" err="1" smtClean="0">
                <a:latin typeface="Helvetica" pitchFamily="34" charset="0"/>
                <a:cs typeface="Helvetica" pitchFamily="34" charset="0"/>
              </a:rPr>
              <a:t>Deci</a:t>
            </a:r>
            <a:r>
              <a:rPr lang="en-US" sz="1300" dirty="0" smtClean="0">
                <a:latin typeface="Helvetica" pitchFamily="34" charset="0"/>
                <a:cs typeface="Helvetica" pitchFamily="34" charset="0"/>
              </a:rPr>
              <a:t>, E.L., Rigby, C.S., &amp; Ryan, R.M. (2014) Competence-impeding electronic games and players’ aggressive feelings, thoughts, and behaviors. </a:t>
            </a:r>
            <a:r>
              <a:rPr lang="en-US" sz="1300" i="1" dirty="0" smtClean="0">
                <a:latin typeface="Helvetica" pitchFamily="34" charset="0"/>
                <a:cs typeface="Helvetica" pitchFamily="34" charset="0"/>
              </a:rPr>
              <a:t>JPSP, 106, </a:t>
            </a:r>
            <a:r>
              <a:rPr lang="en-US" sz="1300" dirty="0" smtClean="0">
                <a:latin typeface="Helvetica" pitchFamily="34" charset="0"/>
                <a:cs typeface="Helvetica" pitchFamily="34" charset="0"/>
              </a:rPr>
              <a:t>441-457</a:t>
            </a:r>
            <a:endParaRPr lang="en-US" sz="1300" dirty="0" smtClean="0">
              <a:latin typeface="Helvetica" pitchFamily="34" charset="0"/>
              <a:cs typeface="Helvetica" pitchFamily="34" charset="0"/>
            </a:endParaRPr>
          </a:p>
        </p:txBody>
      </p:sp>
      <p:pic>
        <p:nvPicPr>
          <p:cNvPr id="32" name="Picture 2"/>
          <p:cNvPicPr>
            <a:picLocks noChangeAspect="1" noChangeArrowheads="1"/>
          </p:cNvPicPr>
          <p:nvPr/>
        </p:nvPicPr>
        <p:blipFill>
          <a:blip r:embed="rId4" cstate="print"/>
          <a:srcRect/>
          <a:stretch>
            <a:fillRect/>
          </a:stretch>
        </p:blipFill>
        <p:spPr bwMode="auto">
          <a:xfrm>
            <a:off x="35737800" y="3077029"/>
            <a:ext cx="9732818" cy="1763691"/>
          </a:xfrm>
          <a:prstGeom prst="rect">
            <a:avLst/>
          </a:prstGeom>
          <a:noFill/>
          <a:ln w="9525">
            <a:noFill/>
            <a:miter lim="800000"/>
            <a:headEnd/>
            <a:tailEnd/>
          </a:ln>
        </p:spPr>
      </p:pic>
      <p:sp>
        <p:nvSpPr>
          <p:cNvPr id="10" name="TextBox 9"/>
          <p:cNvSpPr txBox="1"/>
          <p:nvPr/>
        </p:nvSpPr>
        <p:spPr>
          <a:xfrm>
            <a:off x="457200" y="5181600"/>
            <a:ext cx="13944600" cy="10556736"/>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Times New Roman" panose="02020603050405020304" pitchFamily="18" charset="0"/>
              </a:rPr>
              <a:t>Background</a:t>
            </a:r>
          </a:p>
          <a:p>
            <a:pPr>
              <a:spcAft>
                <a:spcPts val="600"/>
              </a:spcAft>
              <a:buFont typeface="Arial" pitchFamily="34" charset="0"/>
              <a:buChar char="•"/>
            </a:pPr>
            <a:r>
              <a:rPr lang="en-US" sz="3200" dirty="0" smtClean="0">
                <a:latin typeface="Helvetica" pitchFamily="34" charset="0"/>
                <a:cs typeface="Helvetica" pitchFamily="34" charset="0"/>
              </a:rPr>
              <a:t>The ratio of lengths of index and ring fingers  (2d4d ratio) is thought to measure prenatal testosterone exposure</a:t>
            </a:r>
            <a:r>
              <a:rPr lang="en-US" sz="3200" dirty="0">
                <a:latin typeface="Helvetica" pitchFamily="34" charset="0"/>
                <a:cs typeface="Helvetica" pitchFamily="34" charset="0"/>
              </a:rPr>
              <a:t> </a:t>
            </a:r>
            <a:r>
              <a:rPr lang="en-US" sz="2000" dirty="0">
                <a:latin typeface="Helvetica" pitchFamily="34" charset="0"/>
                <a:cs typeface="Helvetica" pitchFamily="34" charset="0"/>
              </a:rPr>
              <a:t>(</a:t>
            </a:r>
            <a:r>
              <a:rPr lang="en-US" sz="2000" dirty="0" err="1">
                <a:latin typeface="Helvetica" pitchFamily="34" charset="0"/>
                <a:cs typeface="Helvetica" pitchFamily="34" charset="0"/>
              </a:rPr>
              <a:t>Lutchmaya</a:t>
            </a:r>
            <a:r>
              <a:rPr lang="en-US" sz="2000" dirty="0">
                <a:latin typeface="Helvetica" pitchFamily="34" charset="0"/>
                <a:cs typeface="Helvetica" pitchFamily="34" charset="0"/>
              </a:rPr>
              <a:t> et al., </a:t>
            </a:r>
            <a:r>
              <a:rPr lang="en-US" sz="2000" dirty="0" smtClean="0">
                <a:latin typeface="Helvetica" pitchFamily="34" charset="0"/>
                <a:cs typeface="Helvetica" pitchFamily="34" charset="0"/>
              </a:rPr>
              <a:t>2004; </a:t>
            </a:r>
            <a:r>
              <a:rPr lang="en-US" sz="2000" dirty="0">
                <a:latin typeface="Helvetica" pitchFamily="34" charset="0"/>
                <a:cs typeface="Helvetica" pitchFamily="34" charset="0"/>
              </a:rPr>
              <a:t>Manning </a:t>
            </a:r>
            <a:r>
              <a:rPr lang="en-US" sz="2000" dirty="0" smtClean="0">
                <a:latin typeface="Helvetica" pitchFamily="34" charset="0"/>
                <a:cs typeface="Helvetica" pitchFamily="34" charset="0"/>
              </a:rPr>
              <a:t>et al., 1998)</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While greater testosterone exposure would be expected to predict more aggressive behavior, the literature of 2d4d effects on aggressive behavior has been mixed. It has been suggested that 2d4d ratio may only be associated with aggression in response to provocation </a:t>
            </a:r>
            <a:r>
              <a:rPr lang="en-US" sz="2800" dirty="0" smtClean="0">
                <a:latin typeface="Helvetica" pitchFamily="34" charset="0"/>
                <a:cs typeface="Helvetica" pitchFamily="34" charset="0"/>
              </a:rPr>
              <a:t>(Millet, 2011)</a:t>
            </a:r>
            <a:r>
              <a:rPr lang="en-US" sz="3200" dirty="0" smtClean="0">
                <a:latin typeface="Helvetica" pitchFamily="34" charset="0"/>
                <a:cs typeface="Helvetica" pitchFamily="34" charset="0"/>
              </a:rPr>
              <a:t>.</a:t>
            </a:r>
          </a:p>
          <a:p>
            <a:pPr>
              <a:spcAft>
                <a:spcPts val="600"/>
              </a:spcAft>
              <a:buFont typeface="Arial" pitchFamily="34" charset="0"/>
              <a:buChar char="•"/>
            </a:pPr>
            <a:r>
              <a:rPr lang="en-US" sz="3200" dirty="0" smtClean="0">
                <a:latin typeface="Helvetica" pitchFamily="34" charset="0"/>
                <a:cs typeface="Helvetica" pitchFamily="34" charset="0"/>
              </a:rPr>
              <a:t>Additionally, decades of research have indicated a modest but reliable causal relationship between violent video games and increased aggressive behavior </a:t>
            </a:r>
            <a:r>
              <a:rPr lang="en-US" sz="2800" dirty="0" smtClean="0">
                <a:latin typeface="Helvetica" pitchFamily="34" charset="0"/>
                <a:cs typeface="Helvetica" pitchFamily="34" charset="0"/>
              </a:rPr>
              <a:t>(see Anderson et al., 2010)</a:t>
            </a:r>
            <a:r>
              <a:rPr lang="en-US" sz="3200" dirty="0" smtClean="0">
                <a:latin typeface="Helvetica" pitchFamily="34" charset="0"/>
                <a:cs typeface="Helvetica" pitchFamily="34" charset="0"/>
              </a:rPr>
              <a:t>. </a:t>
            </a:r>
          </a:p>
          <a:p>
            <a:pPr>
              <a:spcAft>
                <a:spcPts val="600"/>
              </a:spcAft>
              <a:buFont typeface="Arial" pitchFamily="34" charset="0"/>
              <a:buChar char="•"/>
            </a:pPr>
            <a:r>
              <a:rPr lang="en-US" sz="3200" dirty="0" smtClean="0">
                <a:latin typeface="Helvetica" pitchFamily="34" charset="0"/>
                <a:cs typeface="Helvetica" pitchFamily="34" charset="0"/>
              </a:rPr>
              <a:t>However, prior research has often lacked appropriate controls, comparing violent and nonviolent video games that differ in numerous ways (e.g., comparing racing games against shooter games; </a:t>
            </a:r>
            <a:r>
              <a:rPr lang="en-US" sz="2800" dirty="0" smtClean="0">
                <a:latin typeface="Helvetica" pitchFamily="34" charset="0"/>
                <a:cs typeface="Helvetica" pitchFamily="34" charset="0"/>
              </a:rPr>
              <a:t>Hasan et al., 2013</a:t>
            </a:r>
            <a:r>
              <a:rPr lang="en-US" sz="3200" dirty="0" smtClean="0">
                <a:latin typeface="Helvetica" pitchFamily="34" charset="0"/>
                <a:cs typeface="Helvetica" pitchFamily="34" charset="0"/>
              </a:rPr>
              <a:t>).</a:t>
            </a:r>
            <a:r>
              <a:rPr lang="en-US" sz="3200" dirty="0">
                <a:latin typeface="Helvetica" pitchFamily="34" charset="0"/>
                <a:cs typeface="Helvetica" pitchFamily="34" charset="0"/>
              </a:rPr>
              <a:t> </a:t>
            </a:r>
            <a:endParaRPr lang="en-US" sz="3200" dirty="0" smtClean="0">
              <a:latin typeface="Helvetica" pitchFamily="34" charset="0"/>
              <a:cs typeface="Helvetica" pitchFamily="34" charset="0"/>
            </a:endParaRPr>
          </a:p>
          <a:p>
            <a:pPr>
              <a:spcAft>
                <a:spcPts val="600"/>
              </a:spcAft>
              <a:buFont typeface="Arial" pitchFamily="34" charset="0"/>
              <a:buChar char="•"/>
            </a:pPr>
            <a:r>
              <a:rPr lang="en-US" sz="3200" dirty="0" smtClean="0">
                <a:latin typeface="Helvetica" pitchFamily="34" charset="0"/>
                <a:cs typeface="Helvetica" pitchFamily="34" charset="0"/>
              </a:rPr>
              <a:t>It has been suggested that this practice introduces confounds, such as changes in difficulty, which may be responsible for observed effects on aggressive behavior (Adachi &amp; Willoughby, 2011; </a:t>
            </a:r>
            <a:r>
              <a:rPr lang="en-US" sz="3200" dirty="0" err="1" smtClean="0">
                <a:latin typeface="Helvetica" pitchFamily="34" charset="0"/>
                <a:cs typeface="Helvetica" pitchFamily="34" charset="0"/>
              </a:rPr>
              <a:t>Przybylski</a:t>
            </a:r>
            <a:r>
              <a:rPr lang="en-US" sz="3200" dirty="0" smtClean="0">
                <a:latin typeface="Helvetica" pitchFamily="34" charset="0"/>
                <a:cs typeface="Helvetica" pitchFamily="34" charset="0"/>
              </a:rPr>
              <a:t> et al., 2013).</a:t>
            </a:r>
            <a:endParaRPr lang="en-US" sz="3200" dirty="0" smtClean="0">
              <a:latin typeface="Helvetica" pitchFamily="34" charset="0"/>
              <a:cs typeface="Helvetica" pitchFamily="34" charset="0"/>
            </a:endParaRPr>
          </a:p>
          <a:p>
            <a:pPr>
              <a:spcAft>
                <a:spcPts val="600"/>
              </a:spcAft>
              <a:buFont typeface="Arial" pitchFamily="34" charset="0"/>
              <a:buChar char="•"/>
            </a:pPr>
            <a:r>
              <a:rPr lang="en-US" sz="3200" dirty="0" smtClean="0">
                <a:latin typeface="Helvetica" pitchFamily="34" charset="0"/>
                <a:cs typeface="Helvetica" pitchFamily="34" charset="0"/>
              </a:rPr>
              <a:t>The present research attempts to extend previous findings but in a novel, closely-matched video game paradigm using two modified versions of the same game.</a:t>
            </a:r>
          </a:p>
        </p:txBody>
      </p:sp>
      <p:sp>
        <p:nvSpPr>
          <p:cNvPr id="34" name="TextBox 33"/>
          <p:cNvSpPr txBox="1"/>
          <p:nvPr/>
        </p:nvSpPr>
        <p:spPr>
          <a:xfrm>
            <a:off x="457200" y="18592800"/>
            <a:ext cx="13944600" cy="9720610"/>
          </a:xfrm>
          <a:prstGeom prst="rect">
            <a:avLst/>
          </a:prstGeom>
          <a:solidFill>
            <a:schemeClr val="bg1"/>
          </a:solidFill>
          <a:ln w="76200">
            <a:solidFill>
              <a:schemeClr val="tx1"/>
            </a:solidFill>
          </a:ln>
        </p:spPr>
        <p:txBody>
          <a:bodyPr wrap="square" lIns="182880" tIns="91440" rIns="182880" bIns="91440" rtlCol="0">
            <a:spAutoFit/>
          </a:bodyPr>
          <a:lstStyle/>
          <a:p>
            <a:pPr algn="ctr"/>
            <a:r>
              <a:rPr lang="en-US" sz="4800" b="1" dirty="0" smtClean="0">
                <a:latin typeface="Garamond" pitchFamily="18" charset="0"/>
                <a:cs typeface="Arial" panose="020B0604020202020204" pitchFamily="34" charset="0"/>
              </a:rPr>
              <a:t>Methods</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Participants to date are 308 male undergraduates participating for partial course credit (preregistered final n=450). </a:t>
            </a:r>
          </a:p>
          <a:p>
            <a:pPr marL="457200" indent="-457200">
              <a:spcAft>
                <a:spcPts val="1000"/>
              </a:spcAft>
              <a:buFont typeface="Arial" panose="020B0604020202020204" pitchFamily="34" charset="0"/>
              <a:buChar char="•"/>
            </a:pPr>
            <a:r>
              <a:rPr lang="en-US" sz="3200" dirty="0" smtClean="0">
                <a:latin typeface="Helvetica" pitchFamily="34" charset="0"/>
                <a:cs typeface="Helvetica" pitchFamily="34" charset="0"/>
              </a:rPr>
              <a:t>During the experiment, the participant:</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Scans his hands for later measurement of 2d4d ratio.</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Writes </a:t>
            </a:r>
            <a:r>
              <a:rPr lang="en-US" sz="2800" dirty="0">
                <a:latin typeface="Helvetica" pitchFamily="34" charset="0"/>
                <a:cs typeface="Helvetica" pitchFamily="34" charset="0"/>
              </a:rPr>
              <a:t>an essay </a:t>
            </a:r>
            <a:r>
              <a:rPr lang="en-US" sz="2800" dirty="0" smtClean="0">
                <a:latin typeface="Helvetica" pitchFamily="34" charset="0"/>
                <a:cs typeface="Helvetica" pitchFamily="34" charset="0"/>
              </a:rPr>
              <a:t>of  his views on abortion and exchanges this essay with a partner (experimental confederate) for evaluation. The partner’s essay takes the opposite stance.</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Plays a video </a:t>
            </a:r>
            <a:r>
              <a:rPr lang="en-US" sz="2800" dirty="0">
                <a:latin typeface="Helvetica" pitchFamily="34" charset="0"/>
                <a:cs typeface="Helvetica" pitchFamily="34" charset="0"/>
              </a:rPr>
              <a:t>game for </a:t>
            </a:r>
            <a:r>
              <a:rPr lang="en-US" sz="2800" dirty="0" smtClean="0">
                <a:latin typeface="Helvetica" pitchFamily="34" charset="0"/>
                <a:cs typeface="Helvetica" pitchFamily="34" charset="0"/>
              </a:rPr>
              <a:t>15 </a:t>
            </a:r>
            <a:r>
              <a:rPr lang="en-US" sz="2800" dirty="0">
                <a:latin typeface="Helvetica" pitchFamily="34" charset="0"/>
                <a:cs typeface="Helvetica" pitchFamily="34" charset="0"/>
              </a:rPr>
              <a:t>minutes. </a:t>
            </a:r>
            <a:r>
              <a:rPr lang="en-US" sz="2800" dirty="0" smtClean="0">
                <a:latin typeface="Helvetica" pitchFamily="34" charset="0"/>
                <a:cs typeface="Helvetica" pitchFamily="34" charset="0"/>
              </a:rPr>
              <a:t>The game is modified so as to be violent </a:t>
            </a:r>
            <a:r>
              <a:rPr lang="en-US" sz="2800" dirty="0" smtClean="0">
                <a:latin typeface="Helvetica" pitchFamily="34" charset="0"/>
                <a:cs typeface="Helvetica" pitchFamily="34" charset="0"/>
              </a:rPr>
              <a:t> </a:t>
            </a:r>
            <a:r>
              <a:rPr lang="en-US" sz="2800" dirty="0" smtClean="0">
                <a:latin typeface="Helvetica" pitchFamily="34" charset="0"/>
                <a:cs typeface="Helvetica" pitchFamily="34" charset="0"/>
              </a:rPr>
              <a:t>or </a:t>
            </a:r>
            <a:r>
              <a:rPr lang="en-US" sz="2800" dirty="0" smtClean="0">
                <a:latin typeface="Helvetica" pitchFamily="34" charset="0"/>
                <a:cs typeface="Helvetica" pitchFamily="34" charset="0"/>
              </a:rPr>
              <a:t>nonviolent, </a:t>
            </a:r>
            <a:r>
              <a:rPr lang="en-US" sz="2800" dirty="0" smtClean="0">
                <a:latin typeface="Helvetica" pitchFamily="34" charset="0"/>
                <a:cs typeface="Helvetica" pitchFamily="34" charset="0"/>
              </a:rPr>
              <a:t>easy or difficult.  </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Receives insulting essay feedback from the experimental confederate, thereby being provoked.</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informed that next task measures </a:t>
            </a:r>
            <a:r>
              <a:rPr lang="en-US" sz="2800" dirty="0">
                <a:latin typeface="Helvetica" pitchFamily="34" charset="0"/>
                <a:cs typeface="Helvetica" pitchFamily="34" charset="0"/>
              </a:rPr>
              <a:t>the ability to do a computer task while being </a:t>
            </a:r>
            <a:r>
              <a:rPr lang="en-US" sz="2800" dirty="0" smtClean="0">
                <a:latin typeface="Helvetica" pitchFamily="34" charset="0"/>
                <a:cs typeface="Helvetica" pitchFamily="34" charset="0"/>
              </a:rPr>
              <a:t>distracted by holding a hand in painfully cold ice water</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Samples ice water himself for 5 seconds</a:t>
            </a:r>
          </a:p>
          <a:p>
            <a:pPr marL="457200" lvl="1" indent="-91440">
              <a:spcAft>
                <a:spcPts val="600"/>
              </a:spcAft>
              <a:buFont typeface="Arial" panose="020B0604020202020204" pitchFamily="34" charset="0"/>
              <a:buChar char="•"/>
            </a:pPr>
            <a:r>
              <a:rPr lang="en-US" sz="2800" dirty="0" smtClean="0">
                <a:latin typeface="Helvetica" pitchFamily="34" charset="0"/>
                <a:cs typeface="Helvetica" pitchFamily="34" charset="0"/>
              </a:rPr>
              <a:t>Is </a:t>
            </a:r>
            <a:r>
              <a:rPr lang="en-US" sz="2800" dirty="0">
                <a:latin typeface="Helvetica" pitchFamily="34" charset="0"/>
                <a:cs typeface="Helvetica" pitchFamily="34" charset="0"/>
              </a:rPr>
              <a:t>invited to assign the partner’s duration of ice water immersion (1-9 scale, </a:t>
            </a:r>
            <a:r>
              <a:rPr lang="en-US" sz="2800" dirty="0" smtClean="0">
                <a:latin typeface="Helvetica" pitchFamily="34" charset="0"/>
                <a:cs typeface="Helvetica" pitchFamily="34" charset="0"/>
              </a:rPr>
              <a:t>0-80 sec), “to prevent experimenter bias.”  This is the </a:t>
            </a:r>
            <a:r>
              <a:rPr lang="en-US" sz="2800" dirty="0" smtClean="0">
                <a:latin typeface="Helvetica" pitchFamily="34" charset="0"/>
                <a:cs typeface="Helvetica" pitchFamily="34" charset="0"/>
              </a:rPr>
              <a:t>“</a:t>
            </a:r>
            <a:r>
              <a:rPr lang="en-US" sz="2800" dirty="0" smtClean="0">
                <a:latin typeface="Helvetica" pitchFamily="34" charset="0"/>
                <a:cs typeface="Helvetica" pitchFamily="34" charset="0"/>
              </a:rPr>
              <a:t>cold </a:t>
            </a:r>
            <a:r>
              <a:rPr lang="en-US" sz="2800" dirty="0" err="1" smtClean="0">
                <a:latin typeface="Helvetica" pitchFamily="34" charset="0"/>
                <a:cs typeface="Helvetica" pitchFamily="34" charset="0"/>
              </a:rPr>
              <a:t>pressor</a:t>
            </a:r>
            <a:r>
              <a:rPr lang="en-US" sz="2800" dirty="0" smtClean="0">
                <a:latin typeface="Helvetica" pitchFamily="34" charset="0"/>
                <a:cs typeface="Helvetica" pitchFamily="34" charset="0"/>
              </a:rPr>
              <a:t> task” often used in laboratory pain research (see </a:t>
            </a:r>
            <a:r>
              <a:rPr lang="en-US" sz="2800" dirty="0" err="1" smtClean="0">
                <a:latin typeface="Helvetica" pitchFamily="34" charset="0"/>
                <a:cs typeface="Helvetica" pitchFamily="34" charset="0"/>
              </a:rPr>
              <a:t>Rutchick</a:t>
            </a:r>
            <a:r>
              <a:rPr lang="en-US" sz="2800" dirty="0" smtClean="0">
                <a:latin typeface="Helvetica" pitchFamily="34" charset="0"/>
                <a:cs typeface="Helvetica" pitchFamily="34" charset="0"/>
              </a:rPr>
              <a:t> &amp; </a:t>
            </a:r>
            <a:r>
              <a:rPr lang="en-US" sz="2800" dirty="0" err="1" smtClean="0">
                <a:latin typeface="Helvetica" pitchFamily="34" charset="0"/>
                <a:cs typeface="Helvetica" pitchFamily="34" charset="0"/>
              </a:rPr>
              <a:t>Slepian</a:t>
            </a:r>
            <a:r>
              <a:rPr lang="en-US" sz="2800" dirty="0" smtClean="0">
                <a:latin typeface="Helvetica" pitchFamily="34" charset="0"/>
                <a:cs typeface="Helvetica" pitchFamily="34" charset="0"/>
              </a:rPr>
              <a:t>, 2013).</a:t>
            </a:r>
          </a:p>
          <a:p>
            <a:pPr marL="0" lvl="1">
              <a:spcAft>
                <a:spcPts val="1000"/>
              </a:spcAft>
              <a:buFont typeface="Arial" panose="020B0604020202020204" pitchFamily="34" charset="0"/>
              <a:buChar char="•"/>
            </a:pPr>
            <a:r>
              <a:rPr lang="en-US" sz="3200" dirty="0" smtClean="0">
                <a:latin typeface="Helvetica" pitchFamily="34" charset="0"/>
                <a:cs typeface="Helvetica" pitchFamily="34" charset="0"/>
              </a:rPr>
              <a:t>A funneled debriefing checks for failures of deception.</a:t>
            </a:r>
          </a:p>
        </p:txBody>
      </p:sp>
      <p:grpSp>
        <p:nvGrpSpPr>
          <p:cNvPr id="44" name="Group 43"/>
          <p:cNvGrpSpPr/>
          <p:nvPr/>
        </p:nvGrpSpPr>
        <p:grpSpPr>
          <a:xfrm>
            <a:off x="15201900" y="13819646"/>
            <a:ext cx="15316200" cy="10180260"/>
            <a:chOff x="15201900" y="13411200"/>
            <a:chExt cx="15316200" cy="10180260"/>
          </a:xfrm>
        </p:grpSpPr>
        <p:pic>
          <p:nvPicPr>
            <p:cNvPr id="1026" name="Picture 2" descr="C:\Dissertation\Analysis_02012014\R2d4d_scatter.png"/>
            <p:cNvPicPr>
              <a:picLocks noChangeAspect="1" noChangeArrowheads="1"/>
            </p:cNvPicPr>
            <p:nvPr/>
          </p:nvPicPr>
          <p:blipFill>
            <a:blip r:embed="rId5" cstate="print"/>
            <a:srcRect/>
            <a:stretch>
              <a:fillRect/>
            </a:stretch>
          </p:blipFill>
          <p:spPr bwMode="auto">
            <a:xfrm>
              <a:off x="15240000" y="13411200"/>
              <a:ext cx="15240000" cy="8572500"/>
            </a:xfrm>
            <a:prstGeom prst="rect">
              <a:avLst/>
            </a:prstGeom>
            <a:noFill/>
            <a:ln w="76200">
              <a:solidFill>
                <a:schemeClr val="tx1"/>
              </a:solidFill>
            </a:ln>
          </p:spPr>
        </p:pic>
        <p:sp>
          <p:nvSpPr>
            <p:cNvPr id="35" name="TextBox 34"/>
            <p:cNvSpPr txBox="1"/>
            <p:nvPr/>
          </p:nvSpPr>
          <p:spPr>
            <a:xfrm>
              <a:off x="15201900" y="22021800"/>
              <a:ext cx="15316200"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i="1" dirty="0" smtClean="0">
                  <a:latin typeface="Helvetica" pitchFamily="34" charset="0"/>
                  <a:cs typeface="Helvetica" pitchFamily="34" charset="0"/>
                </a:rPr>
                <a:t>Figure 1. </a:t>
              </a:r>
              <a:r>
                <a:rPr lang="en-US" sz="3200" dirty="0" smtClean="0">
                  <a:latin typeface="Helvetica" pitchFamily="34" charset="0"/>
                  <a:cs typeface="Helvetica" pitchFamily="34" charset="0"/>
                </a:rPr>
                <a:t>Right-hand 2d4d ratio did not influence aggressive behavior, t(155) = 1.36,  </a:t>
              </a:r>
              <a:r>
                <a:rPr lang="en-US" sz="3200" i="1" dirty="0" smtClean="0">
                  <a:latin typeface="Helvetica" pitchFamily="34" charset="0"/>
                  <a:cs typeface="Helvetica" pitchFamily="34" charset="0"/>
                </a:rPr>
                <a:t>p </a:t>
              </a:r>
              <a:r>
                <a:rPr lang="en-US" sz="3200" dirty="0" smtClean="0">
                  <a:latin typeface="Helvetica" pitchFamily="34" charset="0"/>
                  <a:cs typeface="Helvetica" pitchFamily="34" charset="0"/>
                </a:rPr>
                <a:t>= .175, </a:t>
              </a:r>
              <a:r>
                <a:rPr lang="en-US" sz="3200" i="1" dirty="0" smtClean="0">
                  <a:latin typeface="Helvetica" pitchFamily="34" charset="0"/>
                  <a:cs typeface="Helvetica" pitchFamily="34" charset="0"/>
                </a:rPr>
                <a:t>r</a:t>
              </a:r>
              <a:r>
                <a:rPr lang="en-US" sz="3200" dirty="0" smtClean="0">
                  <a:latin typeface="Helvetica" pitchFamily="34" charset="0"/>
                  <a:cs typeface="Helvetica" pitchFamily="34" charset="0"/>
                </a:rPr>
                <a:t> = .11, 95% CI [-.05, .26], </a:t>
              </a:r>
              <a:r>
                <a:rPr lang="en-US" sz="3200" dirty="0" err="1" smtClean="0">
                  <a:latin typeface="Helvetica" pitchFamily="34" charset="0"/>
                  <a:cs typeface="Helvetica" pitchFamily="34" charset="0"/>
                </a:rPr>
                <a:t>Bayes</a:t>
              </a:r>
              <a:r>
                <a:rPr lang="en-US" sz="3200" dirty="0" smtClean="0">
                  <a:latin typeface="Helvetica" pitchFamily="34" charset="0"/>
                  <a:cs typeface="Helvetica" pitchFamily="34" charset="0"/>
                </a:rPr>
                <a:t> Factor = 2.48 : 1 in favor of null.  Higher-order interactions of right 2d4d and game contents were not supported by the data.</a:t>
              </a:r>
              <a:endParaRPr lang="en-US" sz="3200" dirty="0">
                <a:latin typeface="Helvetica" pitchFamily="34" charset="0"/>
                <a:cs typeface="Helvetica" pitchFamily="34" charset="0"/>
              </a:endParaRPr>
            </a:p>
          </p:txBody>
        </p:sp>
      </p:grpSp>
      <p:grpSp>
        <p:nvGrpSpPr>
          <p:cNvPr id="43" name="Group 42"/>
          <p:cNvGrpSpPr/>
          <p:nvPr/>
        </p:nvGrpSpPr>
        <p:grpSpPr>
          <a:xfrm>
            <a:off x="15201899" y="24410166"/>
            <a:ext cx="15316201" cy="10142160"/>
            <a:chOff x="15201899" y="24079200"/>
            <a:chExt cx="15316201" cy="10142160"/>
          </a:xfrm>
        </p:grpSpPr>
        <p:pic>
          <p:nvPicPr>
            <p:cNvPr id="1027" name="Picture 3" descr="C:\Dissertation\Analysis_02012014\L2d4d_scatter.png"/>
            <p:cNvPicPr>
              <a:picLocks noChangeAspect="1" noChangeArrowheads="1"/>
            </p:cNvPicPr>
            <p:nvPr/>
          </p:nvPicPr>
          <p:blipFill>
            <a:blip r:embed="rId6" cstate="print"/>
            <a:srcRect/>
            <a:stretch>
              <a:fillRect/>
            </a:stretch>
          </p:blipFill>
          <p:spPr bwMode="auto">
            <a:xfrm>
              <a:off x="15240000" y="24079200"/>
              <a:ext cx="15240000" cy="8572500"/>
            </a:xfrm>
            <a:prstGeom prst="rect">
              <a:avLst/>
            </a:prstGeom>
            <a:noFill/>
            <a:ln w="76200">
              <a:solidFill>
                <a:schemeClr val="tx1"/>
              </a:solidFill>
            </a:ln>
          </p:spPr>
        </p:pic>
        <p:sp>
          <p:nvSpPr>
            <p:cNvPr id="36" name="TextBox 35"/>
            <p:cNvSpPr txBox="1"/>
            <p:nvPr/>
          </p:nvSpPr>
          <p:spPr>
            <a:xfrm>
              <a:off x="15201899" y="32651700"/>
              <a:ext cx="15316201" cy="156966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i="1" dirty="0" smtClean="0">
                  <a:latin typeface="Helvetica" pitchFamily="34" charset="0"/>
                  <a:cs typeface="Helvetica" pitchFamily="34" charset="0"/>
                </a:rPr>
                <a:t>Figure 2. </a:t>
              </a:r>
              <a:r>
                <a:rPr lang="en-US" sz="3200" dirty="0" smtClean="0">
                  <a:latin typeface="Helvetica" pitchFamily="34" charset="0"/>
                  <a:cs typeface="Helvetica" pitchFamily="34" charset="0"/>
                </a:rPr>
                <a:t>Left-hand 2d4d ratio did not influence aggressive behavior, t(155) = 1.09,  </a:t>
              </a:r>
              <a:r>
                <a:rPr lang="en-US" sz="3200" i="1" dirty="0" smtClean="0">
                  <a:latin typeface="Helvetica" pitchFamily="34" charset="0"/>
                  <a:cs typeface="Helvetica" pitchFamily="34" charset="0"/>
                </a:rPr>
                <a:t>p </a:t>
              </a:r>
              <a:r>
                <a:rPr lang="en-US" sz="3200" dirty="0" smtClean="0">
                  <a:latin typeface="Helvetica" pitchFamily="34" charset="0"/>
                  <a:cs typeface="Helvetica" pitchFamily="34" charset="0"/>
                </a:rPr>
                <a:t>= .277, </a:t>
              </a:r>
              <a:r>
                <a:rPr lang="en-US" sz="3200" i="1" dirty="0" smtClean="0">
                  <a:latin typeface="Helvetica" pitchFamily="34" charset="0"/>
                  <a:cs typeface="Helvetica" pitchFamily="34" charset="0"/>
                </a:rPr>
                <a:t>r</a:t>
              </a:r>
              <a:r>
                <a:rPr lang="en-US" sz="3200" dirty="0" smtClean="0">
                  <a:latin typeface="Helvetica" pitchFamily="34" charset="0"/>
                  <a:cs typeface="Helvetica" pitchFamily="34" charset="0"/>
                </a:rPr>
                <a:t> = .09, 95% CI [-.07, .24], </a:t>
              </a:r>
              <a:r>
                <a:rPr lang="en-US" sz="3200" dirty="0" err="1" smtClean="0">
                  <a:latin typeface="Helvetica" pitchFamily="34" charset="0"/>
                  <a:cs typeface="Helvetica" pitchFamily="34" charset="0"/>
                </a:rPr>
                <a:t>Bayes</a:t>
              </a:r>
              <a:r>
                <a:rPr lang="en-US" sz="3200" dirty="0" smtClean="0">
                  <a:latin typeface="Helvetica" pitchFamily="34" charset="0"/>
                  <a:cs typeface="Helvetica" pitchFamily="34" charset="0"/>
                </a:rPr>
                <a:t> Factor = 3.36 : 1 in favor of null. Higher-order interactions of left 2d4d and game contents were not supported by the data.</a:t>
              </a:r>
              <a:endParaRPr lang="en-US" sz="3200" dirty="0">
                <a:latin typeface="Helvetica" pitchFamily="34" charset="0"/>
                <a:cs typeface="Helvetica" pitchFamily="34" charset="0"/>
              </a:endParaRPr>
            </a:p>
          </p:txBody>
        </p:sp>
      </p:grpSp>
      <p:sp>
        <p:nvSpPr>
          <p:cNvPr id="27" name="TextBox 26"/>
          <p:cNvSpPr txBox="1"/>
          <p:nvPr/>
        </p:nvSpPr>
        <p:spPr>
          <a:xfrm>
            <a:off x="31851600" y="15544800"/>
            <a:ext cx="13030200" cy="1138773"/>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400" i="1" dirty="0" smtClean="0">
                <a:latin typeface="Helvetica" pitchFamily="34" charset="0"/>
                <a:cs typeface="Helvetica" pitchFamily="34" charset="0"/>
              </a:rPr>
              <a:t>Figure 3. </a:t>
            </a:r>
            <a:r>
              <a:rPr lang="en-US" sz="3400" dirty="0" smtClean="0">
                <a:latin typeface="Helvetica" pitchFamily="34" charset="0"/>
                <a:cs typeface="Helvetica" pitchFamily="34" charset="0"/>
              </a:rPr>
              <a:t>Box-and-whisker plots of aggression in 2 (Violence) x 2 (Difficulty) ANOVA. Notches indicate 95% CIs of the median.</a:t>
            </a:r>
            <a:endParaRPr lang="en-US" sz="3400" dirty="0">
              <a:latin typeface="Helvetica" pitchFamily="34" charset="0"/>
              <a:cs typeface="Helvetica" pitchFamily="34" charset="0"/>
            </a:endParaRPr>
          </a:p>
        </p:txBody>
      </p:sp>
      <p:pic>
        <p:nvPicPr>
          <p:cNvPr id="1030" name="Picture 6" descr="C:\Dissertation\Analysis_02012014\boxplot_wide.png"/>
          <p:cNvPicPr>
            <a:picLocks noChangeAspect="1" noChangeArrowheads="1"/>
          </p:cNvPicPr>
          <p:nvPr/>
        </p:nvPicPr>
        <p:blipFill>
          <a:blip r:embed="rId7" cstate="print"/>
          <a:srcRect/>
          <a:stretch>
            <a:fillRect/>
          </a:stretch>
        </p:blipFill>
        <p:spPr bwMode="auto">
          <a:xfrm>
            <a:off x="31851600" y="8529320"/>
            <a:ext cx="13030200" cy="6949440"/>
          </a:xfrm>
          <a:prstGeom prst="rect">
            <a:avLst/>
          </a:prstGeom>
          <a:ln/>
        </p:spPr>
        <p:style>
          <a:lnRef idx="2">
            <a:schemeClr val="accent1"/>
          </a:lnRef>
          <a:fillRef idx="1">
            <a:schemeClr val="lt1"/>
          </a:fillRef>
          <a:effectRef idx="0">
            <a:schemeClr val="accent1"/>
          </a:effectRef>
          <a:fontRef idx="minor">
            <a:schemeClr val="dk1"/>
          </a:fontRef>
        </p:style>
      </p:pic>
      <p:sp>
        <p:nvSpPr>
          <p:cNvPr id="41" name="TextBox 40"/>
          <p:cNvSpPr txBox="1"/>
          <p:nvPr/>
        </p:nvSpPr>
        <p:spPr>
          <a:xfrm>
            <a:off x="15201900" y="10116176"/>
            <a:ext cx="15316200" cy="3293209"/>
          </a:xfrm>
          <a:prstGeom prst="rect">
            <a:avLst/>
          </a:prstGeom>
          <a:solidFill>
            <a:schemeClr val="bg1"/>
          </a:solidFill>
          <a:ln w="76200">
            <a:solidFill>
              <a:schemeClr val="tx1"/>
            </a:solidFill>
          </a:ln>
        </p:spPr>
        <p:txBody>
          <a:bodyPr wrap="square" rtlCol="0">
            <a:spAutoFit/>
          </a:bodyPr>
          <a:lstStyle/>
          <a:p>
            <a:pPr algn="ctr"/>
            <a:r>
              <a:rPr lang="en-US" sz="4800" b="1" dirty="0" smtClean="0">
                <a:latin typeface="Garamond" pitchFamily="18" charset="0"/>
                <a:cs typeface="Helvetica" pitchFamily="34" charset="0"/>
              </a:rPr>
              <a:t>Results</a:t>
            </a:r>
          </a:p>
          <a:p>
            <a:pPr lvl="0"/>
            <a:r>
              <a:rPr lang="en-US" sz="3200" dirty="0" smtClean="0">
                <a:solidFill>
                  <a:prstClr val="black"/>
                </a:solidFill>
                <a:latin typeface="Helvetica" pitchFamily="34" charset="0"/>
                <a:cs typeface="Helvetica" pitchFamily="34" charset="0"/>
              </a:rPr>
              <a:t>Neither right-hand nor left-hand 2d4d ratio predicted provoked aggression. </a:t>
            </a:r>
          </a:p>
          <a:p>
            <a:pPr marL="457200" lvl="0" indent="-457200">
              <a:buFont typeface="Arial" panose="020B0604020202020204" pitchFamily="34" charset="0"/>
              <a:buChar char="•"/>
            </a:pPr>
            <a:r>
              <a:rPr lang="en-US" sz="3200" dirty="0" smtClean="0">
                <a:solidFill>
                  <a:prstClr val="black"/>
                </a:solidFill>
                <a:latin typeface="Helvetica" pitchFamily="34" charset="0"/>
                <a:cs typeface="Helvetica" pitchFamily="34" charset="0"/>
              </a:rPr>
              <a:t>If anything, estimated effect sizes indicated lower 2d4d ratio was associated with </a:t>
            </a:r>
            <a:r>
              <a:rPr lang="en-US" sz="3200" i="1" dirty="0" smtClean="0">
                <a:solidFill>
                  <a:prstClr val="black"/>
                </a:solidFill>
                <a:latin typeface="Helvetica" pitchFamily="34" charset="0"/>
                <a:cs typeface="Helvetica" pitchFamily="34" charset="0"/>
              </a:rPr>
              <a:t>less</a:t>
            </a:r>
            <a:r>
              <a:rPr lang="en-US" sz="3200" dirty="0" smtClean="0">
                <a:solidFill>
                  <a:prstClr val="black"/>
                </a:solidFill>
                <a:latin typeface="Helvetica" pitchFamily="34" charset="0"/>
                <a:cs typeface="Helvetica" pitchFamily="34" charset="0"/>
              </a:rPr>
              <a:t> aggressive behavior (</a:t>
            </a:r>
            <a:r>
              <a:rPr lang="en-US" sz="3200" i="1" dirty="0" smtClean="0">
                <a:solidFill>
                  <a:prstClr val="black"/>
                </a:solidFill>
                <a:latin typeface="Helvetica" pitchFamily="34" charset="0"/>
                <a:cs typeface="Helvetica" pitchFamily="34" charset="0"/>
              </a:rPr>
              <a:t>Figures 1 &amp; 2).</a:t>
            </a:r>
            <a:endParaRPr lang="en-US" sz="3200" dirty="0" smtClean="0">
              <a:solidFill>
                <a:prstClr val="black"/>
              </a:solidFill>
              <a:latin typeface="Helvetica" pitchFamily="34" charset="0"/>
              <a:cs typeface="Helvetica" pitchFamily="34" charset="0"/>
            </a:endParaRPr>
          </a:p>
          <a:p>
            <a:pPr marL="457200" lvl="0" indent="-457200">
              <a:buFont typeface="Arial" panose="020B0604020202020204" pitchFamily="34" charset="0"/>
              <a:buChar char="•"/>
            </a:pPr>
            <a:r>
              <a:rPr lang="en-US" sz="3200" dirty="0" err="1" smtClean="0">
                <a:solidFill>
                  <a:prstClr val="black"/>
                </a:solidFill>
                <a:latin typeface="Helvetica" pitchFamily="34" charset="0"/>
                <a:cs typeface="Helvetica" pitchFamily="34" charset="0"/>
              </a:rPr>
              <a:t>Bayes</a:t>
            </a:r>
            <a:r>
              <a:rPr lang="en-US" sz="3200" dirty="0" smtClean="0">
                <a:solidFill>
                  <a:prstClr val="black"/>
                </a:solidFill>
                <a:latin typeface="Helvetica" pitchFamily="34" charset="0"/>
                <a:cs typeface="Helvetica" pitchFamily="34" charset="0"/>
              </a:rPr>
              <a:t> Factors gave evidence of 2.4 : 1 and 3.4 : 1 for the null, left and right 2d4d, respectively.</a:t>
            </a:r>
            <a:endParaRPr lang="en-US" sz="3200" b="1" dirty="0">
              <a:latin typeface="Garamond" pitchFamily="18" charset="0"/>
              <a:cs typeface="Helvetica" pitchFamily="34" charset="0"/>
            </a:endParaRPr>
          </a:p>
        </p:txBody>
      </p:sp>
      <p:pic>
        <p:nvPicPr>
          <p:cNvPr id="42" name="Picture 677"/>
          <p:cNvPicPr>
            <a:picLocks noChangeAspect="1" noChangeArrowheads="1"/>
          </p:cNvPicPr>
          <p:nvPr/>
        </p:nvPicPr>
        <p:blipFill>
          <a:blip r:embed="rId8" cstate="print"/>
          <a:srcRect/>
          <a:stretch>
            <a:fillRect/>
          </a:stretch>
        </p:blipFill>
        <p:spPr bwMode="auto">
          <a:xfrm>
            <a:off x="1143000" y="533400"/>
            <a:ext cx="3760932" cy="3842677"/>
          </a:xfrm>
          <a:prstGeom prst="rect">
            <a:avLst/>
          </a:prstGeom>
          <a:noFill/>
          <a:ln w="76200">
            <a:solidFill>
              <a:schemeClr val="tx1"/>
            </a:solidFill>
            <a:miter lim="800000"/>
            <a:headEnd/>
            <a:tailEnd/>
          </a:ln>
        </p:spPr>
      </p:pic>
    </p:spTree>
    <p:extLst>
      <p:ext uri="{BB962C8B-B14F-4D97-AF65-F5344CB8AC3E}">
        <p14:creationId xmlns:p14="http://schemas.microsoft.com/office/powerpoint/2010/main" val="1379374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TotalTime>
  <Words>1393</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Joe</cp:lastModifiedBy>
  <cp:revision>99</cp:revision>
  <dcterms:created xsi:type="dcterms:W3CDTF">2014-04-22T15:20:51Z</dcterms:created>
  <dcterms:modified xsi:type="dcterms:W3CDTF">2014-09-09T16:10:28Z</dcterms:modified>
</cp:coreProperties>
</file>