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5720000" cy="34747200"/>
  <p:notesSz cx="7023100" cy="9309100"/>
  <p:custDataLst>
    <p:tags r:id="rId4"/>
  </p:custDataLst>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AC0"/>
    <a:srgbClr val="F6F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75" autoAdjust="0"/>
  </p:normalViewPr>
  <p:slideViewPr>
    <p:cSldViewPr>
      <p:cViewPr>
        <p:scale>
          <a:sx n="25" d="100"/>
          <a:sy n="25" d="100"/>
        </p:scale>
        <p:origin x="-2010" y="174"/>
      </p:cViewPr>
      <p:guideLst>
        <p:guide orient="horz" pos="10944"/>
        <p:guide pos="1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81F8CD1-110C-4FA6-B5F7-8F4FEDA17C56}" type="datetimeFigureOut">
              <a:rPr lang="en-US" smtClean="0"/>
              <a:pPr/>
              <a:t>2/24/2015</a:t>
            </a:fld>
            <a:endParaRPr lang="en-US"/>
          </a:p>
        </p:txBody>
      </p:sp>
      <p:sp>
        <p:nvSpPr>
          <p:cNvPr id="4" name="Slide Image Placeholder 3"/>
          <p:cNvSpPr>
            <a:spLocks noGrp="1" noRot="1" noChangeAspect="1"/>
          </p:cNvSpPr>
          <p:nvPr>
            <p:ph type="sldImg" idx="2"/>
          </p:nvPr>
        </p:nvSpPr>
        <p:spPr>
          <a:xfrm>
            <a:off x="1214438" y="698500"/>
            <a:ext cx="45942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E47A487-9E94-46D3-A1FD-947669EFCA19}" type="slidenum">
              <a:rPr lang="en-US" smtClean="0"/>
              <a:pPr/>
              <a:t>‹#›</a:t>
            </a:fld>
            <a:endParaRPr lang="en-US"/>
          </a:p>
        </p:txBody>
      </p:sp>
    </p:spTree>
    <p:extLst>
      <p:ext uri="{BB962C8B-B14F-4D97-AF65-F5344CB8AC3E}">
        <p14:creationId xmlns:p14="http://schemas.microsoft.com/office/powerpoint/2010/main" val="44089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0794156"/>
            <a:ext cx="38862000" cy="7448127"/>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0" y="19690080"/>
            <a:ext cx="32004000" cy="887984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0225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73581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0" y="1391502"/>
            <a:ext cx="10287000" cy="296477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0" y="1391502"/>
            <a:ext cx="30099000" cy="296477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9241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95352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2328296"/>
            <a:ext cx="38862000" cy="690118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611565" y="14727350"/>
            <a:ext cx="38862000" cy="76009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88D4E-A659-427F-9953-D558FC70E309}"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6558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241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6878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7777906"/>
            <a:ext cx="20200940"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286000" y="11019367"/>
            <a:ext cx="20200940"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225128" y="7777906"/>
            <a:ext cx="20208875"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3225128" y="11019367"/>
            <a:ext cx="20208875"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A88D4E-A659-427F-9953-D558FC70E309}" type="datetimeFigureOut">
              <a:rPr lang="en-US" smtClean="0"/>
              <a:pPr/>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69389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88D4E-A659-427F-9953-D558FC70E309}" type="datetimeFigureOut">
              <a:rPr lang="en-US" smtClean="0"/>
              <a:pPr/>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98774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8D4E-A659-427F-9953-D558FC70E309}" type="datetimeFigureOut">
              <a:rPr lang="en-US" smtClean="0"/>
              <a:pPr/>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5407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5" y="1383453"/>
            <a:ext cx="15041565" cy="588772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875250" y="1383457"/>
            <a:ext cx="25558750" cy="2965577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5" y="7271177"/>
            <a:ext cx="15041565" cy="237680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6393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0" y="24323040"/>
            <a:ext cx="27432000" cy="287147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961440" y="3104727"/>
            <a:ext cx="27432000" cy="2084832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961440" y="27194513"/>
            <a:ext cx="27432000" cy="407796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79258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0" y="1391499"/>
            <a:ext cx="41148000" cy="57912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0" y="8107684"/>
            <a:ext cx="41148000" cy="22931546"/>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86000" y="32205509"/>
            <a:ext cx="10668000" cy="1849967"/>
          </a:xfrm>
          <a:prstGeom prst="rect">
            <a:avLst/>
          </a:prstGeom>
        </p:spPr>
        <p:txBody>
          <a:bodyPr vert="horz" lIns="470258" tIns="235129" rIns="470258" bIns="235129" rtlCol="0" anchor="ctr"/>
          <a:lstStyle>
            <a:lvl1pPr algn="l">
              <a:defRPr sz="6200">
                <a:solidFill>
                  <a:schemeClr val="tx1">
                    <a:tint val="75000"/>
                  </a:schemeClr>
                </a:solidFill>
              </a:defRPr>
            </a:lvl1pPr>
          </a:lstStyle>
          <a:p>
            <a:fld id="{AEA88D4E-A659-427F-9953-D558FC70E309}" type="datetimeFigureOut">
              <a:rPr lang="en-US" smtClean="0"/>
              <a:pPr/>
              <a:t>2/24/2015</a:t>
            </a:fld>
            <a:endParaRPr lang="en-US"/>
          </a:p>
        </p:txBody>
      </p:sp>
      <p:sp>
        <p:nvSpPr>
          <p:cNvPr id="5" name="Footer Placeholder 4"/>
          <p:cNvSpPr>
            <a:spLocks noGrp="1"/>
          </p:cNvSpPr>
          <p:nvPr>
            <p:ph type="ftr" sz="quarter" idx="3"/>
          </p:nvPr>
        </p:nvSpPr>
        <p:spPr>
          <a:xfrm>
            <a:off x="15621000" y="32205509"/>
            <a:ext cx="14478000" cy="1849967"/>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0" y="32205509"/>
            <a:ext cx="10668000" cy="1849967"/>
          </a:xfrm>
          <a:prstGeom prst="rect">
            <a:avLst/>
          </a:prstGeom>
        </p:spPr>
        <p:txBody>
          <a:bodyPr vert="horz" lIns="470258" tIns="235129" rIns="470258" bIns="235129" rtlCol="0" anchor="ctr"/>
          <a:lstStyle>
            <a:lvl1pPr algn="r">
              <a:defRPr sz="6200">
                <a:solidFill>
                  <a:schemeClr val="tx1">
                    <a:tint val="75000"/>
                  </a:schemeClr>
                </a:solidFill>
              </a:defRPr>
            </a:lvl1pPr>
          </a:lstStyle>
          <a:p>
            <a:fld id="{4F7BC138-E860-439C-A0AF-D747E23A4829}" type="slidenum">
              <a:rPr lang="en-US" smtClean="0"/>
              <a:pPr/>
              <a:t>‹#›</a:t>
            </a:fld>
            <a:endParaRPr lang="en-US"/>
          </a:p>
        </p:txBody>
      </p:sp>
    </p:spTree>
    <p:extLst>
      <p:ext uri="{BB962C8B-B14F-4D97-AF65-F5344CB8AC3E}">
        <p14:creationId xmlns:p14="http://schemas.microsoft.com/office/powerpoint/2010/main" val="13923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AC0"/>
        </a:solidFill>
        <a:effectLst/>
      </p:bgPr>
    </p:bg>
    <p:spTree>
      <p:nvGrpSpPr>
        <p:cNvPr id="1" name=""/>
        <p:cNvGrpSpPr/>
        <p:nvPr/>
      </p:nvGrpSpPr>
      <p:grpSpPr>
        <a:xfrm>
          <a:off x="0" y="0"/>
          <a:ext cx="0" cy="0"/>
          <a:chOff x="0" y="0"/>
          <a:chExt cx="0" cy="0"/>
        </a:xfrm>
      </p:grpSpPr>
      <p:sp>
        <p:nvSpPr>
          <p:cNvPr id="7" name="Rectangle 6"/>
          <p:cNvSpPr/>
          <p:nvPr/>
        </p:nvSpPr>
        <p:spPr>
          <a:xfrm>
            <a:off x="228600" y="152401"/>
            <a:ext cx="45262800" cy="472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5791200" y="228601"/>
            <a:ext cx="32308800" cy="3046988"/>
          </a:xfrm>
          <a:prstGeom prst="rect">
            <a:avLst/>
          </a:prstGeom>
          <a:noFill/>
        </p:spPr>
        <p:txBody>
          <a:bodyPr wrap="square" rtlCol="0">
            <a:spAutoFit/>
          </a:bodyPr>
          <a:lstStyle/>
          <a:p>
            <a:pPr algn="ctr"/>
            <a:r>
              <a:rPr lang="en-US" sz="9600" b="1" dirty="0" smtClean="0">
                <a:latin typeface="Rockwell" pitchFamily="18" charset="0"/>
                <a:cs typeface="Arial" panose="020B0604020202020204" pitchFamily="34" charset="0"/>
              </a:rPr>
              <a:t>Effects of Video Game Violence, Game Difficulty, and Prenatal Testosterone on Aggressive Behavior</a:t>
            </a:r>
            <a:endParaRPr lang="en-US" sz="9600" b="1" dirty="0">
              <a:latin typeface="Rockwell" pitchFamily="18" charset="0"/>
              <a:cs typeface="Arial" panose="020B0604020202020204" pitchFamily="34" charset="0"/>
            </a:endParaRPr>
          </a:p>
        </p:txBody>
      </p:sp>
      <p:sp>
        <p:nvSpPr>
          <p:cNvPr id="9" name="TextBox 8"/>
          <p:cNvSpPr txBox="1"/>
          <p:nvPr/>
        </p:nvSpPr>
        <p:spPr>
          <a:xfrm>
            <a:off x="5791200" y="3275588"/>
            <a:ext cx="32308800" cy="1569660"/>
          </a:xfrm>
          <a:prstGeom prst="rect">
            <a:avLst/>
          </a:prstGeom>
          <a:noFill/>
        </p:spPr>
        <p:txBody>
          <a:bodyPr wrap="square" rtlCol="0">
            <a:spAutoFit/>
          </a:bodyPr>
          <a:lstStyle/>
          <a:p>
            <a:pPr algn="ctr"/>
            <a:r>
              <a:rPr lang="en-US" sz="4800" dirty="0" smtClean="0">
                <a:latin typeface="Arial" panose="020B0604020202020204" pitchFamily="34" charset="0"/>
                <a:cs typeface="Arial" panose="020B0604020202020204" pitchFamily="34" charset="0"/>
              </a:rPr>
              <a:t>Joseph </a:t>
            </a:r>
            <a:r>
              <a:rPr lang="en-US" sz="4800" dirty="0" err="1" smtClean="0">
                <a:latin typeface="Arial" panose="020B0604020202020204" pitchFamily="34" charset="0"/>
                <a:cs typeface="Arial" panose="020B0604020202020204" pitchFamily="34" charset="0"/>
              </a:rPr>
              <a:t>Hilgard</a:t>
            </a:r>
            <a:r>
              <a:rPr lang="en-US" sz="4800" dirty="0" smtClean="0">
                <a:latin typeface="Arial" panose="020B0604020202020204" pitchFamily="34" charset="0"/>
                <a:cs typeface="Arial" panose="020B0604020202020204" pitchFamily="34" charset="0"/>
              </a:rPr>
              <a:t>, Christopher R. </a:t>
            </a:r>
            <a:r>
              <a:rPr lang="en-US" sz="4800" dirty="0" err="1" smtClean="0">
                <a:latin typeface="Arial" panose="020B0604020202020204" pitchFamily="34" charset="0"/>
                <a:cs typeface="Arial" panose="020B0604020202020204" pitchFamily="34" charset="0"/>
              </a:rPr>
              <a:t>Engelhardt</a:t>
            </a:r>
            <a:r>
              <a:rPr lang="en-US" sz="4800" dirty="0" smtClean="0">
                <a:latin typeface="Arial" panose="020B0604020202020204" pitchFamily="34" charset="0"/>
                <a:cs typeface="Arial" panose="020B0604020202020204" pitchFamily="34" charset="0"/>
              </a:rPr>
              <a:t>, &amp; Bruce D. </a:t>
            </a:r>
            <a:r>
              <a:rPr lang="en-US" sz="4800" dirty="0" err="1" smtClean="0">
                <a:latin typeface="Arial" panose="020B0604020202020204" pitchFamily="34" charset="0"/>
                <a:cs typeface="Arial" panose="020B0604020202020204" pitchFamily="34" charset="0"/>
              </a:rPr>
              <a:t>Bartholow</a:t>
            </a:r>
            <a:endParaRPr lang="en-US" sz="4800" dirty="0" smtClean="0">
              <a:latin typeface="Arial" panose="020B0604020202020204" pitchFamily="34" charset="0"/>
              <a:cs typeface="Arial" panose="020B0604020202020204" pitchFamily="34" charset="0"/>
            </a:endParaRPr>
          </a:p>
          <a:p>
            <a:pPr algn="ctr"/>
            <a:r>
              <a:rPr lang="en-US" sz="4800" dirty="0" smtClean="0">
                <a:latin typeface="Arial" panose="020B0604020202020204" pitchFamily="34" charset="0"/>
                <a:cs typeface="Arial" panose="020B0604020202020204" pitchFamily="34" charset="0"/>
              </a:rPr>
              <a:t>University of Missouri</a:t>
            </a:r>
            <a:endParaRPr lang="en-US" sz="4800" dirty="0">
              <a:latin typeface="Arial" panose="020B0604020202020204" pitchFamily="34" charset="0"/>
              <a:cs typeface="Arial" panose="020B0604020202020204" pitchFamily="34" charset="0"/>
            </a:endParaRPr>
          </a:p>
        </p:txBody>
      </p:sp>
      <p:grpSp>
        <p:nvGrpSpPr>
          <p:cNvPr id="38" name="Group 37"/>
          <p:cNvGrpSpPr>
            <a:grpSpLocks noChangeAspect="1"/>
          </p:cNvGrpSpPr>
          <p:nvPr/>
        </p:nvGrpSpPr>
        <p:grpSpPr>
          <a:xfrm>
            <a:off x="15535239" y="5284820"/>
            <a:ext cx="14649523" cy="7132320"/>
            <a:chOff x="14572354" y="5029201"/>
            <a:chExt cx="14919862" cy="7263938"/>
          </a:xfrm>
        </p:grpSpPr>
        <p:grpSp>
          <p:nvGrpSpPr>
            <p:cNvPr id="4" name="Group 3"/>
            <p:cNvGrpSpPr>
              <a:grpSpLocks noChangeAspect="1"/>
            </p:cNvGrpSpPr>
            <p:nvPr/>
          </p:nvGrpSpPr>
          <p:grpSpPr>
            <a:xfrm>
              <a:off x="14572354" y="5056475"/>
              <a:ext cx="7371825" cy="7236664"/>
              <a:chOff x="2870324" y="22329650"/>
              <a:chExt cx="8788276" cy="8627143"/>
            </a:xfrm>
          </p:grpSpPr>
          <p:pic>
            <p:nvPicPr>
              <p:cNvPr id="5" name="Picture 4"/>
              <p:cNvPicPr>
                <a:picLocks noChangeAspect="1"/>
              </p:cNvPicPr>
              <p:nvPr/>
            </p:nvPicPr>
            <p:blipFill>
              <a:blip r:embed="rId2" cstate="print"/>
              <a:stretch>
                <a:fillRect/>
              </a:stretch>
            </p:blipFill>
            <p:spPr>
              <a:xfrm>
                <a:off x="2880360" y="22329650"/>
                <a:ext cx="8778240" cy="6429240"/>
              </a:xfrm>
              <a:prstGeom prst="rect">
                <a:avLst/>
              </a:prstGeom>
            </p:spPr>
          </p:pic>
          <p:sp>
            <p:nvSpPr>
              <p:cNvPr id="6" name="TextBox 5"/>
              <p:cNvSpPr txBox="1"/>
              <p:nvPr/>
            </p:nvSpPr>
            <p:spPr>
              <a:xfrm>
                <a:off x="2870324" y="28914388"/>
                <a:ext cx="8751866" cy="204240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Chex Quest (Non-Violent Game)</a:t>
                </a:r>
              </a:p>
              <a:p>
                <a:pPr algn="ctr"/>
                <a:r>
                  <a:rPr lang="en-US" sz="3200" dirty="0" smtClean="0">
                    <a:latin typeface="Helvetica" pitchFamily="34" charset="0"/>
                    <a:cs typeface="Helvetica" pitchFamily="34" charset="0"/>
                  </a:rPr>
                  <a:t>Player uses an electronic tool to teleport aliens back to their home</a:t>
                </a:r>
                <a:r>
                  <a:rPr lang="en-US" sz="3400" dirty="0" smtClean="0">
                    <a:latin typeface="Helvetica" pitchFamily="34" charset="0"/>
                    <a:cs typeface="Helvetica" pitchFamily="34" charset="0"/>
                  </a:rPr>
                  <a:t>.</a:t>
                </a:r>
                <a:endParaRPr lang="en-US" sz="3400" dirty="0" smtClean="0">
                  <a:latin typeface="Arial" panose="020B0604020202020204" pitchFamily="34" charset="0"/>
                  <a:cs typeface="Arial" panose="020B0604020202020204" pitchFamily="34" charset="0"/>
                </a:endParaRPr>
              </a:p>
            </p:txBody>
          </p:sp>
        </p:grpSp>
        <p:grpSp>
          <p:nvGrpSpPr>
            <p:cNvPr id="11" name="Group 10"/>
            <p:cNvGrpSpPr>
              <a:grpSpLocks noChangeAspect="1"/>
            </p:cNvGrpSpPr>
            <p:nvPr/>
          </p:nvGrpSpPr>
          <p:grpSpPr>
            <a:xfrm>
              <a:off x="22098001" y="5029201"/>
              <a:ext cx="7394215" cy="7263937"/>
              <a:chOff x="2956560" y="14521944"/>
              <a:chExt cx="8778240" cy="8623577"/>
            </a:xfrm>
          </p:grpSpPr>
          <p:pic>
            <p:nvPicPr>
              <p:cNvPr id="12" name="Picture 11"/>
              <p:cNvPicPr>
                <a:picLocks noChangeAspect="1"/>
              </p:cNvPicPr>
              <p:nvPr/>
            </p:nvPicPr>
            <p:blipFill>
              <a:blip r:embed="rId3" cstate="print"/>
              <a:stretch>
                <a:fillRect/>
              </a:stretch>
            </p:blipFill>
            <p:spPr>
              <a:xfrm>
                <a:off x="2956560" y="14521944"/>
                <a:ext cx="8778240" cy="6434831"/>
              </a:xfrm>
              <a:prstGeom prst="rect">
                <a:avLst/>
              </a:prstGeom>
            </p:spPr>
          </p:pic>
          <p:sp>
            <p:nvSpPr>
              <p:cNvPr id="13" name="TextBox 12"/>
              <p:cNvSpPr txBox="1"/>
              <p:nvPr/>
            </p:nvSpPr>
            <p:spPr>
              <a:xfrm>
                <a:off x="2967529" y="21111625"/>
                <a:ext cx="8753360" cy="203389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Brutal Doom (Violent Game)</a:t>
                </a:r>
              </a:p>
              <a:p>
                <a:pPr algn="ctr"/>
                <a:r>
                  <a:rPr lang="en-US" sz="3200" dirty="0" smtClean="0">
                    <a:latin typeface="Helvetica" pitchFamily="34" charset="0"/>
                    <a:cs typeface="Helvetica" pitchFamily="34" charset="0"/>
                  </a:rPr>
                  <a:t>Player uses guns to kill enemies with extreme violence &amp; gore.</a:t>
                </a:r>
                <a:endParaRPr lang="en-US" sz="3200" dirty="0" smtClean="0">
                  <a:latin typeface="Arial" panose="020B0604020202020204" pitchFamily="34" charset="0"/>
                  <a:cs typeface="Arial" panose="020B0604020202020204" pitchFamily="34" charset="0"/>
                </a:endParaRPr>
              </a:p>
            </p:txBody>
          </p:sp>
        </p:grpSp>
      </p:grpSp>
      <p:sp>
        <p:nvSpPr>
          <p:cNvPr id="14" name="TextBox 13"/>
          <p:cNvSpPr txBox="1"/>
          <p:nvPr/>
        </p:nvSpPr>
        <p:spPr>
          <a:xfrm>
            <a:off x="228600" y="15650000"/>
            <a:ext cx="14439900" cy="289310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Purpose</a:t>
            </a:r>
          </a:p>
          <a:p>
            <a:r>
              <a:rPr lang="en-US" sz="3200" dirty="0" smtClean="0">
                <a:latin typeface="Helvetica" pitchFamily="34" charset="0"/>
                <a:cs typeface="Helvetica" pitchFamily="34" charset="0"/>
              </a:rPr>
              <a:t>This study tests the </a:t>
            </a:r>
            <a:r>
              <a:rPr lang="en-US" sz="3200" dirty="0" smtClean="0">
                <a:latin typeface="Helvetica" pitchFamily="34" charset="0"/>
                <a:cs typeface="Helvetica" pitchFamily="34" charset="0"/>
              </a:rPr>
              <a:t>possibly-interactive effects </a:t>
            </a:r>
            <a:r>
              <a:rPr lang="en-US" sz="3200" dirty="0" smtClean="0">
                <a:latin typeface="Helvetica" pitchFamily="34" charset="0"/>
                <a:cs typeface="Helvetica" pitchFamily="34" charset="0"/>
              </a:rPr>
              <a:t>of video game violence, video game difficulty, and prenatal testosterone on provoked aggressive behavior.  Furthermore, it tests the media effects in an experimental paradigm that does not confound differences in gameplay with differences in violent content.</a:t>
            </a:r>
          </a:p>
        </p:txBody>
      </p:sp>
      <p:sp>
        <p:nvSpPr>
          <p:cNvPr id="16" name="TextBox 15"/>
          <p:cNvSpPr txBox="1"/>
          <p:nvPr/>
        </p:nvSpPr>
        <p:spPr>
          <a:xfrm>
            <a:off x="228600" y="28856481"/>
            <a:ext cx="14439900" cy="5663089"/>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Analysis</a:t>
            </a:r>
          </a:p>
          <a:p>
            <a:pPr>
              <a:spcAft>
                <a:spcPts val="1200"/>
              </a:spcAft>
            </a:pPr>
            <a:r>
              <a:rPr lang="en-US" sz="3200" dirty="0" smtClean="0">
                <a:latin typeface="Helvetica" pitchFamily="34" charset="0"/>
                <a:cs typeface="Helvetica" pitchFamily="34" charset="0"/>
              </a:rPr>
              <a:t>Some </a:t>
            </a:r>
            <a:r>
              <a:rPr lang="en-US" sz="3200" dirty="0" smtClean="0">
                <a:latin typeface="Helvetica" pitchFamily="34" charset="0"/>
                <a:cs typeface="Helvetica" pitchFamily="34" charset="0"/>
              </a:rPr>
              <a:t>participants indicated not being </a:t>
            </a:r>
            <a:r>
              <a:rPr lang="en-US" sz="3200" dirty="0" smtClean="0">
                <a:latin typeface="Helvetica" pitchFamily="34" charset="0"/>
                <a:cs typeface="Helvetica" pitchFamily="34" charset="0"/>
              </a:rPr>
              <a:t>deceived (n = 35), </a:t>
            </a:r>
            <a:r>
              <a:rPr lang="en-US" sz="3200" dirty="0" smtClean="0">
                <a:latin typeface="Helvetica" pitchFamily="34" charset="0"/>
                <a:cs typeface="Helvetica" pitchFamily="34" charset="0"/>
              </a:rPr>
              <a:t>and others’ data are still being entered and analyzed. Thus, the sample size used for current analyses is </a:t>
            </a:r>
            <a:r>
              <a:rPr lang="en-US" sz="3200" dirty="0">
                <a:latin typeface="Helvetica" pitchFamily="34" charset="0"/>
                <a:cs typeface="Helvetica" pitchFamily="34" charset="0"/>
              </a:rPr>
              <a:t>253 for primary </a:t>
            </a:r>
            <a:r>
              <a:rPr lang="en-US" sz="3200" dirty="0" smtClean="0">
                <a:latin typeface="Helvetica" pitchFamily="34" charset="0"/>
                <a:cs typeface="Helvetica" pitchFamily="34" charset="0"/>
              </a:rPr>
              <a:t>analyses, 200 for 2d4d ratio analyses.</a:t>
            </a:r>
          </a:p>
          <a:p>
            <a:pPr>
              <a:spcAft>
                <a:spcPts val="1200"/>
              </a:spcAft>
            </a:pPr>
            <a:r>
              <a:rPr lang="en-US" sz="3200" dirty="0" smtClean="0">
                <a:latin typeface="Helvetica" pitchFamily="34" charset="0"/>
                <a:cs typeface="Helvetica" pitchFamily="34" charset="0"/>
              </a:rPr>
              <a:t>In addition to effect sizes and confidence intervals, the present research uses Bayes Factors to quantify the strength of evidence for or against the alternative hypothesis of a small effect (</a:t>
            </a:r>
            <a:r>
              <a:rPr lang="en-US" sz="2800" dirty="0" smtClean="0">
                <a:latin typeface="Helvetica" pitchFamily="34" charset="0"/>
                <a:cs typeface="Helvetica" pitchFamily="34" charset="0"/>
              </a:rPr>
              <a:t>R package ‘</a:t>
            </a:r>
            <a:r>
              <a:rPr lang="en-US" sz="2800" dirty="0" err="1" smtClean="0">
                <a:latin typeface="Helvetica" pitchFamily="34" charset="0"/>
                <a:cs typeface="Helvetica" pitchFamily="34" charset="0"/>
              </a:rPr>
              <a:t>BayesFactor</a:t>
            </a:r>
            <a:r>
              <a:rPr lang="en-US" sz="2800" dirty="0" smtClean="0">
                <a:latin typeface="Helvetica" pitchFamily="34" charset="0"/>
                <a:cs typeface="Helvetica" pitchFamily="34" charset="0"/>
              </a:rPr>
              <a:t>’ with </a:t>
            </a:r>
            <a:r>
              <a:rPr lang="en-US" sz="2800" dirty="0" err="1" smtClean="0">
                <a:latin typeface="Helvetica" pitchFamily="34" charset="0"/>
                <a:cs typeface="Helvetica" pitchFamily="34" charset="0"/>
              </a:rPr>
              <a:t>rscaleFixed</a:t>
            </a:r>
            <a:r>
              <a:rPr lang="en-US" sz="2800" dirty="0" smtClean="0">
                <a:latin typeface="Helvetica" pitchFamily="34" charset="0"/>
                <a:cs typeface="Helvetica" pitchFamily="34" charset="0"/>
              </a:rPr>
              <a:t> = .</a:t>
            </a:r>
            <a:r>
              <a:rPr lang="en-US" sz="2800" dirty="0">
                <a:latin typeface="Helvetica" pitchFamily="34" charset="0"/>
                <a:cs typeface="Helvetica" pitchFamily="34" charset="0"/>
              </a:rPr>
              <a:t>4</a:t>
            </a:r>
            <a:r>
              <a:rPr lang="en-US" sz="2800" dirty="0" smtClean="0">
                <a:latin typeface="Helvetica" pitchFamily="34" charset="0"/>
                <a:cs typeface="Helvetica" pitchFamily="34" charset="0"/>
              </a:rPr>
              <a:t>;</a:t>
            </a:r>
            <a:r>
              <a:rPr lang="en-US" sz="3200" dirty="0" smtClean="0">
                <a:latin typeface="Helvetica" pitchFamily="34" charset="0"/>
                <a:cs typeface="Helvetica" pitchFamily="34" charset="0"/>
              </a:rPr>
              <a:t> </a:t>
            </a:r>
            <a:r>
              <a:rPr lang="en-US" sz="2800" dirty="0" smtClean="0">
                <a:latin typeface="Helvetica" pitchFamily="34" charset="0"/>
                <a:cs typeface="Helvetica" pitchFamily="34" charset="0"/>
              </a:rPr>
              <a:t>Morey et al., 2014</a:t>
            </a:r>
            <a:r>
              <a:rPr lang="en-US" sz="3200" dirty="0" smtClean="0">
                <a:latin typeface="Helvetica" pitchFamily="34" charset="0"/>
                <a:cs typeface="Helvetica" pitchFamily="34" charset="0"/>
              </a:rPr>
              <a:t>).</a:t>
            </a:r>
          </a:p>
          <a:p>
            <a:pPr>
              <a:spcAft>
                <a:spcPts val="1200"/>
              </a:spcAft>
            </a:pPr>
            <a:r>
              <a:rPr lang="en-US" sz="3200" dirty="0" smtClean="0">
                <a:latin typeface="Helvetica" pitchFamily="34" charset="0"/>
                <a:cs typeface="Helvetica" pitchFamily="34" charset="0"/>
              </a:rPr>
              <a:t>Meta-analysis applies PET-PEESE </a:t>
            </a:r>
            <a:r>
              <a:rPr lang="en-US" sz="3200" dirty="0" err="1" smtClean="0">
                <a:latin typeface="Helvetica" pitchFamily="34" charset="0"/>
                <a:cs typeface="Helvetica" pitchFamily="34" charset="0"/>
              </a:rPr>
              <a:t>metaregression</a:t>
            </a:r>
            <a:r>
              <a:rPr lang="en-US" sz="3200" dirty="0" smtClean="0">
                <a:latin typeface="Helvetica" pitchFamily="34" charset="0"/>
                <a:cs typeface="Helvetica" pitchFamily="34" charset="0"/>
              </a:rPr>
              <a:t> (Stanley &amp; </a:t>
            </a:r>
            <a:r>
              <a:rPr lang="en-US" sz="3200" dirty="0" err="1" smtClean="0">
                <a:latin typeface="Helvetica" pitchFamily="34" charset="0"/>
                <a:cs typeface="Helvetica" pitchFamily="34" charset="0"/>
              </a:rPr>
              <a:t>Doucoliagos</a:t>
            </a:r>
            <a:r>
              <a:rPr lang="en-US" sz="3200" dirty="0" smtClean="0">
                <a:latin typeface="Helvetica" pitchFamily="34" charset="0"/>
                <a:cs typeface="Helvetica" pitchFamily="34" charset="0"/>
              </a:rPr>
              <a:t>, 2014) to meta-analytic data provided by Anderson et al. (2010).</a:t>
            </a:r>
            <a:endParaRPr lang="en-US" sz="3200" dirty="0">
              <a:latin typeface="Helvetica" pitchFamily="34" charset="0"/>
              <a:cs typeface="Helvetica" pitchFamily="34" charset="0"/>
            </a:endParaRPr>
          </a:p>
        </p:txBody>
      </p:sp>
      <p:sp>
        <p:nvSpPr>
          <p:cNvPr id="18" name="TextBox 17"/>
          <p:cNvSpPr txBox="1"/>
          <p:nvPr/>
        </p:nvSpPr>
        <p:spPr>
          <a:xfrm>
            <a:off x="31122937" y="23308930"/>
            <a:ext cx="14401800" cy="821250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Discussion</a:t>
            </a:r>
          </a:p>
          <a:p>
            <a:pPr marL="457200" indent="-457200">
              <a:spcAft>
                <a:spcPts val="1000"/>
              </a:spcAft>
              <a:buFont typeface="Arial" pitchFamily="34" charset="0"/>
              <a:buChar char="•"/>
            </a:pPr>
            <a:r>
              <a:rPr lang="en-US" sz="3600" dirty="0" smtClean="0">
                <a:latin typeface="Helvetica" pitchFamily="34" charset="0"/>
                <a:cs typeface="Helvetica" pitchFamily="34" charset="0"/>
              </a:rPr>
              <a:t>Effects of violent games seem smaller than expected, providing evidence for the null hypothesis.</a:t>
            </a:r>
            <a:endParaRPr lang="en-US" sz="3600" dirty="0">
              <a:latin typeface="Helvetica" pitchFamily="34" charset="0"/>
              <a:cs typeface="Helvetica" pitchFamily="34" charset="0"/>
            </a:endParaRPr>
          </a:p>
          <a:p>
            <a:pPr marL="457200" indent="-457200">
              <a:spcAft>
                <a:spcPts val="1000"/>
              </a:spcAft>
              <a:buFont typeface="Arial" pitchFamily="34" charset="0"/>
              <a:buChar char="•"/>
            </a:pPr>
            <a:r>
              <a:rPr lang="en-US" sz="3600" dirty="0" smtClean="0">
                <a:latin typeface="Helvetica" pitchFamily="34" charset="0"/>
                <a:cs typeface="Helvetica" pitchFamily="34" charset="0"/>
              </a:rPr>
              <a:t>Evidence suggests 2d4d </a:t>
            </a:r>
            <a:r>
              <a:rPr lang="en-US" sz="3600" dirty="0" smtClean="0">
                <a:latin typeface="Helvetica" pitchFamily="34" charset="0"/>
                <a:cs typeface="Helvetica" pitchFamily="34" charset="0"/>
              </a:rPr>
              <a:t>ratio does not predict aggressive behavior, even when subjects are provoked.</a:t>
            </a:r>
          </a:p>
          <a:p>
            <a:pPr marL="457200" indent="-457200">
              <a:spcAft>
                <a:spcPts val="1000"/>
              </a:spcAft>
              <a:buFont typeface="Arial" pitchFamily="34" charset="0"/>
              <a:buChar char="•"/>
            </a:pPr>
            <a:r>
              <a:rPr lang="en-US" sz="3600" dirty="0" smtClean="0">
                <a:latin typeface="Helvetica" pitchFamily="34" charset="0"/>
                <a:cs typeface="Helvetica" pitchFamily="34" charset="0"/>
              </a:rPr>
              <a:t>Carefully-matched game stimuli may reduce or eliminate previously-reported violent game effects.</a:t>
            </a:r>
          </a:p>
          <a:p>
            <a:pPr marL="457200" indent="-457200">
              <a:spcAft>
                <a:spcPts val="1000"/>
              </a:spcAft>
              <a:buFont typeface="Arial" pitchFamily="34" charset="0"/>
              <a:buChar char="•"/>
            </a:pPr>
            <a:r>
              <a:rPr lang="en-US" sz="3600" dirty="0" smtClean="0">
                <a:latin typeface="Helvetica" pitchFamily="34" charset="0"/>
                <a:cs typeface="Helvetica" pitchFamily="34" charset="0"/>
              </a:rPr>
              <a:t>Funnel-plot asymmetry suggests effects </a:t>
            </a:r>
            <a:r>
              <a:rPr lang="en-US" sz="3600" dirty="0" smtClean="0">
                <a:latin typeface="Helvetica" pitchFamily="34" charset="0"/>
                <a:cs typeface="Helvetica" pitchFamily="34" charset="0"/>
              </a:rPr>
              <a:t>have been overestimated </a:t>
            </a:r>
            <a:r>
              <a:rPr lang="en-US" sz="3600" dirty="0" smtClean="0">
                <a:latin typeface="Helvetica" pitchFamily="34" charset="0"/>
                <a:cs typeface="Helvetica" pitchFamily="34" charset="0"/>
              </a:rPr>
              <a:t>in meta-analysis</a:t>
            </a:r>
            <a:r>
              <a:rPr lang="en-US" sz="3600" dirty="0" smtClean="0">
                <a:latin typeface="Helvetica" pitchFamily="34" charset="0"/>
                <a:cs typeface="Helvetica" pitchFamily="34" charset="0"/>
              </a:rPr>
              <a:t>. Selection of “best-practices” may introduce bias.</a:t>
            </a:r>
            <a:endParaRPr lang="en-US" sz="3600" dirty="0" smtClean="0">
              <a:latin typeface="Helvetica" pitchFamily="34" charset="0"/>
              <a:cs typeface="Helvetica" pitchFamily="34" charset="0"/>
            </a:endParaRPr>
          </a:p>
          <a:p>
            <a:pPr marL="457200" indent="-457200">
              <a:spcAft>
                <a:spcPts val="1000"/>
              </a:spcAft>
              <a:buFont typeface="Arial" pitchFamily="34" charset="0"/>
              <a:buChar char="•"/>
            </a:pPr>
            <a:r>
              <a:rPr lang="en-US" sz="3600" dirty="0" smtClean="0">
                <a:latin typeface="Helvetica" pitchFamily="34" charset="0"/>
                <a:cs typeface="Helvetica" pitchFamily="34" charset="0"/>
              </a:rPr>
              <a:t>Subjects </a:t>
            </a:r>
            <a:r>
              <a:rPr lang="en-US" sz="3600" dirty="0" smtClean="0">
                <a:latin typeface="Helvetica" pitchFamily="34" charset="0"/>
                <a:cs typeface="Helvetica" pitchFamily="34" charset="0"/>
              </a:rPr>
              <a:t>perhaps </a:t>
            </a:r>
            <a:r>
              <a:rPr lang="en-US" sz="3600" dirty="0" smtClean="0">
                <a:latin typeface="Helvetica" pitchFamily="34" charset="0"/>
                <a:cs typeface="Helvetica" pitchFamily="34" charset="0"/>
              </a:rPr>
              <a:t>more aware of research hypothesis than researchers suspect. Time for fewer press releases?</a:t>
            </a:r>
          </a:p>
          <a:p>
            <a:pPr marL="457200" indent="-457200">
              <a:spcAft>
                <a:spcPts val="1000"/>
              </a:spcAft>
              <a:buFont typeface="Arial" pitchFamily="34" charset="0"/>
              <a:buChar char="•"/>
            </a:pPr>
            <a:r>
              <a:rPr lang="en-US" sz="3600" dirty="0" smtClean="0">
                <a:latin typeface="Helvetica" pitchFamily="34" charset="0"/>
                <a:cs typeface="Helvetica" pitchFamily="34" charset="0"/>
              </a:rPr>
              <a:t>Current results are speculative and may change with increasing sample size or more appropriate modeling of non-normal DV.</a:t>
            </a:r>
          </a:p>
        </p:txBody>
      </p:sp>
      <p:sp>
        <p:nvSpPr>
          <p:cNvPr id="29" name="TextBox 28"/>
          <p:cNvSpPr txBox="1"/>
          <p:nvPr/>
        </p:nvSpPr>
        <p:spPr>
          <a:xfrm>
            <a:off x="31122937" y="31967002"/>
            <a:ext cx="14401800" cy="2585323"/>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2600" b="1" dirty="0" smtClean="0">
                <a:latin typeface="Garamond" pitchFamily="18" charset="0"/>
              </a:rPr>
              <a:t>References</a:t>
            </a:r>
          </a:p>
          <a:p>
            <a:r>
              <a:rPr lang="en-US" sz="1300" dirty="0" smtClean="0">
                <a:latin typeface="Helvetica" pitchFamily="34" charset="0"/>
                <a:cs typeface="Helvetica" pitchFamily="34" charset="0"/>
              </a:rPr>
              <a:t>Anderson, C.A., Akiko, S., </a:t>
            </a:r>
            <a:r>
              <a:rPr lang="en-US" sz="1300" dirty="0" err="1" smtClean="0">
                <a:latin typeface="Helvetica" pitchFamily="34" charset="0"/>
                <a:cs typeface="Helvetica" pitchFamily="34" charset="0"/>
              </a:rPr>
              <a:t>Ihori</a:t>
            </a:r>
            <a:r>
              <a:rPr lang="en-US" sz="1300" dirty="0" smtClean="0">
                <a:latin typeface="Helvetica" pitchFamily="34" charset="0"/>
                <a:cs typeface="Helvetica" pitchFamily="34" charset="0"/>
              </a:rPr>
              <a:t>, N., Swing, E.L., Bushman, B.J., Sakamoto, A., Rothstein, H.R., &amp; </a:t>
            </a:r>
            <a:r>
              <a:rPr lang="en-US" sz="1300" dirty="0" err="1" smtClean="0">
                <a:latin typeface="Helvetica" pitchFamily="34" charset="0"/>
                <a:cs typeface="Helvetica" pitchFamily="34" charset="0"/>
              </a:rPr>
              <a:t>Saleem</a:t>
            </a:r>
            <a:r>
              <a:rPr lang="en-US" sz="1300" dirty="0" smtClean="0">
                <a:latin typeface="Helvetica" pitchFamily="34" charset="0"/>
                <a:cs typeface="Helvetica" pitchFamily="34" charset="0"/>
              </a:rPr>
              <a:t>, M. (2010) Violent video game effects on aggression, empathy, and </a:t>
            </a:r>
            <a:r>
              <a:rPr lang="en-US" sz="1300" dirty="0" err="1" smtClean="0">
                <a:latin typeface="Helvetica" pitchFamily="34" charset="0"/>
                <a:cs typeface="Helvetica" pitchFamily="34" charset="0"/>
              </a:rPr>
              <a:t>prosocial</a:t>
            </a:r>
            <a:r>
              <a:rPr lang="en-US" sz="1300" dirty="0" smtClean="0">
                <a:latin typeface="Helvetica" pitchFamily="34" charset="0"/>
                <a:cs typeface="Helvetica" pitchFamily="34" charset="0"/>
              </a:rPr>
              <a:t> behavior in Eastern and Western countries: A meta-analytic review. </a:t>
            </a:r>
            <a:r>
              <a:rPr lang="en-US" sz="1300" i="1" dirty="0" smtClean="0">
                <a:latin typeface="Helvetica" pitchFamily="34" charset="0"/>
                <a:cs typeface="Helvetica" pitchFamily="34" charset="0"/>
              </a:rPr>
              <a:t>Psychological Bulletin, 136, </a:t>
            </a:r>
            <a:r>
              <a:rPr lang="en-US" sz="1300" dirty="0" smtClean="0">
                <a:latin typeface="Helvetica" pitchFamily="34" charset="0"/>
                <a:cs typeface="Helvetica" pitchFamily="34" charset="0"/>
              </a:rPr>
              <a:t>151-173.</a:t>
            </a:r>
          </a:p>
          <a:p>
            <a:r>
              <a:rPr lang="en-US" sz="1300" dirty="0" smtClean="0">
                <a:latin typeface="Helvetica" pitchFamily="34" charset="0"/>
                <a:cs typeface="Helvetica" pitchFamily="34" charset="0"/>
              </a:rPr>
              <a:t>Adachi, P.J.C., &amp; Willoughby, T. (2011) The effect of violent video games on aggression: Is it more than just the violence? </a:t>
            </a:r>
            <a:r>
              <a:rPr lang="en-US" sz="1300" i="1" dirty="0" smtClean="0">
                <a:latin typeface="Helvetica" pitchFamily="34" charset="0"/>
                <a:cs typeface="Helvetica" pitchFamily="34" charset="0"/>
              </a:rPr>
              <a:t>Aggression and Violent Behavior, 16, </a:t>
            </a:r>
            <a:r>
              <a:rPr lang="en-US" sz="1300" dirty="0" smtClean="0">
                <a:latin typeface="Helvetica" pitchFamily="34" charset="0"/>
                <a:cs typeface="Helvetica" pitchFamily="34" charset="0"/>
              </a:rPr>
              <a:t>55-62.</a:t>
            </a:r>
          </a:p>
          <a:p>
            <a:r>
              <a:rPr lang="en-US" sz="1300" dirty="0" err="1" smtClean="0">
                <a:latin typeface="Helvetica" pitchFamily="34" charset="0"/>
                <a:cs typeface="Helvetica" pitchFamily="34" charset="0"/>
              </a:rPr>
              <a:t>Hasan</a:t>
            </a:r>
            <a:r>
              <a:rPr lang="en-US" sz="1300" dirty="0" smtClean="0">
                <a:latin typeface="Helvetica" pitchFamily="34" charset="0"/>
                <a:cs typeface="Helvetica" pitchFamily="34" charset="0"/>
              </a:rPr>
              <a:t>, Y., </a:t>
            </a:r>
            <a:r>
              <a:rPr lang="en-US" sz="1300" dirty="0" err="1" smtClean="0">
                <a:latin typeface="Helvetica" pitchFamily="34" charset="0"/>
                <a:cs typeface="Helvetica" pitchFamily="34" charset="0"/>
              </a:rPr>
              <a:t>Begue</a:t>
            </a:r>
            <a:r>
              <a:rPr lang="en-US" sz="1300" dirty="0" smtClean="0">
                <a:latin typeface="Helvetica" pitchFamily="34" charset="0"/>
                <a:cs typeface="Helvetica" pitchFamily="34" charset="0"/>
              </a:rPr>
              <a:t>, L., </a:t>
            </a:r>
            <a:r>
              <a:rPr lang="en-US" sz="1300" dirty="0" err="1" smtClean="0">
                <a:latin typeface="Helvetica" pitchFamily="34" charset="0"/>
                <a:cs typeface="Helvetica" pitchFamily="34" charset="0"/>
              </a:rPr>
              <a:t>Scharkow</a:t>
            </a:r>
            <a:r>
              <a:rPr lang="en-US" sz="1300" dirty="0" smtClean="0">
                <a:latin typeface="Helvetica" pitchFamily="34" charset="0"/>
                <a:cs typeface="Helvetica" pitchFamily="34" charset="0"/>
              </a:rPr>
              <a:t>, M., &amp; Bushman, B.J. (2013) The more you play, the more aggressive you become: A long-term experimental study of cumulative violent video game effects on hostile expectations and aggressive behavior. </a:t>
            </a:r>
            <a:r>
              <a:rPr lang="en-US" sz="1300" i="1" dirty="0" smtClean="0">
                <a:latin typeface="Helvetica" pitchFamily="34" charset="0"/>
                <a:cs typeface="Helvetica" pitchFamily="34" charset="0"/>
              </a:rPr>
              <a:t>Journal of Experimental Social Psychology, 49, </a:t>
            </a:r>
            <a:r>
              <a:rPr lang="en-US" sz="1300" dirty="0" smtClean="0">
                <a:latin typeface="Helvetica" pitchFamily="34" charset="0"/>
                <a:cs typeface="Helvetica" pitchFamily="34" charset="0"/>
              </a:rPr>
              <a:t>224-227.</a:t>
            </a:r>
          </a:p>
          <a:p>
            <a:r>
              <a:rPr lang="en-US" sz="1300" dirty="0" smtClean="0">
                <a:latin typeface="Helvetica" pitchFamily="34" charset="0"/>
                <a:cs typeface="Helvetica" pitchFamily="34" charset="0"/>
              </a:rPr>
              <a:t>Millet, K. (2011) An </a:t>
            </a:r>
            <a:r>
              <a:rPr lang="en-US" sz="1300" dirty="0" err="1" smtClean="0">
                <a:latin typeface="Helvetica" pitchFamily="34" charset="0"/>
                <a:cs typeface="Helvetica" pitchFamily="34" charset="0"/>
              </a:rPr>
              <a:t>interactionist</a:t>
            </a:r>
            <a:r>
              <a:rPr lang="en-US" sz="1300" dirty="0" smtClean="0">
                <a:latin typeface="Helvetica" pitchFamily="34" charset="0"/>
                <a:cs typeface="Helvetica" pitchFamily="34" charset="0"/>
              </a:rPr>
              <a:t> perspective on the relation between 2D:4D and behavior: An overview of (moderated) relationships between 2D:4D and economic decision making. </a:t>
            </a:r>
            <a:r>
              <a:rPr lang="en-US" sz="1300" i="1" dirty="0" smtClean="0">
                <a:latin typeface="Helvetica" pitchFamily="34" charset="0"/>
                <a:cs typeface="Helvetica" pitchFamily="34" charset="0"/>
              </a:rPr>
              <a:t>Personality and Individual Differences, 51, </a:t>
            </a:r>
            <a:r>
              <a:rPr lang="en-US" sz="1300" dirty="0" smtClean="0">
                <a:latin typeface="Helvetica" pitchFamily="34" charset="0"/>
                <a:cs typeface="Helvetica" pitchFamily="34" charset="0"/>
              </a:rPr>
              <a:t>397-401.</a:t>
            </a:r>
          </a:p>
          <a:p>
            <a:r>
              <a:rPr lang="en-US" sz="1300" dirty="0" smtClean="0">
                <a:latin typeface="Helvetica" pitchFamily="34" charset="0"/>
                <a:cs typeface="Helvetica" pitchFamily="34" charset="0"/>
              </a:rPr>
              <a:t>Morey, R. D., </a:t>
            </a:r>
            <a:r>
              <a:rPr lang="en-US" sz="1300" dirty="0" err="1" smtClean="0">
                <a:latin typeface="Helvetica" pitchFamily="34" charset="0"/>
                <a:cs typeface="Helvetica" pitchFamily="34" charset="0"/>
              </a:rPr>
              <a:t>Rouder</a:t>
            </a:r>
            <a:r>
              <a:rPr lang="en-US" sz="1300" dirty="0" smtClean="0">
                <a:latin typeface="Helvetica" pitchFamily="34" charset="0"/>
                <a:cs typeface="Helvetica" pitchFamily="34" charset="0"/>
              </a:rPr>
              <a:t>, J.N., &amp; </a:t>
            </a:r>
            <a:r>
              <a:rPr lang="en-US" sz="1300" dirty="0" err="1" smtClean="0">
                <a:latin typeface="Helvetica" pitchFamily="34" charset="0"/>
                <a:cs typeface="Helvetica" pitchFamily="34" charset="0"/>
              </a:rPr>
              <a:t>Jamil</a:t>
            </a:r>
            <a:r>
              <a:rPr lang="en-US" sz="1300" dirty="0" smtClean="0">
                <a:latin typeface="Helvetica" pitchFamily="34" charset="0"/>
                <a:cs typeface="Helvetica" pitchFamily="34" charset="0"/>
              </a:rPr>
              <a:t>, T. (2014). </a:t>
            </a:r>
            <a:r>
              <a:rPr lang="en-US" sz="1300" dirty="0" err="1" smtClean="0">
                <a:latin typeface="Helvetica" pitchFamily="34" charset="0"/>
                <a:cs typeface="Helvetica" pitchFamily="34" charset="0"/>
              </a:rPr>
              <a:t>BayesFactor</a:t>
            </a:r>
            <a:r>
              <a:rPr lang="en-US" sz="1300" dirty="0" smtClean="0">
                <a:latin typeface="Helvetica" pitchFamily="34" charset="0"/>
                <a:cs typeface="Helvetica" pitchFamily="34" charset="0"/>
              </a:rPr>
              <a:t>: Computation of </a:t>
            </a:r>
            <a:r>
              <a:rPr lang="en-US" sz="1300" dirty="0" err="1" smtClean="0">
                <a:latin typeface="Helvetica" pitchFamily="34" charset="0"/>
                <a:cs typeface="Helvetica" pitchFamily="34" charset="0"/>
              </a:rPr>
              <a:t>Bayes</a:t>
            </a:r>
            <a:r>
              <a:rPr lang="en-US" sz="1300" dirty="0" smtClean="0">
                <a:latin typeface="Helvetica" pitchFamily="34" charset="0"/>
                <a:cs typeface="Helvetica" pitchFamily="34" charset="0"/>
              </a:rPr>
              <a:t> factors for common designs. R package version 0.9.8. </a:t>
            </a:r>
          </a:p>
          <a:p>
            <a:r>
              <a:rPr lang="en-US" sz="1300" dirty="0" err="1" smtClean="0">
                <a:latin typeface="Helvetica" pitchFamily="34" charset="0"/>
                <a:cs typeface="Helvetica" pitchFamily="34" charset="0"/>
              </a:rPr>
              <a:t>Pryzyblski</a:t>
            </a:r>
            <a:r>
              <a:rPr lang="en-US" sz="1300" dirty="0" smtClean="0">
                <a:latin typeface="Helvetica" pitchFamily="34" charset="0"/>
                <a:cs typeface="Helvetica" pitchFamily="34" charset="0"/>
              </a:rPr>
              <a:t>, A.K., </a:t>
            </a:r>
            <a:r>
              <a:rPr lang="en-US" sz="1300" dirty="0" err="1" smtClean="0">
                <a:latin typeface="Helvetica" pitchFamily="34" charset="0"/>
                <a:cs typeface="Helvetica" pitchFamily="34" charset="0"/>
              </a:rPr>
              <a:t>Deci</a:t>
            </a:r>
            <a:r>
              <a:rPr lang="en-US" sz="1300" dirty="0" smtClean="0">
                <a:latin typeface="Helvetica" pitchFamily="34" charset="0"/>
                <a:cs typeface="Helvetica" pitchFamily="34" charset="0"/>
              </a:rPr>
              <a:t>, E.L., Rigby, C.S., &amp; Ryan, R.M. (2014) Competence-impeding electronic games and players’ aggressive feelings, thoughts, and behaviors. </a:t>
            </a:r>
            <a:r>
              <a:rPr lang="en-US" sz="1300" i="1" dirty="0" smtClean="0">
                <a:latin typeface="Helvetica" pitchFamily="34" charset="0"/>
                <a:cs typeface="Helvetica" pitchFamily="34" charset="0"/>
              </a:rPr>
              <a:t>JPSP, 106, </a:t>
            </a:r>
            <a:r>
              <a:rPr lang="en-US" sz="1300" dirty="0" smtClean="0">
                <a:latin typeface="Helvetica" pitchFamily="34" charset="0"/>
                <a:cs typeface="Helvetica" pitchFamily="34" charset="0"/>
              </a:rPr>
              <a:t>441-457.</a:t>
            </a:r>
          </a:p>
          <a:p>
            <a:r>
              <a:rPr lang="en-US" sz="1300" dirty="0" smtClean="0">
                <a:latin typeface="Helvetica" pitchFamily="34" charset="0"/>
                <a:cs typeface="Helvetica" pitchFamily="34" charset="0"/>
              </a:rPr>
              <a:t>Stanley, T. D., &amp; </a:t>
            </a:r>
            <a:r>
              <a:rPr lang="en-US" sz="1300" dirty="0" err="1" smtClean="0">
                <a:latin typeface="Helvetica" pitchFamily="34" charset="0"/>
                <a:cs typeface="Helvetica" pitchFamily="34" charset="0"/>
              </a:rPr>
              <a:t>Doucouliagos</a:t>
            </a:r>
            <a:r>
              <a:rPr lang="en-US" sz="1300" dirty="0" smtClean="0">
                <a:latin typeface="Helvetica" pitchFamily="34" charset="0"/>
                <a:cs typeface="Helvetica" pitchFamily="34" charset="0"/>
              </a:rPr>
              <a:t>, H. (2014). Meta-regression approximations to reduce publication selection bias. </a:t>
            </a:r>
            <a:r>
              <a:rPr lang="en-US" sz="1300" i="1" dirty="0" smtClean="0">
                <a:latin typeface="Helvetica" pitchFamily="34" charset="0"/>
                <a:cs typeface="Helvetica" pitchFamily="34" charset="0"/>
              </a:rPr>
              <a:t>Research Synthesis Methods, 5, </a:t>
            </a:r>
            <a:r>
              <a:rPr lang="en-US" sz="1300" dirty="0" smtClean="0">
                <a:latin typeface="Helvetica" pitchFamily="34" charset="0"/>
                <a:cs typeface="Helvetica" pitchFamily="34" charset="0"/>
              </a:rPr>
              <a:t>60-78.</a:t>
            </a:r>
          </a:p>
        </p:txBody>
      </p:sp>
      <p:pic>
        <p:nvPicPr>
          <p:cNvPr id="32" name="Picture 2"/>
          <p:cNvPicPr>
            <a:picLocks noChangeAspect="1" noChangeArrowheads="1"/>
          </p:cNvPicPr>
          <p:nvPr/>
        </p:nvPicPr>
        <p:blipFill>
          <a:blip r:embed="rId4" cstate="print"/>
          <a:srcRect/>
          <a:stretch>
            <a:fillRect/>
          </a:stretch>
        </p:blipFill>
        <p:spPr bwMode="auto">
          <a:xfrm>
            <a:off x="35737800" y="3077029"/>
            <a:ext cx="9732818" cy="1763691"/>
          </a:xfrm>
          <a:prstGeom prst="rect">
            <a:avLst/>
          </a:prstGeom>
          <a:noFill/>
          <a:ln w="9525">
            <a:noFill/>
            <a:miter lim="800000"/>
            <a:headEnd/>
            <a:tailEnd/>
          </a:ln>
        </p:spPr>
      </p:pic>
      <p:sp>
        <p:nvSpPr>
          <p:cNvPr id="10" name="TextBox 9"/>
          <p:cNvSpPr txBox="1"/>
          <p:nvPr/>
        </p:nvSpPr>
        <p:spPr>
          <a:xfrm>
            <a:off x="266700" y="5181600"/>
            <a:ext cx="14401800" cy="1017201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Times New Roman" panose="02020603050405020304" pitchFamily="18" charset="0"/>
              </a:rPr>
              <a:t>Background</a:t>
            </a:r>
          </a:p>
          <a:p>
            <a:pPr marL="457200" indent="-457200">
              <a:spcAft>
                <a:spcPts val="600"/>
              </a:spcAft>
              <a:buFont typeface="Arial" pitchFamily="34" charset="0"/>
              <a:buChar char="•"/>
            </a:pPr>
            <a:r>
              <a:rPr lang="en-US" sz="3200" dirty="0" smtClean="0">
                <a:latin typeface="Helvetica" pitchFamily="34" charset="0"/>
                <a:cs typeface="Helvetica" pitchFamily="34" charset="0"/>
              </a:rPr>
              <a:t>Decades </a:t>
            </a:r>
            <a:r>
              <a:rPr lang="en-US" sz="3200" dirty="0">
                <a:latin typeface="Helvetica" pitchFamily="34" charset="0"/>
                <a:cs typeface="Helvetica" pitchFamily="34" charset="0"/>
              </a:rPr>
              <a:t>of research have indicated a modest but reliable causal relationship between violent video games and increased aggressive behavior </a:t>
            </a:r>
            <a:r>
              <a:rPr lang="en-US" sz="2800" dirty="0">
                <a:latin typeface="Helvetica" pitchFamily="34" charset="0"/>
                <a:cs typeface="Helvetica" pitchFamily="34" charset="0"/>
              </a:rPr>
              <a:t>(see Anderson et al., 2010)</a:t>
            </a:r>
            <a:r>
              <a:rPr lang="en-US" sz="3200" dirty="0">
                <a:latin typeface="Helvetica" pitchFamily="34" charset="0"/>
                <a:cs typeface="Helvetica" pitchFamily="34" charset="0"/>
              </a:rPr>
              <a:t>. </a:t>
            </a:r>
          </a:p>
          <a:p>
            <a:pPr marL="457200" indent="-457200">
              <a:spcAft>
                <a:spcPts val="600"/>
              </a:spcAft>
              <a:buFont typeface="Arial" pitchFamily="34" charset="0"/>
              <a:buChar char="•"/>
            </a:pPr>
            <a:r>
              <a:rPr lang="en-US" sz="3200" dirty="0">
                <a:latin typeface="Helvetica" pitchFamily="34" charset="0"/>
                <a:cs typeface="Helvetica" pitchFamily="34" charset="0"/>
              </a:rPr>
              <a:t>However, prior research has often lacked appropriate controls, comparing violent and nonviolent video games that differ in numerous ways (e.g., comparing racing games against shooter games; </a:t>
            </a:r>
            <a:r>
              <a:rPr lang="en-US" sz="2800" dirty="0">
                <a:latin typeface="Helvetica" pitchFamily="34" charset="0"/>
                <a:cs typeface="Helvetica" pitchFamily="34" charset="0"/>
              </a:rPr>
              <a:t>Hasan et al., 2013</a:t>
            </a:r>
            <a:r>
              <a:rPr lang="en-US" sz="3200" dirty="0">
                <a:latin typeface="Helvetica" pitchFamily="34" charset="0"/>
                <a:cs typeface="Helvetica" pitchFamily="34" charset="0"/>
              </a:rPr>
              <a:t>). </a:t>
            </a:r>
          </a:p>
          <a:p>
            <a:pPr marL="457200" indent="-457200">
              <a:spcAft>
                <a:spcPts val="600"/>
              </a:spcAft>
              <a:buFont typeface="Arial" pitchFamily="34" charset="0"/>
              <a:buChar char="•"/>
            </a:pPr>
            <a:r>
              <a:rPr lang="en-US" sz="3200" dirty="0">
                <a:latin typeface="Helvetica" pitchFamily="34" charset="0"/>
                <a:cs typeface="Helvetica" pitchFamily="34" charset="0"/>
              </a:rPr>
              <a:t>It has been suggested that this practice introduces confounds, such as changes in difficulty, which may be responsible for observed effects on aggressive behavior </a:t>
            </a:r>
            <a:r>
              <a:rPr lang="en-US" sz="2800" dirty="0">
                <a:latin typeface="Helvetica" pitchFamily="34" charset="0"/>
                <a:cs typeface="Helvetica" pitchFamily="34" charset="0"/>
              </a:rPr>
              <a:t>(Adachi &amp; Willoughby, 2011; </a:t>
            </a:r>
            <a:r>
              <a:rPr lang="en-US" sz="2800" dirty="0" err="1">
                <a:latin typeface="Helvetica" pitchFamily="34" charset="0"/>
                <a:cs typeface="Helvetica" pitchFamily="34" charset="0"/>
              </a:rPr>
              <a:t>Przybylski</a:t>
            </a:r>
            <a:r>
              <a:rPr lang="en-US" sz="2800" dirty="0">
                <a:latin typeface="Helvetica" pitchFamily="34" charset="0"/>
                <a:cs typeface="Helvetica" pitchFamily="34" charset="0"/>
              </a:rPr>
              <a:t> et al., 2013)</a:t>
            </a:r>
            <a:r>
              <a:rPr lang="en-US" sz="3200" dirty="0">
                <a:latin typeface="Helvetica" pitchFamily="34" charset="0"/>
                <a:cs typeface="Helvetica" pitchFamily="34" charset="0"/>
              </a:rPr>
              <a:t>.</a:t>
            </a:r>
          </a:p>
          <a:p>
            <a:pPr marL="457200" indent="-457200">
              <a:spcAft>
                <a:spcPts val="600"/>
              </a:spcAft>
              <a:buFont typeface="Arial" pitchFamily="34" charset="0"/>
              <a:buChar char="•"/>
            </a:pPr>
            <a:r>
              <a:rPr lang="en-US" sz="3200" dirty="0" smtClean="0">
                <a:latin typeface="Helvetica" pitchFamily="34" charset="0"/>
                <a:cs typeface="Helvetica" pitchFamily="34" charset="0"/>
              </a:rPr>
              <a:t>The ratio of lengths of index and ring fingers  (2d4d ratio) is thought to measure prenatal testosterone exposure</a:t>
            </a:r>
            <a:r>
              <a:rPr lang="en-US" sz="3200" dirty="0">
                <a:latin typeface="Helvetica" pitchFamily="34" charset="0"/>
                <a:cs typeface="Helvetica" pitchFamily="34" charset="0"/>
              </a:rPr>
              <a:t> </a:t>
            </a:r>
            <a:r>
              <a:rPr lang="en-US" sz="2000" dirty="0">
                <a:latin typeface="Helvetica" pitchFamily="34" charset="0"/>
                <a:cs typeface="Helvetica" pitchFamily="34" charset="0"/>
              </a:rPr>
              <a:t>(</a:t>
            </a:r>
            <a:r>
              <a:rPr lang="en-US" sz="2000" dirty="0" err="1">
                <a:latin typeface="Helvetica" pitchFamily="34" charset="0"/>
                <a:cs typeface="Helvetica" pitchFamily="34" charset="0"/>
              </a:rPr>
              <a:t>Lutchmaya</a:t>
            </a:r>
            <a:r>
              <a:rPr lang="en-US" sz="2000" dirty="0">
                <a:latin typeface="Helvetica" pitchFamily="34" charset="0"/>
                <a:cs typeface="Helvetica" pitchFamily="34" charset="0"/>
              </a:rPr>
              <a:t> et al., </a:t>
            </a:r>
            <a:r>
              <a:rPr lang="en-US" sz="2000" dirty="0" smtClean="0">
                <a:latin typeface="Helvetica" pitchFamily="34" charset="0"/>
                <a:cs typeface="Helvetica" pitchFamily="34" charset="0"/>
              </a:rPr>
              <a:t>2004; </a:t>
            </a:r>
            <a:r>
              <a:rPr lang="en-US" sz="2000" dirty="0">
                <a:latin typeface="Helvetica" pitchFamily="34" charset="0"/>
                <a:cs typeface="Helvetica" pitchFamily="34" charset="0"/>
              </a:rPr>
              <a:t>Manning </a:t>
            </a:r>
            <a:r>
              <a:rPr lang="en-US" sz="2000" dirty="0" smtClean="0">
                <a:latin typeface="Helvetica" pitchFamily="34" charset="0"/>
                <a:cs typeface="Helvetica" pitchFamily="34" charset="0"/>
              </a:rPr>
              <a:t>et al., 1998)</a:t>
            </a:r>
            <a:r>
              <a:rPr lang="en-US" sz="3200" dirty="0" smtClean="0">
                <a:latin typeface="Helvetica" pitchFamily="34" charset="0"/>
                <a:cs typeface="Helvetica" pitchFamily="34" charset="0"/>
              </a:rPr>
              <a:t>.</a:t>
            </a:r>
          </a:p>
          <a:p>
            <a:pPr marL="457200" indent="-457200">
              <a:spcAft>
                <a:spcPts val="600"/>
              </a:spcAft>
              <a:buFont typeface="Arial" pitchFamily="34" charset="0"/>
              <a:buChar char="•"/>
            </a:pPr>
            <a:r>
              <a:rPr lang="en-US" sz="3200" dirty="0" smtClean="0">
                <a:latin typeface="Helvetica" pitchFamily="34" charset="0"/>
                <a:cs typeface="Helvetica" pitchFamily="34" charset="0"/>
              </a:rPr>
              <a:t>While greater testosterone exposure would be expected to predict more aggressive behavior, the literature of 2d4d effects on aggressive behavior has been mixed. It has been suggested that 2d4d ratio may only be associated with aggression in response to provocation </a:t>
            </a:r>
            <a:r>
              <a:rPr lang="en-US" sz="2800" dirty="0" smtClean="0">
                <a:latin typeface="Helvetica" pitchFamily="34" charset="0"/>
                <a:cs typeface="Helvetica" pitchFamily="34" charset="0"/>
              </a:rPr>
              <a:t>(Millet, 2011)</a:t>
            </a:r>
            <a:r>
              <a:rPr lang="en-US" sz="3200" dirty="0" smtClean="0">
                <a:latin typeface="Helvetica" pitchFamily="34" charset="0"/>
                <a:cs typeface="Helvetica" pitchFamily="34" charset="0"/>
              </a:rPr>
              <a:t>.</a:t>
            </a:r>
          </a:p>
          <a:p>
            <a:pPr marL="457200" indent="-457200">
              <a:spcAft>
                <a:spcPts val="600"/>
              </a:spcAft>
              <a:buFont typeface="Arial" pitchFamily="34" charset="0"/>
              <a:buChar char="•"/>
            </a:pPr>
            <a:r>
              <a:rPr lang="en-US" sz="3200" dirty="0" smtClean="0">
                <a:latin typeface="Helvetica" pitchFamily="34" charset="0"/>
                <a:cs typeface="Helvetica" pitchFamily="34" charset="0"/>
              </a:rPr>
              <a:t>The present research attempts </a:t>
            </a:r>
            <a:r>
              <a:rPr lang="en-US" sz="3200" dirty="0" smtClean="0">
                <a:latin typeface="Helvetica" pitchFamily="34" charset="0"/>
                <a:cs typeface="Helvetica" pitchFamily="34" charset="0"/>
              </a:rPr>
              <a:t>to test and extend previous </a:t>
            </a:r>
            <a:r>
              <a:rPr lang="en-US" sz="3200" dirty="0" smtClean="0">
                <a:latin typeface="Helvetica" pitchFamily="34" charset="0"/>
                <a:cs typeface="Helvetica" pitchFamily="34" charset="0"/>
              </a:rPr>
              <a:t>findings </a:t>
            </a:r>
            <a:r>
              <a:rPr lang="en-US" sz="3200" dirty="0" smtClean="0">
                <a:latin typeface="Helvetica" pitchFamily="34" charset="0"/>
                <a:cs typeface="Helvetica" pitchFamily="34" charset="0"/>
              </a:rPr>
              <a:t>but in </a:t>
            </a:r>
            <a:r>
              <a:rPr lang="en-US" sz="3200" dirty="0" smtClean="0">
                <a:latin typeface="Helvetica" pitchFamily="34" charset="0"/>
                <a:cs typeface="Helvetica" pitchFamily="34" charset="0"/>
              </a:rPr>
              <a:t>a </a:t>
            </a:r>
            <a:r>
              <a:rPr lang="en-US" sz="3200" dirty="0" smtClean="0">
                <a:latin typeface="Helvetica" pitchFamily="34" charset="0"/>
                <a:cs typeface="Helvetica" pitchFamily="34" charset="0"/>
              </a:rPr>
              <a:t>novel, closely-matched </a:t>
            </a:r>
            <a:r>
              <a:rPr lang="en-US" sz="3200" dirty="0" smtClean="0">
                <a:latin typeface="Helvetica" pitchFamily="34" charset="0"/>
                <a:cs typeface="Helvetica" pitchFamily="34" charset="0"/>
              </a:rPr>
              <a:t>video game paradigm using two modified versions of the same game.</a:t>
            </a:r>
          </a:p>
        </p:txBody>
      </p:sp>
      <p:sp>
        <p:nvSpPr>
          <p:cNvPr id="34" name="TextBox 33"/>
          <p:cNvSpPr txBox="1"/>
          <p:nvPr/>
        </p:nvSpPr>
        <p:spPr>
          <a:xfrm>
            <a:off x="228600" y="18839485"/>
            <a:ext cx="14439900" cy="972061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Methods</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Participants to date are 380 male undergraduates participating for partial course credit (preregistered final n=450). </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During the experiment, the participant:</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Scans his hands for later measurement of 2d4d ratio.</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Writes </a:t>
            </a:r>
            <a:r>
              <a:rPr lang="en-US" sz="2800" dirty="0">
                <a:latin typeface="Helvetica" pitchFamily="34" charset="0"/>
                <a:cs typeface="Helvetica" pitchFamily="34" charset="0"/>
              </a:rPr>
              <a:t>an essay </a:t>
            </a:r>
            <a:r>
              <a:rPr lang="en-US" sz="2800" dirty="0" smtClean="0">
                <a:latin typeface="Helvetica" pitchFamily="34" charset="0"/>
                <a:cs typeface="Helvetica" pitchFamily="34" charset="0"/>
              </a:rPr>
              <a:t>of  his views on abortion and exchanges this essay with a partner (experimental confederate) for evaluation. The partner’s essay takes the opposite stance.</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Plays a video </a:t>
            </a:r>
            <a:r>
              <a:rPr lang="en-US" sz="2800" dirty="0">
                <a:latin typeface="Helvetica" pitchFamily="34" charset="0"/>
                <a:cs typeface="Helvetica" pitchFamily="34" charset="0"/>
              </a:rPr>
              <a:t>game for </a:t>
            </a:r>
            <a:r>
              <a:rPr lang="en-US" sz="2800" dirty="0" smtClean="0">
                <a:latin typeface="Helvetica" pitchFamily="34" charset="0"/>
                <a:cs typeface="Helvetica" pitchFamily="34" charset="0"/>
              </a:rPr>
              <a:t>15 </a:t>
            </a:r>
            <a:r>
              <a:rPr lang="en-US" sz="2800" dirty="0">
                <a:latin typeface="Helvetica" pitchFamily="34" charset="0"/>
                <a:cs typeface="Helvetica" pitchFamily="34" charset="0"/>
              </a:rPr>
              <a:t>minutes. </a:t>
            </a:r>
            <a:r>
              <a:rPr lang="en-US" sz="2800" dirty="0" smtClean="0">
                <a:latin typeface="Helvetica" pitchFamily="34" charset="0"/>
                <a:cs typeface="Helvetica" pitchFamily="34" charset="0"/>
              </a:rPr>
              <a:t>The game is modified so as to be violent  or nonviolent, easy or difficult.  </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Receives insulting essay feedback from the experimental confederate, thereby being provoked.</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informed that next task measures </a:t>
            </a:r>
            <a:r>
              <a:rPr lang="en-US" sz="2800" dirty="0">
                <a:latin typeface="Helvetica" pitchFamily="34" charset="0"/>
                <a:cs typeface="Helvetica" pitchFamily="34" charset="0"/>
              </a:rPr>
              <a:t>the ability to do a computer task while being </a:t>
            </a:r>
            <a:r>
              <a:rPr lang="en-US" sz="2800" dirty="0" smtClean="0">
                <a:latin typeface="Helvetica" pitchFamily="34" charset="0"/>
                <a:cs typeface="Helvetica" pitchFamily="34" charset="0"/>
              </a:rPr>
              <a:t>distracted by holding a hand in painfully cold ice water</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Samples ice water himself for 5 seconds</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a:t>
            </a:r>
            <a:r>
              <a:rPr lang="en-US" sz="2800" dirty="0">
                <a:latin typeface="Helvetica" pitchFamily="34" charset="0"/>
                <a:cs typeface="Helvetica" pitchFamily="34" charset="0"/>
              </a:rPr>
              <a:t>invited to assign the partner’s duration of ice water immersion (1-9 scale, </a:t>
            </a:r>
            <a:r>
              <a:rPr lang="en-US" sz="2800" dirty="0" smtClean="0">
                <a:latin typeface="Helvetica" pitchFamily="34" charset="0"/>
                <a:cs typeface="Helvetica" pitchFamily="34" charset="0"/>
              </a:rPr>
              <a:t>0-80 sec), “to prevent experimenter bias.”  This is the “cold </a:t>
            </a:r>
            <a:r>
              <a:rPr lang="en-US" sz="2800" dirty="0" err="1" smtClean="0">
                <a:latin typeface="Helvetica" pitchFamily="34" charset="0"/>
                <a:cs typeface="Helvetica" pitchFamily="34" charset="0"/>
              </a:rPr>
              <a:t>pressor</a:t>
            </a:r>
            <a:r>
              <a:rPr lang="en-US" sz="2800" dirty="0" smtClean="0">
                <a:latin typeface="Helvetica" pitchFamily="34" charset="0"/>
                <a:cs typeface="Helvetica" pitchFamily="34" charset="0"/>
              </a:rPr>
              <a:t> task” often used in laboratory pain research (see </a:t>
            </a:r>
            <a:r>
              <a:rPr lang="en-US" sz="2800" dirty="0" err="1" smtClean="0">
                <a:latin typeface="Helvetica" pitchFamily="34" charset="0"/>
                <a:cs typeface="Helvetica" pitchFamily="34" charset="0"/>
              </a:rPr>
              <a:t>Rutchick</a:t>
            </a:r>
            <a:r>
              <a:rPr lang="en-US" sz="2800" dirty="0" smtClean="0">
                <a:latin typeface="Helvetica" pitchFamily="34" charset="0"/>
                <a:cs typeface="Helvetica" pitchFamily="34" charset="0"/>
              </a:rPr>
              <a:t> &amp; </a:t>
            </a:r>
            <a:r>
              <a:rPr lang="en-US" sz="2800" dirty="0" err="1" smtClean="0">
                <a:latin typeface="Helvetica" pitchFamily="34" charset="0"/>
                <a:cs typeface="Helvetica" pitchFamily="34" charset="0"/>
              </a:rPr>
              <a:t>Slepian</a:t>
            </a:r>
            <a:r>
              <a:rPr lang="en-US" sz="2800" dirty="0" smtClean="0">
                <a:latin typeface="Helvetica" pitchFamily="34" charset="0"/>
                <a:cs typeface="Helvetica" pitchFamily="34" charset="0"/>
              </a:rPr>
              <a:t>, 2013).</a:t>
            </a:r>
          </a:p>
          <a:p>
            <a:pPr marL="0" lvl="1">
              <a:spcAft>
                <a:spcPts val="1000"/>
              </a:spcAft>
              <a:buFont typeface="Arial" panose="020B0604020202020204" pitchFamily="34" charset="0"/>
              <a:buChar char="•"/>
            </a:pPr>
            <a:r>
              <a:rPr lang="en-US" sz="3200" dirty="0" smtClean="0">
                <a:latin typeface="Helvetica" pitchFamily="34" charset="0"/>
                <a:cs typeface="Helvetica" pitchFamily="34" charset="0"/>
              </a:rPr>
              <a:t>A funneled debriefing checks for failures of deception.</a:t>
            </a:r>
          </a:p>
        </p:txBody>
      </p:sp>
      <p:sp>
        <p:nvSpPr>
          <p:cNvPr id="41" name="TextBox 40"/>
          <p:cNvSpPr txBox="1"/>
          <p:nvPr/>
        </p:nvSpPr>
        <p:spPr>
          <a:xfrm>
            <a:off x="15201900" y="12606723"/>
            <a:ext cx="15316200" cy="21945602"/>
          </a:xfrm>
          <a:prstGeom prst="rect">
            <a:avLst/>
          </a:prstGeom>
          <a:solidFill>
            <a:schemeClr val="bg1"/>
          </a:solidFill>
          <a:ln w="76200">
            <a:solidFill>
              <a:schemeClr val="tx1"/>
            </a:solidFill>
          </a:ln>
        </p:spPr>
        <p:txBody>
          <a:bodyPr wrap="square" rtlCol="0">
            <a:noAutofit/>
          </a:bodyPr>
          <a:lstStyle/>
          <a:p>
            <a:pPr algn="ctr"/>
            <a:r>
              <a:rPr lang="en-US" sz="5200" b="1" dirty="0" smtClean="0">
                <a:latin typeface="Garamond" pitchFamily="18" charset="0"/>
                <a:cs typeface="Helvetica" pitchFamily="34" charset="0"/>
              </a:rPr>
              <a:t>Results</a:t>
            </a: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marL="91440"/>
            <a:r>
              <a:rPr lang="en-US" sz="3200" dirty="0" smtClean="0">
                <a:latin typeface="Helvetica" pitchFamily="34" charset="0"/>
                <a:cs typeface="Helvetica" pitchFamily="34" charset="0"/>
              </a:rPr>
              <a:t>Bayes </a:t>
            </a:r>
            <a:r>
              <a:rPr lang="en-US" sz="3200" dirty="0">
                <a:latin typeface="Helvetica" pitchFamily="34" charset="0"/>
                <a:cs typeface="Helvetica" pitchFamily="34" charset="0"/>
              </a:rPr>
              <a:t>Factors model comparisons favored the null </a:t>
            </a:r>
            <a:r>
              <a:rPr lang="en-US" sz="3200" dirty="0" smtClean="0">
                <a:latin typeface="Helvetica" pitchFamily="34" charset="0"/>
                <a:cs typeface="Helvetica" pitchFamily="34" charset="0"/>
              </a:rPr>
              <a:t>hypothesis:  </a:t>
            </a:r>
            <a:endParaRPr lang="en-US" sz="3200" dirty="0">
              <a:latin typeface="Helvetica" pitchFamily="34" charset="0"/>
              <a:cs typeface="Helvetica" pitchFamily="34" charset="0"/>
            </a:endParaRPr>
          </a:p>
          <a:p>
            <a:pPr marL="91440">
              <a:buFont typeface="Arial" pitchFamily="34" charset="0"/>
              <a:buChar char="•"/>
            </a:pPr>
            <a:r>
              <a:rPr lang="en-US" sz="3200" dirty="0">
                <a:latin typeface="Helvetica" pitchFamily="34" charset="0"/>
                <a:cs typeface="Helvetica" pitchFamily="34" charset="0"/>
              </a:rPr>
              <a:t> 3.18 : 1 against a violence-only model</a:t>
            </a:r>
          </a:p>
          <a:p>
            <a:pPr marL="91440">
              <a:buFont typeface="Arial" pitchFamily="34" charset="0"/>
              <a:buChar char="•"/>
            </a:pPr>
            <a:r>
              <a:rPr lang="en-US" sz="3200" dirty="0">
                <a:latin typeface="Helvetica" pitchFamily="34" charset="0"/>
                <a:cs typeface="Helvetica" pitchFamily="34" charset="0"/>
              </a:rPr>
              <a:t> 4.16 : 1 against a difficulty-only model</a:t>
            </a:r>
          </a:p>
          <a:p>
            <a:pPr marL="91440">
              <a:buFont typeface="Arial" pitchFamily="34" charset="0"/>
              <a:buChar char="•"/>
            </a:pPr>
            <a:r>
              <a:rPr lang="en-US" sz="3200" dirty="0">
                <a:latin typeface="Helvetica" pitchFamily="34" charset="0"/>
                <a:cs typeface="Helvetica" pitchFamily="34" charset="0"/>
              </a:rPr>
              <a:t> 14.1 : 1 against additive effects of violence and difficulty, and</a:t>
            </a:r>
          </a:p>
          <a:p>
            <a:pPr marL="91440">
              <a:buFont typeface="Arial" pitchFamily="34" charset="0"/>
              <a:buChar char="•"/>
            </a:pPr>
            <a:r>
              <a:rPr lang="en-US" sz="3200" dirty="0">
                <a:latin typeface="Helvetica" pitchFamily="34" charset="0"/>
                <a:cs typeface="Helvetica" pitchFamily="34" charset="0"/>
              </a:rPr>
              <a:t> 4.16 : 1 against the full model with interactive effects of violence and difficulty.  </a:t>
            </a: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a:latin typeface="Garamond" pitchFamily="18" charset="0"/>
              <a:cs typeface="Helvetica" pitchFamily="34" charset="0"/>
            </a:endParaRPr>
          </a:p>
          <a:p>
            <a:endParaRPr lang="en-US" sz="4800" b="1" dirty="0" smtClean="0">
              <a:latin typeface="Garamond" pitchFamily="18" charset="0"/>
              <a:cs typeface="Helvetica" pitchFamily="34" charset="0"/>
            </a:endParaRPr>
          </a:p>
          <a:p>
            <a:endParaRPr lang="en-US" sz="4800" b="1" dirty="0" smtClean="0">
              <a:latin typeface="Garamond" pitchFamily="18"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smtClean="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lvl="0"/>
            <a:endParaRPr lang="en-US" sz="3200" dirty="0">
              <a:solidFill>
                <a:prstClr val="black"/>
              </a:solidFill>
              <a:latin typeface="Helvetica" pitchFamily="34" charset="0"/>
              <a:cs typeface="Helvetica" pitchFamily="34" charset="0"/>
            </a:endParaRPr>
          </a:p>
          <a:p>
            <a:pPr marL="91440" lvl="0"/>
            <a:r>
              <a:rPr lang="en-US" sz="3200" dirty="0" smtClean="0">
                <a:solidFill>
                  <a:prstClr val="black"/>
                </a:solidFill>
                <a:latin typeface="Helvetica" pitchFamily="34" charset="0"/>
                <a:cs typeface="Helvetica" pitchFamily="34" charset="0"/>
              </a:rPr>
              <a:t>Neither </a:t>
            </a:r>
            <a:r>
              <a:rPr lang="en-US" sz="3200" dirty="0">
                <a:solidFill>
                  <a:prstClr val="black"/>
                </a:solidFill>
                <a:latin typeface="Helvetica" pitchFamily="34" charset="0"/>
                <a:cs typeface="Helvetica" pitchFamily="34" charset="0"/>
              </a:rPr>
              <a:t>right-hand nor left-hand 2d4d ratio predicted provoked aggression. </a:t>
            </a:r>
          </a:p>
          <a:p>
            <a:pPr marL="457200" lvl="0" indent="-457200">
              <a:buFont typeface="Arial" panose="020B0604020202020204" pitchFamily="34" charset="0"/>
              <a:buChar char="•"/>
            </a:pPr>
            <a:r>
              <a:rPr lang="en-US" sz="3200" dirty="0" smtClean="0">
                <a:solidFill>
                  <a:prstClr val="black"/>
                </a:solidFill>
                <a:latin typeface="Helvetica" pitchFamily="34" charset="0"/>
                <a:cs typeface="Helvetica" pitchFamily="34" charset="0"/>
              </a:rPr>
              <a:t>Estimated </a:t>
            </a:r>
            <a:r>
              <a:rPr lang="en-US" sz="3200" dirty="0">
                <a:solidFill>
                  <a:prstClr val="black"/>
                </a:solidFill>
                <a:latin typeface="Helvetica" pitchFamily="34" charset="0"/>
                <a:cs typeface="Helvetica" pitchFamily="34" charset="0"/>
              </a:rPr>
              <a:t>effect </a:t>
            </a:r>
            <a:r>
              <a:rPr lang="en-US" sz="3200" dirty="0" smtClean="0">
                <a:solidFill>
                  <a:prstClr val="black"/>
                </a:solidFill>
                <a:latin typeface="Helvetica" pitchFamily="34" charset="0"/>
                <a:cs typeface="Helvetica" pitchFamily="34" charset="0"/>
              </a:rPr>
              <a:t>size </a:t>
            </a:r>
            <a:r>
              <a:rPr lang="en-US" sz="3200" dirty="0">
                <a:solidFill>
                  <a:prstClr val="black"/>
                </a:solidFill>
                <a:latin typeface="Helvetica" pitchFamily="34" charset="0"/>
                <a:cs typeface="Helvetica" pitchFamily="34" charset="0"/>
              </a:rPr>
              <a:t>indicated lower 2d4d ratio was associated with </a:t>
            </a:r>
            <a:r>
              <a:rPr lang="en-US" sz="3200" i="1" dirty="0">
                <a:solidFill>
                  <a:prstClr val="black"/>
                </a:solidFill>
                <a:latin typeface="Helvetica" pitchFamily="34" charset="0"/>
                <a:cs typeface="Helvetica" pitchFamily="34" charset="0"/>
              </a:rPr>
              <a:t>less</a:t>
            </a:r>
            <a:r>
              <a:rPr lang="en-US" sz="3200" dirty="0">
                <a:solidFill>
                  <a:prstClr val="black"/>
                </a:solidFill>
                <a:latin typeface="Helvetica" pitchFamily="34" charset="0"/>
                <a:cs typeface="Helvetica" pitchFamily="34" charset="0"/>
              </a:rPr>
              <a:t> aggressive </a:t>
            </a:r>
            <a:r>
              <a:rPr lang="en-US" sz="3200" dirty="0" smtClean="0">
                <a:solidFill>
                  <a:prstClr val="black"/>
                </a:solidFill>
                <a:latin typeface="Helvetica" pitchFamily="34" charset="0"/>
                <a:cs typeface="Helvetica" pitchFamily="34" charset="0"/>
              </a:rPr>
              <a:t>behavior.</a:t>
            </a:r>
            <a:endParaRPr lang="en-US" sz="3200" dirty="0">
              <a:solidFill>
                <a:prstClr val="black"/>
              </a:solidFill>
              <a:latin typeface="Helvetica" pitchFamily="34" charset="0"/>
              <a:cs typeface="Helvetica" pitchFamily="34" charset="0"/>
            </a:endParaRPr>
          </a:p>
          <a:p>
            <a:pPr marL="457200" lvl="0" indent="-457200">
              <a:buFont typeface="Arial" panose="020B0604020202020204" pitchFamily="34" charset="0"/>
              <a:buChar char="•"/>
            </a:pPr>
            <a:r>
              <a:rPr lang="en-US" sz="3200" dirty="0">
                <a:solidFill>
                  <a:prstClr val="black"/>
                </a:solidFill>
                <a:latin typeface="Helvetica" pitchFamily="34" charset="0"/>
                <a:cs typeface="Helvetica" pitchFamily="34" charset="0"/>
              </a:rPr>
              <a:t>Bayes Factors gave evidence of </a:t>
            </a:r>
            <a:r>
              <a:rPr lang="en-US" sz="3200" dirty="0" smtClean="0">
                <a:solidFill>
                  <a:prstClr val="black"/>
                </a:solidFill>
                <a:latin typeface="Helvetica" pitchFamily="34" charset="0"/>
                <a:cs typeface="Helvetica" pitchFamily="34" charset="0"/>
              </a:rPr>
              <a:t>6.0 </a:t>
            </a:r>
            <a:r>
              <a:rPr lang="en-US" sz="3200" dirty="0">
                <a:solidFill>
                  <a:prstClr val="black"/>
                </a:solidFill>
                <a:latin typeface="Helvetica" pitchFamily="34" charset="0"/>
                <a:cs typeface="Helvetica" pitchFamily="34" charset="0"/>
              </a:rPr>
              <a:t>: 1 and </a:t>
            </a:r>
            <a:r>
              <a:rPr lang="en-US" sz="3200" dirty="0" smtClean="0">
                <a:solidFill>
                  <a:prstClr val="black"/>
                </a:solidFill>
                <a:latin typeface="Helvetica" pitchFamily="34" charset="0"/>
                <a:cs typeface="Helvetica" pitchFamily="34" charset="0"/>
              </a:rPr>
              <a:t>3.2 </a:t>
            </a:r>
            <a:r>
              <a:rPr lang="en-US" sz="3200" dirty="0">
                <a:solidFill>
                  <a:prstClr val="black"/>
                </a:solidFill>
                <a:latin typeface="Helvetica" pitchFamily="34" charset="0"/>
                <a:cs typeface="Helvetica" pitchFamily="34" charset="0"/>
              </a:rPr>
              <a:t>: 1 </a:t>
            </a:r>
            <a:r>
              <a:rPr lang="en-US" sz="3200" dirty="0" smtClean="0">
                <a:solidFill>
                  <a:prstClr val="black"/>
                </a:solidFill>
                <a:latin typeface="Helvetica" pitchFamily="34" charset="0"/>
                <a:cs typeface="Helvetica" pitchFamily="34" charset="0"/>
              </a:rPr>
              <a:t>for the </a:t>
            </a:r>
            <a:r>
              <a:rPr lang="en-US" sz="3200" dirty="0">
                <a:solidFill>
                  <a:prstClr val="black"/>
                </a:solidFill>
                <a:latin typeface="Helvetica" pitchFamily="34" charset="0"/>
                <a:cs typeface="Helvetica" pitchFamily="34" charset="0"/>
              </a:rPr>
              <a:t>null, left and right </a:t>
            </a:r>
            <a:r>
              <a:rPr lang="en-US" sz="3200" dirty="0" smtClean="0">
                <a:solidFill>
                  <a:prstClr val="black"/>
                </a:solidFill>
                <a:latin typeface="Helvetica" pitchFamily="34" charset="0"/>
                <a:cs typeface="Helvetica" pitchFamily="34" charset="0"/>
              </a:rPr>
              <a:t>2d4d.</a:t>
            </a:r>
          </a:p>
          <a:p>
            <a:pPr marL="457200" lvl="0" indent="-457200">
              <a:buFont typeface="Arial" panose="020B0604020202020204" pitchFamily="34" charset="0"/>
              <a:buChar char="•"/>
            </a:pPr>
            <a:r>
              <a:rPr lang="en-US" sz="3200" dirty="0" smtClean="0">
                <a:solidFill>
                  <a:prstClr val="black"/>
                </a:solidFill>
                <a:latin typeface="Helvetica" pitchFamily="34" charset="0"/>
                <a:cs typeface="Helvetica" pitchFamily="34" charset="0"/>
              </a:rPr>
              <a:t>Higher-order interactions of 2d4d and game contents were not supported by data.</a:t>
            </a:r>
            <a:endParaRPr lang="en-US" sz="3200" b="1" dirty="0">
              <a:solidFill>
                <a:prstClr val="black"/>
              </a:solidFill>
              <a:latin typeface="Helvetica" pitchFamily="34" charset="0"/>
              <a:cs typeface="Helvetica" pitchFamily="34" charset="0"/>
            </a:endParaRPr>
          </a:p>
          <a:p>
            <a:pPr lvl="0"/>
            <a:endParaRPr lang="en-US" sz="3200" b="1" dirty="0">
              <a:latin typeface="Garamond" pitchFamily="18" charset="0"/>
              <a:cs typeface="Helvetica" pitchFamily="34" charset="0"/>
            </a:endParaRPr>
          </a:p>
          <a:p>
            <a:endParaRPr lang="en-US" sz="3200" dirty="0" smtClean="0">
              <a:latin typeface="Helvetica" panose="020B0604020202020204" pitchFamily="34" charset="0"/>
              <a:cs typeface="Helvetica" panose="020B0604020202020204" pitchFamily="34" charset="0"/>
            </a:endParaRPr>
          </a:p>
        </p:txBody>
      </p:sp>
      <p:pic>
        <p:nvPicPr>
          <p:cNvPr id="42" name="Picture 677"/>
          <p:cNvPicPr>
            <a:picLocks noChangeAspect="1" noChangeArrowheads="1"/>
          </p:cNvPicPr>
          <p:nvPr/>
        </p:nvPicPr>
        <p:blipFill>
          <a:blip r:embed="rId5" cstate="print"/>
          <a:srcRect/>
          <a:stretch>
            <a:fillRect/>
          </a:stretch>
        </p:blipFill>
        <p:spPr bwMode="auto">
          <a:xfrm>
            <a:off x="1143000" y="533400"/>
            <a:ext cx="3760932" cy="3842677"/>
          </a:xfrm>
          <a:prstGeom prst="rect">
            <a:avLst/>
          </a:prstGeom>
          <a:noFill/>
          <a:ln w="76200">
            <a:solidFill>
              <a:schemeClr val="tx1"/>
            </a:solidFill>
            <a:miter lim="800000"/>
            <a:headEnd/>
            <a:tailEnd/>
          </a:ln>
        </p:spPr>
      </p:pic>
      <p:sp>
        <p:nvSpPr>
          <p:cNvPr id="31" name="TextBox 30"/>
          <p:cNvSpPr txBox="1"/>
          <p:nvPr/>
        </p:nvSpPr>
        <p:spPr>
          <a:xfrm>
            <a:off x="31122937" y="5181600"/>
            <a:ext cx="14401800" cy="17681764"/>
          </a:xfrm>
          <a:prstGeom prst="rect">
            <a:avLst/>
          </a:prstGeom>
          <a:solidFill>
            <a:schemeClr val="accent6">
              <a:lumMod val="20000"/>
              <a:lumOff val="80000"/>
            </a:schemeClr>
          </a:solidFill>
          <a:ln w="76200">
            <a:solidFill>
              <a:schemeClr val="tx1"/>
            </a:solidFill>
          </a:ln>
        </p:spPr>
        <p:txBody>
          <a:bodyPr wrap="square" rtlCol="0">
            <a:spAutoFit/>
          </a:bodyPr>
          <a:lstStyle/>
          <a:p>
            <a:pPr algn="ctr"/>
            <a:r>
              <a:rPr lang="en-US" sz="4600" b="1" dirty="0" smtClean="0">
                <a:latin typeface="Garamond" pitchFamily="18" charset="0"/>
                <a:cs typeface="Helvetica" pitchFamily="34" charset="0"/>
              </a:rPr>
              <a:t>Small-Study Effects in Previous Experimental Research</a:t>
            </a: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48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smtClean="0">
              <a:latin typeface="Garamond" pitchFamily="18" charset="0"/>
              <a:cs typeface="Helvetica" pitchFamily="34" charset="0"/>
            </a:endParaRPr>
          </a:p>
          <a:p>
            <a:pPr algn="ctr"/>
            <a:endParaRPr lang="en-US" sz="3200" b="1" dirty="0">
              <a:latin typeface="Garamond" pitchFamily="18" charset="0"/>
              <a:cs typeface="Helvetica" pitchFamily="34" charset="0"/>
            </a:endParaRPr>
          </a:p>
          <a:p>
            <a:pPr algn="ctr"/>
            <a:endParaRPr lang="en-US" sz="3200" b="1" dirty="0">
              <a:latin typeface="Garamond" pitchFamily="18" charset="0"/>
              <a:cs typeface="Helvetica" pitchFamily="34" charset="0"/>
            </a:endParaRP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While previous meta-analytic efforts have been hailed as decisive, inspection of the funnel plots reveals substantial asymmetry in experimental research, suggesting publication or selection bias.</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PET-PEESE adjustment for publication bias suggests smaller effects: </a:t>
            </a:r>
            <a:r>
              <a:rPr lang="en-US" sz="3200" i="1" dirty="0" smtClean="0">
                <a:latin typeface="Helvetica" panose="020B0604020202020204" pitchFamily="34" charset="0"/>
                <a:cs typeface="Helvetica" panose="020B0604020202020204" pitchFamily="34" charset="0"/>
              </a:rPr>
              <a:t>r </a:t>
            </a:r>
            <a:r>
              <a:rPr lang="en-US" sz="3200" dirty="0" smtClean="0">
                <a:latin typeface="Helvetica" panose="020B0604020202020204" pitchFamily="34" charset="0"/>
                <a:cs typeface="Helvetica" panose="020B0604020202020204" pitchFamily="34" charset="0"/>
              </a:rPr>
              <a:t>= .00, .10, and .16 for aggressive affect, cognitions, and affect, respectively.</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Contrary to findings of Anderson et al. (2010), “best-practices” studies seem to reflect greater bias, not larger true effect.</a:t>
            </a:r>
          </a:p>
          <a:p>
            <a:pPr marL="457200" indent="-457200">
              <a:spcAft>
                <a:spcPts val="1000"/>
              </a:spcAft>
              <a:buFont typeface="Arial" panose="020B0604020202020204" pitchFamily="34" charset="0"/>
              <a:buChar char="•"/>
            </a:pPr>
            <a:r>
              <a:rPr lang="en-US" sz="3200" dirty="0" smtClean="0">
                <a:latin typeface="Helvetica" panose="020B0604020202020204" pitchFamily="34" charset="0"/>
                <a:cs typeface="Helvetica" panose="020B0604020202020204" pitchFamily="34" charset="0"/>
              </a:rPr>
              <a:t>Previous research has done poor job of controlling for confounds (e.g. matching stimuli on basis of </a:t>
            </a:r>
            <a:r>
              <a:rPr lang="en-US" sz="3200" i="1" dirty="0" smtClean="0">
                <a:latin typeface="Helvetica" panose="020B0604020202020204" pitchFamily="34" charset="0"/>
                <a:cs typeface="Helvetica" panose="020B0604020202020204" pitchFamily="34" charset="0"/>
              </a:rPr>
              <a:t>p </a:t>
            </a:r>
            <a:r>
              <a:rPr lang="en-US" sz="3200" dirty="0" smtClean="0">
                <a:latin typeface="Helvetica" panose="020B0604020202020204" pitchFamily="34" charset="0"/>
                <a:cs typeface="Helvetica" panose="020B0604020202020204" pitchFamily="34" charset="0"/>
              </a:rPr>
              <a:t>&gt; .05</a:t>
            </a:r>
            <a:r>
              <a:rPr lang="en-US" sz="3200" i="1"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attempting to partial out covariates measured w/ error) (see </a:t>
            </a:r>
            <a:r>
              <a:rPr lang="en-US" sz="3200" dirty="0" err="1" smtClean="0">
                <a:latin typeface="Helvetica" panose="020B0604020202020204" pitchFamily="34" charset="0"/>
                <a:cs typeface="Helvetica" panose="020B0604020202020204" pitchFamily="34" charset="0"/>
              </a:rPr>
              <a:t>Hilgard</a:t>
            </a:r>
            <a:r>
              <a:rPr lang="en-US" sz="3200" dirty="0" smtClean="0">
                <a:latin typeface="Helvetica" panose="020B0604020202020204" pitchFamily="34" charset="0"/>
                <a:cs typeface="Helvetica" panose="020B0604020202020204" pitchFamily="34" charset="0"/>
              </a:rPr>
              <a:t>, </a:t>
            </a:r>
            <a:r>
              <a:rPr lang="en-US" sz="3200" dirty="0" err="1" smtClean="0">
                <a:latin typeface="Helvetica" panose="020B0604020202020204" pitchFamily="34" charset="0"/>
                <a:cs typeface="Helvetica" panose="020B0604020202020204" pitchFamily="34" charset="0"/>
              </a:rPr>
              <a:t>Engelhardt</a:t>
            </a:r>
            <a:r>
              <a:rPr lang="en-US" sz="3200" dirty="0" smtClean="0">
                <a:latin typeface="Helvetica" panose="020B0604020202020204" pitchFamily="34" charset="0"/>
                <a:cs typeface="Helvetica" panose="020B0604020202020204" pitchFamily="34" charset="0"/>
              </a:rPr>
              <a:t>, and </a:t>
            </a:r>
            <a:r>
              <a:rPr lang="en-US" sz="3200" dirty="0" err="1" smtClean="0">
                <a:latin typeface="Helvetica" panose="020B0604020202020204" pitchFamily="34" charset="0"/>
                <a:cs typeface="Helvetica" panose="020B0604020202020204" pitchFamily="34" charset="0"/>
              </a:rPr>
              <a:t>Bartholow</a:t>
            </a:r>
            <a:r>
              <a:rPr lang="en-US" sz="3200" dirty="0" smtClean="0">
                <a:latin typeface="Helvetica" panose="020B0604020202020204" pitchFamily="34" charset="0"/>
                <a:cs typeface="Helvetica" panose="020B0604020202020204" pitchFamily="34" charset="0"/>
              </a:rPr>
              <a:t>, submitted.)</a:t>
            </a:r>
            <a:endParaRPr lang="en-US" sz="3200" b="1" dirty="0">
              <a:latin typeface="Garamond" pitchFamily="18" charset="0"/>
              <a:cs typeface="Helvetica" pitchFamily="34" charset="0"/>
            </a:endParaRPr>
          </a:p>
        </p:txBody>
      </p:sp>
      <p:pic>
        <p:nvPicPr>
          <p:cNvPr id="17" name="Picture 6" descr="C:\Users\Joe\Documents\GitHub\vg-dissertation\2x2_histogram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4300" y="13478262"/>
            <a:ext cx="9153822" cy="610254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307800" y="13774936"/>
            <a:ext cx="6105525" cy="5509200"/>
          </a:xfrm>
          <a:prstGeom prst="rect">
            <a:avLst/>
          </a:prstGeom>
          <a:noFill/>
        </p:spPr>
        <p:txBody>
          <a:bodyPr wrap="square" rtlCol="0">
            <a:spAutoFit/>
          </a:bodyPr>
          <a:lstStyle/>
          <a:p>
            <a:pPr algn="ctr"/>
            <a:r>
              <a:rPr lang="en-US" sz="3200" b="1" dirty="0" smtClean="0">
                <a:latin typeface="Helvetica" panose="020B0604020202020204" pitchFamily="34" charset="0"/>
                <a:cs typeface="Helvetica" panose="020B0604020202020204" pitchFamily="34" charset="0"/>
              </a:rPr>
              <a:t>2 Game X 2 Difficulty ANOVA</a:t>
            </a:r>
          </a:p>
          <a:p>
            <a:r>
              <a:rPr lang="en-US" sz="3200" dirty="0" smtClean="0">
                <a:latin typeface="Helvetica" panose="020B0604020202020204" pitchFamily="34" charset="0"/>
                <a:cs typeface="Helvetica" panose="020B0604020202020204" pitchFamily="34" charset="0"/>
              </a:rPr>
              <a:t>Violence: </a:t>
            </a:r>
            <a:r>
              <a:rPr lang="en-US" sz="3200" i="1" dirty="0" smtClean="0">
                <a:latin typeface="Helvetica" panose="020B0604020202020204" pitchFamily="34" charset="0"/>
                <a:cs typeface="Helvetica" panose="020B0604020202020204" pitchFamily="34" charset="0"/>
              </a:rPr>
              <a:t>t</a:t>
            </a:r>
            <a:r>
              <a:rPr lang="en-US" sz="3200" dirty="0" smtClean="0">
                <a:latin typeface="Helvetica" panose="020B0604020202020204" pitchFamily="34" charset="0"/>
                <a:cs typeface="Helvetica" panose="020B0604020202020204" pitchFamily="34" charset="0"/>
              </a:rPr>
              <a:t>(249) = 2.36,</a:t>
            </a:r>
          </a:p>
          <a:p>
            <a:pPr indent="-457200"/>
            <a:r>
              <a:rPr lang="en-US" sz="3200" dirty="0" smtClean="0">
                <a:latin typeface="Helvetica" panose="020B0604020202020204" pitchFamily="34" charset="0"/>
                <a:cs typeface="Helvetica" panose="020B0604020202020204" pitchFamily="34" charset="0"/>
              </a:rPr>
              <a:t>            </a:t>
            </a:r>
            <a:r>
              <a:rPr lang="en-US" sz="3200" i="1" dirty="0" smtClean="0">
                <a:latin typeface="Helvetica" panose="020B0604020202020204" pitchFamily="34" charset="0"/>
                <a:cs typeface="Helvetica" panose="020B0604020202020204" pitchFamily="34" charset="0"/>
              </a:rPr>
              <a:t>r</a:t>
            </a:r>
            <a:r>
              <a:rPr lang="en-US" sz="3200" dirty="0" smtClean="0">
                <a:latin typeface="Helvetica" panose="020B0604020202020204" pitchFamily="34" charset="0"/>
                <a:cs typeface="Helvetica" panose="020B0604020202020204" pitchFamily="34" charset="0"/>
              </a:rPr>
              <a:t> = .15 (.02, .27)</a:t>
            </a:r>
          </a:p>
          <a:p>
            <a:pPr indent="-457200"/>
            <a:r>
              <a:rPr lang="en-US" sz="3200" dirty="0" smtClean="0">
                <a:latin typeface="Helvetica" panose="020B0604020202020204" pitchFamily="34" charset="0"/>
                <a:cs typeface="Helvetica" panose="020B0604020202020204" pitchFamily="34" charset="0"/>
              </a:rPr>
              <a:t>Difficulty: </a:t>
            </a:r>
            <a:r>
              <a:rPr lang="en-US" sz="3200" i="1" dirty="0" smtClean="0">
                <a:latin typeface="Helvetica" panose="020B0604020202020204" pitchFamily="34" charset="0"/>
                <a:cs typeface="Helvetica" panose="020B0604020202020204" pitchFamily="34" charset="0"/>
              </a:rPr>
              <a:t>t</a:t>
            </a:r>
            <a:r>
              <a:rPr lang="en-US" sz="3200" dirty="0" smtClean="0">
                <a:latin typeface="Helvetica" panose="020B0604020202020204" pitchFamily="34" charset="0"/>
                <a:cs typeface="Helvetica" panose="020B0604020202020204" pitchFamily="34" charset="0"/>
              </a:rPr>
              <a:t>(249) = 2.56,</a:t>
            </a:r>
          </a:p>
          <a:p>
            <a:pPr indent="-457200"/>
            <a:r>
              <a:rPr lang="en-US" sz="3200" i="1" dirty="0" smtClean="0">
                <a:latin typeface="Helvetica" panose="020B0604020202020204" pitchFamily="34" charset="0"/>
                <a:cs typeface="Helvetica" panose="020B0604020202020204" pitchFamily="34" charset="0"/>
              </a:rPr>
              <a:t>            r</a:t>
            </a:r>
            <a:r>
              <a:rPr lang="en-US" sz="3200" dirty="0" smtClean="0">
                <a:latin typeface="Helvetica" panose="020B0604020202020204" pitchFamily="34" charset="0"/>
                <a:cs typeface="Helvetica" panose="020B0604020202020204" pitchFamily="34" charset="0"/>
              </a:rPr>
              <a:t>  = .16 (.04, .28)</a:t>
            </a:r>
          </a:p>
          <a:p>
            <a:pPr indent="-457200"/>
            <a:r>
              <a:rPr lang="en-US" sz="3200" dirty="0" smtClean="0">
                <a:latin typeface="Helvetica" panose="020B0604020202020204" pitchFamily="34" charset="0"/>
                <a:cs typeface="Helvetica" panose="020B0604020202020204" pitchFamily="34" charset="0"/>
              </a:rPr>
              <a:t>Interaction: </a:t>
            </a:r>
            <a:r>
              <a:rPr lang="en-US" sz="3200" i="1" dirty="0" smtClean="0">
                <a:latin typeface="Helvetica" panose="020B0604020202020204" pitchFamily="34" charset="0"/>
                <a:cs typeface="Helvetica" panose="020B0604020202020204" pitchFamily="34" charset="0"/>
              </a:rPr>
              <a:t>t</a:t>
            </a:r>
            <a:r>
              <a:rPr lang="en-US" sz="3200" dirty="0" smtClean="0">
                <a:latin typeface="Helvetica" panose="020B0604020202020204" pitchFamily="34" charset="0"/>
                <a:cs typeface="Helvetica" panose="020B0604020202020204" pitchFamily="34" charset="0"/>
              </a:rPr>
              <a:t>(249) = -2.48,</a:t>
            </a:r>
          </a:p>
          <a:p>
            <a:pPr indent="-457200"/>
            <a:r>
              <a:rPr lang="en-US" sz="3200" i="1" dirty="0" smtClean="0">
                <a:latin typeface="Helvetica" panose="020B0604020202020204" pitchFamily="34" charset="0"/>
                <a:cs typeface="Helvetica" panose="020B0604020202020204" pitchFamily="34" charset="0"/>
              </a:rPr>
              <a:t>            r  </a:t>
            </a:r>
            <a:r>
              <a:rPr lang="en-US" sz="3200" dirty="0" smtClean="0">
                <a:latin typeface="Helvetica" panose="020B0604020202020204" pitchFamily="34" charset="0"/>
                <a:cs typeface="Helvetica" panose="020B0604020202020204" pitchFamily="34" charset="0"/>
              </a:rPr>
              <a:t>= -.16 (-.27, -.03)</a:t>
            </a:r>
          </a:p>
          <a:p>
            <a:pPr indent="-457200"/>
            <a:endParaRPr lang="en-US" sz="3200" i="1" dirty="0" smtClean="0">
              <a:latin typeface="Helvetica" panose="020B0604020202020204" pitchFamily="34" charset="0"/>
              <a:cs typeface="Helvetica" panose="020B0604020202020204" pitchFamily="34" charset="0"/>
            </a:endParaRPr>
          </a:p>
          <a:p>
            <a:pPr indent="-457200"/>
            <a:r>
              <a:rPr lang="en-US" sz="3200" dirty="0" smtClean="0">
                <a:latin typeface="Helvetica" panose="020B0604020202020204" pitchFamily="34" charset="0"/>
                <a:cs typeface="Helvetica" panose="020B0604020202020204" pitchFamily="34" charset="0"/>
              </a:rPr>
              <a:t>Without the interaction term, </a:t>
            </a:r>
          </a:p>
          <a:p>
            <a:pPr indent="-457200"/>
            <a:r>
              <a:rPr lang="en-US" sz="3200" dirty="0">
                <a:latin typeface="Helvetica" panose="020B0604020202020204" pitchFamily="34" charset="0"/>
                <a:cs typeface="Helvetica" panose="020B0604020202020204" pitchFamily="34" charset="0"/>
              </a:rPr>
              <a:t>m</a:t>
            </a:r>
            <a:r>
              <a:rPr lang="en-US" sz="3200" dirty="0" smtClean="0">
                <a:latin typeface="Helvetica" panose="020B0604020202020204" pitchFamily="34" charset="0"/>
                <a:cs typeface="Helvetica" panose="020B0604020202020204" pitchFamily="34" charset="0"/>
              </a:rPr>
              <a:t>ain effects shrink dramatically,</a:t>
            </a:r>
          </a:p>
          <a:p>
            <a:pPr indent="-457200"/>
            <a:r>
              <a:rPr lang="en-US" sz="3200" i="1" dirty="0" smtClean="0">
                <a:latin typeface="Helvetica" panose="020B0604020202020204" pitchFamily="34" charset="0"/>
                <a:cs typeface="Helvetica" panose="020B0604020202020204" pitchFamily="34" charset="0"/>
              </a:rPr>
              <a:t>r </a:t>
            </a:r>
            <a:r>
              <a:rPr lang="en-US" sz="3200" dirty="0" smtClean="0">
                <a:latin typeface="Helvetica" panose="020B0604020202020204" pitchFamily="34" charset="0"/>
                <a:cs typeface="Helvetica" panose="020B0604020202020204" pitchFamily="34" charset="0"/>
              </a:rPr>
              <a:t>= .05 (-.07, .17), .07 (-.05, .19)</a:t>
            </a:r>
            <a:endParaRPr lang="en-US" sz="3200" i="1" dirty="0">
              <a:latin typeface="Helvetica" panose="020B0604020202020204" pitchFamily="34" charset="0"/>
              <a:cs typeface="Helvetica" panose="020B0604020202020204" pitchFamily="34" charset="0"/>
            </a:endParaRPr>
          </a:p>
        </p:txBody>
      </p:sp>
      <p:sp>
        <p:nvSpPr>
          <p:cNvPr id="27" name="TextBox 26"/>
          <p:cNvSpPr txBox="1"/>
          <p:nvPr/>
        </p:nvSpPr>
        <p:spPr>
          <a:xfrm>
            <a:off x="15552664" y="19571640"/>
            <a:ext cx="9593336" cy="61555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1. </a:t>
            </a:r>
            <a:r>
              <a:rPr lang="en-US" sz="3400" dirty="0" smtClean="0">
                <a:latin typeface="Helvetica" pitchFamily="34" charset="0"/>
                <a:cs typeface="Helvetica" pitchFamily="34" charset="0"/>
              </a:rPr>
              <a:t>Histogram of aggression per condition.</a:t>
            </a:r>
            <a:endParaRPr lang="en-US" sz="3400" dirty="0">
              <a:latin typeface="Helvetica" pitchFamily="34" charset="0"/>
              <a:cs typeface="Helvetica" pitchFamily="34" charset="0"/>
            </a:endParaRPr>
          </a:p>
        </p:txBody>
      </p:sp>
      <p:sp>
        <p:nvSpPr>
          <p:cNvPr id="35" name="TextBox 34"/>
          <p:cNvSpPr txBox="1"/>
          <p:nvPr/>
        </p:nvSpPr>
        <p:spPr>
          <a:xfrm>
            <a:off x="17522775" y="29979583"/>
            <a:ext cx="10674451"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i="1" dirty="0" smtClean="0">
                <a:latin typeface="Helvetica" pitchFamily="34" charset="0"/>
                <a:cs typeface="Helvetica" pitchFamily="34" charset="0"/>
              </a:rPr>
              <a:t>Figure 2. </a:t>
            </a:r>
            <a:r>
              <a:rPr lang="en-US" sz="3200" dirty="0" smtClean="0">
                <a:latin typeface="Helvetica" pitchFamily="34" charset="0"/>
                <a:cs typeface="Helvetica" pitchFamily="34" charset="0"/>
              </a:rPr>
              <a:t>2d4d ratio did not influence aggressive behavior.</a:t>
            </a:r>
          </a:p>
          <a:p>
            <a:pPr algn="ctr"/>
            <a:r>
              <a:rPr lang="en-US" sz="3200" dirty="0">
                <a:latin typeface="Helvetica" pitchFamily="34" charset="0"/>
                <a:cs typeface="Helvetica" pitchFamily="34" charset="0"/>
              </a:rPr>
              <a:t>Left hand: </a:t>
            </a:r>
            <a:r>
              <a:rPr lang="en-US" sz="3200" i="1" dirty="0">
                <a:latin typeface="Helvetica" pitchFamily="34" charset="0"/>
                <a:cs typeface="Helvetica" pitchFamily="34" charset="0"/>
              </a:rPr>
              <a:t>t</a:t>
            </a:r>
            <a:r>
              <a:rPr lang="en-US" sz="3200" dirty="0">
                <a:latin typeface="Helvetica" pitchFamily="34" charset="0"/>
                <a:cs typeface="Helvetica" pitchFamily="34" charset="0"/>
              </a:rPr>
              <a:t>(198) = 0.43, </a:t>
            </a:r>
            <a:r>
              <a:rPr lang="en-US" sz="3200" i="1" dirty="0">
                <a:latin typeface="Helvetica" pitchFamily="34" charset="0"/>
                <a:cs typeface="Helvetica" pitchFamily="34" charset="0"/>
              </a:rPr>
              <a:t>r</a:t>
            </a:r>
            <a:r>
              <a:rPr lang="en-US" sz="3200" dirty="0">
                <a:latin typeface="Helvetica" pitchFamily="34" charset="0"/>
                <a:cs typeface="Helvetica" pitchFamily="34" charset="0"/>
              </a:rPr>
              <a:t> = .03 (-.11, .17)</a:t>
            </a:r>
          </a:p>
          <a:p>
            <a:pPr algn="ctr"/>
            <a:r>
              <a:rPr lang="en-US" sz="3200" dirty="0" smtClean="0">
                <a:latin typeface="Helvetica" pitchFamily="34" charset="0"/>
                <a:cs typeface="Helvetica" pitchFamily="34" charset="0"/>
              </a:rPr>
              <a:t>Right hand: </a:t>
            </a:r>
            <a:r>
              <a:rPr lang="en-US" sz="3200" i="1" dirty="0" smtClean="0">
                <a:latin typeface="Helvetica" pitchFamily="34" charset="0"/>
                <a:cs typeface="Helvetica" pitchFamily="34" charset="0"/>
              </a:rPr>
              <a:t>t</a:t>
            </a:r>
            <a:r>
              <a:rPr lang="en-US" sz="3200" dirty="0" smtClean="0">
                <a:latin typeface="Helvetica" pitchFamily="34" charset="0"/>
                <a:cs typeface="Helvetica" pitchFamily="34" charset="0"/>
              </a:rPr>
              <a:t>(198) = 1.22, </a:t>
            </a:r>
            <a:r>
              <a:rPr lang="en-US" sz="3200" i="1" dirty="0" smtClean="0">
                <a:latin typeface="Helvetica" pitchFamily="34" charset="0"/>
                <a:cs typeface="Helvetica" pitchFamily="34" charset="0"/>
              </a:rPr>
              <a:t>r </a:t>
            </a:r>
            <a:r>
              <a:rPr lang="en-US" sz="3200" dirty="0" smtClean="0">
                <a:latin typeface="Helvetica" pitchFamily="34" charset="0"/>
                <a:cs typeface="Helvetica" pitchFamily="34" charset="0"/>
              </a:rPr>
              <a:t>= .09 (-.05, .22)</a:t>
            </a:r>
          </a:p>
        </p:txBody>
      </p:sp>
      <p:pic>
        <p:nvPicPr>
          <p:cNvPr id="19" name="Picture 2" descr="C:\Users\Joe\Documents\GitHub\Craig_meta\tem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89625" y="6022627"/>
            <a:ext cx="13996482" cy="93309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2032575" y="6022627"/>
            <a:ext cx="3017364" cy="584775"/>
          </a:xfrm>
          <a:prstGeom prst="rect">
            <a:avLst/>
          </a:prstGeom>
          <a:noFill/>
        </p:spPr>
        <p:txBody>
          <a:bodyPr wrap="none" rtlCol="0">
            <a:spAutoFit/>
          </a:bodyPr>
          <a:lstStyle/>
          <a:p>
            <a:r>
              <a:rPr lang="en-US" sz="3200" dirty="0" smtClean="0">
                <a:latin typeface="Garamond" panose="02020404030301010803" pitchFamily="18" charset="0"/>
              </a:rPr>
              <a:t>Aggressive Affect</a:t>
            </a:r>
            <a:endParaRPr lang="en-US" sz="3200" dirty="0">
              <a:latin typeface="Garamond" panose="02020404030301010803" pitchFamily="18" charset="0"/>
            </a:endParaRPr>
          </a:p>
        </p:txBody>
      </p:sp>
      <p:sp>
        <p:nvSpPr>
          <p:cNvPr id="40" name="TextBox 39"/>
          <p:cNvSpPr txBox="1"/>
          <p:nvPr/>
        </p:nvSpPr>
        <p:spPr>
          <a:xfrm>
            <a:off x="36521003" y="6022626"/>
            <a:ext cx="3605667" cy="584775"/>
          </a:xfrm>
          <a:prstGeom prst="rect">
            <a:avLst/>
          </a:prstGeom>
          <a:noFill/>
        </p:spPr>
        <p:txBody>
          <a:bodyPr wrap="none" rtlCol="0">
            <a:spAutoFit/>
          </a:bodyPr>
          <a:lstStyle/>
          <a:p>
            <a:r>
              <a:rPr lang="en-US" sz="3200" dirty="0" smtClean="0">
                <a:latin typeface="Garamond" panose="02020404030301010803" pitchFamily="18" charset="0"/>
              </a:rPr>
              <a:t>Aggressive Cognition</a:t>
            </a:r>
            <a:endParaRPr lang="en-US" sz="3200" dirty="0">
              <a:latin typeface="Garamond" panose="02020404030301010803" pitchFamily="18" charset="0"/>
            </a:endParaRPr>
          </a:p>
        </p:txBody>
      </p:sp>
      <p:sp>
        <p:nvSpPr>
          <p:cNvPr id="45" name="TextBox 44"/>
          <p:cNvSpPr txBox="1"/>
          <p:nvPr/>
        </p:nvSpPr>
        <p:spPr>
          <a:xfrm>
            <a:off x="41224200" y="6010152"/>
            <a:ext cx="3438377" cy="584775"/>
          </a:xfrm>
          <a:prstGeom prst="rect">
            <a:avLst/>
          </a:prstGeom>
          <a:noFill/>
        </p:spPr>
        <p:txBody>
          <a:bodyPr wrap="none" rtlCol="0">
            <a:spAutoFit/>
          </a:bodyPr>
          <a:lstStyle/>
          <a:p>
            <a:r>
              <a:rPr lang="en-US" sz="3200" dirty="0" smtClean="0">
                <a:latin typeface="Garamond" panose="02020404030301010803" pitchFamily="18" charset="0"/>
              </a:rPr>
              <a:t>Aggressive Behavior</a:t>
            </a:r>
            <a:endParaRPr lang="en-US" sz="3200" dirty="0">
              <a:latin typeface="Garamond" panose="02020404030301010803" pitchFamily="18" charset="0"/>
            </a:endParaRPr>
          </a:p>
        </p:txBody>
      </p:sp>
      <p:sp>
        <p:nvSpPr>
          <p:cNvPr id="46" name="TextBox 45"/>
          <p:cNvSpPr txBox="1"/>
          <p:nvPr/>
        </p:nvSpPr>
        <p:spPr>
          <a:xfrm>
            <a:off x="31289624" y="15411241"/>
            <a:ext cx="13973175" cy="166199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3. </a:t>
            </a:r>
            <a:r>
              <a:rPr lang="en-US" sz="3400" dirty="0" smtClean="0">
                <a:latin typeface="Helvetica" pitchFamily="34" charset="0"/>
                <a:cs typeface="Helvetica" pitchFamily="34" charset="0"/>
              </a:rPr>
              <a:t>Funnel plots </a:t>
            </a:r>
            <a:r>
              <a:rPr lang="en-US" sz="3400" dirty="0" smtClean="0">
                <a:latin typeface="Helvetica" pitchFamily="34" charset="0"/>
                <a:cs typeface="Helvetica" pitchFamily="34" charset="0"/>
              </a:rPr>
              <a:t>of </a:t>
            </a:r>
            <a:r>
              <a:rPr lang="en-US" sz="3400" dirty="0" smtClean="0">
                <a:latin typeface="Helvetica" pitchFamily="34" charset="0"/>
                <a:cs typeface="Helvetica" pitchFamily="34" charset="0"/>
              </a:rPr>
              <a:t>Anderson et al. (2010) meta-analysis of violent game effects in experimental research. Top row is “best-practices” experiments, bottom row is all experiments.</a:t>
            </a:r>
            <a:endParaRPr lang="en-US" sz="3400" dirty="0">
              <a:latin typeface="Helvetica" pitchFamily="34" charset="0"/>
              <a:cs typeface="Helvetica" pitchFamily="34" charset="0"/>
            </a:endParaRPr>
          </a:p>
        </p:txBody>
      </p:sp>
      <p:grpSp>
        <p:nvGrpSpPr>
          <p:cNvPr id="2" name="Group 1"/>
          <p:cNvGrpSpPr/>
          <p:nvPr/>
        </p:nvGrpSpPr>
        <p:grpSpPr>
          <a:xfrm>
            <a:off x="15348002" y="23786885"/>
            <a:ext cx="15023996" cy="5878373"/>
            <a:chOff x="15510632" y="23068103"/>
            <a:chExt cx="14793986" cy="5788378"/>
          </a:xfrm>
        </p:grpSpPr>
        <p:pic>
          <p:nvPicPr>
            <p:cNvPr id="23" name="Picture 4" descr="C:\Users\Joe\Documents\GitHub\vg-dissertation\l2d4d_x_2x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760818" y="23068103"/>
              <a:ext cx="7543800" cy="578837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Joe\Documents\GitHub\vg-dissertation\r2d4d_x_violenc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510632" y="23068104"/>
              <a:ext cx="7543800" cy="578837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Straight Connector 14"/>
          <p:cNvCxnSpPr/>
          <p:nvPr/>
        </p:nvCxnSpPr>
        <p:spPr>
          <a:xfrm>
            <a:off x="15201900" y="23427124"/>
            <a:ext cx="1531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374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2854</TotalTime>
  <Words>1474</Words>
  <Application>Microsoft Office PowerPoint</Application>
  <PresentationFormat>Custom</PresentationFormat>
  <Paragraphs>125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bartholowlab</cp:lastModifiedBy>
  <cp:revision>127</cp:revision>
  <cp:lastPrinted>2015-02-24T23:49:46Z</cp:lastPrinted>
  <dcterms:created xsi:type="dcterms:W3CDTF">2014-04-22T15:20:51Z</dcterms:created>
  <dcterms:modified xsi:type="dcterms:W3CDTF">2015-02-25T00:19:36Z</dcterms:modified>
</cp:coreProperties>
</file>