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9" r:id="rId6"/>
    <p:sldId id="303" r:id="rId7"/>
    <p:sldId id="307" r:id="rId8"/>
    <p:sldId id="308" r:id="rId9"/>
    <p:sldId id="309" r:id="rId10"/>
    <p:sldId id="300" r:id="rId11"/>
    <p:sldId id="306" r:id="rId12"/>
    <p:sldId id="304" r:id="rId13"/>
    <p:sldId id="305" r:id="rId14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70E039-9666-4E21-A9B9-2AD21A0F8F8D}">
          <p14:sldIdLst>
            <p14:sldId id="256"/>
            <p14:sldId id="299"/>
            <p14:sldId id="303"/>
            <p14:sldId id="307"/>
            <p14:sldId id="308"/>
          </p14:sldIdLst>
        </p14:section>
        <p14:section name="Backup Slides" id="{424C25B6-7F99-4610-B6B2-71284EEAA1CB}">
          <p14:sldIdLst>
            <p14:sldId id="309"/>
            <p14:sldId id="300"/>
            <p14:sldId id="306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46D851-C912-497B-BD82-92DEEF305468}" v="118" dt="2025-01-27T16:33:55.8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610" autoAdjust="0"/>
  </p:normalViewPr>
  <p:slideViewPr>
    <p:cSldViewPr snapToGrid="0">
      <p:cViewPr varScale="1">
        <p:scale>
          <a:sx n="55" d="100"/>
          <a:sy n="55" d="100"/>
        </p:scale>
        <p:origin x="1096" y="3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o Fabbri" userId="e5fea0acfcbfe043" providerId="LiveId" clId="{3046D851-C912-497B-BD82-92DEEF305468}"/>
    <pc:docChg chg="undo custSel addSld delSld modSld sldOrd modSection">
      <pc:chgData name="Giulio Fabbri" userId="e5fea0acfcbfe043" providerId="LiveId" clId="{3046D851-C912-497B-BD82-92DEEF305468}" dt="2025-01-27T16:49:05.093" v="4232" actId="20577"/>
      <pc:docMkLst>
        <pc:docMk/>
      </pc:docMkLst>
      <pc:sldChg chg="modSp mod modNotes modNotesTx">
        <pc:chgData name="Giulio Fabbri" userId="e5fea0acfcbfe043" providerId="LiveId" clId="{3046D851-C912-497B-BD82-92DEEF305468}" dt="2025-01-27T16:33:55.842" v="4162"/>
        <pc:sldMkLst>
          <pc:docMk/>
          <pc:sldMk cId="1642425379" sldId="256"/>
        </pc:sldMkLst>
        <pc:spChg chg="mod">
          <ac:chgData name="Giulio Fabbri" userId="e5fea0acfcbfe043" providerId="LiveId" clId="{3046D851-C912-497B-BD82-92DEEF305468}" dt="2025-01-23T17:46:37.354" v="1975"/>
          <ac:spMkLst>
            <pc:docMk/>
            <pc:sldMk cId="1642425379" sldId="256"/>
            <ac:spMk id="2" creationId="{216815C6-3AD0-46E6-A74A-1967BD91AF50}"/>
          </ac:spMkLst>
        </pc:spChg>
      </pc:sldChg>
      <pc:sldChg chg="del">
        <pc:chgData name="Giulio Fabbri" userId="e5fea0acfcbfe043" providerId="LiveId" clId="{3046D851-C912-497B-BD82-92DEEF305468}" dt="2025-01-22T14:44:23.725" v="1" actId="47"/>
        <pc:sldMkLst>
          <pc:docMk/>
          <pc:sldMk cId="707789176" sldId="258"/>
        </pc:sldMkLst>
      </pc:sldChg>
      <pc:sldChg chg="del">
        <pc:chgData name="Giulio Fabbri" userId="e5fea0acfcbfe043" providerId="LiveId" clId="{3046D851-C912-497B-BD82-92DEEF305468}" dt="2025-01-22T14:44:27.061" v="10" actId="47"/>
        <pc:sldMkLst>
          <pc:docMk/>
          <pc:sldMk cId="566997565" sldId="260"/>
        </pc:sldMkLst>
      </pc:sldChg>
      <pc:sldChg chg="del">
        <pc:chgData name="Giulio Fabbri" userId="e5fea0acfcbfe043" providerId="LiveId" clId="{3046D851-C912-497B-BD82-92DEEF305468}" dt="2025-01-22T14:44:23.516" v="0" actId="47"/>
        <pc:sldMkLst>
          <pc:docMk/>
          <pc:sldMk cId="1346372204" sldId="264"/>
        </pc:sldMkLst>
      </pc:sldChg>
      <pc:sldChg chg="del">
        <pc:chgData name="Giulio Fabbri" userId="e5fea0acfcbfe043" providerId="LiveId" clId="{3046D851-C912-497B-BD82-92DEEF305468}" dt="2025-01-22T14:44:24.604" v="3" actId="47"/>
        <pc:sldMkLst>
          <pc:docMk/>
          <pc:sldMk cId="2121178069" sldId="266"/>
        </pc:sldMkLst>
      </pc:sldChg>
      <pc:sldChg chg="del">
        <pc:chgData name="Giulio Fabbri" userId="e5fea0acfcbfe043" providerId="LiveId" clId="{3046D851-C912-497B-BD82-92DEEF305468}" dt="2025-01-22T14:44:25.637" v="5" actId="47"/>
        <pc:sldMkLst>
          <pc:docMk/>
          <pc:sldMk cId="4151694508" sldId="268"/>
        </pc:sldMkLst>
      </pc:sldChg>
      <pc:sldChg chg="del">
        <pc:chgData name="Giulio Fabbri" userId="e5fea0acfcbfe043" providerId="LiveId" clId="{3046D851-C912-497B-BD82-92DEEF305468}" dt="2025-01-22T14:44:26.081" v="7" actId="47"/>
        <pc:sldMkLst>
          <pc:docMk/>
          <pc:sldMk cId="1472106130" sldId="270"/>
        </pc:sldMkLst>
      </pc:sldChg>
      <pc:sldChg chg="del">
        <pc:chgData name="Giulio Fabbri" userId="e5fea0acfcbfe043" providerId="LiveId" clId="{3046D851-C912-497B-BD82-92DEEF305468}" dt="2025-01-22T14:44:27.700" v="14" actId="47"/>
        <pc:sldMkLst>
          <pc:docMk/>
          <pc:sldMk cId="920173932" sldId="275"/>
        </pc:sldMkLst>
      </pc:sldChg>
      <pc:sldChg chg="del">
        <pc:chgData name="Giulio Fabbri" userId="e5fea0acfcbfe043" providerId="LiveId" clId="{3046D851-C912-497B-BD82-92DEEF305468}" dt="2025-01-22T14:44:28.090" v="15" actId="47"/>
        <pc:sldMkLst>
          <pc:docMk/>
          <pc:sldMk cId="2436493926" sldId="276"/>
        </pc:sldMkLst>
      </pc:sldChg>
      <pc:sldChg chg="del">
        <pc:chgData name="Giulio Fabbri" userId="e5fea0acfcbfe043" providerId="LiveId" clId="{3046D851-C912-497B-BD82-92DEEF305468}" dt="2025-01-22T14:44:24.128" v="2" actId="47"/>
        <pc:sldMkLst>
          <pc:docMk/>
          <pc:sldMk cId="2069393026" sldId="278"/>
        </pc:sldMkLst>
      </pc:sldChg>
      <pc:sldChg chg="del">
        <pc:chgData name="Giulio Fabbri" userId="e5fea0acfcbfe043" providerId="LiveId" clId="{3046D851-C912-497B-BD82-92DEEF305468}" dt="2025-01-22T14:44:25.924" v="6" actId="47"/>
        <pc:sldMkLst>
          <pc:docMk/>
          <pc:sldMk cId="1417396711" sldId="280"/>
        </pc:sldMkLst>
      </pc:sldChg>
      <pc:sldChg chg="del">
        <pc:chgData name="Giulio Fabbri" userId="e5fea0acfcbfe043" providerId="LiveId" clId="{3046D851-C912-497B-BD82-92DEEF305468}" dt="2025-01-22T14:44:27.192" v="11" actId="47"/>
        <pc:sldMkLst>
          <pc:docMk/>
          <pc:sldMk cId="3477453048" sldId="282"/>
        </pc:sldMkLst>
      </pc:sldChg>
      <pc:sldChg chg="del">
        <pc:chgData name="Giulio Fabbri" userId="e5fea0acfcbfe043" providerId="LiveId" clId="{3046D851-C912-497B-BD82-92DEEF305468}" dt="2025-01-22T14:44:27.526" v="12" actId="47"/>
        <pc:sldMkLst>
          <pc:docMk/>
          <pc:sldMk cId="3396266754" sldId="283"/>
        </pc:sldMkLst>
      </pc:sldChg>
      <pc:sldChg chg="del">
        <pc:chgData name="Giulio Fabbri" userId="e5fea0acfcbfe043" providerId="LiveId" clId="{3046D851-C912-497B-BD82-92DEEF305468}" dt="2025-01-22T14:44:27.618" v="13" actId="47"/>
        <pc:sldMkLst>
          <pc:docMk/>
          <pc:sldMk cId="1177824853" sldId="290"/>
        </pc:sldMkLst>
      </pc:sldChg>
      <pc:sldChg chg="del">
        <pc:chgData name="Giulio Fabbri" userId="e5fea0acfcbfe043" providerId="LiveId" clId="{3046D851-C912-497B-BD82-92DEEF305468}" dt="2025-01-22T14:44:25.398" v="4" actId="47"/>
        <pc:sldMkLst>
          <pc:docMk/>
          <pc:sldMk cId="404854312" sldId="292"/>
        </pc:sldMkLst>
      </pc:sldChg>
      <pc:sldChg chg="del">
        <pc:chgData name="Giulio Fabbri" userId="e5fea0acfcbfe043" providerId="LiveId" clId="{3046D851-C912-497B-BD82-92DEEF305468}" dt="2025-01-22T14:44:26.286" v="8" actId="47"/>
        <pc:sldMkLst>
          <pc:docMk/>
          <pc:sldMk cId="473871986" sldId="293"/>
        </pc:sldMkLst>
      </pc:sldChg>
      <pc:sldChg chg="del">
        <pc:chgData name="Giulio Fabbri" userId="e5fea0acfcbfe043" providerId="LiveId" clId="{3046D851-C912-497B-BD82-92DEEF305468}" dt="2025-01-22T14:44:26.949" v="9" actId="47"/>
        <pc:sldMkLst>
          <pc:docMk/>
          <pc:sldMk cId="3084972071" sldId="294"/>
        </pc:sldMkLst>
      </pc:sldChg>
      <pc:sldChg chg="addSp delSp modSp mod modNotes modNotesTx">
        <pc:chgData name="Giulio Fabbri" userId="e5fea0acfcbfe043" providerId="LiveId" clId="{3046D851-C912-497B-BD82-92DEEF305468}" dt="2025-01-27T16:34:03.500" v="4164" actId="20577"/>
        <pc:sldMkLst>
          <pc:docMk/>
          <pc:sldMk cId="2876994196" sldId="299"/>
        </pc:sldMkLst>
        <pc:spChg chg="add mod">
          <ac:chgData name="Giulio Fabbri" userId="e5fea0acfcbfe043" providerId="LiveId" clId="{3046D851-C912-497B-BD82-92DEEF305468}" dt="2025-01-27T16:34:03.500" v="4164" actId="20577"/>
          <ac:spMkLst>
            <pc:docMk/>
            <pc:sldMk cId="2876994196" sldId="299"/>
            <ac:spMk id="3" creationId="{E7BFFBDE-7D6A-DC05-F2F1-42D543CD3F5E}"/>
          </ac:spMkLst>
        </pc:spChg>
        <pc:picChg chg="add mod modCrop">
          <ac:chgData name="Giulio Fabbri" userId="e5fea0acfcbfe043" providerId="LiveId" clId="{3046D851-C912-497B-BD82-92DEEF305468}" dt="2025-01-23T10:56:49.842" v="75" actId="1076"/>
          <ac:picMkLst>
            <pc:docMk/>
            <pc:sldMk cId="2876994196" sldId="299"/>
            <ac:picMk id="2" creationId="{60A3EECD-E3CE-0BDE-7580-80F86B4B0A34}"/>
          </ac:picMkLst>
        </pc:picChg>
        <pc:picChg chg="mod">
          <ac:chgData name="Giulio Fabbri" userId="e5fea0acfcbfe043" providerId="LiveId" clId="{3046D851-C912-497B-BD82-92DEEF305468}" dt="2025-01-23T10:56:52.599" v="76" actId="1076"/>
          <ac:picMkLst>
            <pc:docMk/>
            <pc:sldMk cId="2876994196" sldId="299"/>
            <ac:picMk id="16" creationId="{3C489B92-3F62-A915-0079-2C2D651715E8}"/>
          </ac:picMkLst>
        </pc:picChg>
      </pc:sldChg>
      <pc:sldChg chg="addSp delSp modSp mod ord modNotes modNotesTx">
        <pc:chgData name="Giulio Fabbri" userId="e5fea0acfcbfe043" providerId="LiveId" clId="{3046D851-C912-497B-BD82-92DEEF305468}" dt="2025-01-23T18:41:25.924" v="3761"/>
        <pc:sldMkLst>
          <pc:docMk/>
          <pc:sldMk cId="2164601334" sldId="300"/>
        </pc:sldMkLst>
        <pc:spChg chg="add mod">
          <ac:chgData name="Giulio Fabbri" userId="e5fea0acfcbfe043" providerId="LiveId" clId="{3046D851-C912-497B-BD82-92DEEF305468}" dt="2025-01-23T18:41:25.924" v="3761"/>
          <ac:spMkLst>
            <pc:docMk/>
            <pc:sldMk cId="2164601334" sldId="300"/>
            <ac:spMk id="9" creationId="{2C03EC8F-AB8B-061E-3F04-C9E9F5C628DC}"/>
          </ac:spMkLst>
        </pc:spChg>
        <pc:picChg chg="add mod">
          <ac:chgData name="Giulio Fabbri" userId="e5fea0acfcbfe043" providerId="LiveId" clId="{3046D851-C912-497B-BD82-92DEEF305468}" dt="2025-01-23T13:52:11.521" v="1644" actId="1076"/>
          <ac:picMkLst>
            <pc:docMk/>
            <pc:sldMk cId="2164601334" sldId="300"/>
            <ac:picMk id="7" creationId="{60B4AA68-A3CE-3584-C235-1A6D8DC908F8}"/>
          </ac:picMkLst>
        </pc:picChg>
      </pc:sldChg>
      <pc:sldChg chg="ord modNotesTx">
        <pc:chgData name="Giulio Fabbri" userId="e5fea0acfcbfe043" providerId="LiveId" clId="{3046D851-C912-497B-BD82-92DEEF305468}" dt="2025-01-23T18:39:25.458" v="3738" actId="20577"/>
        <pc:sldMkLst>
          <pc:docMk/>
          <pc:sldMk cId="2177545004" sldId="303"/>
        </pc:sldMkLst>
      </pc:sldChg>
      <pc:sldChg chg="modSp mod modNotesTx">
        <pc:chgData name="Giulio Fabbri" userId="e5fea0acfcbfe043" providerId="LiveId" clId="{3046D851-C912-497B-BD82-92DEEF305468}" dt="2025-01-23T18:39:51.479" v="3740"/>
        <pc:sldMkLst>
          <pc:docMk/>
          <pc:sldMk cId="2909905081" sldId="304"/>
        </pc:sldMkLst>
        <pc:spChg chg="mod">
          <ac:chgData name="Giulio Fabbri" userId="e5fea0acfcbfe043" providerId="LiveId" clId="{3046D851-C912-497B-BD82-92DEEF305468}" dt="2025-01-23T14:14:22.335" v="1957" actId="20577"/>
          <ac:spMkLst>
            <pc:docMk/>
            <pc:sldMk cId="2909905081" sldId="304"/>
            <ac:spMk id="2" creationId="{1F1939B9-1066-7038-024C-2D648EE1BBDD}"/>
          </ac:spMkLst>
        </pc:spChg>
      </pc:sldChg>
      <pc:sldChg chg="modNotesTx">
        <pc:chgData name="Giulio Fabbri" userId="e5fea0acfcbfe043" providerId="LiveId" clId="{3046D851-C912-497B-BD82-92DEEF305468}" dt="2025-01-23T18:35:35.112" v="3634" actId="20577"/>
        <pc:sldMkLst>
          <pc:docMk/>
          <pc:sldMk cId="2594134530" sldId="305"/>
        </pc:sldMkLst>
      </pc:sldChg>
      <pc:sldChg chg="addSp delSp modSp mod modNotesTx">
        <pc:chgData name="Giulio Fabbri" userId="e5fea0acfcbfe043" providerId="LiveId" clId="{3046D851-C912-497B-BD82-92DEEF305468}" dt="2025-01-23T18:31:51.523" v="3420" actId="20577"/>
        <pc:sldMkLst>
          <pc:docMk/>
          <pc:sldMk cId="482061659" sldId="306"/>
        </pc:sldMkLst>
        <pc:picChg chg="add">
          <ac:chgData name="Giulio Fabbri" userId="e5fea0acfcbfe043" providerId="LiveId" clId="{3046D851-C912-497B-BD82-92DEEF305468}" dt="2025-01-23T14:13:55.192" v="1956"/>
          <ac:picMkLst>
            <pc:docMk/>
            <pc:sldMk cId="482061659" sldId="306"/>
            <ac:picMk id="10" creationId="{0A644C92-21B4-9650-1960-85CC6A300438}"/>
          </ac:picMkLst>
        </pc:picChg>
      </pc:sldChg>
      <pc:sldChg chg="addSp delSp modSp mod modNotesTx">
        <pc:chgData name="Giulio Fabbri" userId="e5fea0acfcbfe043" providerId="LiveId" clId="{3046D851-C912-497B-BD82-92DEEF305468}" dt="2025-01-26T12:20:08.305" v="4120" actId="20577"/>
        <pc:sldMkLst>
          <pc:docMk/>
          <pc:sldMk cId="3610800351" sldId="307"/>
        </pc:sldMkLst>
        <pc:spChg chg="add mod">
          <ac:chgData name="Giulio Fabbri" userId="e5fea0acfcbfe043" providerId="LiveId" clId="{3046D851-C912-497B-BD82-92DEEF305468}" dt="2025-01-23T18:14:16.718" v="2843" actId="1076"/>
          <ac:spMkLst>
            <pc:docMk/>
            <pc:sldMk cId="3610800351" sldId="307"/>
            <ac:spMk id="2" creationId="{25A8C2C0-0638-9C51-92A1-B41089E350D2}"/>
          </ac:spMkLst>
        </pc:spChg>
        <pc:spChg chg="mod">
          <ac:chgData name="Giulio Fabbri" userId="e5fea0acfcbfe043" providerId="LiveId" clId="{3046D851-C912-497B-BD82-92DEEF305468}" dt="2025-01-26T12:20:08.305" v="4120" actId="20577"/>
          <ac:spMkLst>
            <pc:docMk/>
            <pc:sldMk cId="3610800351" sldId="307"/>
            <ac:spMk id="3" creationId="{0F742BB9-26DC-65A9-4091-7BB43B37FF4D}"/>
          </ac:spMkLst>
        </pc:spChg>
        <pc:spChg chg="add mod">
          <ac:chgData name="Giulio Fabbri" userId="e5fea0acfcbfe043" providerId="LiveId" clId="{3046D851-C912-497B-BD82-92DEEF305468}" dt="2025-01-23T18:14:20.074" v="2844" actId="1076"/>
          <ac:spMkLst>
            <pc:docMk/>
            <pc:sldMk cId="3610800351" sldId="307"/>
            <ac:spMk id="6" creationId="{484C16C1-62D8-B825-F4EC-13388CF4BA05}"/>
          </ac:spMkLst>
        </pc:spChg>
        <pc:spChg chg="add mod">
          <ac:chgData name="Giulio Fabbri" userId="e5fea0acfcbfe043" providerId="LiveId" clId="{3046D851-C912-497B-BD82-92DEEF305468}" dt="2025-01-23T13:55:45.226" v="1681" actId="5793"/>
          <ac:spMkLst>
            <pc:docMk/>
            <pc:sldMk cId="3610800351" sldId="307"/>
            <ac:spMk id="7" creationId="{3F4014F8-19C7-4C72-7F2A-94318A0A6585}"/>
          </ac:spMkLst>
        </pc:spChg>
      </pc:sldChg>
      <pc:sldChg chg="delSp modSp mod">
        <pc:chgData name="Giulio Fabbri" userId="e5fea0acfcbfe043" providerId="LiveId" clId="{3046D851-C912-497B-BD82-92DEEF305468}" dt="2025-01-27T16:49:05.093" v="4232" actId="20577"/>
        <pc:sldMkLst>
          <pc:docMk/>
          <pc:sldMk cId="351848888" sldId="308"/>
        </pc:sldMkLst>
        <pc:spChg chg="mod">
          <ac:chgData name="Giulio Fabbri" userId="e5fea0acfcbfe043" providerId="LiveId" clId="{3046D851-C912-497B-BD82-92DEEF305468}" dt="2025-01-26T12:19:58.257" v="4119" actId="20577"/>
          <ac:spMkLst>
            <pc:docMk/>
            <pc:sldMk cId="351848888" sldId="308"/>
            <ac:spMk id="3" creationId="{D1E11ED9-28C3-2D00-09A3-AD89D8A840B9}"/>
          </ac:spMkLst>
        </pc:spChg>
        <pc:spChg chg="mod">
          <ac:chgData name="Giulio Fabbri" userId="e5fea0acfcbfe043" providerId="LiveId" clId="{3046D851-C912-497B-BD82-92DEEF305468}" dt="2025-01-27T16:49:05.093" v="4232" actId="20577"/>
          <ac:spMkLst>
            <pc:docMk/>
            <pc:sldMk cId="351848888" sldId="308"/>
            <ac:spMk id="4" creationId="{DF553277-4ED6-867A-DF65-37D6A05D29D3}"/>
          </ac:spMkLst>
        </pc:spChg>
        <pc:spChg chg="mod">
          <ac:chgData name="Giulio Fabbri" userId="e5fea0acfcbfe043" providerId="LiveId" clId="{3046D851-C912-497B-BD82-92DEEF305468}" dt="2025-01-23T14:02:03.616" v="1731" actId="1076"/>
          <ac:spMkLst>
            <pc:docMk/>
            <pc:sldMk cId="351848888" sldId="308"/>
            <ac:spMk id="8" creationId="{C50EBCF0-29BD-E98D-8BE9-7A22C1D55247}"/>
          </ac:spMkLst>
        </pc:spChg>
        <pc:spChg chg="mod">
          <ac:chgData name="Giulio Fabbri" userId="e5fea0acfcbfe043" providerId="LiveId" clId="{3046D851-C912-497B-BD82-92DEEF305468}" dt="2025-01-23T14:02:00.629" v="1730" actId="1076"/>
          <ac:spMkLst>
            <pc:docMk/>
            <pc:sldMk cId="351848888" sldId="308"/>
            <ac:spMk id="9" creationId="{B2A60CB0-C829-F8BC-A3C5-9B3CB6BAC367}"/>
          </ac:spMkLst>
        </pc:spChg>
      </pc:sldChg>
      <pc:sldChg chg="addSp delSp modSp mod">
        <pc:chgData name="Giulio Fabbri" userId="e5fea0acfcbfe043" providerId="LiveId" clId="{3046D851-C912-497B-BD82-92DEEF305468}" dt="2025-01-23T14:38:10.963" v="1974" actId="113"/>
        <pc:sldMkLst>
          <pc:docMk/>
          <pc:sldMk cId="3163011990" sldId="309"/>
        </pc:sldMkLst>
        <pc:spChg chg="add mod">
          <ac:chgData name="Giulio Fabbri" userId="e5fea0acfcbfe043" providerId="LiveId" clId="{3046D851-C912-497B-BD82-92DEEF305468}" dt="2025-01-23T14:38:10.963" v="1974" actId="113"/>
          <ac:spMkLst>
            <pc:docMk/>
            <pc:sldMk cId="3163011990" sldId="309"/>
            <ac:spMk id="7" creationId="{BD550F1F-6820-98CF-1B29-EDFAA271B923}"/>
          </ac:spMkLst>
        </pc:spChg>
      </pc:sldChg>
      <pc:sldChg chg="addSp delSp modSp new del mod">
        <pc:chgData name="Giulio Fabbri" userId="e5fea0acfcbfe043" providerId="LiveId" clId="{3046D851-C912-497B-BD82-92DEEF305468}" dt="2025-01-23T18:53:50.926" v="3762" actId="47"/>
        <pc:sldMkLst>
          <pc:docMk/>
          <pc:sldMk cId="766360756" sldId="310"/>
        </pc:sldMkLst>
      </pc:sldChg>
      <pc:sldMasterChg chg="delSldLayout">
        <pc:chgData name="Giulio Fabbri" userId="e5fea0acfcbfe043" providerId="LiveId" clId="{3046D851-C912-497B-BD82-92DEEF305468}" dt="2025-01-22T14:44:26.286" v="8" actId="47"/>
        <pc:sldMasterMkLst>
          <pc:docMk/>
          <pc:sldMasterMk cId="1928452137" sldId="2147483666"/>
        </pc:sldMasterMkLst>
        <pc:sldLayoutChg chg="del">
          <pc:chgData name="Giulio Fabbri" userId="e5fea0acfcbfe043" providerId="LiveId" clId="{3046D851-C912-497B-BD82-92DEEF305468}" dt="2025-01-22T14:44:25.924" v="6" actId="47"/>
          <pc:sldLayoutMkLst>
            <pc:docMk/>
            <pc:sldMasterMk cId="1928452137" sldId="2147483666"/>
            <pc:sldLayoutMk cId="4026250860" sldId="2147483685"/>
          </pc:sldLayoutMkLst>
        </pc:sldLayoutChg>
        <pc:sldLayoutChg chg="del">
          <pc:chgData name="Giulio Fabbri" userId="e5fea0acfcbfe043" providerId="LiveId" clId="{3046D851-C912-497B-BD82-92DEEF305468}" dt="2025-01-22T14:44:26.286" v="8" actId="47"/>
          <pc:sldLayoutMkLst>
            <pc:docMk/>
            <pc:sldMasterMk cId="1928452137" sldId="2147483666"/>
            <pc:sldLayoutMk cId="2290034707" sldId="214748370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27/01/2025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27/01/2025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you know the task topic is free choice so I decided to analyse the flight performance (on both Revenues and LF) seeing if we could have improved the fares strategy.</a:t>
            </a:r>
            <a:endParaRPr lang="it-IT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four Ryanair flights (code FR AIATA), </a:t>
            </a:r>
            <a:endParaRPr lang="it-IT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leaving Dublin for 4 unknown destinations at 4 different times on 5th May 2022 (the public holiday at the beginning of May was the 2</a:t>
            </a:r>
            <a:r>
              <a:rPr lang="en-US" sz="1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 it was a regular day, Thursday).</a:t>
            </a:r>
            <a:endParaRPr lang="it-IT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most important measures we have for these flights are Total revenues (revenues from fees and secondary revenues), Load Factors (Bookings over capacity) and Fares , starting from 90 days before departure up to the departure date.</a:t>
            </a:r>
            <a:endParaRPr lang="it-IT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competition consists of four corresponding Aer Lingus flights for which we have the fares.</a:t>
            </a:r>
            <a:endParaRPr lang="it-IT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happens at departure date?</a:t>
            </a:r>
          </a:p>
          <a:p>
            <a:r>
              <a:rPr lang="en-US" sz="18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FR101 contributes the least on revenue (5%) and it also has the lowest LF </a:t>
            </a:r>
            <a:r>
              <a:rPr lang="en-IE" sz="18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</a:t>
            </a:r>
            <a:r>
              <a:rPr lang="en-US" sz="2800" dirty="0"/>
              <a:t>Hypothesis that the prices were set too high</a:t>
            </a:r>
            <a:endParaRPr lang="it-IT" sz="1800" b="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  <a:p>
            <a:r>
              <a:rPr lang="en-US" sz="2800" dirty="0"/>
              <a:t>Flight FR102 ranks third in revenue generation at 20%, yet it boasts the highest load factor at 104%, surpassing full capacity.</a:t>
            </a:r>
            <a:r>
              <a:rPr lang="en-IE" sz="18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Hypothesis that we should increase prices both for increasing revenues and lowering demand</a:t>
            </a:r>
            <a:endParaRPr lang="it-IT" sz="1800" b="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  <a:p>
            <a:r>
              <a:rPr lang="en-US" sz="2800" dirty="0"/>
              <a:t>Flight FR103 generates the highest revenue, accounting for almost 50%, while ranking third in load factor.</a:t>
            </a:r>
            <a:r>
              <a:rPr lang="en-IE" sz="18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</a:t>
            </a:r>
            <a:r>
              <a:rPr lang="en-US" sz="2800" dirty="0"/>
              <a:t>A 94% load factor is strong (according to Statista website for Ryanair load factor analysis), and this flight is notable for starting with a very high load factor (60%) already 90 days before departure. Therefore, we need to exercise caution with predicting price adjustments.</a:t>
            </a:r>
          </a:p>
          <a:p>
            <a:r>
              <a:rPr lang="en-US" sz="2800" dirty="0"/>
              <a:t>https://www.statista.com/statistics/1126148/ryanair-passenger-load-factor/#:~:text=In%20the%20financial%20year%20ending,million%20passengers%20on%20its%20flights.</a:t>
            </a:r>
          </a:p>
          <a:p>
            <a:endParaRPr lang="en-US" sz="2800" b="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/>
              <a:t>Flight FR104 ranks second in both load factor and revenue. We </a:t>
            </a:r>
            <a:r>
              <a:rPr lang="en-US" sz="2800"/>
              <a:t>should analyse </a:t>
            </a:r>
            <a:r>
              <a:rPr lang="en-US" sz="2800" dirty="0"/>
              <a:t>whether a price increase is feasible, considering the revenue comparison with FR103</a:t>
            </a:r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76276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Competition fares (grey) that can be compared to Ryanair fares to see if there was margin to increase prices.</a:t>
            </a:r>
          </a:p>
          <a:p>
            <a:r>
              <a:rPr lang="en-US" sz="1200" dirty="0"/>
              <a:t>Load factor (left axis) and Fares (right axis) over days until departure.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40526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References:</a:t>
            </a:r>
          </a:p>
          <a:p>
            <a:r>
              <a:rPr lang="it-IT"/>
              <a:t>Competition margin: slide 7 (in grey the competition fares)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Fares’ Elasticity: backup slide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The Fares’ change effect on number of daily bookings: backup slide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The Fares’ effect on daily Revenues; backup slide 10</a:t>
            </a:r>
          </a:p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90955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We can see the strategies adopted to establish the fares from the graph of Load factor (left axis) and Fares (right axis) over days until departure</a:t>
            </a:r>
          </a:p>
          <a:p>
            <a:endParaRPr lang="en-US" sz="2800" dirty="0"/>
          </a:p>
          <a:p>
            <a:r>
              <a:rPr lang="en-US" sz="2800" dirty="0"/>
              <a:t>FR101: The fares model could be too sensitive to Load Factor, starting to increase fares as soon as there is a Lf increase (27 dbd) even if we are only at 10% of LF, not adjusting prices immediately could have avoided this cycles leading to higher LF</a:t>
            </a:r>
          </a:p>
          <a:p>
            <a:endParaRPr lang="it-IT" sz="1800" b="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/>
              <a:t>FR102: The fare model is too indifferent to LF, taking the opposite approach. Fares are lowered to boost LF, leading to a sharp increase only in the week before departure. In the middle section we could have higher fares.</a:t>
            </a:r>
          </a:p>
          <a:p>
            <a:r>
              <a:rPr lang="en-IE" sz="18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800" b="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/>
              <a:t>FR103: Best flight with the highest revenues, but it started already at 60% LF We might have achieved better results by keeping prices higher.</a:t>
            </a:r>
          </a:p>
          <a:p>
            <a:r>
              <a:rPr lang="en-IE" sz="18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800" b="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/>
              <a:t>FR104: Fares adjustments seem correct; the spike creates a plateau. However, the drop in the last week, as we’ll see, could have been avoided.</a:t>
            </a:r>
            <a:endParaRPr lang="it-IT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56969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Price elasticity of fares in relation to the number of bookings.</a:t>
            </a:r>
          </a:p>
          <a:p>
            <a:r>
              <a:rPr lang="en-US" dirty="0"/>
              <a:t>Fr102 Fr103 fr104 shows low elasticity</a:t>
            </a:r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65106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No significant effect of fares on number of bookings (confirmation of low elasticity)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FR102 shows significant seasonality</a:t>
            </a:r>
          </a:p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7492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Positive effect of fares on revenues, no inverse relationship</a:t>
            </a:r>
          </a:p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63473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it-IT" noProof="0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uto d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‹#›</a:t>
            </a:fld>
            <a:endParaRPr lang="it-IT" noProof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4 pers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it-IT" noProof="0"/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it-IT" noProof="0"/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n-US" noProof="0" dirty="0"/>
              <a:t>Click icon to add picture</a:t>
            </a:r>
            <a:endParaRPr lang="it-IT" noProof="0"/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‹#›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8 pers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it-IT" noProof="0"/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it-IT" noProof="0"/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n-US" noProof="0" dirty="0"/>
              <a:t>Click icon to add picture</a:t>
            </a:r>
            <a:endParaRPr lang="it-IT" noProof="0"/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5" name="Segnaposto immagin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it-IT" noProof="0"/>
          </a:p>
        </p:txBody>
      </p:sp>
      <p:sp>
        <p:nvSpPr>
          <p:cNvPr id="56" name="Segnaposto immagin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it-IT" noProof="0"/>
          </a:p>
        </p:txBody>
      </p:sp>
      <p:sp>
        <p:nvSpPr>
          <p:cNvPr id="57" name="Segnaposto immagin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n-US" noProof="0" dirty="0"/>
              <a:t>Click icon to add picture</a:t>
            </a:r>
            <a:endParaRPr lang="it-IT" noProof="0"/>
          </a:p>
        </p:txBody>
      </p:sp>
      <p:sp>
        <p:nvSpPr>
          <p:cNvPr id="58" name="Segnaposto immagin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it-IT" noProof="0"/>
          </a:p>
        </p:txBody>
      </p:sp>
      <p:sp>
        <p:nvSpPr>
          <p:cNvPr id="54" name="Segnaposto tes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2" name="Segnaposto tes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9" name="Segnaposto tes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3" name="Segnaposto tes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0" name="Segnaposto tes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4" name="Segnaposto tes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5" name="Segnaposto tes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t>‹#›</a:t>
            </a:fld>
            <a:endParaRPr lang="it-IT" noProof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usur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it-IT" noProof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Segnaposto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emento gra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IL TITOLO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tes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5" name="Segnaposto tes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6" name="Segnaposto tes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7" name="Segnaposto tes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‹#›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‹#›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‹#›</a:t>
            </a:fld>
            <a:endParaRPr lang="it-IT" noProof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US" dirty="0"/>
              <a:t>Flights Revenue and Load Factor Analysis</a:t>
            </a:r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it-IT"/>
              <a:t>Giulio Fabbri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FE72D-58F7-BF85-5CC7-A03E3CED9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8EE9B3B-2B7D-4067-E038-B40AC4EA79C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10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3EDD6A-8E9C-E4BF-1002-736F0AAE1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667" y="1234350"/>
            <a:ext cx="8775192" cy="512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6EE4F-77C9-0862-29FC-A812E806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667" y="149383"/>
            <a:ext cx="8421688" cy="1325563"/>
          </a:xfrm>
        </p:spPr>
        <p:txBody>
          <a:bodyPr/>
          <a:lstStyle/>
          <a:p>
            <a:r>
              <a:rPr lang="it-IT"/>
              <a:t>Daily Revenues vs fares</a:t>
            </a:r>
          </a:p>
        </p:txBody>
      </p:sp>
    </p:spTree>
    <p:extLst>
      <p:ext uri="{BB962C8B-B14F-4D97-AF65-F5344CB8AC3E}">
        <p14:creationId xmlns:p14="http://schemas.microsoft.com/office/powerpoint/2010/main" val="259413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3198B-5CBE-B7E0-2CA5-5009BDFD4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003BF25-EF4C-7CAB-0482-921CD0DD424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2</a:t>
            </a:fld>
            <a:endParaRPr lang="it-IT" noProof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C489B92-3F62-A915-0079-2C2D65171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866" y="1677884"/>
            <a:ext cx="6245130" cy="35022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0A3EECD-E3CE-0BDE-7580-80F86B4B0A3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278" r="14855"/>
          <a:stretch/>
        </p:blipFill>
        <p:spPr>
          <a:xfrm>
            <a:off x="609600" y="1652908"/>
            <a:ext cx="4664766" cy="35272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7BFFBDE-7D6A-DC05-F2F1-42D543CD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667" y="149383"/>
            <a:ext cx="8421688" cy="1325563"/>
          </a:xfrm>
        </p:spPr>
        <p:txBody>
          <a:bodyPr/>
          <a:lstStyle/>
          <a:p>
            <a:r>
              <a:rPr lang="it-IT"/>
              <a:t>Flights performance at departure date</a:t>
            </a:r>
          </a:p>
        </p:txBody>
      </p:sp>
    </p:spTree>
    <p:extLst>
      <p:ext uri="{BB962C8B-B14F-4D97-AF65-F5344CB8AC3E}">
        <p14:creationId xmlns:p14="http://schemas.microsoft.com/office/powerpoint/2010/main" val="287699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716C4-913F-71FF-0762-6BD7E6FF7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F750DCB-053D-7B02-DCAF-44ACBADE3CA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3</a:t>
            </a:fld>
            <a:endParaRPr lang="it-IT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EC01A-8455-6B8C-E287-5656CBD5E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499" y="709948"/>
            <a:ext cx="5243014" cy="27190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37A2E4-15D9-6470-1EC4-ADF4CD6D7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48488"/>
            <a:ext cx="5243014" cy="3023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D90192-E1CA-5D73-9781-8C2CE3012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499" y="3548488"/>
            <a:ext cx="5243014" cy="3023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9D3910-6741-DB39-DD0B-D218F07D09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764817"/>
            <a:ext cx="5224725" cy="26641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6340D9-9794-1FF9-B8AD-9EEA8A09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919" y="-181921"/>
            <a:ext cx="8421688" cy="1325563"/>
          </a:xfrm>
        </p:spPr>
        <p:txBody>
          <a:bodyPr/>
          <a:lstStyle/>
          <a:p>
            <a:r>
              <a:rPr lang="en-US" dirty="0"/>
              <a:t>Overview of Pricing Strategies Adopted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754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B1E2C-DC07-CC2A-BAE9-2DC529B4E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0A52A26-E2AC-82E9-747F-9C6371A118A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4</a:t>
            </a:fld>
            <a:endParaRPr lang="it-IT" noProof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42BB9-26DC-65A9-4091-7BB43B37FF4D}"/>
              </a:ext>
            </a:extLst>
          </p:cNvPr>
          <p:cNvSpPr txBox="1"/>
          <p:nvPr/>
        </p:nvSpPr>
        <p:spPr>
          <a:xfrm>
            <a:off x="1226099" y="1143642"/>
            <a:ext cx="104071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When could we have raised fares?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If customers are indifferent to fares changes (Elasticity of the prices around 0 or positive)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</a:t>
            </a:r>
            <a:r>
              <a:rPr lang="en-IE" dirty="0"/>
              <a:t>f we have margin with respect to competition fares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E" dirty="0"/>
              <a:t>If we have strong seasonality (ex.Sunday)</a:t>
            </a:r>
          </a:p>
          <a:p>
            <a:pPr>
              <a:lnSpc>
                <a:spcPct val="150000"/>
              </a:lnSpc>
            </a:pPr>
            <a:endParaRPr lang="en-IE" dirty="0"/>
          </a:p>
          <a:p>
            <a:pPr>
              <a:lnSpc>
                <a:spcPct val="150000"/>
              </a:lnSpc>
            </a:pPr>
            <a:r>
              <a:rPr lang="en-IE" b="1" dirty="0"/>
              <a:t>What we estimated from the data: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E" dirty="0"/>
              <a:t>Fares-Daily booking demand Elasticity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E" dirty="0"/>
              <a:t>The Fares’ effect on number of daily bookings</a:t>
            </a:r>
          </a:p>
          <a:p>
            <a:pPr marL="342900" indent="-342900">
              <a:buFont typeface="+mj-lt"/>
              <a:buAutoNum type="arabicPeriod"/>
            </a:pPr>
            <a:endParaRPr lang="en-IE" dirty="0"/>
          </a:p>
          <a:p>
            <a:pPr marL="342900" indent="-342900">
              <a:buFont typeface="+mj-lt"/>
              <a:buAutoNum type="arabicPeriod"/>
            </a:pPr>
            <a:endParaRPr lang="en-IE" dirty="0"/>
          </a:p>
          <a:p>
            <a:pPr marL="342900" indent="-342900">
              <a:buAutoNum type="arabicPeriod"/>
            </a:pPr>
            <a:r>
              <a:rPr lang="en-IE" dirty="0"/>
              <a:t>The Fares’ effect on daily Revenues:</a:t>
            </a:r>
          </a:p>
          <a:p>
            <a:r>
              <a:rPr lang="en-IE" dirty="0"/>
              <a:t>      If we can increase fares without reducing bookings we still have to check if this reduces revenues</a:t>
            </a:r>
          </a:p>
          <a:p>
            <a:r>
              <a:rPr lang="en-IE" dirty="0"/>
              <a:t>      (higher fares could reduce secondary revenues like additional baggage purchases)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IE" dirty="0"/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A8C2C0-0638-9C51-92A1-B41089E350D2}"/>
                  </a:ext>
                </a:extLst>
              </p:cNvPr>
              <p:cNvSpPr txBox="1"/>
              <p:nvPr/>
            </p:nvSpPr>
            <p:spPr>
              <a:xfrm>
                <a:off x="1702905" y="4545101"/>
                <a:ext cx="58067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𝐷𝑎𝑖𝑙𝑦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𝐵𝑜𝑜𝑘𝑖𝑛𝑔𝑠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𝐹𝑎𝑟𝑒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𝐷𝑈𝐷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𝑊𝑒𝑒𝑘𝑑𝑎𝑦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A8C2C0-0638-9C51-92A1-B41089E35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905" y="4545101"/>
                <a:ext cx="5806781" cy="276999"/>
              </a:xfrm>
              <a:prstGeom prst="rect">
                <a:avLst/>
              </a:prstGeom>
              <a:blipFill>
                <a:blip r:embed="rId3"/>
                <a:stretch>
                  <a:fillRect l="-944" t="-2222" b="-3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C16C1-62D8-B825-F4EC-13388CF4BA05}"/>
                  </a:ext>
                </a:extLst>
              </p:cNvPr>
              <p:cNvSpPr txBox="1"/>
              <p:nvPr/>
            </p:nvSpPr>
            <p:spPr>
              <a:xfrm>
                <a:off x="1702905" y="5969512"/>
                <a:ext cx="48623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𝐷𝑎𝑖𝑙𝑦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𝑅𝑒𝑣𝑒𝑛𝑢𝑒𝑠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𝐹𝑎𝑟𝑒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𝐷𝑈𝐷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𝑊𝑒𝑒𝑘𝑑𝑎𝑦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C16C1-62D8-B825-F4EC-13388CF4B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905" y="5969512"/>
                <a:ext cx="4862357" cy="276999"/>
              </a:xfrm>
              <a:prstGeom prst="rect">
                <a:avLst/>
              </a:prstGeom>
              <a:blipFill>
                <a:blip r:embed="rId4"/>
                <a:stretch>
                  <a:fillRect l="-1128" r="-1128" b="-347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F4014F8-19C7-4C72-7F2A-94318A0A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919" y="-181921"/>
            <a:ext cx="8421688" cy="1325563"/>
          </a:xfrm>
        </p:spPr>
        <p:txBody>
          <a:bodyPr/>
          <a:lstStyle/>
          <a:p>
            <a:r>
              <a:rPr lang="it-IT"/>
              <a:t>Possible Improvement strategy</a:t>
            </a:r>
          </a:p>
        </p:txBody>
      </p:sp>
    </p:spTree>
    <p:extLst>
      <p:ext uri="{BB962C8B-B14F-4D97-AF65-F5344CB8AC3E}">
        <p14:creationId xmlns:p14="http://schemas.microsoft.com/office/powerpoint/2010/main" val="361080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D061D-7A84-73CF-47B3-48DA731C0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ABCD-E335-D454-F5EF-2119E805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667" y="149383"/>
            <a:ext cx="8421688" cy="1325563"/>
          </a:xfrm>
        </p:spPr>
        <p:txBody>
          <a:bodyPr/>
          <a:lstStyle/>
          <a:p>
            <a:r>
              <a:rPr lang="it-IT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E11ED9-28C3-2D00-09A3-AD89D8A840B9}"/>
              </a:ext>
            </a:extLst>
          </p:cNvPr>
          <p:cNvSpPr txBox="1"/>
          <p:nvPr/>
        </p:nvSpPr>
        <p:spPr>
          <a:xfrm>
            <a:off x="1007165" y="1474946"/>
            <a:ext cx="94081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FR101: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LF too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Elasticity strong variation, no 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High margins with competition</a:t>
            </a:r>
          </a:p>
          <a:p>
            <a:endParaRPr lang="it-IT" sz="140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400" b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FR102: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LF too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Scarse Elasticity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Significant week 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High margins with competition</a:t>
            </a:r>
          </a:p>
          <a:p>
            <a:r>
              <a:rPr lang="it-IT" sz="140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     in the middle of the period</a:t>
            </a:r>
          </a:p>
          <a:p>
            <a:endParaRPr lang="it-IT" sz="140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400" b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FR103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Good LF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Scarce elasticity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40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Margins with competition fares  at the end</a:t>
            </a:r>
          </a:p>
          <a:p>
            <a:endParaRPr lang="it-IT" sz="140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400" b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FR104</a:t>
            </a:r>
          </a:p>
          <a:p>
            <a:pPr marL="171450" indent="-171450">
              <a:buFontTx/>
              <a:buChar char="-"/>
            </a:pPr>
            <a:r>
              <a:rPr lang="it-IT" sz="140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Good LF performance</a:t>
            </a:r>
          </a:p>
          <a:p>
            <a:pPr marL="171450" indent="-171450">
              <a:buFontTx/>
              <a:buChar char="-"/>
            </a:pPr>
            <a:r>
              <a:rPr lang="it-IT" sz="140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Scarce eleasticity</a:t>
            </a:r>
          </a:p>
          <a:p>
            <a:pPr marL="171450" indent="-171450">
              <a:buFontTx/>
              <a:buChar char="-"/>
            </a:pPr>
            <a:r>
              <a:rPr lang="it-IT" sz="140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Scarce margin with competition</a:t>
            </a:r>
          </a:p>
          <a:p>
            <a:pPr marL="171450" indent="-171450">
              <a:buFontTx/>
              <a:buChar char="-"/>
            </a:pPr>
            <a:endParaRPr lang="it-IT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53277-4ED6-867A-DF65-37D6A05D29D3}"/>
              </a:ext>
            </a:extLst>
          </p:cNvPr>
          <p:cNvSpPr txBox="1"/>
          <p:nvPr/>
        </p:nvSpPr>
        <p:spPr>
          <a:xfrm>
            <a:off x="6120161" y="1653366"/>
            <a:ext cx="564333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LF </a:t>
            </a:r>
            <a:r>
              <a:rPr lang="en-US" sz="1400" dirty="0"/>
              <a:t>is </a:t>
            </a:r>
            <a:r>
              <a:rPr lang="en-US" sz="1400"/>
              <a:t>very low and lowering </a:t>
            </a:r>
            <a:r>
              <a:rPr lang="en-US" sz="1400" dirty="0"/>
              <a:t>fares should not lead to an increase in </a:t>
            </a:r>
            <a:r>
              <a:rPr lang="en-US" sz="1400"/>
              <a:t>bookings </a:t>
            </a:r>
            <a:endParaRPr lang="en-US" sz="1400" dirty="0"/>
          </a:p>
          <a:p>
            <a:r>
              <a:rPr lang="it-IT" sz="1400"/>
              <a:t>Increasing fares could increase revenues without lowering LF but this flight has an high risk to create a financial loss.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/>
          </a:p>
          <a:p>
            <a:r>
              <a:rPr lang="en-US" sz="1400" dirty="0"/>
              <a:t>Fares should have been increased during the middle period, taking into account the weekdays with higher demand</a:t>
            </a:r>
            <a:r>
              <a:rPr lang="en-US" sz="1400"/>
              <a:t>. </a:t>
            </a:r>
          </a:p>
          <a:p>
            <a:r>
              <a:rPr lang="en-US" sz="1400"/>
              <a:t>This </a:t>
            </a:r>
            <a:r>
              <a:rPr lang="en-US" sz="1400" dirty="0"/>
              <a:t>adjustment would have helped </a:t>
            </a:r>
            <a:r>
              <a:rPr lang="en-US" sz="1400"/>
              <a:t>manage the hogh </a:t>
            </a:r>
            <a:r>
              <a:rPr lang="en-US" sz="1400" dirty="0"/>
              <a:t>demand level</a:t>
            </a:r>
            <a:r>
              <a:rPr lang="en-US" sz="1400"/>
              <a:t>, but scarce elasticity must be kept in mind</a:t>
            </a:r>
            <a:endParaRPr lang="en-US" sz="1400" dirty="0"/>
          </a:p>
          <a:p>
            <a:endParaRPr lang="it-IT" sz="1400"/>
          </a:p>
          <a:p>
            <a:endParaRPr lang="it-IT" sz="1400"/>
          </a:p>
          <a:p>
            <a:r>
              <a:rPr lang="en-US" sz="1400" dirty="0"/>
              <a:t>We should study whether the LF at 60% already at the beginning is recurring, if so prices could be increased especially at the end.</a:t>
            </a:r>
            <a:endParaRPr lang="it-IT" sz="1400"/>
          </a:p>
          <a:p>
            <a:endParaRPr lang="it-IT" sz="1400"/>
          </a:p>
          <a:p>
            <a:endParaRPr lang="it-IT" sz="1400"/>
          </a:p>
          <a:p>
            <a:pPr marL="171450" indent="-171450">
              <a:buFontTx/>
              <a:buChar char="-"/>
            </a:pPr>
            <a:endParaRPr lang="it-IT" sz="1400"/>
          </a:p>
          <a:p>
            <a:r>
              <a:rPr lang="en-US" sz="1400" dirty="0"/>
              <a:t>Efficiency is good, but the final drop in fares could have been avoided. Only one additional booking was gained from a 60% fare reduction, before fares were subsequently increased again.</a:t>
            </a:r>
            <a:endParaRPr lang="it-IT" sz="140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686D90D-A7EF-AAA7-1AB9-D03696517CB6}"/>
              </a:ext>
            </a:extLst>
          </p:cNvPr>
          <p:cNvSpPr/>
          <p:nvPr/>
        </p:nvSpPr>
        <p:spPr>
          <a:xfrm>
            <a:off x="5023184" y="1883108"/>
            <a:ext cx="806116" cy="2887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D7C75B5-7124-2554-3C9D-C803F293C775}"/>
              </a:ext>
            </a:extLst>
          </p:cNvPr>
          <p:cNvSpPr/>
          <p:nvPr/>
        </p:nvSpPr>
        <p:spPr>
          <a:xfrm>
            <a:off x="5023184" y="3028868"/>
            <a:ext cx="806116" cy="2887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50EBCF0-29BD-E98D-8BE9-7A22C1D55247}"/>
              </a:ext>
            </a:extLst>
          </p:cNvPr>
          <p:cNvSpPr/>
          <p:nvPr/>
        </p:nvSpPr>
        <p:spPr>
          <a:xfrm>
            <a:off x="5023184" y="4251935"/>
            <a:ext cx="806116" cy="2887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2A60CB0-C829-F8BC-A3C5-9B3CB6BAC367}"/>
              </a:ext>
            </a:extLst>
          </p:cNvPr>
          <p:cNvSpPr/>
          <p:nvPr/>
        </p:nvSpPr>
        <p:spPr>
          <a:xfrm>
            <a:off x="5023184" y="5405178"/>
            <a:ext cx="806116" cy="2887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84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3C336-C5D4-E5A1-490F-1CD3B8F88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2530D44-9237-4D9F-4472-BB32700B27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6</a:t>
            </a:fld>
            <a:endParaRPr lang="it-IT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76DA3-A758-5559-47F1-06F337C81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667" y="149383"/>
            <a:ext cx="8421688" cy="1325563"/>
          </a:xfrm>
        </p:spPr>
        <p:txBody>
          <a:bodyPr/>
          <a:lstStyle/>
          <a:p>
            <a:r>
              <a:rPr lang="it-IT"/>
              <a:t>Metadata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550F1F-6820-98CF-1B29-EDFAA271B923}"/>
              </a:ext>
            </a:extLst>
          </p:cNvPr>
          <p:cNvSpPr txBox="1"/>
          <p:nvPr/>
        </p:nvSpPr>
        <p:spPr>
          <a:xfrm>
            <a:off x="1226099" y="1498419"/>
            <a:ext cx="95228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Days Until Departure</a:t>
            </a:r>
          </a:p>
          <a:p>
            <a:r>
              <a:rPr lang="en-US" b="1" dirty="0"/>
              <a:t>Departure Date</a:t>
            </a:r>
          </a:p>
          <a:p>
            <a:r>
              <a:rPr lang="en-US" b="1" dirty="0"/>
              <a:t>Route: </a:t>
            </a:r>
            <a:r>
              <a:rPr lang="en-US" dirty="0"/>
              <a:t>4 routes, 4 flights</a:t>
            </a:r>
          </a:p>
          <a:p>
            <a:r>
              <a:rPr lang="en-US" b="1" dirty="0"/>
              <a:t>Departure Time: </a:t>
            </a:r>
            <a:r>
              <a:rPr lang="en-US" dirty="0"/>
              <a:t>4 different times</a:t>
            </a:r>
          </a:p>
          <a:p>
            <a:r>
              <a:rPr lang="en-US" b="1" dirty="0"/>
              <a:t>Flight Number: </a:t>
            </a:r>
            <a:r>
              <a:rPr lang="en-US" dirty="0"/>
              <a:t>FR -&gt; Ryanair flight</a:t>
            </a:r>
          </a:p>
          <a:p>
            <a:r>
              <a:rPr lang="en-US" b="1" dirty="0"/>
              <a:t>Capacity: always 189</a:t>
            </a:r>
          </a:p>
          <a:p>
            <a:r>
              <a:rPr lang="en-US" b="1" dirty="0"/>
              <a:t>Total Booked</a:t>
            </a:r>
          </a:p>
          <a:p>
            <a:r>
              <a:rPr lang="en-US" b="1" dirty="0"/>
              <a:t>Total Revenue: </a:t>
            </a:r>
            <a:r>
              <a:rPr lang="en-US" dirty="0"/>
              <a:t>comprehensive of ancillary revenues</a:t>
            </a:r>
          </a:p>
          <a:p>
            <a:r>
              <a:rPr lang="en-US" b="1" dirty="0"/>
              <a:t>Load Factor: </a:t>
            </a:r>
            <a:r>
              <a:rPr lang="en-US" dirty="0"/>
              <a:t>computed as Total Booked / Capacity</a:t>
            </a:r>
          </a:p>
          <a:p>
            <a:r>
              <a:rPr lang="en-US" b="1" dirty="0"/>
              <a:t>Fare FR</a:t>
            </a:r>
          </a:p>
          <a:p>
            <a:r>
              <a:rPr lang="en-US" b="1" dirty="0"/>
              <a:t>Competition</a:t>
            </a:r>
          </a:p>
          <a:p>
            <a:r>
              <a:rPr lang="en-US" b="1" dirty="0"/>
              <a:t>Fare EI: </a:t>
            </a:r>
            <a:r>
              <a:rPr lang="en-US" dirty="0"/>
              <a:t>fare competition (Aer Lingus)</a:t>
            </a:r>
          </a:p>
          <a:p>
            <a:pPr lvl="1"/>
            <a:endParaRPr lang="en-IE" dirty="0"/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301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05D40-F5DF-7191-2441-F85047D27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583092A-CE51-AB19-84E2-B1125BFDED6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7</a:t>
            </a:fld>
            <a:endParaRPr lang="it-IT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B4AA68-A3CE-3584-C235-1A6D8DC90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48" y="855950"/>
            <a:ext cx="10882303" cy="585266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03EC8F-AB8B-061E-3F04-C9E9F5C62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919" y="-181921"/>
            <a:ext cx="8421688" cy="1325563"/>
          </a:xfrm>
        </p:spPr>
        <p:txBody>
          <a:bodyPr/>
          <a:lstStyle/>
          <a:p>
            <a:r>
              <a:rPr lang="en-US" dirty="0"/>
              <a:t>Overview of Pricing Strategies Adopted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460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747BD-B7E0-58D7-8196-B96168A07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D6E69E9-20BA-B317-68EB-A5F7BB29831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8</a:t>
            </a:fld>
            <a:endParaRPr lang="it-IT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644C92-21B4-9650-1960-85CC6A300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33" y="118585"/>
            <a:ext cx="10303133" cy="662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6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33AFD-0673-8E3B-1974-5456928E1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BA32C81-14F6-0A46-9027-288DC227D46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9</a:t>
            </a:fld>
            <a:endParaRPr lang="it-IT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E6195-F6E0-9407-7272-1663C28CC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884" y="1204446"/>
            <a:ext cx="9124232" cy="52358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1939B9-1066-7038-024C-2D648EE1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667" y="149383"/>
            <a:ext cx="8421688" cy="1325563"/>
          </a:xfrm>
        </p:spPr>
        <p:txBody>
          <a:bodyPr/>
          <a:lstStyle/>
          <a:p>
            <a:r>
              <a:rPr lang="it-IT"/>
              <a:t>Daily bookings vs Fares</a:t>
            </a:r>
          </a:p>
        </p:txBody>
      </p:sp>
    </p:spTree>
    <p:extLst>
      <p:ext uri="{BB962C8B-B14F-4D97-AF65-F5344CB8AC3E}">
        <p14:creationId xmlns:p14="http://schemas.microsoft.com/office/powerpoint/2010/main" val="290990508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7_TF56180624_Win32" id="{D3997735-0022-4ADB-B481-82DB79589012}" vid="{D160C44F-0E59-43D7-A4EF-160DF92B4A1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 vendita semplice e minimalista</Template>
  <TotalTime>834</TotalTime>
  <Words>1098</Words>
  <Application>Microsoft Office PowerPoint</Application>
  <PresentationFormat>Widescreen</PresentationFormat>
  <Paragraphs>124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Tenorite</vt:lpstr>
      <vt:lpstr>Monolinea</vt:lpstr>
      <vt:lpstr>Flights Revenue and Load Factor Analysis</vt:lpstr>
      <vt:lpstr>Flights performance at departure date</vt:lpstr>
      <vt:lpstr>Overview of Pricing Strategies Adopted</vt:lpstr>
      <vt:lpstr>Possible Improvement strategy</vt:lpstr>
      <vt:lpstr>Conclusions</vt:lpstr>
      <vt:lpstr>Metadata</vt:lpstr>
      <vt:lpstr>Overview of Pricing Strategies Adopted</vt:lpstr>
      <vt:lpstr>PowerPoint Presentation</vt:lpstr>
      <vt:lpstr>Daily bookings vs Fares</vt:lpstr>
      <vt:lpstr>Daily Revenues vs fares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Giulio Fabbri</dc:creator>
  <cp:lastModifiedBy>Giulio Fabbri</cp:lastModifiedBy>
  <cp:revision>9</cp:revision>
  <dcterms:created xsi:type="dcterms:W3CDTF">2025-01-22T09:27:14Z</dcterms:created>
  <dcterms:modified xsi:type="dcterms:W3CDTF">2025-01-27T16:49:10Z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