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  <p:sldMasterId id="2147483714" r:id="rId3"/>
  </p:sldMasterIdLst>
  <p:notesMasterIdLst>
    <p:notesMasterId r:id="rId30"/>
  </p:notesMasterIdLst>
  <p:handoutMasterIdLst>
    <p:handoutMasterId r:id="rId31"/>
  </p:handoutMasterIdLst>
  <p:sldIdLst>
    <p:sldId id="328" r:id="rId4"/>
    <p:sldId id="333" r:id="rId5"/>
    <p:sldId id="320" r:id="rId6"/>
    <p:sldId id="310" r:id="rId7"/>
    <p:sldId id="311" r:id="rId8"/>
    <p:sldId id="324" r:id="rId9"/>
    <p:sldId id="321" r:id="rId10"/>
    <p:sldId id="322" r:id="rId11"/>
    <p:sldId id="330" r:id="rId12"/>
    <p:sldId id="325" r:id="rId13"/>
    <p:sldId id="326" r:id="rId14"/>
    <p:sldId id="327" r:id="rId15"/>
    <p:sldId id="329" r:id="rId16"/>
    <p:sldId id="336" r:id="rId17"/>
    <p:sldId id="337" r:id="rId18"/>
    <p:sldId id="338" r:id="rId19"/>
    <p:sldId id="331" r:id="rId20"/>
    <p:sldId id="332" r:id="rId21"/>
    <p:sldId id="334" r:id="rId22"/>
    <p:sldId id="335" r:id="rId23"/>
    <p:sldId id="339" r:id="rId24"/>
    <p:sldId id="343" r:id="rId25"/>
    <p:sldId id="344" r:id="rId26"/>
    <p:sldId id="345" r:id="rId27"/>
    <p:sldId id="346" r:id="rId28"/>
    <p:sldId id="347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>
        <p:scale>
          <a:sx n="66" d="100"/>
          <a:sy n="66" d="100"/>
        </p:scale>
        <p:origin x="900" y="22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OVVIAMENTE !!</a:t>
            </a:r>
            <a:r>
              <a:rPr lang="it-IT" sz="1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 Il software è stato progettato e realizzato in modo tale da poterlo riadattare a </a:t>
            </a:r>
            <a:r>
              <a:rPr lang="it-IT" sz="12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qualsiasi</a:t>
            </a:r>
            <a:r>
              <a:rPr lang="it-IT" sz="1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futura occasione, sarà dunque possibile utilizzarlo per qualsiasi evenienza in cui sia necessaria la compilazione di un questionario.</a:t>
            </a:r>
            <a:endParaRPr lang="it-IT" sz="1200" u="sng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44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64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07FA-4192-48C0-BE36-2D4FCEB84DC1}" type="datetime1">
              <a:rPr lang="en-US" smtClean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La presentazione è stata realizzata da Giulio Ballabio 5AInf anno scolastico 2015/16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C42-1EF8-4101-B3BA-B4D65A8877E6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3385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4996-4531-4494-B2B0-BF3E4604CBCC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303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BC23-4F10-4B64-AE6F-26DE3CF61AD0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93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865F-C7B8-42BA-9793-F29AD07C4586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9072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BBD3-58EA-4A4B-A92E-D370712E270D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8220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459-A367-4E94-BC62-68F0A5E1B5CD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93999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9E8-6F7C-4951-ACE3-C3B49E4B682C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642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466E588B-9735-4CF2-9637-F90E51BEEF49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56285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30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B1B7-71EA-42CF-93B4-3F2CD50B000C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723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70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3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9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30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47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17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57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48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7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56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9ED-6C3F-4D63-ADDC-605E7AD75C92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354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4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35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69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69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9CC-92AF-4445-9826-189773F0280D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241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FF8B-9B7C-49B8-802D-53F768489373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494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5B99-C94C-4A1D-AB9B-F638C7AD7B7E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033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DC1B-154B-482A-B380-E3DADCDC7120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0400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8DFE-6451-4B24-8316-00B29448AC1B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86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498F-E7B0-4FB4-B7F9-3B9811A64C7A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40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C3EB-1D15-4354-93E9-8B1BFC738279}" type="datetime1">
              <a:rPr lang="en-US" noProof="0" smtClean="0"/>
              <a:t>1/17/2016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noProof="0" smtClean="0"/>
              <a:t>La presentazione è stata realizzata da Giulio Ballabio 5AInf anno scolastico 2015/16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5614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72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3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" Target="slide1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>
          <a:xfrm>
            <a:off x="405781" y="2733709"/>
            <a:ext cx="8416378" cy="137307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Questionari e Orientamento informatica</a:t>
            </a:r>
            <a:endParaRPr lang="it-IT" sz="6600" spc="100" baseline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9207489" y="2810644"/>
            <a:ext cx="2981336" cy="1219200"/>
          </a:xfrm>
        </p:spPr>
        <p:txBody>
          <a:bodyPr>
            <a:normAutofit/>
          </a:bodyPr>
          <a:lstStyle/>
          <a:p>
            <a:r>
              <a:rPr lang="it-IT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A cura di:</a:t>
            </a:r>
          </a:p>
          <a:p>
            <a:r>
              <a:rPr lang="it-IT" b="1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 Giulio Ballabio 5A Inf.</a:t>
            </a:r>
          </a:p>
          <a:p>
            <a:r>
              <a:rPr lang="it-IT" b="1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it-IT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Anno Scolastico 2015/16</a:t>
            </a:r>
            <a:r>
              <a:rPr lang="it-IT" b="1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endParaRPr lang="it-IT" b="1" cap="none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egnaposto testo 2"/>
          <p:cNvSpPr txBox="1">
            <a:spLocks/>
          </p:cNvSpPr>
          <p:nvPr/>
        </p:nvSpPr>
        <p:spPr>
          <a:xfrm>
            <a:off x="405781" y="4293096"/>
            <a:ext cx="9611358" cy="502255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>
                <a:latin typeface="Cambria" panose="02040503050406030204" pitchFamily="18" charset="0"/>
              </a:rPr>
              <a:t>Presentazione della fase di progettazione del progetto in generale</a:t>
            </a:r>
          </a:p>
        </p:txBody>
      </p:sp>
    </p:spTree>
    <p:extLst>
      <p:ext uri="{BB962C8B-B14F-4D97-AF65-F5344CB8AC3E}">
        <p14:creationId xmlns:p14="http://schemas.microsoft.com/office/powerpoint/2010/main" val="216677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WBS – Diagramma di Gant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80145" y="2276872"/>
            <a:ext cx="5126235" cy="4104455"/>
          </a:xfrm>
        </p:spPr>
        <p:txBody>
          <a:bodyPr>
            <a:noAutofit/>
          </a:bodyPr>
          <a:lstStyle/>
          <a:p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La </a:t>
            </a:r>
            <a:r>
              <a:rPr lang="it-IT" sz="2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della WBS</a:t>
            </a:r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è avvenuta per gradi, la prima soluzione che ci è venuta in mente è stata quella di realizzarla su </a:t>
            </a:r>
            <a:r>
              <a:rPr lang="it-IT" sz="2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Excel.</a:t>
            </a:r>
            <a:endParaRPr lang="it-IT" sz="26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it-IT" sz="26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Dall’immagine a fianco si può notare come tale soluzione fosse </a:t>
            </a:r>
            <a:r>
              <a:rPr lang="it-IT" sz="2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TUTT’ALTRO CHE OTTIMALE!!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7" name="Immagine 6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7" y="2275479"/>
            <a:ext cx="5963482" cy="4105848"/>
          </a:xfrm>
          <a:prstGeom prst="roundRect">
            <a:avLst>
              <a:gd name="adj" fmla="val 38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0167">
            <a:off x="5541410" y="5594554"/>
            <a:ext cx="1022501" cy="1072117"/>
          </a:xfrm>
          <a:prstGeom prst="rect">
            <a:avLst/>
          </a:prstGeom>
        </p:spPr>
      </p:pic>
      <p:sp>
        <p:nvSpPr>
          <p:cNvPr id="9" name="CasellaDiTesto 8">
            <a:hlinkClick r:id="rId4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9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WBS – Diagramma di Gant con Project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80145" y="2276872"/>
            <a:ext cx="11174907" cy="4104455"/>
          </a:xfrm>
        </p:spPr>
        <p:txBody>
          <a:bodyPr>
            <a:noAutofit/>
          </a:bodyPr>
          <a:lstStyle/>
          <a:p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Abbiamo dunque deciso di «evolverci» e usare un software dedicato, </a:t>
            </a:r>
            <a:r>
              <a:rPr lang="it-IT" sz="2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Microsoft Project</a:t>
            </a:r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, nel nostro caso la versione del 2013</a:t>
            </a:r>
            <a:endParaRPr lang="it-IT" sz="26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it-IT" sz="26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Dall’uso di Project durante questo progetto abbiamo riscontrato i seguenti </a:t>
            </a:r>
            <a:r>
              <a:rPr lang="it-IT" sz="2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vantaggi:</a:t>
            </a:r>
          </a:p>
          <a:p>
            <a:pPr marL="914263" lvl="1" indent="-457200">
              <a:buFont typeface="+mj-lt"/>
              <a:buAutoNum type="arabicPeriod"/>
            </a:pPr>
            <a:r>
              <a:rPr lang="it-IT" sz="2200" dirty="0">
                <a:solidFill>
                  <a:schemeClr val="bg1"/>
                </a:solidFill>
                <a:latin typeface="Cambria" panose="02040503050406030204" pitchFamily="18" charset="0"/>
              </a:rPr>
              <a:t>Sistema abbastanza intuitivo</a:t>
            </a:r>
          </a:p>
          <a:p>
            <a:pPr marL="914263" lvl="1" indent="-457200">
              <a:buFont typeface="+mj-lt"/>
              <a:buAutoNum type="arabicPeriod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Gestione quasi automatica delle informazioni</a:t>
            </a:r>
          </a:p>
          <a:p>
            <a:pPr marL="914263" lvl="1" indent="-457200">
              <a:buFont typeface="+mj-lt"/>
              <a:buAutoNum type="arabicPeriod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Consenta una gestione/controllo completo di attività, tempi, risorse, costi dell’intero progetto</a:t>
            </a:r>
          </a:p>
          <a:p>
            <a:pPr marL="914263" lvl="1" indent="-457200">
              <a:buFont typeface="+mj-lt"/>
              <a:buAutoNum type="arabicPeriod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Crea in automatico il diagramma di Gant</a:t>
            </a:r>
          </a:p>
        </p:txBody>
      </p:sp>
      <p:sp>
        <p:nvSpPr>
          <p:cNvPr id="7" name="CasellaDiTesto 6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2979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WBS – Diagramma di Gant con Project </a:t>
            </a:r>
            <a:endParaRPr lang="it-IT" dirty="0">
              <a:latin typeface="Cambria" panose="02040503050406030204" pitchFamily="18" charset="0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887538" y="3158990"/>
            <a:ext cx="9395101" cy="3425856"/>
            <a:chOff x="930296" y="2996952"/>
            <a:chExt cx="9395101" cy="3425856"/>
          </a:xfrm>
        </p:grpSpPr>
        <p:pic>
          <p:nvPicPr>
            <p:cNvPr id="6" name="Immagine 5" descr="Ritaglio schermat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648" y="2996952"/>
              <a:ext cx="8592749" cy="26673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55418">
              <a:off x="930296" y="5091638"/>
              <a:ext cx="1331170" cy="1331170"/>
            </a:xfrm>
            <a:prstGeom prst="rect">
              <a:avLst/>
            </a:prstGeom>
          </p:spPr>
        </p:pic>
      </p:grpSp>
      <p:grpSp>
        <p:nvGrpSpPr>
          <p:cNvPr id="33" name="Gruppo 32"/>
          <p:cNvGrpSpPr/>
          <p:nvPr/>
        </p:nvGrpSpPr>
        <p:grpSpPr>
          <a:xfrm>
            <a:off x="685254" y="1988840"/>
            <a:ext cx="11593287" cy="4619170"/>
            <a:chOff x="693812" y="2203846"/>
            <a:chExt cx="11575801" cy="4146124"/>
          </a:xfrm>
        </p:grpSpPr>
        <p:cxnSp>
          <p:nvCxnSpPr>
            <p:cNvPr id="10" name="Connettore 2 9"/>
            <p:cNvCxnSpPr/>
            <p:nvPr/>
          </p:nvCxnSpPr>
          <p:spPr>
            <a:xfrm>
              <a:off x="2710036" y="2852936"/>
              <a:ext cx="504056" cy="5400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2061964" y="2407029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</a:rPr>
                <a:t>Attività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Connettore 2 12"/>
            <p:cNvCxnSpPr/>
            <p:nvPr/>
          </p:nvCxnSpPr>
          <p:spPr>
            <a:xfrm>
              <a:off x="5518348" y="2852936"/>
              <a:ext cx="0" cy="5400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sellaDiTesto 14"/>
            <p:cNvSpPr txBox="1"/>
            <p:nvPr/>
          </p:nvSpPr>
          <p:spPr>
            <a:xfrm>
              <a:off x="4402224" y="237531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</a:rPr>
                <a:t>Gestione giorni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2 15"/>
            <p:cNvCxnSpPr/>
            <p:nvPr/>
          </p:nvCxnSpPr>
          <p:spPr>
            <a:xfrm flipV="1">
              <a:off x="4402224" y="5664324"/>
              <a:ext cx="2628292" cy="50098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/>
            <p:nvPr/>
          </p:nvCxnSpPr>
          <p:spPr>
            <a:xfrm flipV="1">
              <a:off x="4402224" y="5664324"/>
              <a:ext cx="1836204" cy="50098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/>
            <p:cNvSpPr txBox="1"/>
            <p:nvPr/>
          </p:nvSpPr>
          <p:spPr>
            <a:xfrm>
              <a:off x="2205980" y="5980638"/>
              <a:ext cx="2188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</a:rPr>
                <a:t>Giorno inizio-fine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Connettore 2 22"/>
            <p:cNvCxnSpPr/>
            <p:nvPr/>
          </p:nvCxnSpPr>
          <p:spPr>
            <a:xfrm>
              <a:off x="7678588" y="2852936"/>
              <a:ext cx="0" cy="5400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/>
            <p:cNvSpPr txBox="1"/>
            <p:nvPr/>
          </p:nvSpPr>
          <p:spPr>
            <a:xfrm>
              <a:off x="6706480" y="2203846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>
                  <a:solidFill>
                    <a:schemeClr val="bg1"/>
                  </a:solidFill>
                </a:rPr>
                <a:t>Gestione precedenze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Connettore 2 26"/>
            <p:cNvCxnSpPr/>
            <p:nvPr/>
          </p:nvCxnSpPr>
          <p:spPr>
            <a:xfrm flipH="1">
              <a:off x="9478788" y="3717032"/>
              <a:ext cx="1080120" cy="21602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/>
            <p:cNvSpPr txBox="1"/>
            <p:nvPr/>
          </p:nvSpPr>
          <p:spPr>
            <a:xfrm>
              <a:off x="10325397" y="3122966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>
                  <a:solidFill>
                    <a:schemeClr val="bg1"/>
                  </a:solidFill>
                </a:rPr>
                <a:t>Risorse</a:t>
              </a:r>
            </a:p>
            <a:p>
              <a:pPr algn="ctr"/>
              <a:r>
                <a:rPr lang="it-IT" b="1" dirty="0" smtClean="0">
                  <a:solidFill>
                    <a:schemeClr val="bg1"/>
                  </a:solidFill>
                </a:rPr>
                <a:t>«componenti gruppo»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nettore 2 30"/>
            <p:cNvCxnSpPr/>
            <p:nvPr/>
          </p:nvCxnSpPr>
          <p:spPr>
            <a:xfrm>
              <a:off x="1341884" y="3969060"/>
              <a:ext cx="504056" cy="5400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sellaDiTesto 31"/>
            <p:cNvSpPr txBox="1"/>
            <p:nvPr/>
          </p:nvSpPr>
          <p:spPr>
            <a:xfrm>
              <a:off x="693812" y="352315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</a:rPr>
                <a:t>Indice</a:t>
              </a:r>
              <a:endParaRPr lang="it-I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CasellaDiTesto 20">
            <a:hlinkClick r:id="rId4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9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WBS – Diagramma di Gant con Project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80145" y="2276872"/>
            <a:ext cx="2029891" cy="4104455"/>
          </a:xfrm>
        </p:spPr>
        <p:txBody>
          <a:bodyPr>
            <a:noAutofit/>
          </a:bodyPr>
          <a:lstStyle/>
          <a:p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Esempio diagramma di </a:t>
            </a:r>
            <a:r>
              <a:rPr lang="it-IT" sz="2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GANT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037171" y="2276872"/>
            <a:ext cx="9457617" cy="3863170"/>
            <a:chOff x="2037171" y="2276872"/>
            <a:chExt cx="9457617" cy="3863170"/>
          </a:xfrm>
        </p:grpSpPr>
        <p:pic>
          <p:nvPicPr>
            <p:cNvPr id="5" name="Immagine 4" descr="Ritaglio schermat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060" y="2276872"/>
              <a:ext cx="8568728" cy="38315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40443">
              <a:off x="2037171" y="4794313"/>
              <a:ext cx="1345729" cy="1345729"/>
            </a:xfrm>
            <a:prstGeom prst="rect">
              <a:avLst/>
            </a:prstGeom>
          </p:spPr>
        </p:pic>
      </p:grpSp>
      <p:sp>
        <p:nvSpPr>
          <p:cNvPr id="9" name="CasellaDiTesto 8">
            <a:hlinkClick r:id="rId4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 smtClean="0">
                <a:solidFill>
                  <a:schemeClr val="bg1"/>
                </a:solidFill>
              </a:rPr>
              <a:t>6</a:t>
            </a:r>
            <a:endParaRPr lang="it-IT" sz="80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5" y="2204864"/>
            <a:ext cx="7851259" cy="433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ttore 2 6"/>
          <p:cNvCxnSpPr/>
          <p:nvPr/>
        </p:nvCxnSpPr>
        <p:spPr>
          <a:xfrm flipH="1">
            <a:off x="6526460" y="3501008"/>
            <a:ext cx="2448272" cy="12895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9142894" y="2708920"/>
            <a:ext cx="28094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Nella </a:t>
            </a:r>
            <a:r>
              <a:rPr lang="it-IT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Sezione «Code»</a:t>
            </a:r>
          </a:p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Abbiamo caricato le </a:t>
            </a:r>
          </a:p>
          <a:p>
            <a:r>
              <a:rPr lang="it-IT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cartelle del progetto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 in</a:t>
            </a:r>
          </a:p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modo da rendere il lavoro</a:t>
            </a:r>
          </a:p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</a:rPr>
              <a:t>a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ccessibile da qualsiasi </a:t>
            </a:r>
          </a:p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</a:rPr>
              <a:t>p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ostazione e soprattutto </a:t>
            </a:r>
          </a:p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</a:rPr>
              <a:t>p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er condividerlo con tutti i</a:t>
            </a:r>
          </a:p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</a:rPr>
              <a:t>m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embri del gruppo.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CasellaDiTesto 7">
            <a:hlinkClick r:id="rId3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317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/>
              <a:t>GIT</a:t>
            </a:r>
            <a:endParaRPr lang="it-IT" dirty="0"/>
          </a:p>
        </p:txBody>
      </p:sp>
      <p:pic>
        <p:nvPicPr>
          <p:cNvPr id="8" name="Immagine 7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1" y="2204864"/>
            <a:ext cx="7865033" cy="4320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Connettore 2 8"/>
          <p:cNvCxnSpPr/>
          <p:nvPr/>
        </p:nvCxnSpPr>
        <p:spPr>
          <a:xfrm flipH="1">
            <a:off x="6454452" y="3573016"/>
            <a:ext cx="2448272" cy="12895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8902724" y="2852936"/>
            <a:ext cx="3202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Nella sezione </a:t>
            </a:r>
            <a:r>
              <a:rPr lang="it-IT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«Wiki»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</a:rPr>
              <a:t>a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bbiamo inserito tutta</a:t>
            </a:r>
          </a:p>
          <a:p>
            <a:r>
              <a:rPr lang="it-IT" dirty="0">
                <a:solidFill>
                  <a:schemeClr val="bg1"/>
                </a:solidFill>
                <a:latin typeface="Cambria" panose="02040503050406030204" pitchFamily="18" charset="0"/>
              </a:rPr>
              <a:t>l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a </a:t>
            </a:r>
            <a:r>
              <a:rPr lang="it-IT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parte di progettazione</a:t>
            </a:r>
            <a:r>
              <a:rPr lang="it-IT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it-IT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</a:t>
            </a:r>
          </a:p>
          <a:p>
            <a:r>
              <a:rPr lang="it-IT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documentazione</a:t>
            </a:r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 del progetto</a:t>
            </a:r>
          </a:p>
        </p:txBody>
      </p:sp>
      <p:sp>
        <p:nvSpPr>
          <p:cNvPr id="11" name="CasellaDiTesto 10">
            <a:hlinkClick r:id="rId3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8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/>
              <a:t>Constatazioni generali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" name="CasellaDiTesto 4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680145" y="2276872"/>
            <a:ext cx="11174907" cy="4104455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Dal lavorare in gruppo si sono presentati</a:t>
            </a: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</a:t>
            </a:r>
          </a:p>
          <a:p>
            <a:endParaRPr lang="it-IT" sz="2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VANTAGGI</a:t>
            </a:r>
          </a:p>
          <a:p>
            <a:pPr marL="914263" lvl="1" indent="-457200">
              <a:buFont typeface="+mj-lt"/>
              <a:buAutoNum type="arabicPeriod"/>
            </a:pPr>
            <a:r>
              <a:rPr lang="it-IT" sz="1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Unione delle conoscenze al fine di realizzare il progetto assegnatoci</a:t>
            </a:r>
          </a:p>
          <a:p>
            <a:pPr marL="914263" lvl="1" indent="-457200">
              <a:buFont typeface="+mj-lt"/>
              <a:buAutoNum type="arabicPeriod"/>
            </a:pPr>
            <a:r>
              <a:rPr lang="it-IT" sz="1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Carico di lavoro «smistato» su più collaboratori</a:t>
            </a:r>
            <a:endParaRPr lang="it-IT" sz="2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SVANTAGGI (</a:t>
            </a:r>
            <a:r>
              <a:rPr lang="it-IT" sz="2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difficoltà)</a:t>
            </a:r>
          </a:p>
          <a:p>
            <a:pPr marL="971413" lvl="1" indent="-514350">
              <a:buFont typeface="+mj-lt"/>
              <a:buAutoNum type="arabicPeriod"/>
            </a:pPr>
            <a:r>
              <a:rPr lang="it-IT" sz="1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Problemi di coordinazione</a:t>
            </a:r>
            <a:r>
              <a:rPr lang="it-IT" sz="18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it-IT" sz="1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( tante idee che entravano in contrasto una con l’altra )</a:t>
            </a:r>
          </a:p>
          <a:p>
            <a:pPr marL="971413" lvl="1" indent="-514350">
              <a:buFont typeface="+mj-lt"/>
              <a:buAutoNum type="arabicPeriod"/>
            </a:pPr>
            <a:r>
              <a:rPr lang="it-IT" sz="1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Difficoltà nella gestione dei tempi di lavoro</a:t>
            </a:r>
          </a:p>
          <a:p>
            <a:pPr marL="971413" lvl="1" indent="-514350">
              <a:buFont typeface="+mj-lt"/>
              <a:buAutoNum type="arabicPeriod"/>
            </a:pPr>
            <a:r>
              <a:rPr lang="it-IT" sz="1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Spesso dovevo staccare dal mio lavoro per aiutare i miei compagni. Dovendo recuperare poi a casa.</a:t>
            </a:r>
          </a:p>
          <a:p>
            <a:pPr marL="971413" lvl="1" indent="-514350">
              <a:buFont typeface="+mj-lt"/>
              <a:buAutoNum type="arabicPeriod"/>
            </a:pPr>
            <a:endParaRPr lang="it-IT" sz="1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Complessivamente il gruppo ha funzionato senza problemi</a:t>
            </a:r>
            <a:endParaRPr lang="it-IT" sz="24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Da Capo Progetto a Sviluppatore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it-IT" dirty="0" smtClean="0">
                <a:latin typeface="Cambria" panose="02040503050406030204" pitchFamily="18" charset="0"/>
              </a:rPr>
              <a:t>Nella parte che segue illustrerò i miei «lavori» prodotti durante la fase di implementazione del Sw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980728"/>
            <a:ext cx="5396825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Indice «cliccabile»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 smtClean="0">
                <a:solidFill>
                  <a:schemeClr val="bg1"/>
                </a:solidFill>
              </a:rPr>
              <a:t>0</a:t>
            </a:r>
            <a:endParaRPr lang="it-IT" sz="8000" b="1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0145" y="2348880"/>
            <a:ext cx="609282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Both"/>
            </a:pP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2" action="ppaction://hlinksldjump"/>
              </a:rPr>
              <a:t>Classe </a:t>
            </a: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2" action="ppaction://hlinksldjump"/>
              </a:rPr>
              <a:t>domanda</a:t>
            </a: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3" action="ppaction://hlinksldjump"/>
              </a:rPr>
              <a:t>Classe gestione </a:t>
            </a: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3" action="ppaction://hlinksldjump"/>
              </a:rPr>
              <a:t>d</a:t>
            </a: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3" action="ppaction://hlinksldjump"/>
              </a:rPr>
              <a:t>omande/risposte</a:t>
            </a: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4" action="ppaction://hlinksldjump"/>
              </a:rPr>
              <a:t>Revisione interfaccia grafica</a:t>
            </a: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Implementazione Classe Domanda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CasellaDiTesto 6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57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 «cliccabile»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" name="Rettangolo 3"/>
          <p:cNvSpPr/>
          <p:nvPr/>
        </p:nvSpPr>
        <p:spPr>
          <a:xfrm>
            <a:off x="680145" y="2348880"/>
            <a:ext cx="60928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Both"/>
            </a:pP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2" action="ppaction://hlinksldjump"/>
              </a:rPr>
              <a:t>Introduzione</a:t>
            </a: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3" action="ppaction://hlinksldjump"/>
              </a:rPr>
              <a:t>Gruppo </a:t>
            </a:r>
            <a:r>
              <a:rPr lang="it-IT" sz="2800" dirty="0">
                <a:solidFill>
                  <a:schemeClr val="bg1"/>
                </a:solidFill>
                <a:latin typeface="Cambria" panose="02040503050406030204" pitchFamily="18" charset="0"/>
                <a:hlinkClick r:id="rId3" action="ppaction://hlinksldjump"/>
              </a:rPr>
              <a:t>di </a:t>
            </a: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3" action="ppaction://hlinksldjump"/>
              </a:rPr>
              <a:t>Lavoro </a:t>
            </a: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4" action="ppaction://hlinksldjump"/>
              </a:rPr>
              <a:t>Matrice </a:t>
            </a:r>
            <a:r>
              <a:rPr lang="it-IT" sz="2800" dirty="0">
                <a:solidFill>
                  <a:schemeClr val="bg1"/>
                </a:solidFill>
                <a:latin typeface="Cambria" panose="02040503050406030204" pitchFamily="18" charset="0"/>
                <a:hlinkClick r:id="rId4" action="ppaction://hlinksldjump"/>
              </a:rPr>
              <a:t>delle </a:t>
            </a: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4" action="ppaction://hlinksldjump"/>
              </a:rPr>
              <a:t>Responsabilità</a:t>
            </a: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5" action="ppaction://hlinksldjump"/>
              </a:rPr>
              <a:t>ER</a:t>
            </a: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AutoNum type="arabicParenBoth"/>
            </a:pP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6" action="ppaction://hlinksldjump"/>
              </a:rPr>
              <a:t>WBS-GANT</a:t>
            </a: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310436" y="2348880"/>
            <a:ext cx="5256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(6)</a:t>
            </a: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7" action="ppaction://hlinksldjump"/>
              </a:rPr>
              <a:t>GIT</a:t>
            </a: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(7)</a:t>
            </a:r>
            <a:r>
              <a:rPr lang="it-IT" sz="2800" dirty="0" smtClean="0">
                <a:solidFill>
                  <a:schemeClr val="bg1"/>
                </a:solidFill>
                <a:latin typeface="Cambria" panose="02040503050406030204" pitchFamily="18" charset="0"/>
                <a:hlinkClick r:id="rId8" action="ppaction://hlinksldjump"/>
              </a:rPr>
              <a:t>Constatazioni generali</a:t>
            </a: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342900" indent="-342900">
              <a:buAutoNum type="arabicParenBoth"/>
            </a:pPr>
            <a:endParaRPr lang="it-IT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Implementazione Classe gestione domande/risposte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asellaDiTesto 6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92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Revisione grafica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3</a:t>
            </a:r>
            <a:endParaRPr lang="it-IT" sz="80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02" y="2134469"/>
            <a:ext cx="8150400" cy="4410151"/>
          </a:xfrm>
          <a:prstGeom prst="roundRect">
            <a:avLst>
              <a:gd name="adj" fmla="val 35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65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Revisione grafica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3</a:t>
            </a:r>
            <a:endParaRPr lang="it-IT" sz="80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30" y="2204864"/>
            <a:ext cx="8150572" cy="4176464"/>
          </a:xfrm>
          <a:prstGeom prst="roundRect">
            <a:avLst>
              <a:gd name="adj" fmla="val 34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91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Revisione grafica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3</a:t>
            </a:r>
            <a:endParaRPr lang="it-IT" sz="80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  <p:pic>
        <p:nvPicPr>
          <p:cNvPr id="13" name="Immagine 1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"/>
          <a:stretch/>
        </p:blipFill>
        <p:spPr>
          <a:xfrm>
            <a:off x="2141102" y="2204864"/>
            <a:ext cx="8150400" cy="4190400"/>
          </a:xfrm>
          <a:prstGeom prst="roundRect">
            <a:avLst>
              <a:gd name="adj" fmla="val 50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89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Revisione grafica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3</a:t>
            </a:r>
            <a:endParaRPr lang="it-IT" sz="80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  <p:pic>
        <p:nvPicPr>
          <p:cNvPr id="8" name="Immagin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02" y="2204864"/>
            <a:ext cx="8150400" cy="4176000"/>
          </a:xfrm>
          <a:prstGeom prst="roundRect">
            <a:avLst>
              <a:gd name="adj" fmla="val 31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122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</p:spPr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Revisione grafica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3</a:t>
            </a:r>
            <a:endParaRPr lang="it-IT" sz="80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  <p:pic>
        <p:nvPicPr>
          <p:cNvPr id="10" name="Immagin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02" y="2204864"/>
            <a:ext cx="8150400" cy="4176000"/>
          </a:xfrm>
          <a:prstGeom prst="roundRect">
            <a:avLst>
              <a:gd name="adj" fmla="val 421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15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tTriangle">
            <a:avLst/>
          </a:prstGeom>
        </p:spPr>
      </p:pic>
      <p:pic>
        <p:nvPicPr>
          <p:cNvPr id="6" name="Immagine 5" descr="Ritaglio schermata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2601000"/>
            <a:ext cx="3070077" cy="1656000"/>
          </a:xfrm>
          <a:prstGeom prst="rtTriangle">
            <a:avLst/>
          </a:prstGeom>
        </p:spPr>
      </p:pic>
      <p:sp>
        <p:nvSpPr>
          <p:cNvPr id="7" name="Titolo 2"/>
          <p:cNvSpPr>
            <a:spLocks noGrp="1"/>
          </p:cNvSpPr>
          <p:nvPr>
            <p:ph type="ctrTitle"/>
          </p:nvPr>
        </p:nvSpPr>
        <p:spPr>
          <a:xfrm>
            <a:off x="405781" y="2733709"/>
            <a:ext cx="8416378" cy="1373070"/>
          </a:xfrm>
        </p:spPr>
        <p:txBody>
          <a:bodyPr/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FINE PRESENTAZIONE</a:t>
            </a:r>
            <a:endParaRPr lang="it-IT" sz="6600" spc="100" baseline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Sottotitolo 3"/>
          <p:cNvSpPr>
            <a:spLocks noGrp="1"/>
          </p:cNvSpPr>
          <p:nvPr>
            <p:ph type="subTitle" idx="1"/>
          </p:nvPr>
        </p:nvSpPr>
        <p:spPr>
          <a:xfrm>
            <a:off x="9207489" y="2810644"/>
            <a:ext cx="2981336" cy="1219200"/>
          </a:xfrm>
        </p:spPr>
        <p:txBody>
          <a:bodyPr>
            <a:normAutofit/>
          </a:bodyPr>
          <a:lstStyle/>
          <a:p>
            <a:r>
              <a:rPr lang="it-IT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A cura di:</a:t>
            </a:r>
          </a:p>
          <a:p>
            <a:r>
              <a:rPr lang="it-IT" b="1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 Giulio Ballabio 5A Inf.</a:t>
            </a:r>
          </a:p>
          <a:p>
            <a:r>
              <a:rPr lang="it-IT" b="1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it-IT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Anno Scolastico 2015/16</a:t>
            </a:r>
            <a:r>
              <a:rPr lang="it-IT" b="1" cap="none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endParaRPr lang="it-IT" b="1" cap="none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1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Introduzione e presentazione progetto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145" y="2276872"/>
            <a:ext cx="10598843" cy="4104455"/>
          </a:xfrm>
        </p:spPr>
        <p:txBody>
          <a:bodyPr>
            <a:noAutofit/>
          </a:bodyPr>
          <a:lstStyle/>
          <a:p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In vista dell’ </a:t>
            </a:r>
            <a:r>
              <a:rPr lang="it-IT" sz="2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OpenDay d’istituto </a:t>
            </a:r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tenutosi in data </a:t>
            </a:r>
            <a:r>
              <a:rPr lang="it-IT" sz="2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11/12/15</a:t>
            </a:r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, il professore di Gestione G. Breviario ha chiesto la realizzazione di:</a:t>
            </a:r>
          </a:p>
          <a:p>
            <a:pPr marL="914263" lvl="1" indent="-457200">
              <a:buFont typeface="+mj-lt"/>
              <a:buAutoNum type="arabicPeriod"/>
            </a:pPr>
            <a:r>
              <a:rPr lang="it-IT" sz="2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Sw gestione questionari</a:t>
            </a:r>
          </a:p>
          <a:p>
            <a:pPr marL="914263" lvl="1" indent="-457200">
              <a:buFont typeface="+mj-lt"/>
              <a:buAutoNum type="arabicPeriod"/>
            </a:pPr>
            <a:r>
              <a:rPr lang="it-IT" sz="2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Sito Web che svolga la funzione di orientamento.</a:t>
            </a:r>
          </a:p>
          <a:p>
            <a:pPr marL="0" indent="0">
              <a:buNone/>
            </a:pPr>
            <a:endParaRPr lang="it-IT" sz="26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t-IT" sz="2600" u="sng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In queste slide dopo aver presentato il mio gruppo di lavoro focalizzerò l’attenzione sulle fasi di progettazione e implementazione del Sw</a:t>
            </a:r>
            <a:endParaRPr lang="it-IT" sz="2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 smtClean="0">
                <a:solidFill>
                  <a:schemeClr val="bg1"/>
                </a:solidFill>
              </a:rPr>
              <a:t>1</a:t>
            </a:r>
            <a:endParaRPr lang="it-IT" sz="80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hlinkClick r:id="rId3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84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612769" y="3284984"/>
            <a:ext cx="11334525" cy="2232248"/>
            <a:chOff x="612769" y="3284984"/>
            <a:chExt cx="11334525" cy="2232248"/>
          </a:xfrm>
        </p:grpSpPr>
        <p:sp>
          <p:nvSpPr>
            <p:cNvPr id="9" name="Rettangolo arrotondato 8"/>
            <p:cNvSpPr/>
            <p:nvPr/>
          </p:nvSpPr>
          <p:spPr>
            <a:xfrm>
              <a:off x="612769" y="3284984"/>
              <a:ext cx="10873208" cy="223224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CasellaDiTesto 99"/>
            <p:cNvSpPr txBox="1"/>
            <p:nvPr/>
          </p:nvSpPr>
          <p:spPr>
            <a:xfrm rot="5400000">
              <a:off x="10896814" y="4186480"/>
              <a:ext cx="1731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Tavolo Gruppo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Gruppo di lavoro e relativi ruoli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6" name="Gruppo 95"/>
          <p:cNvGrpSpPr/>
          <p:nvPr/>
        </p:nvGrpSpPr>
        <p:grpSpPr>
          <a:xfrm>
            <a:off x="8301657" y="2121171"/>
            <a:ext cx="2175660" cy="2138993"/>
            <a:chOff x="8626721" y="2148741"/>
            <a:chExt cx="2175660" cy="2138993"/>
          </a:xfrm>
        </p:grpSpPr>
        <p:sp>
          <p:nvSpPr>
            <p:cNvPr id="19" name="Rettangolo 18"/>
            <p:cNvSpPr/>
            <p:nvPr/>
          </p:nvSpPr>
          <p:spPr>
            <a:xfrm rot="5400000">
              <a:off x="9442784" y="3344417"/>
              <a:ext cx="504056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9161374" y="2713504"/>
              <a:ext cx="1066875" cy="504056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8870198" y="4023131"/>
              <a:ext cx="1688709" cy="26460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Resp. Web</a:t>
              </a:r>
              <a:endParaRPr lang="it-IT" dirty="0"/>
            </a:p>
          </p:txBody>
        </p:sp>
        <p:cxnSp>
          <p:nvCxnSpPr>
            <p:cNvPr id="42" name="Connettore diritto 41"/>
            <p:cNvCxnSpPr/>
            <p:nvPr/>
          </p:nvCxnSpPr>
          <p:spPr>
            <a:xfrm>
              <a:off x="9441059" y="3568039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/>
            <p:cNvCxnSpPr/>
            <p:nvPr/>
          </p:nvCxnSpPr>
          <p:spPr>
            <a:xfrm>
              <a:off x="9441058" y="3717315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/>
            <p:cNvCxnSpPr/>
            <p:nvPr/>
          </p:nvCxnSpPr>
          <p:spPr>
            <a:xfrm>
              <a:off x="9441059" y="3856071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ttangolo arrotondato 58"/>
            <p:cNvSpPr/>
            <p:nvPr/>
          </p:nvSpPr>
          <p:spPr>
            <a:xfrm>
              <a:off x="9131154" y="2487817"/>
              <a:ext cx="1118710" cy="2167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Ovale 68"/>
            <p:cNvSpPr/>
            <p:nvPr/>
          </p:nvSpPr>
          <p:spPr>
            <a:xfrm>
              <a:off x="9417015" y="2912861"/>
              <a:ext cx="546987" cy="5030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Ovale 75"/>
            <p:cNvSpPr/>
            <p:nvPr/>
          </p:nvSpPr>
          <p:spPr>
            <a:xfrm>
              <a:off x="9423570" y="2900171"/>
              <a:ext cx="545360" cy="43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CasellaDiTesto 78"/>
            <p:cNvSpPr txBox="1"/>
            <p:nvPr/>
          </p:nvSpPr>
          <p:spPr>
            <a:xfrm>
              <a:off x="8626721" y="2148741"/>
              <a:ext cx="2175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Galimberti Alberto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95" name="Gruppo 94"/>
          <p:cNvGrpSpPr/>
          <p:nvPr/>
        </p:nvGrpSpPr>
        <p:grpSpPr>
          <a:xfrm>
            <a:off x="1644372" y="2151554"/>
            <a:ext cx="5307175" cy="2136180"/>
            <a:chOff x="1871155" y="2151554"/>
            <a:chExt cx="5307175" cy="2136180"/>
          </a:xfrm>
        </p:grpSpPr>
        <p:sp>
          <p:nvSpPr>
            <p:cNvPr id="15" name="Rettangolo 14"/>
            <p:cNvSpPr/>
            <p:nvPr/>
          </p:nvSpPr>
          <p:spPr>
            <a:xfrm rot="5400000">
              <a:off x="2605472" y="3344416"/>
              <a:ext cx="504056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/>
          </p:nvSpPr>
          <p:spPr>
            <a:xfrm rot="5400000">
              <a:off x="6024128" y="3344417"/>
              <a:ext cx="504056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/>
            <p:cNvSpPr/>
            <p:nvPr/>
          </p:nvSpPr>
          <p:spPr>
            <a:xfrm>
              <a:off x="2324062" y="2709670"/>
              <a:ext cx="1066875" cy="504056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5742718" y="2713504"/>
              <a:ext cx="1066875" cy="504056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5431800" y="4023131"/>
              <a:ext cx="1688709" cy="26460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Capo Progetto</a:t>
              </a:r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993402" y="4023130"/>
              <a:ext cx="1688709" cy="26460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Vice-Capo</a:t>
              </a:r>
              <a:endParaRPr lang="it-IT" dirty="0"/>
            </a:p>
          </p:txBody>
        </p:sp>
        <p:cxnSp>
          <p:nvCxnSpPr>
            <p:cNvPr id="34" name="Connettore diritto 33"/>
            <p:cNvCxnSpPr/>
            <p:nvPr/>
          </p:nvCxnSpPr>
          <p:spPr>
            <a:xfrm>
              <a:off x="2584005" y="3573016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/>
            <p:cNvCxnSpPr/>
            <p:nvPr/>
          </p:nvCxnSpPr>
          <p:spPr>
            <a:xfrm>
              <a:off x="2584004" y="3722292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/>
            <p:cNvCxnSpPr/>
            <p:nvPr/>
          </p:nvCxnSpPr>
          <p:spPr>
            <a:xfrm>
              <a:off x="2584005" y="3861048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/>
            <p:cNvCxnSpPr/>
            <p:nvPr/>
          </p:nvCxnSpPr>
          <p:spPr>
            <a:xfrm>
              <a:off x="6008102" y="3573016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/>
            <p:cNvCxnSpPr/>
            <p:nvPr/>
          </p:nvCxnSpPr>
          <p:spPr>
            <a:xfrm>
              <a:off x="6008101" y="3722292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/>
            <p:cNvCxnSpPr/>
            <p:nvPr/>
          </p:nvCxnSpPr>
          <p:spPr>
            <a:xfrm>
              <a:off x="6008102" y="3861048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tangolo arrotondato 56"/>
            <p:cNvSpPr/>
            <p:nvPr/>
          </p:nvSpPr>
          <p:spPr>
            <a:xfrm>
              <a:off x="2272227" y="2492896"/>
              <a:ext cx="1118710" cy="2167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arrotondato 57"/>
            <p:cNvSpPr/>
            <p:nvPr/>
          </p:nvSpPr>
          <p:spPr>
            <a:xfrm>
              <a:off x="5690883" y="2492035"/>
              <a:ext cx="1118710" cy="2167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Ovale 63"/>
            <p:cNvSpPr/>
            <p:nvPr/>
          </p:nvSpPr>
          <p:spPr>
            <a:xfrm>
              <a:off x="2558088" y="2830258"/>
              <a:ext cx="546987" cy="5030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Ovale 69"/>
            <p:cNvSpPr/>
            <p:nvPr/>
          </p:nvSpPr>
          <p:spPr>
            <a:xfrm>
              <a:off x="5999919" y="2882113"/>
              <a:ext cx="546987" cy="5030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Ovale 70"/>
            <p:cNvSpPr/>
            <p:nvPr/>
          </p:nvSpPr>
          <p:spPr>
            <a:xfrm>
              <a:off x="2559715" y="2816734"/>
              <a:ext cx="545360" cy="43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Ovale 76"/>
            <p:cNvSpPr/>
            <p:nvPr/>
          </p:nvSpPr>
          <p:spPr>
            <a:xfrm>
              <a:off x="5994991" y="2855224"/>
              <a:ext cx="545360" cy="43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CasellaDiTesto 77"/>
            <p:cNvSpPr txBox="1"/>
            <p:nvPr/>
          </p:nvSpPr>
          <p:spPr>
            <a:xfrm>
              <a:off x="5445163" y="219044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Ballabio Giulio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0" name="CasellaDiTesto 79"/>
            <p:cNvSpPr txBox="1"/>
            <p:nvPr/>
          </p:nvSpPr>
          <p:spPr>
            <a:xfrm>
              <a:off x="1871155" y="2151554"/>
              <a:ext cx="2076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Castelli Francesco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98" name="Gruppo 97"/>
          <p:cNvGrpSpPr/>
          <p:nvPr/>
        </p:nvGrpSpPr>
        <p:grpSpPr>
          <a:xfrm>
            <a:off x="477788" y="4456444"/>
            <a:ext cx="4350244" cy="2189412"/>
            <a:chOff x="704571" y="4456444"/>
            <a:chExt cx="4350244" cy="2189412"/>
          </a:xfrm>
        </p:grpSpPr>
        <p:sp>
          <p:nvSpPr>
            <p:cNvPr id="10" name="Rettangolo 9"/>
            <p:cNvSpPr/>
            <p:nvPr/>
          </p:nvSpPr>
          <p:spPr>
            <a:xfrm rot="5400000">
              <a:off x="1486762" y="4706876"/>
              <a:ext cx="504056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 rot="5400000">
              <a:off x="3784543" y="4702930"/>
              <a:ext cx="504056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/>
            <p:cNvSpPr/>
            <p:nvPr/>
          </p:nvSpPr>
          <p:spPr>
            <a:xfrm>
              <a:off x="3503133" y="5557993"/>
              <a:ext cx="1066875" cy="504056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Ovale 22"/>
            <p:cNvSpPr/>
            <p:nvPr/>
          </p:nvSpPr>
          <p:spPr>
            <a:xfrm>
              <a:off x="1205352" y="5588490"/>
              <a:ext cx="1066875" cy="504056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981844" y="4456444"/>
              <a:ext cx="1688709" cy="26460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Grafico Sw.</a:t>
              </a:r>
              <a:endParaRPr lang="it-IT" dirty="0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3206821" y="4463353"/>
              <a:ext cx="1688709" cy="26460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Collab. Sw.</a:t>
              </a:r>
              <a:endParaRPr lang="it-IT" dirty="0"/>
            </a:p>
          </p:txBody>
        </p:sp>
        <p:cxnSp>
          <p:nvCxnSpPr>
            <p:cNvPr id="45" name="Connettore diritto 44"/>
            <p:cNvCxnSpPr/>
            <p:nvPr/>
          </p:nvCxnSpPr>
          <p:spPr>
            <a:xfrm>
              <a:off x="3763077" y="4913694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/>
            <p:cNvCxnSpPr/>
            <p:nvPr/>
          </p:nvCxnSpPr>
          <p:spPr>
            <a:xfrm>
              <a:off x="3763076" y="5062970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/>
            <p:cNvCxnSpPr/>
            <p:nvPr/>
          </p:nvCxnSpPr>
          <p:spPr>
            <a:xfrm>
              <a:off x="3763077" y="5201726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/>
            <p:cNvCxnSpPr/>
            <p:nvPr/>
          </p:nvCxnSpPr>
          <p:spPr>
            <a:xfrm>
              <a:off x="1466706" y="4939579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/>
            <p:cNvCxnSpPr/>
            <p:nvPr/>
          </p:nvCxnSpPr>
          <p:spPr>
            <a:xfrm>
              <a:off x="1466705" y="5088855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/>
            <p:cNvCxnSpPr/>
            <p:nvPr/>
          </p:nvCxnSpPr>
          <p:spPr>
            <a:xfrm>
              <a:off x="1466706" y="5227611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ttangolo arrotondato 59"/>
            <p:cNvSpPr/>
            <p:nvPr/>
          </p:nvSpPr>
          <p:spPr>
            <a:xfrm>
              <a:off x="1153517" y="6097625"/>
              <a:ext cx="1118710" cy="2167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arrotondato 60"/>
            <p:cNvSpPr/>
            <p:nvPr/>
          </p:nvSpPr>
          <p:spPr>
            <a:xfrm>
              <a:off x="3451298" y="6071740"/>
              <a:ext cx="1118710" cy="2167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Ovale 64"/>
            <p:cNvSpPr/>
            <p:nvPr/>
          </p:nvSpPr>
          <p:spPr>
            <a:xfrm>
              <a:off x="1434208" y="5386767"/>
              <a:ext cx="546987" cy="5030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/>
            <p:cNvSpPr/>
            <p:nvPr/>
          </p:nvSpPr>
          <p:spPr>
            <a:xfrm>
              <a:off x="3737159" y="5361798"/>
              <a:ext cx="546987" cy="5030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Ovale 73"/>
            <p:cNvSpPr/>
            <p:nvPr/>
          </p:nvSpPr>
          <p:spPr>
            <a:xfrm>
              <a:off x="3729800" y="5463197"/>
              <a:ext cx="545360" cy="43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/>
            <p:cNvSpPr/>
            <p:nvPr/>
          </p:nvSpPr>
          <p:spPr>
            <a:xfrm>
              <a:off x="1443194" y="5478351"/>
              <a:ext cx="545360" cy="43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CasellaDiTesto 80"/>
            <p:cNvSpPr txBox="1"/>
            <p:nvPr/>
          </p:nvSpPr>
          <p:spPr>
            <a:xfrm>
              <a:off x="704571" y="6269596"/>
              <a:ext cx="2022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Lazzara Vincenzo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3047534" y="6276524"/>
              <a:ext cx="2007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Mariani Massimo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7406031" y="4456444"/>
            <a:ext cx="4303211" cy="2210281"/>
            <a:chOff x="7406031" y="4456444"/>
            <a:chExt cx="4303211" cy="2210281"/>
          </a:xfrm>
        </p:grpSpPr>
        <p:sp>
          <p:nvSpPr>
            <p:cNvPr id="16" name="Rettangolo 15"/>
            <p:cNvSpPr/>
            <p:nvPr/>
          </p:nvSpPr>
          <p:spPr>
            <a:xfrm rot="5400000">
              <a:off x="10225292" y="4706876"/>
              <a:ext cx="504056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 rot="5400000">
              <a:off x="8165971" y="4719209"/>
              <a:ext cx="504056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Ovale 20"/>
            <p:cNvSpPr/>
            <p:nvPr/>
          </p:nvSpPr>
          <p:spPr>
            <a:xfrm>
              <a:off x="7884561" y="5583878"/>
              <a:ext cx="1066875" cy="504056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/>
            <p:cNvSpPr/>
            <p:nvPr/>
          </p:nvSpPr>
          <p:spPr>
            <a:xfrm>
              <a:off x="9943882" y="5588661"/>
              <a:ext cx="1066875" cy="504056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7406031" y="4456444"/>
              <a:ext cx="1688709" cy="26460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Collab. Web</a:t>
              </a:r>
              <a:endParaRPr lang="it-IT" dirty="0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9632963" y="4459564"/>
              <a:ext cx="1688709" cy="26460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Grafico Web</a:t>
              </a:r>
              <a:endParaRPr lang="it-IT" dirty="0"/>
            </a:p>
          </p:txBody>
        </p:sp>
        <p:cxnSp>
          <p:nvCxnSpPr>
            <p:cNvPr id="51" name="Connettore diritto 50"/>
            <p:cNvCxnSpPr/>
            <p:nvPr/>
          </p:nvCxnSpPr>
          <p:spPr>
            <a:xfrm>
              <a:off x="8144505" y="4939579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/>
            <p:nvPr/>
          </p:nvCxnSpPr>
          <p:spPr>
            <a:xfrm>
              <a:off x="8144504" y="5088855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/>
            <p:cNvCxnSpPr/>
            <p:nvPr/>
          </p:nvCxnSpPr>
          <p:spPr>
            <a:xfrm>
              <a:off x="8144505" y="5227611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/>
            <p:cNvCxnSpPr/>
            <p:nvPr/>
          </p:nvCxnSpPr>
          <p:spPr>
            <a:xfrm>
              <a:off x="10203826" y="4924996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/>
            <p:cNvCxnSpPr/>
            <p:nvPr/>
          </p:nvCxnSpPr>
          <p:spPr>
            <a:xfrm>
              <a:off x="10203825" y="5074272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/>
            <p:cNvCxnSpPr/>
            <p:nvPr/>
          </p:nvCxnSpPr>
          <p:spPr>
            <a:xfrm>
              <a:off x="10203826" y="5213028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tangolo arrotondato 61"/>
            <p:cNvSpPr/>
            <p:nvPr/>
          </p:nvSpPr>
          <p:spPr>
            <a:xfrm>
              <a:off x="7884561" y="6097625"/>
              <a:ext cx="1118710" cy="2167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arrotondato 62"/>
            <p:cNvSpPr/>
            <p:nvPr/>
          </p:nvSpPr>
          <p:spPr>
            <a:xfrm>
              <a:off x="9978081" y="6099723"/>
              <a:ext cx="1118710" cy="2167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/>
            <p:cNvSpPr/>
            <p:nvPr/>
          </p:nvSpPr>
          <p:spPr>
            <a:xfrm>
              <a:off x="10263942" y="5394212"/>
              <a:ext cx="546987" cy="5030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/>
            <p:cNvSpPr/>
            <p:nvPr/>
          </p:nvSpPr>
          <p:spPr>
            <a:xfrm>
              <a:off x="8170422" y="5387683"/>
              <a:ext cx="546987" cy="5030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Ovale 71"/>
            <p:cNvSpPr/>
            <p:nvPr/>
          </p:nvSpPr>
          <p:spPr>
            <a:xfrm>
              <a:off x="10265569" y="5489081"/>
              <a:ext cx="545360" cy="43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Ovale 72"/>
            <p:cNvSpPr/>
            <p:nvPr/>
          </p:nvSpPr>
          <p:spPr>
            <a:xfrm>
              <a:off x="8172049" y="5489081"/>
              <a:ext cx="545360" cy="43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CasellaDiTesto 82"/>
            <p:cNvSpPr txBox="1"/>
            <p:nvPr/>
          </p:nvSpPr>
          <p:spPr>
            <a:xfrm>
              <a:off x="7439973" y="6297393"/>
              <a:ext cx="1956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Molteni Nicholas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4" name="CasellaDiTesto 83"/>
            <p:cNvSpPr txBox="1"/>
            <p:nvPr/>
          </p:nvSpPr>
          <p:spPr>
            <a:xfrm>
              <a:off x="9709014" y="6284515"/>
              <a:ext cx="200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Larovere Vittorio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97" name="Gruppo 96"/>
          <p:cNvGrpSpPr/>
          <p:nvPr/>
        </p:nvGrpSpPr>
        <p:grpSpPr>
          <a:xfrm>
            <a:off x="5179100" y="4463353"/>
            <a:ext cx="1832757" cy="2191590"/>
            <a:chOff x="5405883" y="4463353"/>
            <a:chExt cx="1832757" cy="2191590"/>
          </a:xfrm>
        </p:grpSpPr>
        <p:sp>
          <p:nvSpPr>
            <p:cNvPr id="85" name="Rettangolo 84"/>
            <p:cNvSpPr/>
            <p:nvPr/>
          </p:nvSpPr>
          <p:spPr>
            <a:xfrm rot="5400000">
              <a:off x="6016490" y="4721844"/>
              <a:ext cx="504056" cy="7200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/>
            <p:cNvSpPr/>
            <p:nvPr/>
          </p:nvSpPr>
          <p:spPr>
            <a:xfrm>
              <a:off x="5735080" y="5586513"/>
              <a:ext cx="1066875" cy="504056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Rettangolo 86"/>
            <p:cNvSpPr/>
            <p:nvPr/>
          </p:nvSpPr>
          <p:spPr>
            <a:xfrm>
              <a:off x="5405883" y="4463353"/>
              <a:ext cx="1688709" cy="26460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Committente</a:t>
              </a:r>
              <a:endParaRPr lang="it-IT" dirty="0"/>
            </a:p>
          </p:txBody>
        </p:sp>
        <p:cxnSp>
          <p:nvCxnSpPr>
            <p:cNvPr id="88" name="Connettore diritto 87"/>
            <p:cNvCxnSpPr/>
            <p:nvPr/>
          </p:nvCxnSpPr>
          <p:spPr>
            <a:xfrm>
              <a:off x="5995024" y="4942214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/>
            <p:cNvCxnSpPr/>
            <p:nvPr/>
          </p:nvCxnSpPr>
          <p:spPr>
            <a:xfrm>
              <a:off x="5995023" y="5091490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/>
            <p:cNvCxnSpPr/>
            <p:nvPr/>
          </p:nvCxnSpPr>
          <p:spPr>
            <a:xfrm>
              <a:off x="5995024" y="5230246"/>
              <a:ext cx="5469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tangolo arrotondato 90"/>
            <p:cNvSpPr/>
            <p:nvPr/>
          </p:nvSpPr>
          <p:spPr>
            <a:xfrm>
              <a:off x="5735080" y="6100260"/>
              <a:ext cx="1118710" cy="2167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Ovale 91"/>
            <p:cNvSpPr/>
            <p:nvPr/>
          </p:nvSpPr>
          <p:spPr>
            <a:xfrm>
              <a:off x="6020941" y="5390318"/>
              <a:ext cx="546987" cy="5030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Ovale 92"/>
            <p:cNvSpPr/>
            <p:nvPr/>
          </p:nvSpPr>
          <p:spPr>
            <a:xfrm>
              <a:off x="6022568" y="5491716"/>
              <a:ext cx="545360" cy="43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CasellaDiTesto 93"/>
            <p:cNvSpPr txBox="1"/>
            <p:nvPr/>
          </p:nvSpPr>
          <p:spPr>
            <a:xfrm>
              <a:off x="5501818" y="6285611"/>
              <a:ext cx="173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Prof. Breviario</a:t>
              </a:r>
              <a:endParaRPr lang="it-IT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99" name="CasellaDiTesto 98">
            <a:hlinkClick r:id="rId3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Matrice delle Responsabilità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680145" y="2276872"/>
            <a:ext cx="5342259" cy="4104455"/>
          </a:xfrm>
        </p:spPr>
        <p:txBody>
          <a:bodyPr>
            <a:noAutofit/>
          </a:bodyPr>
          <a:lstStyle/>
          <a:p>
            <a:r>
              <a:rPr lang="it-IT" sz="2600" b="1" i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Ballabio Giulio</a:t>
            </a:r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it-IT" sz="2600" b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CAPO PROGETTO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Descrizione progetto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organigramma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matrice delle resp.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diagramma 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casi d’uso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WBS-WAR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>
                <a:solidFill>
                  <a:schemeClr val="bg1"/>
                </a:solidFill>
                <a:latin typeface="Cambria" panose="02040503050406030204" pitchFamily="18" charset="0"/>
              </a:rPr>
              <a:t>Co-Realizzazione diagramma </a:t>
            </a: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GANT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Implementazione Sw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Co-Realizzazione interfaccia grafica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Classe domanda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6022404" y="2852937"/>
            <a:ext cx="5342259" cy="252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Classe gestione domande/risposte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Revisione </a:t>
            </a:r>
            <a:r>
              <a:rPr lang="it-IT" sz="2200" dirty="0">
                <a:solidFill>
                  <a:schemeClr val="bg1"/>
                </a:solidFill>
                <a:latin typeface="Cambria" panose="02040503050406030204" pitchFamily="18" charset="0"/>
              </a:rPr>
              <a:t>S</a:t>
            </a: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Interfaccia grafica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C</a:t>
            </a: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odice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Documentazione progetto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Coordinazione gruppo Sw - Web</a:t>
            </a:r>
          </a:p>
          <a:p>
            <a:endParaRPr lang="it-IT" sz="2600" u="sng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CasellaDiTesto 7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Matrice delle Responsabilità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680145" y="2276872"/>
            <a:ext cx="5198243" cy="410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b="1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Castelli Francesco </a:t>
            </a:r>
            <a:r>
              <a:rPr lang="it-IT" sz="2600" b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VICE-CAPO</a:t>
            </a:r>
            <a:endParaRPr lang="it-IT" sz="22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Co-Realizzazione organigramma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Co-Realizzazione matrice delle resp.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Co-Realizzazione diagramma 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WBS-WAR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diagramma GANT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Implementazione Sw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Classe risposte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Classe gestioneFile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Revisione Sw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Codice</a:t>
            </a:r>
            <a:endParaRPr lang="it-IT" sz="22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it-IT" sz="2600" u="sng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6008737" y="2708920"/>
            <a:ext cx="5198243" cy="350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Documentazione progetto</a:t>
            </a:r>
          </a:p>
          <a:p>
            <a:endParaRPr lang="it-IT" sz="2600" u="sng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CasellaDiTesto 5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68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Matrice delle Responsabilità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680145" y="2276872"/>
            <a:ext cx="5198243" cy="4104455"/>
          </a:xfrm>
        </p:spPr>
        <p:txBody>
          <a:bodyPr>
            <a:noAutofit/>
          </a:bodyPr>
          <a:lstStyle/>
          <a:p>
            <a:r>
              <a:rPr lang="it-IT" sz="2600" b="1" i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Galimberti Alberto</a:t>
            </a:r>
            <a:r>
              <a:rPr lang="it-IT" sz="2600" b="1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it-IT" sz="2600" b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RESP.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Implementazione Web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Pagina relativa all’università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Pagina relativa agli sbocchi lavorativi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Revisione Web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Pagina relativa all’università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Pagina relativa agli sbocchi lavorativi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Documentazione progetto</a:t>
            </a:r>
          </a:p>
          <a:p>
            <a:endParaRPr lang="it-IT" sz="2600" u="sng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5878388" y="2276872"/>
            <a:ext cx="5198243" cy="410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b="1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Molteni Nicholas </a:t>
            </a:r>
            <a:r>
              <a:rPr lang="it-IT" sz="2600" b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COLLAB. WEB</a:t>
            </a:r>
            <a:endParaRPr lang="it-IT" sz="22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Implementazione Web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Pagina delle biografie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Revisione Web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Pagina delle biografie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Documentazione progetto</a:t>
            </a:r>
            <a:endParaRPr lang="it-IT" sz="26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838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Matrice delle Responsabilità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680145" y="2276872"/>
            <a:ext cx="5198243" cy="4104455"/>
          </a:xfrm>
        </p:spPr>
        <p:txBody>
          <a:bodyPr>
            <a:noAutofit/>
          </a:bodyPr>
          <a:lstStyle/>
          <a:p>
            <a:r>
              <a:rPr lang="it-IT" sz="2600" b="1" i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Larovere Vittorio</a:t>
            </a:r>
            <a:r>
              <a:rPr lang="it-IT" sz="2600" b="1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it-IT" sz="2600" b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GRAFICO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Implementazione grafica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Revisione grafica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Documentazione progetto</a:t>
            </a:r>
            <a:endParaRPr lang="it-IT" sz="26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5878388" y="2276872"/>
            <a:ext cx="5198243" cy="410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b="1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Lazzara Vincenzo </a:t>
            </a:r>
            <a:r>
              <a:rPr lang="it-IT" sz="2600" b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GRAFICO SW</a:t>
            </a:r>
            <a:endParaRPr lang="it-IT" sz="22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Realizzazione interfaccia </a:t>
            </a:r>
            <a:r>
              <a:rPr lang="it-IT" sz="2200" dirty="0">
                <a:solidFill>
                  <a:schemeClr val="bg1"/>
                </a:solidFill>
                <a:latin typeface="Cambria" panose="02040503050406030204" pitchFamily="18" charset="0"/>
              </a:rPr>
              <a:t>S</a:t>
            </a: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Revisione interfaccia Sw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Documentazione progetto</a:t>
            </a:r>
            <a:endParaRPr lang="it-IT" sz="26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502124" y="4333034"/>
            <a:ext cx="5198243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b="1" i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Mariani Massimo</a:t>
            </a:r>
            <a:r>
              <a:rPr lang="it-IT" sz="2600" b="1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it-IT" sz="2600" b="1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COLLAB. SW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Diagramma delle classi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Implementazione Sw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File .csv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Documentazione</a:t>
            </a:r>
            <a:r>
              <a:rPr lang="it-IT" sz="26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progetto</a:t>
            </a:r>
          </a:p>
        </p:txBody>
      </p:sp>
      <p:sp>
        <p:nvSpPr>
          <p:cNvPr id="6" name="CasellaDiTesto 5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ambria" panose="02040503050406030204" pitchFamily="18" charset="0"/>
              </a:rPr>
              <a:t>Schema ER 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0558907" y="620688"/>
            <a:ext cx="162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 smtClean="0">
                <a:solidFill>
                  <a:schemeClr val="bg1"/>
                </a:solidFill>
              </a:rPr>
              <a:t>4</a:t>
            </a:r>
            <a:endParaRPr lang="it-IT" sz="8000" b="1" dirty="0">
              <a:solidFill>
                <a:schemeClr val="bg1"/>
              </a:solidFill>
            </a:endParaRPr>
          </a:p>
        </p:txBody>
      </p:sp>
      <p:grpSp>
        <p:nvGrpSpPr>
          <p:cNvPr id="133" name="Gruppo 132"/>
          <p:cNvGrpSpPr/>
          <p:nvPr/>
        </p:nvGrpSpPr>
        <p:grpSpPr>
          <a:xfrm>
            <a:off x="134589" y="2118970"/>
            <a:ext cx="11881320" cy="4622398"/>
            <a:chOff x="134589" y="2118970"/>
            <a:chExt cx="11881320" cy="4622398"/>
          </a:xfrm>
        </p:grpSpPr>
        <p:sp>
          <p:nvSpPr>
            <p:cNvPr id="8" name="Rettangolo 7"/>
            <p:cNvSpPr/>
            <p:nvPr/>
          </p:nvSpPr>
          <p:spPr>
            <a:xfrm>
              <a:off x="134589" y="2132856"/>
              <a:ext cx="11881320" cy="4608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8400960" y="3833622"/>
              <a:ext cx="158417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RISPOSTA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2427157" y="2619008"/>
              <a:ext cx="136815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TEST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2427157" y="4607100"/>
              <a:ext cx="136815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QUESITO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2427157" y="5733256"/>
              <a:ext cx="136815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TENTATIVO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8398668" y="5733256"/>
              <a:ext cx="158646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RAGAZZO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8398668" y="2619008"/>
              <a:ext cx="158646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ESAMINATORE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5" name="Rombo 14"/>
            <p:cNvSpPr/>
            <p:nvPr/>
          </p:nvSpPr>
          <p:spPr>
            <a:xfrm>
              <a:off x="413225" y="5589240"/>
              <a:ext cx="1656184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Viene svolto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6" name="Rombo 15"/>
            <p:cNvSpPr/>
            <p:nvPr/>
          </p:nvSpPr>
          <p:spPr>
            <a:xfrm>
              <a:off x="4906280" y="5589240"/>
              <a:ext cx="2304256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E’ compiuto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7" name="Rombo 16"/>
            <p:cNvSpPr/>
            <p:nvPr/>
          </p:nvSpPr>
          <p:spPr>
            <a:xfrm>
              <a:off x="4726260" y="4633072"/>
              <a:ext cx="2664296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Appartiene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8" name="Rombo 17"/>
            <p:cNvSpPr/>
            <p:nvPr/>
          </p:nvSpPr>
          <p:spPr>
            <a:xfrm>
              <a:off x="4816270" y="3676904"/>
              <a:ext cx="2484276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E’ assegnata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9" name="Rombo 18"/>
            <p:cNvSpPr/>
            <p:nvPr/>
          </p:nvSpPr>
          <p:spPr>
            <a:xfrm>
              <a:off x="5068298" y="2474992"/>
              <a:ext cx="1980220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Prepara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ttore diritto 20"/>
            <p:cNvCxnSpPr>
              <a:stCxn id="10" idx="3"/>
            </p:cNvCxnSpPr>
            <p:nvPr/>
          </p:nvCxnSpPr>
          <p:spPr>
            <a:xfrm>
              <a:off x="3795309" y="2907040"/>
              <a:ext cx="15070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/>
            <p:cNvCxnSpPr>
              <a:stCxn id="18" idx="3"/>
              <a:endCxn id="9" idx="1"/>
            </p:cNvCxnSpPr>
            <p:nvPr/>
          </p:nvCxnSpPr>
          <p:spPr>
            <a:xfrm>
              <a:off x="7300546" y="4108952"/>
              <a:ext cx="1100414" cy="12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/>
            <p:cNvCxnSpPr>
              <a:stCxn id="12" idx="3"/>
            </p:cNvCxnSpPr>
            <p:nvPr/>
          </p:nvCxnSpPr>
          <p:spPr>
            <a:xfrm>
              <a:off x="3795309" y="6021288"/>
              <a:ext cx="12729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mbo 26"/>
            <p:cNvSpPr/>
            <p:nvPr/>
          </p:nvSpPr>
          <p:spPr>
            <a:xfrm>
              <a:off x="1893521" y="3454972"/>
              <a:ext cx="2435423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E’ composto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diritto 28"/>
            <p:cNvCxnSpPr>
              <a:stCxn id="11" idx="0"/>
              <a:endCxn id="27" idx="2"/>
            </p:cNvCxnSpPr>
            <p:nvPr/>
          </p:nvCxnSpPr>
          <p:spPr>
            <a:xfrm flipV="1">
              <a:off x="3111233" y="431906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/>
            <p:cNvCxnSpPr>
              <a:stCxn id="15" idx="3"/>
            </p:cNvCxnSpPr>
            <p:nvPr/>
          </p:nvCxnSpPr>
          <p:spPr>
            <a:xfrm>
              <a:off x="2069409" y="6021288"/>
              <a:ext cx="4966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4 32"/>
            <p:cNvCxnSpPr>
              <a:stCxn id="10" idx="1"/>
            </p:cNvCxnSpPr>
            <p:nvPr/>
          </p:nvCxnSpPr>
          <p:spPr>
            <a:xfrm rot="10800000" flipV="1">
              <a:off x="1241317" y="2907040"/>
              <a:ext cx="1185840" cy="2826216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4 34"/>
            <p:cNvCxnSpPr>
              <a:stCxn id="17" idx="3"/>
              <a:endCxn id="9" idx="2"/>
            </p:cNvCxnSpPr>
            <p:nvPr/>
          </p:nvCxnSpPr>
          <p:spPr>
            <a:xfrm flipV="1">
              <a:off x="7390556" y="4409686"/>
              <a:ext cx="1802492" cy="655434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4 38"/>
            <p:cNvCxnSpPr>
              <a:stCxn id="11" idx="3"/>
              <a:endCxn id="18" idx="1"/>
            </p:cNvCxnSpPr>
            <p:nvPr/>
          </p:nvCxnSpPr>
          <p:spPr>
            <a:xfrm flipV="1">
              <a:off x="3795309" y="4108952"/>
              <a:ext cx="1020961" cy="786180"/>
            </a:xfrm>
            <a:prstGeom prst="bentConnector3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4 40"/>
            <p:cNvCxnSpPr>
              <a:endCxn id="17" idx="1"/>
            </p:cNvCxnSpPr>
            <p:nvPr/>
          </p:nvCxnSpPr>
          <p:spPr>
            <a:xfrm flipV="1">
              <a:off x="3504700" y="5065120"/>
              <a:ext cx="1221560" cy="730738"/>
            </a:xfrm>
            <a:prstGeom prst="bentConnector3">
              <a:avLst>
                <a:gd name="adj1" fmla="val 5000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/>
            <p:cNvCxnSpPr>
              <a:stCxn id="19" idx="3"/>
              <a:endCxn id="14" idx="1"/>
            </p:cNvCxnSpPr>
            <p:nvPr/>
          </p:nvCxnSpPr>
          <p:spPr>
            <a:xfrm>
              <a:off x="7048518" y="2907040"/>
              <a:ext cx="13501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>
              <a:stCxn id="16" idx="3"/>
              <a:endCxn id="13" idx="1"/>
            </p:cNvCxnSpPr>
            <p:nvPr/>
          </p:nvCxnSpPr>
          <p:spPr>
            <a:xfrm>
              <a:off x="7210536" y="6021288"/>
              <a:ext cx="118813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/>
            <p:cNvCxnSpPr>
              <a:stCxn id="27" idx="0"/>
              <a:endCxn id="10" idx="2"/>
            </p:cNvCxnSpPr>
            <p:nvPr/>
          </p:nvCxnSpPr>
          <p:spPr>
            <a:xfrm flipV="1">
              <a:off x="3111233" y="3195072"/>
              <a:ext cx="0" cy="2599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llaDiTesto 54"/>
            <p:cNvSpPr txBox="1"/>
            <p:nvPr/>
          </p:nvSpPr>
          <p:spPr>
            <a:xfrm>
              <a:off x="2178852" y="2603807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1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3757875" y="2617167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N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8150363" y="2636912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1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62" name="CasellaDiTesto 61"/>
            <p:cNvSpPr txBox="1"/>
            <p:nvPr/>
          </p:nvSpPr>
          <p:spPr>
            <a:xfrm>
              <a:off x="3109803" y="3193231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1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3790156" y="4633391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1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64" name="CasellaDiTesto 63"/>
            <p:cNvSpPr txBox="1"/>
            <p:nvPr/>
          </p:nvSpPr>
          <p:spPr>
            <a:xfrm>
              <a:off x="8150363" y="5785519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1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3070076" y="4293096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N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8150363" y="3841303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N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67" name="CasellaDiTesto 66"/>
            <p:cNvSpPr txBox="1"/>
            <p:nvPr/>
          </p:nvSpPr>
          <p:spPr>
            <a:xfrm>
              <a:off x="8902724" y="4365104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N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68" name="CasellaDiTesto 67"/>
            <p:cNvSpPr txBox="1"/>
            <p:nvPr/>
          </p:nvSpPr>
          <p:spPr>
            <a:xfrm>
              <a:off x="3790156" y="5497487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N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3790156" y="5785519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N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70" name="CasellaDiTesto 69"/>
            <p:cNvSpPr txBox="1"/>
            <p:nvPr/>
          </p:nvSpPr>
          <p:spPr>
            <a:xfrm>
              <a:off x="2101691" y="5785519"/>
              <a:ext cx="248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N</a:t>
              </a:r>
              <a:endParaRPr lang="it-IT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CasellaDiTesto 70"/>
            <p:cNvSpPr txBox="1"/>
            <p:nvPr/>
          </p:nvSpPr>
          <p:spPr>
            <a:xfrm>
              <a:off x="10342884" y="5040758"/>
              <a:ext cx="16698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>
                  <a:solidFill>
                    <a:schemeClr val="bg1"/>
                  </a:solidFill>
                </a:rPr>
                <a:t>ID</a:t>
              </a:r>
            </a:p>
            <a:p>
              <a:endParaRPr lang="it-IT" sz="1200" dirty="0">
                <a:solidFill>
                  <a:schemeClr val="bg1"/>
                </a:solidFill>
              </a:endParaRPr>
            </a:p>
            <a:p>
              <a:r>
                <a:rPr lang="it-IT" sz="1200" dirty="0" smtClean="0">
                  <a:solidFill>
                    <a:schemeClr val="bg1"/>
                  </a:solidFill>
                </a:rPr>
                <a:t>Nome</a:t>
              </a:r>
            </a:p>
            <a:p>
              <a:endParaRPr lang="it-IT" sz="1200" dirty="0">
                <a:solidFill>
                  <a:schemeClr val="bg1"/>
                </a:solidFill>
              </a:endParaRPr>
            </a:p>
            <a:p>
              <a:r>
                <a:rPr lang="it-IT" sz="1200" dirty="0" smtClean="0">
                  <a:solidFill>
                    <a:schemeClr val="bg1"/>
                  </a:solidFill>
                </a:rPr>
                <a:t>Cognome</a:t>
              </a:r>
            </a:p>
            <a:p>
              <a:endParaRPr lang="it-IT" sz="1200" dirty="0" smtClean="0">
                <a:solidFill>
                  <a:schemeClr val="bg1"/>
                </a:solidFill>
              </a:endParaRPr>
            </a:p>
            <a:p>
              <a:r>
                <a:rPr lang="it-IT" sz="1200" dirty="0" smtClean="0">
                  <a:solidFill>
                    <a:schemeClr val="bg1"/>
                  </a:solidFill>
                </a:rPr>
                <a:t>ScuolaDiProvenienza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Ovale 71"/>
            <p:cNvSpPr/>
            <p:nvPr/>
          </p:nvSpPr>
          <p:spPr>
            <a:xfrm>
              <a:off x="10250250" y="5497168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Ovale 72"/>
            <p:cNvSpPr/>
            <p:nvPr/>
          </p:nvSpPr>
          <p:spPr>
            <a:xfrm>
              <a:off x="10250250" y="5877272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Ovale 73"/>
            <p:cNvSpPr/>
            <p:nvPr/>
          </p:nvSpPr>
          <p:spPr>
            <a:xfrm>
              <a:off x="10250250" y="6237312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/>
            <p:cNvSpPr/>
            <p:nvPr/>
          </p:nvSpPr>
          <p:spPr>
            <a:xfrm>
              <a:off x="10250250" y="5137128"/>
              <a:ext cx="92634" cy="92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7" name="Connettore diritto 76"/>
            <p:cNvCxnSpPr>
              <a:endCxn id="75" idx="3"/>
            </p:cNvCxnSpPr>
            <p:nvPr/>
          </p:nvCxnSpPr>
          <p:spPr>
            <a:xfrm flipV="1">
              <a:off x="9622804" y="5215716"/>
              <a:ext cx="641012" cy="517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/>
            <p:cNvCxnSpPr/>
            <p:nvPr/>
          </p:nvCxnSpPr>
          <p:spPr>
            <a:xfrm flipV="1">
              <a:off x="9971071" y="5589240"/>
              <a:ext cx="279179" cy="1540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/>
            <p:cNvCxnSpPr/>
            <p:nvPr/>
          </p:nvCxnSpPr>
          <p:spPr>
            <a:xfrm flipV="1">
              <a:off x="9976802" y="5947956"/>
              <a:ext cx="256639" cy="92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/>
            <p:cNvCxnSpPr>
              <a:endCxn id="74" idx="2"/>
            </p:cNvCxnSpPr>
            <p:nvPr/>
          </p:nvCxnSpPr>
          <p:spPr>
            <a:xfrm>
              <a:off x="9985136" y="6251960"/>
              <a:ext cx="265114" cy="313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sellaDiTesto 84"/>
            <p:cNvSpPr txBox="1"/>
            <p:nvPr/>
          </p:nvSpPr>
          <p:spPr>
            <a:xfrm>
              <a:off x="10342884" y="3790781"/>
              <a:ext cx="1030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>
                  <a:solidFill>
                    <a:schemeClr val="bg1"/>
                  </a:solidFill>
                </a:rPr>
                <a:t>ID</a:t>
              </a:r>
            </a:p>
            <a:p>
              <a:endParaRPr lang="it-IT" sz="1200" dirty="0">
                <a:solidFill>
                  <a:schemeClr val="bg1"/>
                </a:solidFill>
              </a:endParaRPr>
            </a:p>
            <a:p>
              <a:r>
                <a:rPr lang="it-IT" sz="1200" dirty="0" smtClean="0">
                  <a:solidFill>
                    <a:schemeClr val="bg1"/>
                  </a:solidFill>
                </a:rPr>
                <a:t>Giuste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86" name="Ovale 85"/>
            <p:cNvSpPr/>
            <p:nvPr/>
          </p:nvSpPr>
          <p:spPr>
            <a:xfrm>
              <a:off x="10270876" y="4221088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/>
            <p:cNvSpPr/>
            <p:nvPr/>
          </p:nvSpPr>
          <p:spPr>
            <a:xfrm>
              <a:off x="10270876" y="3861048"/>
              <a:ext cx="92634" cy="92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9" name="Connettore diritto 88"/>
            <p:cNvCxnSpPr/>
            <p:nvPr/>
          </p:nvCxnSpPr>
          <p:spPr>
            <a:xfrm flipV="1">
              <a:off x="9985136" y="3907084"/>
              <a:ext cx="248305" cy="46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/>
            <p:cNvCxnSpPr/>
            <p:nvPr/>
          </p:nvCxnSpPr>
          <p:spPr>
            <a:xfrm flipV="1">
              <a:off x="9993540" y="4293096"/>
              <a:ext cx="248305" cy="46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sellaDiTesto 90"/>
            <p:cNvSpPr txBox="1"/>
            <p:nvPr/>
          </p:nvSpPr>
          <p:spPr>
            <a:xfrm>
              <a:off x="2739677" y="2118970"/>
              <a:ext cx="2597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>
                  <a:solidFill>
                    <a:schemeClr val="bg1"/>
                  </a:solidFill>
                </a:rPr>
                <a:t>ID                       Tipologia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92" name="Ovale 91"/>
            <p:cNvSpPr/>
            <p:nvPr/>
          </p:nvSpPr>
          <p:spPr>
            <a:xfrm>
              <a:off x="3862164" y="2204864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Ovale 92"/>
            <p:cNvSpPr/>
            <p:nvPr/>
          </p:nvSpPr>
          <p:spPr>
            <a:xfrm>
              <a:off x="2689410" y="2204864"/>
              <a:ext cx="92634" cy="92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5" name="Connettore diritto 94"/>
            <p:cNvCxnSpPr>
              <a:stCxn id="93" idx="4"/>
            </p:cNvCxnSpPr>
            <p:nvPr/>
          </p:nvCxnSpPr>
          <p:spPr>
            <a:xfrm>
              <a:off x="2735727" y="2296936"/>
              <a:ext cx="0" cy="3202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diritto 96"/>
            <p:cNvCxnSpPr>
              <a:stCxn id="92" idx="3"/>
            </p:cNvCxnSpPr>
            <p:nvPr/>
          </p:nvCxnSpPr>
          <p:spPr>
            <a:xfrm flipH="1">
              <a:off x="3646140" y="2283452"/>
              <a:ext cx="229590" cy="3337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CasellaDiTesto 97"/>
            <p:cNvSpPr txBox="1"/>
            <p:nvPr/>
          </p:nvSpPr>
          <p:spPr>
            <a:xfrm>
              <a:off x="10352477" y="2573722"/>
              <a:ext cx="1589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>
                  <a:solidFill>
                    <a:schemeClr val="bg1"/>
                  </a:solidFill>
                </a:rPr>
                <a:t>ID    </a:t>
              </a:r>
            </a:p>
            <a:p>
              <a:r>
                <a:rPr lang="it-IT" sz="1200" dirty="0" smtClean="0">
                  <a:solidFill>
                    <a:schemeClr val="bg1"/>
                  </a:solidFill>
                </a:rPr>
                <a:t>         </a:t>
              </a:r>
            </a:p>
            <a:p>
              <a:r>
                <a:rPr lang="it-IT" sz="1200" dirty="0" smtClean="0">
                  <a:solidFill>
                    <a:schemeClr val="bg1"/>
                  </a:solidFill>
                </a:rPr>
                <a:t>Tipologia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99" name="Ovale 98"/>
            <p:cNvSpPr/>
            <p:nvPr/>
          </p:nvSpPr>
          <p:spPr>
            <a:xfrm>
              <a:off x="10268584" y="3022924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Ovale 99"/>
            <p:cNvSpPr/>
            <p:nvPr/>
          </p:nvSpPr>
          <p:spPr>
            <a:xfrm>
              <a:off x="10268584" y="2662884"/>
              <a:ext cx="92634" cy="92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1" name="Connettore diritto 100"/>
            <p:cNvCxnSpPr/>
            <p:nvPr/>
          </p:nvCxnSpPr>
          <p:spPr>
            <a:xfrm flipV="1">
              <a:off x="9982844" y="2708920"/>
              <a:ext cx="248305" cy="46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/>
            <p:cNvCxnSpPr/>
            <p:nvPr/>
          </p:nvCxnSpPr>
          <p:spPr>
            <a:xfrm flipV="1">
              <a:off x="9991248" y="3094932"/>
              <a:ext cx="248305" cy="46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413225" y="4149080"/>
              <a:ext cx="14401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 smtClean="0">
                  <a:solidFill>
                    <a:schemeClr val="bg1"/>
                  </a:solidFill>
                </a:rPr>
                <a:t>ID</a:t>
              </a:r>
            </a:p>
            <a:p>
              <a:pPr algn="r"/>
              <a:endParaRPr lang="it-IT" sz="1200" dirty="0">
                <a:solidFill>
                  <a:schemeClr val="bg1"/>
                </a:solidFill>
              </a:endParaRPr>
            </a:p>
            <a:p>
              <a:pPr algn="r"/>
              <a:r>
                <a:rPr lang="it-IT" sz="1200" dirty="0" smtClean="0">
                  <a:solidFill>
                    <a:schemeClr val="bg1"/>
                  </a:solidFill>
                </a:rPr>
                <a:t>Testo</a:t>
              </a:r>
            </a:p>
            <a:p>
              <a:pPr algn="r"/>
              <a:endParaRPr lang="it-IT" sz="1200" dirty="0">
                <a:solidFill>
                  <a:schemeClr val="bg1"/>
                </a:solidFill>
              </a:endParaRPr>
            </a:p>
            <a:p>
              <a:pPr algn="r"/>
              <a:r>
                <a:rPr lang="it-IT" sz="1200" dirty="0" smtClean="0">
                  <a:solidFill>
                    <a:schemeClr val="bg1"/>
                  </a:solidFill>
                </a:rPr>
                <a:t>Tipologia</a:t>
              </a:r>
            </a:p>
            <a:p>
              <a:pPr algn="r"/>
              <a:endParaRPr lang="it-IT" sz="1200" dirty="0">
                <a:solidFill>
                  <a:schemeClr val="bg1"/>
                </a:solidFill>
              </a:endParaRPr>
            </a:p>
            <a:p>
              <a:pPr algn="r"/>
              <a:r>
                <a:rPr lang="it-IT" sz="1200" dirty="0" smtClean="0">
                  <a:solidFill>
                    <a:schemeClr val="bg1"/>
                  </a:solidFill>
                </a:rPr>
                <a:t>ValorePunti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1825314" y="4581128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Ovale 109"/>
            <p:cNvSpPr/>
            <p:nvPr/>
          </p:nvSpPr>
          <p:spPr>
            <a:xfrm>
              <a:off x="1825314" y="4961232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Ovale 110"/>
            <p:cNvSpPr/>
            <p:nvPr/>
          </p:nvSpPr>
          <p:spPr>
            <a:xfrm>
              <a:off x="1825314" y="5321272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2" name="Ovale 111"/>
            <p:cNvSpPr/>
            <p:nvPr/>
          </p:nvSpPr>
          <p:spPr>
            <a:xfrm>
              <a:off x="1825314" y="4221088"/>
              <a:ext cx="92634" cy="92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4" name="Connettore diritto 113"/>
            <p:cNvCxnSpPr>
              <a:stCxn id="112" idx="6"/>
            </p:cNvCxnSpPr>
            <p:nvPr/>
          </p:nvCxnSpPr>
          <p:spPr>
            <a:xfrm>
              <a:off x="1917948" y="4267124"/>
              <a:ext cx="509209" cy="3600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diritto 115"/>
            <p:cNvCxnSpPr>
              <a:stCxn id="109" idx="6"/>
              <a:endCxn id="11" idx="1"/>
            </p:cNvCxnSpPr>
            <p:nvPr/>
          </p:nvCxnSpPr>
          <p:spPr>
            <a:xfrm>
              <a:off x="1917948" y="4627164"/>
              <a:ext cx="509209" cy="2679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diritto 117"/>
            <p:cNvCxnSpPr>
              <a:stCxn id="110" idx="5"/>
            </p:cNvCxnSpPr>
            <p:nvPr/>
          </p:nvCxnSpPr>
          <p:spPr>
            <a:xfrm>
              <a:off x="1904382" y="5039820"/>
              <a:ext cx="533001" cy="134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>
              <a:stCxn id="111" idx="5"/>
            </p:cNvCxnSpPr>
            <p:nvPr/>
          </p:nvCxnSpPr>
          <p:spPr>
            <a:xfrm flipV="1">
              <a:off x="1904382" y="5196646"/>
              <a:ext cx="577734" cy="203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asellaDiTesto 120"/>
            <p:cNvSpPr txBox="1"/>
            <p:nvPr/>
          </p:nvSpPr>
          <p:spPr>
            <a:xfrm>
              <a:off x="2470731" y="6464369"/>
              <a:ext cx="2597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>
                  <a:solidFill>
                    <a:schemeClr val="bg1"/>
                  </a:solidFill>
                </a:rPr>
                <a:t>TotalePunti          Data           Ora                       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3646140" y="6525344"/>
              <a:ext cx="92634" cy="92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3" name="Ovale 122"/>
            <p:cNvSpPr/>
            <p:nvPr/>
          </p:nvSpPr>
          <p:spPr>
            <a:xfrm>
              <a:off x="4438228" y="6525344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Ovale 123"/>
            <p:cNvSpPr/>
            <p:nvPr/>
          </p:nvSpPr>
          <p:spPr>
            <a:xfrm>
              <a:off x="2401378" y="6525344"/>
              <a:ext cx="92634" cy="9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6" name="Connettore diritto 125"/>
            <p:cNvCxnSpPr>
              <a:stCxn id="124" idx="1"/>
            </p:cNvCxnSpPr>
            <p:nvPr/>
          </p:nvCxnSpPr>
          <p:spPr>
            <a:xfrm flipV="1">
              <a:off x="2414944" y="6319979"/>
              <a:ext cx="41104" cy="2188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7"/>
            <p:cNvCxnSpPr>
              <a:stCxn id="122" idx="7"/>
            </p:cNvCxnSpPr>
            <p:nvPr/>
          </p:nvCxnSpPr>
          <p:spPr>
            <a:xfrm flipH="1" flipV="1">
              <a:off x="3108704" y="6319979"/>
              <a:ext cx="616504" cy="2188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/>
            <p:cNvCxnSpPr>
              <a:stCxn id="123" idx="1"/>
            </p:cNvCxnSpPr>
            <p:nvPr/>
          </p:nvCxnSpPr>
          <p:spPr>
            <a:xfrm flipH="1" flipV="1">
              <a:off x="3817842" y="6277420"/>
              <a:ext cx="633952" cy="261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CasellaDiTesto 133">
            <a:hlinkClick r:id="rId2" action="ppaction://hlinksldjump"/>
          </p:cNvPr>
          <p:cNvSpPr txBox="1"/>
          <p:nvPr/>
        </p:nvSpPr>
        <p:spPr>
          <a:xfrm>
            <a:off x="8398668" y="15643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/>
              <a:t>Torna a Indice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75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erlino">
  <a:themeElements>
    <a:clrScheme name="Personalizzato 4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0000"/>
      </a:hlink>
      <a:folHlink>
        <a:srgbClr val="000000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o">
  <a:themeElements>
    <a:clrScheme name="Personalizzato 5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000000"/>
      </a:hlink>
      <a:folHlink>
        <a:srgbClr val="00000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0</TotalTime>
  <Words>834</Words>
  <Application>Microsoft Office PowerPoint</Application>
  <PresentationFormat>Personalizzato</PresentationFormat>
  <Paragraphs>257</Paragraphs>
  <Slides>26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Cambria</vt:lpstr>
      <vt:lpstr>Corbel</vt:lpstr>
      <vt:lpstr>Trebuchet MS</vt:lpstr>
      <vt:lpstr>Wingdings</vt:lpstr>
      <vt:lpstr>Berlino</vt:lpstr>
      <vt:lpstr>1_Berlino</vt:lpstr>
      <vt:lpstr>Questionari e Orientamento informatica</vt:lpstr>
      <vt:lpstr>Indice «cliccabile»</vt:lpstr>
      <vt:lpstr>Introduzione e presentazione progetto</vt:lpstr>
      <vt:lpstr>Gruppo di lavoro e relativi ruoli</vt:lpstr>
      <vt:lpstr>Matrice delle Responsabilità</vt:lpstr>
      <vt:lpstr>Matrice delle Responsabilità</vt:lpstr>
      <vt:lpstr>Matrice delle Responsabilità</vt:lpstr>
      <vt:lpstr>Matrice delle Responsabilità</vt:lpstr>
      <vt:lpstr>Schema ER </vt:lpstr>
      <vt:lpstr>WBS – Diagramma di Gant </vt:lpstr>
      <vt:lpstr>WBS – Diagramma di Gant con Project </vt:lpstr>
      <vt:lpstr>WBS – Diagramma di Gant con Project </vt:lpstr>
      <vt:lpstr>WBS – Diagramma di Gant con Project </vt:lpstr>
      <vt:lpstr>GIT</vt:lpstr>
      <vt:lpstr>GIT</vt:lpstr>
      <vt:lpstr>Constatazioni generali</vt:lpstr>
      <vt:lpstr>Da Capo Progetto a Sviluppatore</vt:lpstr>
      <vt:lpstr>Indice «cliccabile» </vt:lpstr>
      <vt:lpstr>Implementazione Classe Domanda </vt:lpstr>
      <vt:lpstr>Implementazione Classe gestione domande/risposte </vt:lpstr>
      <vt:lpstr>Revisione grafica </vt:lpstr>
      <vt:lpstr>Revisione grafica </vt:lpstr>
      <vt:lpstr>Revisione grafica </vt:lpstr>
      <vt:lpstr>Revisione grafica </vt:lpstr>
      <vt:lpstr>Revisione grafica </vt:lpstr>
      <vt:lpstr>FINE PRESENTAZIONE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2016-01-15T20:09:05Z</dcterms:created>
  <dcterms:modified xsi:type="dcterms:W3CDTF">2016-01-17T14:42:10Z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