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7" r:id="rId5"/>
    <p:sldId id="271" r:id="rId6"/>
    <p:sldId id="269" r:id="rId7"/>
    <p:sldId id="259" r:id="rId8"/>
    <p:sldId id="260" r:id="rId9"/>
    <p:sldId id="262" r:id="rId10"/>
    <p:sldId id="264" r:id="rId11"/>
    <p:sldId id="265" r:id="rId12"/>
    <p:sldId id="261" r:id="rId13"/>
    <p:sldId id="263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it-IT"/>
              <a:t>25/05/2016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it-IT"/>
              <a:t>25/05/2016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NOTA: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Per modificare l'immagine su questa diapositiva, selezionarla ed eliminarla. Fare quindi clic sull'icona delle Immagini nel segnaposto per inserire l'immagine personale.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it-IT"/>
              <a:pPr/>
              <a:t>25/05/2016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‹N›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548309" y="2145221"/>
            <a:ext cx="5734050" cy="2219691"/>
          </a:xfrm>
        </p:spPr>
        <p:txBody>
          <a:bodyPr anchor="ctr">
            <a:normAutofit/>
          </a:bodyPr>
          <a:lstStyle/>
          <a:p>
            <a:r>
              <a:rPr lang="it-IT" u="sng" noProof="1"/>
              <a:t>FRIGO AUTOMATICO</a:t>
            </a:r>
          </a:p>
        </p:txBody>
      </p:sp>
      <p:sp>
        <p:nvSpPr>
          <p:cNvPr id="7" name="Sottotitolo 6"/>
          <p:cNvSpPr>
            <a:spLocks noGrp="1"/>
          </p:cNvSpPr>
          <p:nvPr>
            <p:ph idx="1"/>
          </p:nvPr>
        </p:nvSpPr>
        <p:spPr>
          <a:xfrm>
            <a:off x="548309" y="3699802"/>
            <a:ext cx="5734050" cy="1620675"/>
          </a:xfrm>
        </p:spPr>
        <p:txBody>
          <a:bodyPr>
            <a:noAutofit/>
          </a:bodyPr>
          <a:lstStyle/>
          <a:p>
            <a:r>
              <a:rPr lang="it-IT" sz="2400" noProof="1">
                <a:latin typeface="Cambria" panose="02040503050406030204" pitchFamily="18" charset="0"/>
              </a:rPr>
              <a:t>Ballabio Giulio 5A Informatica </a:t>
            </a:r>
          </a:p>
          <a:p>
            <a:endParaRPr lang="it-IT" sz="2400" noProof="1">
              <a:latin typeface="Cambria" panose="02040503050406030204" pitchFamily="18" charset="0"/>
            </a:endParaRPr>
          </a:p>
          <a:p>
            <a:r>
              <a:rPr lang="it-IT" sz="2400" noProof="1">
                <a:latin typeface="Cambria" panose="02040503050406030204" pitchFamily="18" charset="0"/>
              </a:rPr>
              <a:t>Progetto maturità anno scolastico 2015/16 </a:t>
            </a:r>
          </a:p>
          <a:p>
            <a:endParaRPr lang="it-IT" sz="2400" noProof="1">
              <a:latin typeface="Cambria" panose="02040503050406030204" pitchFamily="18" charset="0"/>
            </a:endParaRPr>
          </a:p>
          <a:p>
            <a:r>
              <a:rPr lang="it-IT" sz="2400" noProof="1">
                <a:latin typeface="Cambria" panose="02040503050406030204" pitchFamily="18" charset="0"/>
              </a:rPr>
              <a:t>I.I.S JEAN MONNET Mariano Comense (CO)</a:t>
            </a:r>
            <a:endParaRPr lang="it-IT" sz="2400" noProof="1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Segnaposto immagine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" b="13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[IMPLEMENTAZIONE]  Aggiungi prodotto ( Codice ) </a:t>
            </a:r>
          </a:p>
        </p:txBody>
      </p:sp>
      <p:pic>
        <p:nvPicPr>
          <p:cNvPr id="4" name="Immagine 3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32" y="1832371"/>
            <a:ext cx="9869249" cy="482164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104900" y="1463040"/>
            <a:ext cx="998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Cambria" panose="02040503050406030204" pitchFamily="18" charset="0"/>
              </a:rPr>
              <a:t>Librerie utilizzate: </a:t>
            </a:r>
            <a:r>
              <a:rPr lang="it-IT" dirty="0">
                <a:latin typeface="Cambria" panose="02040503050406030204" pitchFamily="18" charset="0"/>
              </a:rPr>
              <a:t>WebCam_Capture  e Zxing.</a:t>
            </a:r>
            <a:endParaRPr lang="it-IT" dirty="0"/>
          </a:p>
        </p:txBody>
      </p:sp>
      <p:sp>
        <p:nvSpPr>
          <p:cNvPr id="6" name="Freccia a destra con strisce 5"/>
          <p:cNvSpPr/>
          <p:nvPr/>
        </p:nvSpPr>
        <p:spPr>
          <a:xfrm rot="8300121">
            <a:off x="6562682" y="3806270"/>
            <a:ext cx="725768" cy="873849"/>
          </a:xfrm>
          <a:prstGeom prst="striped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273800" y="1882410"/>
            <a:ext cx="4774805" cy="16312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FASE 3</a:t>
            </a:r>
          </a:p>
          <a:p>
            <a:pPr marL="285750" indent="-285750" algn="ctr">
              <a:buFontTx/>
              <a:buChar char="-"/>
            </a:pPr>
            <a:r>
              <a:rPr lang="it-IT" sz="1600" dirty="0">
                <a:latin typeface="Cambria" panose="02040503050406030204" pitchFamily="18" charset="0"/>
              </a:rPr>
              <a:t>Divido il codice che sarà del tipo </a:t>
            </a:r>
            <a:r>
              <a:rPr lang="it-IT" sz="1600" b="1" dirty="0">
                <a:solidFill>
                  <a:srgbClr val="00B050"/>
                </a:solidFill>
                <a:latin typeface="Cambria" panose="02040503050406030204" pitchFamily="18" charset="0"/>
              </a:rPr>
              <a:t>Codice</a:t>
            </a:r>
            <a:r>
              <a:rPr lang="it-IT" sz="1600" dirty="0">
                <a:latin typeface="Cambria" panose="02040503050406030204" pitchFamily="18" charset="0"/>
              </a:rPr>
              <a:t>;</a:t>
            </a:r>
            <a:r>
              <a:rPr lang="it-IT" sz="1600" b="1" dirty="0">
                <a:solidFill>
                  <a:srgbClr val="FFC000"/>
                </a:solidFill>
                <a:latin typeface="Cambria" panose="02040503050406030204" pitchFamily="18" charset="0"/>
              </a:rPr>
              <a:t>NomeProdotto</a:t>
            </a:r>
            <a:r>
              <a:rPr lang="it-IT" sz="1600" dirty="0">
                <a:latin typeface="Cambria" panose="02040503050406030204" pitchFamily="18" charset="0"/>
              </a:rPr>
              <a:t>;</a:t>
            </a:r>
            <a:r>
              <a:rPr lang="it-IT" sz="1600" b="1" dirty="0">
                <a:solidFill>
                  <a:srgbClr val="00B0F0"/>
                </a:solidFill>
                <a:latin typeface="Cambria" panose="02040503050406030204" pitchFamily="18" charset="0"/>
              </a:rPr>
              <a:t>DataDiScadenza</a:t>
            </a:r>
          </a:p>
          <a:p>
            <a:pPr marL="285750" indent="-285750" algn="ctr">
              <a:buFontTx/>
              <a:buChar char="-"/>
            </a:pPr>
            <a:r>
              <a:rPr lang="it-IT" sz="1600" dirty="0">
                <a:latin typeface="Cambria" panose="02040503050406030204" pitchFamily="18" charset="0"/>
              </a:rPr>
              <a:t>Se il codice non è nullo e se non è già stato letto viene inserito nel database attraverso l’esecuzione della Query «</a:t>
            </a:r>
            <a:r>
              <a:rPr lang="it-IT" sz="1600" dirty="0">
                <a:solidFill>
                  <a:srgbClr val="FF0000"/>
                </a:solidFill>
                <a:latin typeface="Cambria" panose="02040503050406030204" pitchFamily="18" charset="0"/>
              </a:rPr>
              <a:t> INSERT INTO … </a:t>
            </a:r>
            <a:r>
              <a:rPr lang="it-IT" sz="1600" dirty="0">
                <a:latin typeface="Cambria" panose="020405030504060302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55124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[IMPLEMENTAZIONE]  Elimina prodotto ( Grafica )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6330"/>
          <a:stretch/>
        </p:blipFill>
        <p:spPr>
          <a:xfrm>
            <a:off x="1830736" y="1626673"/>
            <a:ext cx="8529010" cy="4762501"/>
          </a:xfrm>
          <a:prstGeom prst="rect">
            <a:avLst/>
          </a:prstGeom>
        </p:spPr>
      </p:pic>
      <p:grpSp>
        <p:nvGrpSpPr>
          <p:cNvPr id="5" name="Gruppo 4"/>
          <p:cNvGrpSpPr/>
          <p:nvPr/>
        </p:nvGrpSpPr>
        <p:grpSpPr>
          <a:xfrm>
            <a:off x="8660412" y="1041400"/>
            <a:ext cx="3032833" cy="4291252"/>
            <a:chOff x="8661400" y="990600"/>
            <a:chExt cx="3032833" cy="4291252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" r="53054"/>
            <a:stretch/>
          </p:blipFill>
          <p:spPr>
            <a:xfrm>
              <a:off x="8661400" y="990600"/>
              <a:ext cx="3032833" cy="4291252"/>
            </a:xfrm>
            <a:prstGeom prst="rect">
              <a:avLst/>
            </a:prstGeom>
          </p:spPr>
        </p:pic>
        <p:sp>
          <p:nvSpPr>
            <p:cNvPr id="7" name="Ovale 6"/>
            <p:cNvSpPr/>
            <p:nvPr/>
          </p:nvSpPr>
          <p:spPr>
            <a:xfrm rot="509883">
              <a:off x="9355869" y="1980453"/>
              <a:ext cx="1179383" cy="595122"/>
            </a:xfrm>
            <a:prstGeom prst="ellipse">
              <a:avLst/>
            </a:prstGeom>
            <a:solidFill>
              <a:srgbClr val="000B7A"/>
            </a:solidFill>
            <a:ln>
              <a:solidFill>
                <a:srgbClr val="000B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296">
            <a:off x="9874297" y="3768885"/>
            <a:ext cx="1152242" cy="1152242"/>
          </a:xfrm>
          <a:prstGeom prst="rect">
            <a:avLst/>
          </a:prstGeom>
          <a:ln w="2286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296">
            <a:off x="5568387" y="3473613"/>
            <a:ext cx="1152242" cy="1152242"/>
          </a:xfrm>
          <a:prstGeom prst="rect">
            <a:avLst/>
          </a:prstGeom>
          <a:ln w="2286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CasellaDiTesto 9"/>
          <p:cNvSpPr txBox="1"/>
          <p:nvPr/>
        </p:nvSpPr>
        <p:spPr>
          <a:xfrm>
            <a:off x="9572346" y="1641297"/>
            <a:ext cx="2120899" cy="11387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FASE 1</a:t>
            </a:r>
          </a:p>
          <a:p>
            <a:pPr algn="ctr"/>
            <a:r>
              <a:rPr lang="it-IT" sz="1600" dirty="0">
                <a:latin typeface="Cambria" panose="02040503050406030204" pitchFamily="18" charset="0"/>
              </a:rPr>
              <a:t>Sui prodotti andrà attaccato il </a:t>
            </a:r>
            <a:r>
              <a:rPr lang="it-IT" sz="1600" b="1" dirty="0">
                <a:latin typeface="Cambria" panose="02040503050406030204" pitchFamily="18" charset="0"/>
              </a:rPr>
              <a:t>QrCode</a:t>
            </a:r>
            <a:r>
              <a:rPr lang="it-IT" sz="1600" dirty="0">
                <a:latin typeface="Cambria" panose="02040503050406030204" pitchFamily="18" charset="0"/>
              </a:rPr>
              <a:t> corrispondente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852294" y="5059563"/>
            <a:ext cx="1981987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FASE 2</a:t>
            </a:r>
          </a:p>
          <a:p>
            <a:pPr algn="ctr"/>
            <a:r>
              <a:rPr lang="it-IT" sz="1600" dirty="0">
                <a:latin typeface="Cambria" panose="02040503050406030204" pitchFamily="18" charset="0"/>
              </a:rPr>
              <a:t>Riconoscimento del QrCode posizionato davanti al lettore (Webcam)</a:t>
            </a:r>
          </a:p>
        </p:txBody>
      </p:sp>
      <p:sp>
        <p:nvSpPr>
          <p:cNvPr id="12" name="Freccia a destra con strisce 11"/>
          <p:cNvSpPr/>
          <p:nvPr/>
        </p:nvSpPr>
        <p:spPr>
          <a:xfrm rot="13146882">
            <a:off x="6950718" y="4626905"/>
            <a:ext cx="839735" cy="815334"/>
          </a:xfrm>
          <a:prstGeom prst="striped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76823" y="4613287"/>
            <a:ext cx="1981987" cy="11387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FASE 3</a:t>
            </a:r>
          </a:p>
          <a:p>
            <a:pPr algn="ctr"/>
            <a:r>
              <a:rPr lang="it-IT" sz="1600" dirty="0">
                <a:latin typeface="Cambria" panose="02040503050406030204" pitchFamily="18" charset="0"/>
              </a:rPr>
              <a:t>Il prodotto verrà eliminato dal database</a:t>
            </a:r>
          </a:p>
        </p:txBody>
      </p:sp>
      <p:sp>
        <p:nvSpPr>
          <p:cNvPr id="14" name="Freccia a destra con strisce 13"/>
          <p:cNvSpPr/>
          <p:nvPr/>
        </p:nvSpPr>
        <p:spPr>
          <a:xfrm rot="5400000">
            <a:off x="10200495" y="2798637"/>
            <a:ext cx="725768" cy="873849"/>
          </a:xfrm>
          <a:prstGeom prst="striped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18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[IMPLEMENTAZIONE]  Elimina prodotto ( Codice )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04900" y="1463040"/>
            <a:ext cx="998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Cambria" panose="02040503050406030204" pitchFamily="18" charset="0"/>
              </a:rPr>
              <a:t>Librerie utilizzate: </a:t>
            </a:r>
            <a:r>
              <a:rPr lang="it-IT" dirty="0">
                <a:latin typeface="Cambria" panose="02040503050406030204" pitchFamily="18" charset="0"/>
              </a:rPr>
              <a:t>WebCam_Capture  e Zxing.</a:t>
            </a:r>
            <a:endParaRPr lang="it-IT" dirty="0"/>
          </a:p>
        </p:txBody>
      </p:sp>
      <p:pic>
        <p:nvPicPr>
          <p:cNvPr id="4" name="Immagine 3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832372"/>
            <a:ext cx="9980682" cy="4809728"/>
          </a:xfrm>
          <a:prstGeom prst="rect">
            <a:avLst/>
          </a:prstGeom>
        </p:spPr>
      </p:pic>
      <p:sp>
        <p:nvSpPr>
          <p:cNvPr id="5" name="Freccia a destra con strisce 4"/>
          <p:cNvSpPr/>
          <p:nvPr/>
        </p:nvSpPr>
        <p:spPr>
          <a:xfrm rot="6432755">
            <a:off x="8416882" y="4098372"/>
            <a:ext cx="725768" cy="873849"/>
          </a:xfrm>
          <a:prstGeom prst="striped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685025" y="2735932"/>
            <a:ext cx="4189482" cy="11387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FASE 3</a:t>
            </a:r>
          </a:p>
          <a:p>
            <a:pPr marL="285750" indent="-285750" algn="ctr">
              <a:buFontTx/>
              <a:buChar char="-"/>
            </a:pPr>
            <a:r>
              <a:rPr lang="it-IT" sz="1600" dirty="0">
                <a:latin typeface="Cambria" panose="02040503050406030204" pitchFamily="18" charset="0"/>
              </a:rPr>
              <a:t>FASE1 e FASE 2 sono identici a quelli per l‘aggiungi prodotto, cambia FASE 3 dove la Query  diventa una « </a:t>
            </a:r>
            <a:r>
              <a:rPr lang="it-IT" sz="1600" dirty="0">
                <a:solidFill>
                  <a:srgbClr val="FF0000"/>
                </a:solidFill>
                <a:latin typeface="Cambria" panose="02040503050406030204" pitchFamily="18" charset="0"/>
              </a:rPr>
              <a:t>DELETE FROM …</a:t>
            </a:r>
            <a:r>
              <a:rPr lang="it-IT" sz="1600" dirty="0">
                <a:latin typeface="Cambria" panose="02040503050406030204" pitchFamily="18" charset="0"/>
              </a:rPr>
              <a:t> »</a:t>
            </a:r>
            <a:endParaRPr lang="it-IT" sz="1600" b="1" dirty="0">
              <a:solidFill>
                <a:srgbClr val="00B0F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[IMPLEMENTAZIONE] A. di sviluppo e linguaggi utilizzati</a:t>
            </a:r>
          </a:p>
        </p:txBody>
      </p:sp>
      <p:grpSp>
        <p:nvGrpSpPr>
          <p:cNvPr id="4" name="Gruppo 3"/>
          <p:cNvGrpSpPr/>
          <p:nvPr/>
        </p:nvGrpSpPr>
        <p:grpSpPr>
          <a:xfrm rot="20375653">
            <a:off x="732029" y="2303654"/>
            <a:ext cx="3289718" cy="3270955"/>
            <a:chOff x="5282245" y="2924944"/>
            <a:chExt cx="3289718" cy="3270955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5823" y="2924944"/>
              <a:ext cx="3086140" cy="172986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31587F"/>
                </a:clrFrom>
                <a:clrTo>
                  <a:srgbClr val="31587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858">
              <a:off x="5282245" y="4552836"/>
              <a:ext cx="2399907" cy="164306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7" name="Freccia bidirezionale orizzontale 6"/>
          <p:cNvSpPr/>
          <p:nvPr/>
        </p:nvSpPr>
        <p:spPr>
          <a:xfrm>
            <a:off x="4015279" y="3684089"/>
            <a:ext cx="848710" cy="648687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4439634" y="2666700"/>
            <a:ext cx="3507957" cy="3595034"/>
            <a:chOff x="4439634" y="2666700"/>
            <a:chExt cx="3507957" cy="3595034"/>
          </a:xfrm>
        </p:grpSpPr>
        <p:grpSp>
          <p:nvGrpSpPr>
            <p:cNvPr id="9" name="Gruppo 8"/>
            <p:cNvGrpSpPr/>
            <p:nvPr/>
          </p:nvGrpSpPr>
          <p:grpSpPr>
            <a:xfrm>
              <a:off x="4982553" y="2666700"/>
              <a:ext cx="2192593" cy="2429466"/>
              <a:chOff x="4982553" y="2666700"/>
              <a:chExt cx="2192593" cy="2429466"/>
            </a:xfrm>
          </p:grpSpPr>
          <p:pic>
            <p:nvPicPr>
              <p:cNvPr id="11" name="Immagine 10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982553" y="2666700"/>
                <a:ext cx="2192593" cy="2429466"/>
              </a:xfrm>
              <a:prstGeom prst="rect">
                <a:avLst/>
              </a:prstGeom>
            </p:spPr>
          </p:pic>
          <p:sp>
            <p:nvSpPr>
              <p:cNvPr id="12" name="CasellaDiTesto 11"/>
              <p:cNvSpPr txBox="1"/>
              <p:nvPr/>
            </p:nvSpPr>
            <p:spPr>
              <a:xfrm>
                <a:off x="5474036" y="2753478"/>
                <a:ext cx="1209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 dirty="0"/>
                  <a:t>DATABASE</a:t>
                </a:r>
              </a:p>
            </p:txBody>
          </p:sp>
        </p:grpSp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39634" y="3782047"/>
              <a:ext cx="3507957" cy="2479687"/>
            </a:xfrm>
            <a:prstGeom prst="rect">
              <a:avLst/>
            </a:prstGeom>
          </p:spPr>
        </p:pic>
      </p:grpSp>
      <p:sp>
        <p:nvSpPr>
          <p:cNvPr id="13" name="Freccia bidirezionale orizzontale 12"/>
          <p:cNvSpPr/>
          <p:nvPr/>
        </p:nvSpPr>
        <p:spPr>
          <a:xfrm>
            <a:off x="7182480" y="3684088"/>
            <a:ext cx="848710" cy="648687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/>
          <p:cNvGrpSpPr/>
          <p:nvPr/>
        </p:nvGrpSpPr>
        <p:grpSpPr>
          <a:xfrm>
            <a:off x="7888359" y="2076734"/>
            <a:ext cx="3798509" cy="3910309"/>
            <a:chOff x="7888359" y="2076734"/>
            <a:chExt cx="3798509" cy="3910309"/>
          </a:xfrm>
        </p:grpSpPr>
        <p:pic>
          <p:nvPicPr>
            <p:cNvPr id="15" name="Immagine 1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216769">
              <a:off x="7888359" y="2076734"/>
              <a:ext cx="3798509" cy="2360020"/>
            </a:xfrm>
            <a:prstGeom prst="rect">
              <a:avLst/>
            </a:prstGeom>
          </p:spPr>
        </p:pic>
        <p:pic>
          <p:nvPicPr>
            <p:cNvPr id="16" name="Immagine 1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25152" y="4529900"/>
              <a:ext cx="2019048" cy="14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[COLLABORAZIONE]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6184">
            <a:off x="7589908" y="2904975"/>
            <a:ext cx="3500631" cy="2333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1901">
            <a:off x="1536174" y="3201596"/>
            <a:ext cx="1872208" cy="187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2865">
            <a:off x="1119742" y="3311805"/>
            <a:ext cx="2879142" cy="1675814"/>
          </a:xfrm>
          <a:prstGeom prst="rect">
            <a:avLst/>
          </a:prstGeom>
        </p:spPr>
      </p:pic>
      <p:sp>
        <p:nvSpPr>
          <p:cNvPr id="7" name="Freccia a destra con strisce 6"/>
          <p:cNvSpPr/>
          <p:nvPr/>
        </p:nvSpPr>
        <p:spPr>
          <a:xfrm>
            <a:off x="4791399" y="3007305"/>
            <a:ext cx="1816100" cy="1905000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78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it-IT" noProof="1"/>
              <a:t>Introduzione</a:t>
            </a:r>
          </a:p>
        </p:txBody>
      </p:sp>
      <p:pic>
        <p:nvPicPr>
          <p:cNvPr id="4" name="Picture 2" descr="http://www.altrapsicologia.it/wp-content/uploads/2016/02/lavorare-in-tea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852" y="3128407"/>
            <a:ext cx="4368778" cy="327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1104900" y="1546711"/>
            <a:ext cx="9980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GRUPPO </a:t>
            </a:r>
          </a:p>
          <a:p>
            <a:pPr algn="ctr"/>
            <a:r>
              <a:rPr lang="it-IT" sz="2800" i="1" dirty="0">
                <a:latin typeface="Cambria" panose="02040503050406030204" pitchFamily="18" charset="0"/>
              </a:rPr>
              <a:t>Ballabio Giulio, Pellizzer Luca, Castelli Francesco, Molteni Nicholas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it-IT" noProof="1"/>
              <a:t>Introduzione</a:t>
            </a:r>
          </a:p>
        </p:txBody>
      </p:sp>
      <p:pic>
        <p:nvPicPr>
          <p:cNvPr id="4" name="Picture 2" descr="http://www.altrapsicologia.it/wp-content/uploads/2016/02/lavorare-in-tea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852" y="3128407"/>
            <a:ext cx="4368778" cy="327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977900" y="1538163"/>
            <a:ext cx="10426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IDEA</a:t>
            </a:r>
          </a:p>
          <a:p>
            <a:pPr algn="ctr"/>
            <a:r>
              <a:rPr lang="it-IT" sz="2800" i="1" dirty="0">
                <a:latin typeface="Cambria" panose="02040503050406030204" pitchFamily="18" charset="0"/>
              </a:rPr>
              <a:t>Realizzare un sistema Sw e Web per agevolare la gestione e il controllo di un frigorifero casalingo</a:t>
            </a:r>
          </a:p>
        </p:txBody>
      </p:sp>
    </p:spTree>
    <p:extLst>
      <p:ext uri="{BB962C8B-B14F-4D97-AF65-F5344CB8AC3E}">
        <p14:creationId xmlns:p14="http://schemas.microsoft.com/office/powerpoint/2010/main" val="22621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 PROGETTAZIONE ] Una rapida occhiata generale</a:t>
            </a:r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33876"/>
              </p:ext>
            </p:extLst>
          </p:nvPr>
        </p:nvGraphicFramePr>
        <p:xfrm>
          <a:off x="1104898" y="1575582"/>
          <a:ext cx="9980684" cy="4332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171">
                  <a:extLst>
                    <a:ext uri="{9D8B030D-6E8A-4147-A177-3AD203B41FA5}">
                      <a16:colId xmlns:a16="http://schemas.microsoft.com/office/drawing/2014/main" val="291233947"/>
                    </a:ext>
                  </a:extLst>
                </a:gridCol>
                <a:gridCol w="2495171">
                  <a:extLst>
                    <a:ext uri="{9D8B030D-6E8A-4147-A177-3AD203B41FA5}">
                      <a16:colId xmlns:a16="http://schemas.microsoft.com/office/drawing/2014/main" val="187951688"/>
                    </a:ext>
                  </a:extLst>
                </a:gridCol>
                <a:gridCol w="2495171">
                  <a:extLst>
                    <a:ext uri="{9D8B030D-6E8A-4147-A177-3AD203B41FA5}">
                      <a16:colId xmlns:a16="http://schemas.microsoft.com/office/drawing/2014/main" val="479208842"/>
                    </a:ext>
                  </a:extLst>
                </a:gridCol>
                <a:gridCol w="2495171">
                  <a:extLst>
                    <a:ext uri="{9D8B030D-6E8A-4147-A177-3AD203B41FA5}">
                      <a16:colId xmlns:a16="http://schemas.microsoft.com/office/drawing/2014/main" val="811786746"/>
                    </a:ext>
                  </a:extLst>
                </a:gridCol>
              </a:tblGrid>
              <a:tr h="547049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BALLABIO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PELLIZZER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CASTELLI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MOLTENI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064432"/>
                  </a:ext>
                </a:extLst>
              </a:tr>
              <a:tr h="493906">
                <a:tc>
                  <a:txBody>
                    <a:bodyPr/>
                    <a:lstStyle/>
                    <a:p>
                      <a:pPr algn="ctr"/>
                      <a:r>
                        <a:rPr lang="it-IT" sz="1800" b="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Matrice responsabilità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Diagramma 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Organigramma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Descrizione</a:t>
                      </a:r>
                      <a:r>
                        <a:rPr lang="it-IT" sz="1800" u="none" baseline="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 prodotto</a:t>
                      </a:r>
                      <a:endParaRPr lang="it-IT" sz="1800" u="none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38944"/>
                  </a:ext>
                </a:extLst>
              </a:tr>
              <a:tr h="437640"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WAR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Implementazione 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WBS – PERT - GANT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Diagramma Classi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98365"/>
                  </a:ext>
                </a:extLst>
              </a:tr>
              <a:tr h="453103"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Implementazione 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latin typeface="Cambria" panose="02040503050406030204" pitchFamily="18" charset="0"/>
                        </a:rPr>
                        <a:t>Costruzione frigo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Dépliant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02398"/>
                  </a:ext>
                </a:extLst>
              </a:tr>
              <a:tr h="489503"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Implementazione 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latin typeface="Cambria" panose="02040503050406030204" pitchFamily="18" charset="0"/>
                        </a:rPr>
                        <a:t>Revisione</a:t>
                      </a:r>
                      <a:r>
                        <a:rPr lang="it-IT" sz="1800" u="none" baseline="0" dirty="0">
                          <a:latin typeface="Cambria" panose="02040503050406030204" pitchFamily="18" charset="0"/>
                        </a:rPr>
                        <a:t> generale</a:t>
                      </a:r>
                      <a:endParaRPr lang="it-IT" sz="1800" u="none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Implementazione</a:t>
                      </a:r>
                      <a:r>
                        <a:rPr lang="it-IT" sz="1800" u="none" baseline="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 WEB</a:t>
                      </a:r>
                      <a:endParaRPr lang="it-IT" sz="1800" u="none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Implementazione SW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699635"/>
                  </a:ext>
                </a:extLst>
              </a:tr>
              <a:tr h="521801"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latin typeface="Cambria" panose="02040503050406030204" pitchFamily="18" charset="0"/>
                        </a:rPr>
                        <a:t>Costruzione</a:t>
                      </a:r>
                      <a:r>
                        <a:rPr lang="it-IT" sz="1800" u="none" baseline="0" dirty="0">
                          <a:latin typeface="Cambria" panose="02040503050406030204" pitchFamily="18" charset="0"/>
                        </a:rPr>
                        <a:t> frigo</a:t>
                      </a:r>
                      <a:endParaRPr lang="it-IT" sz="1800" u="none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Realizzazione Slide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Implementazione 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Implementazione WEB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10838"/>
                  </a:ext>
                </a:extLst>
              </a:tr>
              <a:tr h="471303"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latin typeface="Cambria" panose="02040503050406030204" pitchFamily="18" charset="0"/>
                        </a:rPr>
                        <a:t>Revisione generale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800" u="none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u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Costruzione frigo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u="none" dirty="0">
                          <a:latin typeface="Cambria" panose="02040503050406030204" pitchFamily="18" charset="0"/>
                        </a:rPr>
                        <a:t>Costruzione frigo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885308"/>
                  </a:ext>
                </a:extLst>
              </a:tr>
              <a:tr h="459272"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Realizzazione Slide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800" u="none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latin typeface="Cambria" panose="02040503050406030204" pitchFamily="18" charset="0"/>
                        </a:rPr>
                        <a:t>Revisione propria parte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latin typeface="Cambria" panose="02040503050406030204" pitchFamily="18" charset="0"/>
                        </a:rPr>
                        <a:t>Revisione propria parte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006473"/>
                  </a:ext>
                </a:extLst>
              </a:tr>
              <a:tr h="459272">
                <a:tc>
                  <a:txBody>
                    <a:bodyPr/>
                    <a:lstStyle/>
                    <a:p>
                      <a:pPr algn="ctr"/>
                      <a:endParaRPr lang="it-IT" sz="1800" u="none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800" u="none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Realizzazione</a:t>
                      </a:r>
                      <a:r>
                        <a:rPr lang="it-IT" sz="1800" u="none" baseline="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 Slide</a:t>
                      </a:r>
                      <a:endParaRPr lang="it-IT" sz="1800" u="none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u="none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Realizzazione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094813"/>
                  </a:ext>
                </a:extLst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1104898" y="6126185"/>
            <a:ext cx="998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ambria" panose="02040503050406030204" pitchFamily="18" charset="0"/>
              </a:rPr>
              <a:t>* In </a:t>
            </a:r>
            <a:r>
              <a:rPr lang="it-IT" sz="2000" dirty="0">
                <a:solidFill>
                  <a:srgbClr val="FF0000"/>
                </a:solidFill>
                <a:latin typeface="Cambria" panose="02040503050406030204" pitchFamily="18" charset="0"/>
              </a:rPr>
              <a:t>rosso</a:t>
            </a:r>
            <a:r>
              <a:rPr lang="it-IT" sz="2000" dirty="0">
                <a:latin typeface="Cambria" panose="02040503050406030204" pitchFamily="18" charset="0"/>
              </a:rPr>
              <a:t> le «fasi» terminate o in fase di conclusione.</a:t>
            </a:r>
          </a:p>
        </p:txBody>
      </p:sp>
    </p:spTree>
    <p:extLst>
      <p:ext uri="{BB962C8B-B14F-4D97-AF65-F5344CB8AC3E}">
        <p14:creationId xmlns:p14="http://schemas.microsoft.com/office/powerpoint/2010/main" val="42296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 PROGETTAZIONE ] Il mio ruolo, i miei compiti</a:t>
            </a:r>
          </a:p>
        </p:txBody>
      </p:sp>
      <p:pic>
        <p:nvPicPr>
          <p:cNvPr id="4" name="Picture 2" descr="http://2.bp.blogspot.com/-uM2kCZAfhZo/UeRdHwny_4I/AAAAAAAAAP0/VRcIuTRQyQE/s1600/programmator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179" y="4171041"/>
            <a:ext cx="2600358" cy="233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corsoprojectmanagerveneto.com/images/certificazione_project_management_padova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1681981"/>
            <a:ext cx="3902529" cy="198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5251950" y="1653411"/>
            <a:ext cx="971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IL MIO RUOLO</a:t>
            </a:r>
          </a:p>
          <a:p>
            <a:r>
              <a:rPr lang="it-IT" sz="2400" b="1" u="sng" dirty="0">
                <a:latin typeface="Cambria" panose="02040503050406030204" pitchFamily="18" charset="0"/>
              </a:rPr>
              <a:t>Project manager</a:t>
            </a:r>
            <a:r>
              <a:rPr lang="it-IT" sz="2400" dirty="0">
                <a:latin typeface="Cambria" panose="02040503050406030204" pitchFamily="18" charset="0"/>
              </a:rPr>
              <a:t>, programmatore Sw/Web</a:t>
            </a:r>
            <a:endParaRPr lang="it-IT" sz="2800" dirty="0">
              <a:latin typeface="Cambria" panose="020405030504060302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-907636" y="3662222"/>
            <a:ext cx="97188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 MIEI COMPITI</a:t>
            </a:r>
          </a:p>
          <a:p>
            <a:pPr algn="r"/>
            <a:endParaRPr lang="it-IT" sz="1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algn="r"/>
            <a:r>
              <a:rPr lang="it-IT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it-IT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PROGETTAZIONE</a:t>
            </a:r>
            <a:endParaRPr lang="it-IT" sz="1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algn="r"/>
            <a:r>
              <a:rPr lang="it-IT" sz="2000" dirty="0">
                <a:latin typeface="Cambria" panose="02040503050406030204" pitchFamily="18" charset="0"/>
              </a:rPr>
              <a:t>Coordinare la fase generale di progettazione, produrre la matrice </a:t>
            </a:r>
          </a:p>
          <a:p>
            <a:pPr algn="r"/>
            <a:r>
              <a:rPr lang="it-IT" sz="2000" dirty="0">
                <a:latin typeface="Cambria" panose="02040503050406030204" pitchFamily="18" charset="0"/>
              </a:rPr>
              <a:t>delle responsabilità e la WAR .</a:t>
            </a:r>
          </a:p>
          <a:p>
            <a:pPr algn="r"/>
            <a:r>
              <a:rPr lang="it-IT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APPLICAZIONE</a:t>
            </a:r>
            <a:endParaRPr lang="it-IT" sz="1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algn="r"/>
            <a:r>
              <a:rPr lang="it-IT" sz="2000" dirty="0">
                <a:latin typeface="Cambria" panose="02040503050406030204" pitchFamily="18" charset="0"/>
              </a:rPr>
              <a:t>Implementare: Connessione al Database, Login, </a:t>
            </a:r>
          </a:p>
          <a:p>
            <a:pPr algn="r"/>
            <a:r>
              <a:rPr lang="it-IT" sz="2000" dirty="0">
                <a:latin typeface="Cambria" panose="02040503050406030204" pitchFamily="18" charset="0"/>
              </a:rPr>
              <a:t>Aggiungi/Elimina Familiare/Prodotto, Revisione grafica.</a:t>
            </a:r>
          </a:p>
          <a:p>
            <a:pPr algn="r"/>
            <a:r>
              <a:rPr lang="it-IT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SITO WEB</a:t>
            </a:r>
            <a:endParaRPr lang="it-IT" sz="1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algn="r"/>
            <a:r>
              <a:rPr lang="it-IT" sz="2000" dirty="0">
                <a:latin typeface="Cambria" panose="02040503050406030204" pitchFamily="18" charset="0"/>
              </a:rPr>
              <a:t>Implementare: Login/</a:t>
            </a:r>
            <a:r>
              <a:rPr lang="it-IT" sz="2000" dirty="0" err="1">
                <a:latin typeface="Cambria" panose="02040503050406030204" pitchFamily="18" charset="0"/>
              </a:rPr>
              <a:t>Logout</a:t>
            </a:r>
            <a:r>
              <a:rPr lang="it-IT" sz="2000" dirty="0">
                <a:latin typeface="Cambria" panose="02040503050406030204" pitchFamily="18" charset="0"/>
              </a:rPr>
              <a:t>, Inventario, Familiari, Info, Grafica</a:t>
            </a:r>
          </a:p>
        </p:txBody>
      </p:sp>
    </p:spTree>
    <p:extLst>
      <p:ext uri="{BB962C8B-B14F-4D97-AF65-F5344CB8AC3E}">
        <p14:creationId xmlns:p14="http://schemas.microsoft.com/office/powerpoint/2010/main" val="18443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[IMPLEMENTAZIONE] Il cuore del progetto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1830736" y="1594386"/>
            <a:ext cx="8529009" cy="4762501"/>
            <a:chOff x="1830736" y="1594386"/>
            <a:chExt cx="8529009" cy="4762501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2"/>
            <a:srcRect b="5555"/>
            <a:stretch/>
          </p:blipFill>
          <p:spPr>
            <a:xfrm>
              <a:off x="1830736" y="1594386"/>
              <a:ext cx="8529009" cy="4762501"/>
            </a:xfrm>
            <a:prstGeom prst="rect">
              <a:avLst/>
            </a:prstGeom>
          </p:spPr>
        </p:pic>
        <p:sp>
          <p:nvSpPr>
            <p:cNvPr id="7" name="Rettangolo 6"/>
            <p:cNvSpPr/>
            <p:nvPr/>
          </p:nvSpPr>
          <p:spPr>
            <a:xfrm>
              <a:off x="2072640" y="2133600"/>
              <a:ext cx="1844040" cy="1744980"/>
            </a:xfrm>
            <a:prstGeom prst="rect">
              <a:avLst/>
            </a:prstGeom>
            <a:solidFill>
              <a:srgbClr val="FF7F27"/>
            </a:solidFill>
            <a:ln w="3175">
              <a:solidFill>
                <a:srgbClr val="FF7F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4381500" y="2224721"/>
              <a:ext cx="1476375" cy="1744980"/>
            </a:xfrm>
            <a:prstGeom prst="rect">
              <a:avLst/>
            </a:prstGeom>
            <a:solidFill>
              <a:srgbClr val="F096F0"/>
            </a:solidFill>
            <a:ln w="3175">
              <a:solidFill>
                <a:srgbClr val="F096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6467444" y="2224721"/>
              <a:ext cx="1476375" cy="1744980"/>
            </a:xfrm>
            <a:prstGeom prst="rect">
              <a:avLst/>
            </a:prstGeom>
            <a:solidFill>
              <a:srgbClr val="1BCD31"/>
            </a:solidFill>
            <a:ln w="3175">
              <a:solidFill>
                <a:srgbClr val="1BC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8408639" y="2180271"/>
              <a:ext cx="1637061" cy="174498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6295994" y="4390925"/>
              <a:ext cx="1647825" cy="1744980"/>
            </a:xfrm>
            <a:prstGeom prst="rect">
              <a:avLst/>
            </a:prstGeom>
            <a:solidFill>
              <a:srgbClr val="00FFEB"/>
            </a:solidFill>
            <a:ln w="3175">
              <a:solidFill>
                <a:srgbClr val="00F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8327869" y="4390925"/>
              <a:ext cx="1759106" cy="1744980"/>
            </a:xfrm>
            <a:prstGeom prst="rect">
              <a:avLst/>
            </a:prstGeom>
            <a:solidFill>
              <a:srgbClr val="1EFF00"/>
            </a:solidFill>
            <a:ln w="3175">
              <a:solidFill>
                <a:srgbClr val="1E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4" name="Freccia a destra con strisce 13"/>
          <p:cNvSpPr/>
          <p:nvPr/>
        </p:nvSpPr>
        <p:spPr>
          <a:xfrm rot="7192790">
            <a:off x="2933005" y="3586004"/>
            <a:ext cx="996409" cy="990228"/>
          </a:xfrm>
          <a:prstGeom prst="stripedRigh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Freccia a destra con strisce 14"/>
          <p:cNvSpPr/>
          <p:nvPr/>
        </p:nvSpPr>
        <p:spPr>
          <a:xfrm rot="14407210" flipH="1">
            <a:off x="4125072" y="3594515"/>
            <a:ext cx="996409" cy="990228"/>
          </a:xfrm>
          <a:prstGeom prst="stripedRigh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675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[IMPLEMENTAZIONE] Aggiungi prodotto ( Grafica )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5382"/>
          <a:stretch/>
        </p:blipFill>
        <p:spPr>
          <a:xfrm>
            <a:off x="1830736" y="1659858"/>
            <a:ext cx="8529009" cy="4762501"/>
          </a:xfrm>
          <a:prstGeom prst="rect">
            <a:avLst/>
          </a:prstGeom>
        </p:spPr>
      </p:pic>
      <p:grpSp>
        <p:nvGrpSpPr>
          <p:cNvPr id="11" name="Gruppo 10"/>
          <p:cNvGrpSpPr/>
          <p:nvPr/>
        </p:nvGrpSpPr>
        <p:grpSpPr>
          <a:xfrm>
            <a:off x="8660412" y="1041400"/>
            <a:ext cx="3032833" cy="4291252"/>
            <a:chOff x="8661400" y="990600"/>
            <a:chExt cx="3032833" cy="4291252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" r="53054"/>
            <a:stretch/>
          </p:blipFill>
          <p:spPr>
            <a:xfrm>
              <a:off x="8661400" y="990600"/>
              <a:ext cx="3032833" cy="4291252"/>
            </a:xfrm>
            <a:prstGeom prst="rect">
              <a:avLst/>
            </a:prstGeom>
          </p:spPr>
        </p:pic>
        <p:sp>
          <p:nvSpPr>
            <p:cNvPr id="10" name="Ovale 9"/>
            <p:cNvSpPr/>
            <p:nvPr/>
          </p:nvSpPr>
          <p:spPr>
            <a:xfrm rot="509883">
              <a:off x="9355869" y="1980453"/>
              <a:ext cx="1179383" cy="595122"/>
            </a:xfrm>
            <a:prstGeom prst="ellipse">
              <a:avLst/>
            </a:prstGeom>
            <a:solidFill>
              <a:srgbClr val="000B7A"/>
            </a:solidFill>
            <a:ln>
              <a:solidFill>
                <a:srgbClr val="000B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296">
            <a:off x="9874297" y="3768885"/>
            <a:ext cx="1152242" cy="1152242"/>
          </a:xfrm>
          <a:prstGeom prst="rect">
            <a:avLst/>
          </a:prstGeom>
          <a:ln w="2286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Freccia a destra con strisce 11"/>
          <p:cNvSpPr/>
          <p:nvPr/>
        </p:nvSpPr>
        <p:spPr>
          <a:xfrm rot="5400000">
            <a:off x="10200495" y="2798637"/>
            <a:ext cx="725768" cy="873849"/>
          </a:xfrm>
          <a:prstGeom prst="striped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296">
            <a:off x="5568387" y="3473613"/>
            <a:ext cx="1152242" cy="1152242"/>
          </a:xfrm>
          <a:prstGeom prst="rect">
            <a:avLst/>
          </a:prstGeom>
          <a:ln w="2286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CasellaDiTesto 14"/>
          <p:cNvSpPr txBox="1"/>
          <p:nvPr/>
        </p:nvSpPr>
        <p:spPr>
          <a:xfrm>
            <a:off x="9572346" y="1641297"/>
            <a:ext cx="2120899" cy="11387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FASE 1</a:t>
            </a:r>
          </a:p>
          <a:p>
            <a:pPr algn="ctr"/>
            <a:r>
              <a:rPr lang="it-IT" sz="1600" dirty="0">
                <a:latin typeface="Cambria" panose="02040503050406030204" pitchFamily="18" charset="0"/>
              </a:rPr>
              <a:t>Sui prodotti andrà attaccato il </a:t>
            </a:r>
            <a:r>
              <a:rPr lang="it-IT" sz="1600" b="1" dirty="0">
                <a:latin typeface="Cambria" panose="02040503050406030204" pitchFamily="18" charset="0"/>
              </a:rPr>
              <a:t>QrCode</a:t>
            </a:r>
            <a:r>
              <a:rPr lang="it-IT" sz="1600" dirty="0">
                <a:latin typeface="Cambria" panose="02040503050406030204" pitchFamily="18" charset="0"/>
              </a:rPr>
              <a:t> corrispondente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7852294" y="5059563"/>
            <a:ext cx="1981987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FASE 2</a:t>
            </a:r>
          </a:p>
          <a:p>
            <a:pPr algn="ctr"/>
            <a:r>
              <a:rPr lang="it-IT" sz="1600" dirty="0">
                <a:latin typeface="Cambria" panose="02040503050406030204" pitchFamily="18" charset="0"/>
              </a:rPr>
              <a:t>Riconoscimento del QrCode posizionato davanti al lettore (Webcam)</a:t>
            </a:r>
          </a:p>
        </p:txBody>
      </p:sp>
      <p:sp>
        <p:nvSpPr>
          <p:cNvPr id="13" name="Freccia a destra con strisce 12"/>
          <p:cNvSpPr/>
          <p:nvPr/>
        </p:nvSpPr>
        <p:spPr>
          <a:xfrm rot="13146882">
            <a:off x="6950718" y="4626905"/>
            <a:ext cx="839735" cy="815334"/>
          </a:xfrm>
          <a:prstGeom prst="striped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76823" y="4613287"/>
            <a:ext cx="1981987" cy="11387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FASE 3</a:t>
            </a:r>
          </a:p>
          <a:p>
            <a:pPr algn="ctr"/>
            <a:r>
              <a:rPr lang="it-IT" sz="1600" dirty="0">
                <a:latin typeface="Cambria" panose="02040503050406030204" pitchFamily="18" charset="0"/>
              </a:rPr>
              <a:t>Il prodotto verrà inserito nel database</a:t>
            </a:r>
          </a:p>
        </p:txBody>
      </p:sp>
    </p:spTree>
    <p:extLst>
      <p:ext uri="{BB962C8B-B14F-4D97-AF65-F5344CB8AC3E}">
        <p14:creationId xmlns:p14="http://schemas.microsoft.com/office/powerpoint/2010/main" val="30629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3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[IMPLEMENTAZIONE] Aggiungi prodotto ( Codice )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04900" y="1463040"/>
            <a:ext cx="998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Cambria" panose="02040503050406030204" pitchFamily="18" charset="0"/>
              </a:rPr>
              <a:t>Librerie utilizzate: </a:t>
            </a:r>
            <a:r>
              <a:rPr lang="it-IT" dirty="0">
                <a:latin typeface="Cambria" panose="02040503050406030204" pitchFamily="18" charset="0"/>
              </a:rPr>
              <a:t>WebCam_Capture  e Zxing.</a:t>
            </a:r>
            <a:endParaRPr lang="it-IT" dirty="0"/>
          </a:p>
        </p:txBody>
      </p:sp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34" y="1832372"/>
            <a:ext cx="9869248" cy="4821647"/>
          </a:xfrm>
          <a:prstGeom prst="rect">
            <a:avLst/>
          </a:prstGeom>
        </p:spPr>
      </p:pic>
      <p:sp>
        <p:nvSpPr>
          <p:cNvPr id="17" name="Freccia a destra con strisce 16"/>
          <p:cNvSpPr/>
          <p:nvPr/>
        </p:nvSpPr>
        <p:spPr>
          <a:xfrm rot="8300121">
            <a:off x="8124783" y="3151693"/>
            <a:ext cx="725768" cy="873849"/>
          </a:xfrm>
          <a:prstGeom prst="striped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8927706" y="1882410"/>
            <a:ext cx="2120899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FASE 1</a:t>
            </a:r>
          </a:p>
          <a:p>
            <a:pPr algn="ctr"/>
            <a:r>
              <a:rPr lang="it-IT" sz="1600" dirty="0">
                <a:latin typeface="Cambria" panose="02040503050406030204" pitchFamily="18" charset="0"/>
              </a:rPr>
              <a:t>Inizializzo il collegamento con il dispositivo di acquisizione</a:t>
            </a:r>
          </a:p>
        </p:txBody>
      </p:sp>
    </p:spTree>
    <p:extLst>
      <p:ext uri="{BB962C8B-B14F-4D97-AF65-F5344CB8AC3E}">
        <p14:creationId xmlns:p14="http://schemas.microsoft.com/office/powerpoint/2010/main" val="23875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[IMPLEMENTAZIONE]  Aggiungi prodotto ( Codice ) </a:t>
            </a:r>
          </a:p>
        </p:txBody>
      </p:sp>
      <p:pic>
        <p:nvPicPr>
          <p:cNvPr id="4" name="Immagine 3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33" y="1832371"/>
            <a:ext cx="6365567" cy="4821647"/>
          </a:xfrm>
          <a:prstGeom prst="rect">
            <a:avLst/>
          </a:prstGeom>
        </p:spPr>
      </p:pic>
      <p:sp>
        <p:nvSpPr>
          <p:cNvPr id="5" name="Freccia a destra con strisce 4"/>
          <p:cNvSpPr/>
          <p:nvPr/>
        </p:nvSpPr>
        <p:spPr>
          <a:xfrm rot="8300121">
            <a:off x="8124783" y="3151693"/>
            <a:ext cx="725768" cy="873849"/>
          </a:xfrm>
          <a:prstGeom prst="striped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927706" y="1882410"/>
            <a:ext cx="2120899" cy="11387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FASE 2</a:t>
            </a:r>
          </a:p>
          <a:p>
            <a:pPr algn="ctr"/>
            <a:r>
              <a:rPr lang="it-IT" sz="1600" dirty="0">
                <a:latin typeface="Cambria" panose="02040503050406030204" pitchFamily="18" charset="0"/>
              </a:rPr>
              <a:t>Estraggo dal QrCode scannerizzato il suo codice corrispondente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04900" y="1463040"/>
            <a:ext cx="998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Cambria" panose="02040503050406030204" pitchFamily="18" charset="0"/>
              </a:rPr>
              <a:t>Librerie utilizzate: </a:t>
            </a:r>
            <a:r>
              <a:rPr lang="it-IT" dirty="0">
                <a:latin typeface="Cambria" panose="02040503050406030204" pitchFamily="18" charset="0"/>
              </a:rPr>
              <a:t>WebCam_Capture  e Zxing.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56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Academic Literature 16x9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ademicLiterature_16x9_TP103431361" id="{E42F603A-3EB0-4F1C-AFA9-C197F9B3C782}" vid="{07E8A2DE-5CF4-4492-8A7B-83D4B23C14F3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accademica, design con righe verticali e nastro (widescreen)</Template>
  <TotalTime>0</TotalTime>
  <Words>438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Cambria</vt:lpstr>
      <vt:lpstr>Euphemia</vt:lpstr>
      <vt:lpstr>Plantagenet Cherokee</vt:lpstr>
      <vt:lpstr>Wingdings</vt:lpstr>
      <vt:lpstr>Academic Literature 16x9</vt:lpstr>
      <vt:lpstr>FRIGO AUTOMATICO</vt:lpstr>
      <vt:lpstr>Presentazione standard di PowerPoint</vt:lpstr>
      <vt:lpstr>Presentazione standard di PowerPoint</vt:lpstr>
      <vt:lpstr>[ PROGETTAZIONE ] Una rapida occhiata generale</vt:lpstr>
      <vt:lpstr>[ PROGETTAZIONE ] Il mio ruolo, i miei compiti</vt:lpstr>
      <vt:lpstr>[IMPLEMENTAZIONE] Il cuore del progetto</vt:lpstr>
      <vt:lpstr>[IMPLEMENTAZIONE] Aggiungi prodotto ( Grafica )</vt:lpstr>
      <vt:lpstr>[IMPLEMENTAZIONE] Aggiungi prodotto ( Codice )</vt:lpstr>
      <vt:lpstr>[IMPLEMENTAZIONE]  Aggiungi prodotto ( Codice ) </vt:lpstr>
      <vt:lpstr>[IMPLEMENTAZIONE]  Aggiungi prodotto ( Codice ) </vt:lpstr>
      <vt:lpstr>[IMPLEMENTAZIONE]  Elimina prodotto ( Grafica )</vt:lpstr>
      <vt:lpstr>[IMPLEMENTAZIONE]  Elimina prodotto ( Codice )</vt:lpstr>
      <vt:lpstr>[IMPLEMENTAZIONE] A. di sviluppo e linguaggi utilizzati</vt:lpstr>
      <vt:lpstr>[COLLABORAZIONE]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2016-05-23T14:00:21Z</dcterms:created>
  <dcterms:modified xsi:type="dcterms:W3CDTF">2016-05-25T17:15:31Z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