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"/>
  </p:notesMasterIdLst>
  <p:sldIdLst>
    <p:sldId id="258" r:id="rId2"/>
    <p:sldId id="285" r:id="rId3"/>
    <p:sldId id="286" r:id="rId4"/>
    <p:sldId id="288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3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ADD45-682A-44F5-BA54-51189E3FF00D}" type="datetimeFigureOut">
              <a:rPr lang="en-GB" smtClean="0"/>
              <a:t>25/10/2017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D7DDB-55D7-49A8-A2B8-47EC7F6B70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71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2500" y="616683"/>
            <a:ext cx="4268028" cy="938718"/>
            <a:chOff x="952500" y="669848"/>
            <a:chExt cx="4268028" cy="938718"/>
          </a:xfrm>
        </p:grpSpPr>
        <p:sp>
          <p:nvSpPr>
            <p:cNvPr id="4" name="TextBox 3"/>
            <p:cNvSpPr txBox="1"/>
            <p:nvPr/>
          </p:nvSpPr>
          <p:spPr>
            <a:xfrm>
              <a:off x="952500" y="669848"/>
              <a:ext cx="42680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D04D1F"/>
                  </a:solidFill>
                </a:rPr>
                <a:t>TEXT </a:t>
              </a:r>
              <a:r>
                <a:rPr lang="en-US" sz="4000" dirty="0" smtClean="0">
                  <a:solidFill>
                    <a:srgbClr val="D04D1F"/>
                  </a:solidFill>
                </a:rPr>
                <a:t>ONE COLUMN</a:t>
              </a:r>
              <a:endParaRPr lang="en-US" sz="4000" dirty="0">
                <a:solidFill>
                  <a:srgbClr val="D04D1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52500" y="1239234"/>
              <a:ext cx="4091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Lid </a:t>
              </a:r>
              <a:r>
                <a:rPr lang="en-US" dirty="0" err="1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est</a:t>
              </a:r>
              <a:r>
                <a:rPr lang="en-US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dirty="0" err="1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laborum</a:t>
              </a:r>
              <a:r>
                <a:rPr lang="en-US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dirty="0" err="1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dolo</a:t>
              </a:r>
              <a:r>
                <a:rPr lang="en-US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dirty="0" err="1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rumes</a:t>
              </a:r>
              <a:r>
                <a:rPr lang="en-US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dirty="0" err="1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fugats</a:t>
              </a:r>
              <a:r>
                <a:rPr lang="en-US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dirty="0" err="1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untras</a:t>
              </a:r>
              <a:r>
                <a:rPr lang="en-US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endParaRPr lang="en-US" dirty="0">
                <a:solidFill>
                  <a:srgbClr val="D04D1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30966" y="2513714"/>
            <a:ext cx="923703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dolo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rumes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fugats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untras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solidFill>
                  <a:schemeClr val="accent5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Etharums</a:t>
            </a:r>
            <a:r>
              <a:rPr lang="en-US" dirty="0">
                <a:solidFill>
                  <a:schemeClr val="accent5"/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quidem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nemis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fugats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vitaes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nemo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minima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rerums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unsers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sadips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amets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natus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error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aperiam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quae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ab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et quasi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architecto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beatae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vitae dicta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sunt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explicabo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Nemo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ipsam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quia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voluptas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aspernatur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aut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odit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aut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fugit,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quia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consequuntur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magni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eos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qui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ratione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sequi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nesciunt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dolo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Etharums</a:t>
            </a:r>
            <a:r>
              <a:rPr lang="en-US" dirty="0" smtClean="0">
                <a:solidFill>
                  <a:schemeClr val="accent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quidem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nemis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fugats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vitaes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nemo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minima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rerums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unsers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sadips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09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utions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2500" y="1608564"/>
            <a:ext cx="10287000" cy="3640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974013" y="1928813"/>
            <a:ext cx="2962275" cy="29622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24352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435225" y="3429000"/>
            <a:ext cx="366077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4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-77688"/>
            <a:ext cx="9855200" cy="914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25CE7-B924-4995-9BF0-275CEBEFC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92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2500" y="616683"/>
            <a:ext cx="4406825" cy="938718"/>
            <a:chOff x="952500" y="669848"/>
            <a:chExt cx="4406825" cy="938718"/>
          </a:xfrm>
        </p:grpSpPr>
        <p:sp>
          <p:nvSpPr>
            <p:cNvPr id="4" name="TextBox 3"/>
            <p:cNvSpPr txBox="1"/>
            <p:nvPr/>
          </p:nvSpPr>
          <p:spPr>
            <a:xfrm>
              <a:off x="952500" y="669848"/>
              <a:ext cx="44068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D04D1F"/>
                  </a:solidFill>
                  <a:latin typeface="Calibri"/>
                </a:rPr>
                <a:t>TEXT TWO COLUMN</a:t>
              </a:r>
              <a:endParaRPr lang="en-US" sz="4000" dirty="0">
                <a:solidFill>
                  <a:srgbClr val="D04D1F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952500" y="1239234"/>
              <a:ext cx="4091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Lid </a:t>
              </a:r>
              <a:r>
                <a:rPr lang="en-US" sz="1800" dirty="0" err="1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est</a:t>
              </a:r>
              <a:r>
                <a:rPr lang="en-US" sz="1800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800" dirty="0" err="1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laborum</a:t>
              </a:r>
              <a:r>
                <a:rPr lang="en-US" sz="1800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800" dirty="0" err="1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dolo</a:t>
              </a:r>
              <a:r>
                <a:rPr lang="en-US" sz="1800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800" dirty="0" err="1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rumes</a:t>
              </a:r>
              <a:r>
                <a:rPr lang="en-US" sz="1800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800" dirty="0" err="1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fugats</a:t>
              </a:r>
              <a:r>
                <a:rPr lang="en-US" sz="1800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800" dirty="0" err="1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untras</a:t>
              </a:r>
              <a:r>
                <a:rPr lang="en-US" sz="1800" dirty="0">
                  <a:solidFill>
                    <a:srgbClr val="D04D1F"/>
                  </a:solidFill>
                  <a:latin typeface="Calibri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endParaRPr lang="en-US" sz="1800" dirty="0">
                <a:solidFill>
                  <a:srgbClr val="D04D1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30966" y="2247900"/>
            <a:ext cx="44382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dolo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rumes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fugats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untras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Etharums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quidem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nemis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fugats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vitaes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nemo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minima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rerums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unsers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sadips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amets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..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natus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error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aperiam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quae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ab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quasi.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Text Bullet Sample &amp; Text Bullet List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Text Bullet Sample &amp; Text Bullet List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Text Bullet Sample &amp; Text Bullet List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Text Bullet Sample &amp; Text Bullet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Open Sans" panose="020B0606030504020204" pitchFamily="34" charset="0"/>
                <a:cs typeface="Open Sans" panose="020B0606030504020204" pitchFamily="34" charset="0"/>
              </a:rPr>
              <a:t>List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999" y="2247900"/>
            <a:ext cx="44382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Lid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laborum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dolo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rumes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fugats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untras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Etharums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quidem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rerum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facilis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dolores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nemis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fugats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vitaes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nemo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minima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rerums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unsers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sadips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amets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perspiciatis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unde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omnis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iste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natus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error sit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voluptatem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accusantium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doloremque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laudantium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totam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rem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aperiam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eaque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ipsa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quae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illo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inventore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veritatis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quasi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 Bullet Sample &amp; Text Bullet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 Bullet Sample &amp; Text Bullet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 Bullet Sample &amp; Text Bullet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Text Bullet Sample &amp; Text Bullet List</a:t>
            </a:r>
          </a:p>
        </p:txBody>
      </p:sp>
    </p:spTree>
    <p:extLst>
      <p:ext uri="{BB962C8B-B14F-4D97-AF65-F5344CB8AC3E}">
        <p14:creationId xmlns:p14="http://schemas.microsoft.com/office/powerpoint/2010/main" val="3090529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876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0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60963" y="1597025"/>
            <a:ext cx="5495925" cy="36687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5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1231900" y="2245926"/>
            <a:ext cx="2432050" cy="251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1"/>
          </p:nvPr>
        </p:nvSpPr>
        <p:spPr>
          <a:xfrm>
            <a:off x="3663823" y="2247242"/>
            <a:ext cx="2432050" cy="251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6095492" y="2245926"/>
            <a:ext cx="2432050" cy="251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8527034" y="2245926"/>
            <a:ext cx="2432050" cy="25130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eatures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4132287" y="2247899"/>
            <a:ext cx="1856232" cy="18562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6205464" y="2247899"/>
            <a:ext cx="1856232" cy="18562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4132287" y="4315968"/>
            <a:ext cx="1856232" cy="18562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05464" y="4315968"/>
            <a:ext cx="1856232" cy="18562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28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717700" y="2332993"/>
            <a:ext cx="1856232" cy="18562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4017776" y="2332993"/>
            <a:ext cx="1856232" cy="18562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6317957" y="2332993"/>
            <a:ext cx="1856232" cy="18562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8618033" y="2332993"/>
            <a:ext cx="1856232" cy="185623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46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5875" y="2854112"/>
            <a:ext cx="2432050" cy="2185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47830" y="2854112"/>
            <a:ext cx="2432050" cy="2185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4879785" y="2854112"/>
            <a:ext cx="2432050" cy="2185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311739" y="2854112"/>
            <a:ext cx="2432050" cy="2185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9743693" y="2854112"/>
            <a:ext cx="2432050" cy="2185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0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3" y="1690688"/>
            <a:ext cx="2786248" cy="49619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788341" y="3167698"/>
            <a:ext cx="1901627" cy="22286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31461" y="2571644"/>
            <a:ext cx="1158507" cy="154023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27218" y="5615873"/>
            <a:ext cx="1062750" cy="20769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3724037" y="3013675"/>
            <a:ext cx="1894319" cy="308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 smtClean="0">
                <a:latin typeface="+mj-lt"/>
              </a:rPr>
              <a:t>Spectral</a:t>
            </a:r>
            <a:r>
              <a:rPr lang="de-DE" sz="1800" dirty="0" smtClean="0">
                <a:latin typeface="+mj-lt"/>
              </a:rPr>
              <a:t> </a:t>
            </a:r>
            <a:r>
              <a:rPr lang="de-DE" sz="1800" dirty="0" err="1" smtClean="0">
                <a:latin typeface="+mj-lt"/>
              </a:rPr>
              <a:t>indices</a:t>
            </a:r>
            <a:endParaRPr lang="de-DE" sz="1800" dirty="0">
              <a:latin typeface="+mj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24037" y="5411675"/>
            <a:ext cx="2077952" cy="308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 smtClean="0">
                <a:latin typeface="+mj-lt"/>
              </a:rPr>
              <a:t>Soil</a:t>
            </a:r>
            <a:r>
              <a:rPr lang="de-DE" sz="1800" dirty="0" smtClean="0">
                <a:latin typeface="+mj-lt"/>
              </a:rPr>
              <a:t> </a:t>
            </a:r>
            <a:r>
              <a:rPr lang="de-DE" sz="1800" dirty="0" err="1" smtClean="0">
                <a:latin typeface="+mj-lt"/>
              </a:rPr>
              <a:t>related</a:t>
            </a:r>
            <a:r>
              <a:rPr lang="de-DE" sz="1800" dirty="0" smtClean="0">
                <a:latin typeface="+mj-lt"/>
              </a:rPr>
              <a:t> </a:t>
            </a:r>
            <a:r>
              <a:rPr lang="de-DE" sz="1800" dirty="0" err="1" smtClean="0">
                <a:latin typeface="+mj-lt"/>
              </a:rPr>
              <a:t>data</a:t>
            </a:r>
            <a:endParaRPr lang="de-DE" sz="1800" dirty="0">
              <a:latin typeface="+mj-lt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35005" y="1374079"/>
            <a:ext cx="3384425" cy="231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i="1" dirty="0" smtClean="0">
                <a:solidFill>
                  <a:schemeClr val="tx1"/>
                </a:solidFill>
                <a:latin typeface="+mj-lt"/>
              </a:rPr>
              <a:t>Environmental </a:t>
            </a:r>
            <a:r>
              <a:rPr lang="de-DE" sz="1800" b="1" i="1" dirty="0" smtClean="0">
                <a:solidFill>
                  <a:schemeClr val="tx1"/>
                </a:solidFill>
                <a:latin typeface="+mj-lt"/>
              </a:rPr>
              <a:t>Station</a:t>
            </a:r>
            <a:endParaRPr lang="de-DE" sz="1800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689968" y="1717497"/>
            <a:ext cx="1760128" cy="231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 smtClean="0">
                <a:solidFill>
                  <a:schemeClr val="tx1"/>
                </a:solidFill>
                <a:latin typeface="+mj-lt"/>
              </a:rPr>
              <a:t>Specific</a:t>
            </a:r>
            <a:r>
              <a:rPr lang="de-DE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b="1" dirty="0" err="1" smtClean="0">
                <a:solidFill>
                  <a:schemeClr val="tx1"/>
                </a:solidFill>
                <a:latin typeface="+mj-lt"/>
              </a:rPr>
              <a:t>Metrics</a:t>
            </a:r>
            <a:endParaRPr lang="de-DE" sz="18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022176" y="1670966"/>
            <a:ext cx="6252446" cy="5001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err="1" smtClean="0">
                <a:latin typeface="+mj-lt"/>
              </a:rPr>
              <a:t>Differences</a:t>
            </a:r>
            <a:r>
              <a:rPr lang="de-DE" sz="1800" dirty="0" smtClean="0">
                <a:latin typeface="+mj-lt"/>
              </a:rPr>
              <a:t> </a:t>
            </a:r>
            <a:r>
              <a:rPr lang="de-DE" sz="1800" dirty="0" err="1" smtClean="0">
                <a:latin typeface="+mj-lt"/>
              </a:rPr>
              <a:t>between</a:t>
            </a:r>
            <a:r>
              <a:rPr lang="de-DE" sz="1800" dirty="0" smtClean="0">
                <a:latin typeface="+mj-lt"/>
              </a:rPr>
              <a:t> </a:t>
            </a:r>
            <a:r>
              <a:rPr lang="de-DE" sz="1800" dirty="0" err="1" smtClean="0">
                <a:latin typeface="+mj-lt"/>
              </a:rPr>
              <a:t>the</a:t>
            </a:r>
            <a:r>
              <a:rPr lang="de-DE" sz="1800" dirty="0" smtClean="0">
                <a:latin typeface="+mj-lt"/>
              </a:rPr>
              <a:t> </a:t>
            </a:r>
            <a:r>
              <a:rPr lang="de-DE" sz="1800" dirty="0" err="1" smtClean="0">
                <a:latin typeface="+mj-lt"/>
              </a:rPr>
              <a:t>Metrics</a:t>
            </a:r>
            <a:r>
              <a:rPr lang="de-DE" sz="1800" dirty="0" smtClean="0">
                <a:latin typeface="+mj-lt"/>
              </a:rPr>
              <a:t>:</a:t>
            </a:r>
          </a:p>
          <a:p>
            <a:pPr lvl="1"/>
            <a:r>
              <a:rPr lang="de-DE" sz="1400" dirty="0" smtClean="0">
                <a:latin typeface="+mj-lt"/>
              </a:rPr>
              <a:t>Time of </a:t>
            </a:r>
            <a:r>
              <a:rPr lang="de-DE" sz="1400" dirty="0" err="1" smtClean="0">
                <a:latin typeface="+mj-lt"/>
              </a:rPr>
              <a:t>Acquisition</a:t>
            </a:r>
            <a:endParaRPr lang="de-DE" sz="1400" dirty="0" smtClean="0">
              <a:latin typeface="+mj-lt"/>
            </a:endParaRPr>
          </a:p>
          <a:p>
            <a:pPr lvl="1"/>
            <a:r>
              <a:rPr lang="de-DE" sz="1400" dirty="0" smtClean="0">
                <a:latin typeface="+mj-lt"/>
              </a:rPr>
              <a:t>Time </a:t>
            </a:r>
            <a:r>
              <a:rPr lang="de-DE" sz="1400" dirty="0" err="1" smtClean="0">
                <a:latin typeface="+mj-lt"/>
              </a:rPr>
              <a:t>intervals</a:t>
            </a:r>
            <a:endParaRPr lang="de-DE" sz="1400" dirty="0" smtClean="0">
              <a:latin typeface="+mj-lt"/>
            </a:endParaRPr>
          </a:p>
          <a:p>
            <a:pPr lvl="1"/>
            <a:r>
              <a:rPr lang="de-DE" sz="1400" dirty="0" err="1" smtClean="0">
                <a:latin typeface="+mj-lt"/>
              </a:rPr>
              <a:t>No</a:t>
            </a:r>
            <a:r>
              <a:rPr lang="de-DE" sz="1400" dirty="0" smtClean="0">
                <a:latin typeface="+mj-lt"/>
              </a:rPr>
              <a:t>. </a:t>
            </a:r>
            <a:r>
              <a:rPr lang="de-DE" sz="1400" dirty="0" err="1" smtClean="0">
                <a:latin typeface="+mj-lt"/>
              </a:rPr>
              <a:t>Observations</a:t>
            </a:r>
            <a:endParaRPr lang="de-DE" sz="1400" dirty="0" smtClean="0">
              <a:latin typeface="+mj-lt"/>
            </a:endParaRPr>
          </a:p>
          <a:p>
            <a:pPr lvl="1"/>
            <a:r>
              <a:rPr lang="de-DE" sz="1400" dirty="0" smtClean="0">
                <a:latin typeface="+mj-lt"/>
              </a:rPr>
              <a:t>Units</a:t>
            </a:r>
          </a:p>
          <a:p>
            <a:pPr lvl="1"/>
            <a:endParaRPr lang="de-DE" sz="1400" dirty="0" smtClean="0">
              <a:latin typeface="+mj-lt"/>
            </a:endParaRPr>
          </a:p>
          <a:p>
            <a:pPr marL="0" indent="0">
              <a:buNone/>
            </a:pPr>
            <a:r>
              <a:rPr lang="de-DE" sz="1800" dirty="0" err="1" smtClean="0">
                <a:latin typeface="+mj-lt"/>
              </a:rPr>
              <a:t>Difficult</a:t>
            </a:r>
            <a:r>
              <a:rPr lang="de-DE" sz="1800" dirty="0" smtClean="0">
                <a:latin typeface="+mj-lt"/>
              </a:rPr>
              <a:t> </a:t>
            </a:r>
            <a:r>
              <a:rPr lang="de-DE" sz="1800" dirty="0" err="1" smtClean="0">
                <a:latin typeface="+mj-lt"/>
              </a:rPr>
              <a:t>to</a:t>
            </a:r>
            <a:r>
              <a:rPr lang="de-DE" sz="1800" dirty="0" smtClean="0">
                <a:latin typeface="+mj-lt"/>
              </a:rPr>
              <a:t> handle:</a:t>
            </a:r>
          </a:p>
          <a:p>
            <a:pPr lvl="1"/>
            <a:r>
              <a:rPr lang="de-DE" sz="1400" dirty="0" smtClean="0">
                <a:latin typeface="+mj-lt"/>
              </a:rPr>
              <a:t>Multiple </a:t>
            </a:r>
            <a:r>
              <a:rPr lang="de-DE" sz="1400" dirty="0" err="1" smtClean="0">
                <a:latin typeface="+mj-lt"/>
              </a:rPr>
              <a:t>Stations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with</a:t>
            </a:r>
            <a:r>
              <a:rPr lang="de-DE" sz="1400" dirty="0" smtClean="0">
                <a:latin typeface="+mj-lt"/>
              </a:rPr>
              <a:t> different </a:t>
            </a:r>
            <a:r>
              <a:rPr lang="de-DE" sz="1400" dirty="0" err="1" smtClean="0">
                <a:latin typeface="+mj-lt"/>
              </a:rPr>
              <a:t>sensors</a:t>
            </a:r>
            <a:endParaRPr lang="de-DE" sz="1400" dirty="0" smtClean="0">
              <a:latin typeface="+mj-lt"/>
            </a:endParaRPr>
          </a:p>
          <a:p>
            <a:pPr lvl="1"/>
            <a:r>
              <a:rPr lang="de-DE" sz="1400" dirty="0" smtClean="0">
                <a:latin typeface="+mj-lt"/>
              </a:rPr>
              <a:t>Sensor </a:t>
            </a:r>
            <a:r>
              <a:rPr lang="de-DE" sz="1400" dirty="0" err="1" smtClean="0">
                <a:latin typeface="+mj-lt"/>
              </a:rPr>
              <a:t>replacement</a:t>
            </a:r>
            <a:endParaRPr lang="de-DE" sz="1400" dirty="0" smtClean="0">
              <a:latin typeface="+mj-lt"/>
            </a:endParaRPr>
          </a:p>
          <a:p>
            <a:pPr lvl="1"/>
            <a:r>
              <a:rPr lang="de-DE" sz="1400" dirty="0" err="1" smtClean="0">
                <a:latin typeface="+mj-lt"/>
              </a:rPr>
              <a:t>Timeseries</a:t>
            </a:r>
            <a:endParaRPr lang="de-DE" sz="1400" dirty="0" smtClean="0">
              <a:latin typeface="+mj-lt"/>
            </a:endParaRPr>
          </a:p>
          <a:p>
            <a:pPr lvl="1"/>
            <a:endParaRPr lang="de-DE" sz="1400" dirty="0" smtClean="0">
              <a:latin typeface="+mj-lt"/>
            </a:endParaRPr>
          </a:p>
          <a:p>
            <a:pPr marL="0" indent="0">
              <a:buNone/>
            </a:pPr>
            <a:r>
              <a:rPr lang="de-DE" sz="1800" dirty="0" err="1" smtClean="0">
                <a:latin typeface="+mj-lt"/>
              </a:rPr>
              <a:t>Wishes</a:t>
            </a:r>
            <a:r>
              <a:rPr lang="de-DE" sz="1800" dirty="0" smtClean="0">
                <a:latin typeface="+mj-lt"/>
              </a:rPr>
              <a:t> of </a:t>
            </a:r>
            <a:r>
              <a:rPr lang="de-DE" sz="1800" dirty="0" err="1" smtClean="0">
                <a:latin typeface="+mj-lt"/>
              </a:rPr>
              <a:t>the</a:t>
            </a:r>
            <a:r>
              <a:rPr lang="de-DE" sz="1800" dirty="0" smtClean="0">
                <a:latin typeface="+mj-lt"/>
              </a:rPr>
              <a:t> </a:t>
            </a:r>
            <a:r>
              <a:rPr lang="de-DE" sz="1800" dirty="0" err="1" smtClean="0">
                <a:latin typeface="+mj-lt"/>
              </a:rPr>
              <a:t>users</a:t>
            </a:r>
            <a:endParaRPr lang="de-DE" sz="1800" dirty="0" smtClean="0">
              <a:latin typeface="+mj-lt"/>
            </a:endParaRPr>
          </a:p>
          <a:p>
            <a:pPr lvl="1"/>
            <a:r>
              <a:rPr lang="de-DE" sz="1400" dirty="0" smtClean="0">
                <a:latin typeface="+mj-lt"/>
              </a:rPr>
              <a:t>Quick </a:t>
            </a:r>
            <a:r>
              <a:rPr lang="de-DE" sz="1400" dirty="0" err="1" smtClean="0">
                <a:latin typeface="+mj-lt"/>
              </a:rPr>
              <a:t>overview</a:t>
            </a:r>
            <a:endParaRPr lang="de-DE" sz="1400" dirty="0" smtClean="0">
              <a:latin typeface="+mj-lt"/>
            </a:endParaRPr>
          </a:p>
          <a:p>
            <a:pPr lvl="1"/>
            <a:r>
              <a:rPr lang="de-DE" sz="1400" dirty="0" smtClean="0">
                <a:latin typeface="+mj-lt"/>
              </a:rPr>
              <a:t>Simple </a:t>
            </a:r>
            <a:r>
              <a:rPr lang="de-DE" sz="1400" dirty="0" err="1" smtClean="0">
                <a:latin typeface="+mj-lt"/>
              </a:rPr>
              <a:t>data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access</a:t>
            </a:r>
            <a:endParaRPr lang="de-DE" sz="1400" dirty="0" smtClean="0">
              <a:latin typeface="+mj-lt"/>
            </a:endParaRPr>
          </a:p>
          <a:p>
            <a:pPr lvl="1"/>
            <a:r>
              <a:rPr lang="de-DE" sz="1400" dirty="0" err="1" smtClean="0">
                <a:latin typeface="+mj-lt"/>
              </a:rPr>
              <a:t>Unproblematic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data</a:t>
            </a:r>
            <a:r>
              <a:rPr lang="de-DE" sz="1400" dirty="0" smtClean="0">
                <a:latin typeface="+mj-lt"/>
              </a:rPr>
              <a:t> </a:t>
            </a:r>
            <a:r>
              <a:rPr lang="de-DE" sz="1400" dirty="0" err="1" smtClean="0">
                <a:latin typeface="+mj-lt"/>
              </a:rPr>
              <a:t>handling</a:t>
            </a:r>
            <a:endParaRPr lang="de-DE" sz="1400" dirty="0" smtClean="0">
              <a:latin typeface="+mj-lt"/>
            </a:endParaRPr>
          </a:p>
          <a:p>
            <a:pPr lvl="1"/>
            <a:r>
              <a:rPr lang="de-DE" sz="1400" dirty="0" err="1" smtClean="0">
                <a:latin typeface="+mj-lt"/>
              </a:rPr>
              <a:t>Automatization</a:t>
            </a:r>
            <a:endParaRPr lang="de-DE" sz="1400" dirty="0" smtClean="0">
              <a:latin typeface="+mj-lt"/>
            </a:endParaRPr>
          </a:p>
          <a:p>
            <a:endParaRPr lang="de-DE" sz="1800" dirty="0" smtClean="0">
              <a:latin typeface="+mj-lt"/>
            </a:endParaRPr>
          </a:p>
          <a:p>
            <a:pPr lvl="1"/>
            <a:endParaRPr lang="de-DE" sz="1400" dirty="0">
              <a:latin typeface="+mj-lt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8569818" y="6344586"/>
            <a:ext cx="3704804" cy="308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 smtClean="0">
                <a:latin typeface="+mj-lt"/>
              </a:rPr>
              <a:t>&gt;&gt; </a:t>
            </a:r>
            <a:r>
              <a:rPr lang="de-DE" b="1" dirty="0" err="1" smtClean="0">
                <a:latin typeface="+mj-lt"/>
              </a:rPr>
              <a:t>Standardization</a:t>
            </a:r>
            <a:endParaRPr lang="de-DE" b="1" dirty="0">
              <a:latin typeface="+mj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722795" y="2362212"/>
            <a:ext cx="1894319" cy="308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dirty="0" smtClean="0">
                <a:latin typeface="+mj-lt"/>
              </a:rPr>
              <a:t>Solar </a:t>
            </a:r>
            <a:r>
              <a:rPr lang="de-DE" sz="1800" dirty="0" err="1" smtClean="0">
                <a:latin typeface="+mj-lt"/>
              </a:rPr>
              <a:t>Irradiance</a:t>
            </a:r>
            <a:endParaRPr lang="de-DE" sz="1800" dirty="0">
              <a:latin typeface="+mj-l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57968" y="395726"/>
            <a:ext cx="10627801" cy="914400"/>
          </a:xfr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de-DE" sz="40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Station </a:t>
            </a:r>
            <a:r>
              <a:rPr lang="de-DE" sz="400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40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Database</a:t>
            </a:r>
            <a:endParaRPr lang="en-GB" sz="22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03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8" grpId="0"/>
      <p:bldP spid="29" grpId="0"/>
      <p:bldP spid="30" grpId="0"/>
      <p:bldP spid="3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5968"/>
            <a:ext cx="3070253" cy="2404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163" y="4307640"/>
            <a:ext cx="5468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SWE provides the possibilities to: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Discover sensors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, processes, and observations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Task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sensors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or models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Access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observations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and observation streams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Publish-subscribe capabilities for alerts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Robust sensor system and process descriptions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63" y="1853281"/>
            <a:ext cx="681824" cy="6818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63" y="2005681"/>
            <a:ext cx="681824" cy="6818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63" y="2158081"/>
            <a:ext cx="681824" cy="6818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63" y="2310481"/>
            <a:ext cx="681824" cy="6818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63" y="2462881"/>
            <a:ext cx="681824" cy="6818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3" y="2615281"/>
            <a:ext cx="681824" cy="6818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23" y="2156744"/>
            <a:ext cx="613567" cy="835561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5745571" y="2348886"/>
            <a:ext cx="977051" cy="45720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621709" y="2345924"/>
            <a:ext cx="977051" cy="45720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94466" y="4210413"/>
            <a:ext cx="53051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smtClean="0">
                <a:solidFill>
                  <a:schemeClr val="accent5"/>
                </a:solidFill>
                <a:latin typeface="+mj-lt"/>
              </a:rPr>
              <a:t>OGC (Open Geospatial Consortium)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dirty="0" smtClean="0">
                <a:solidFill>
                  <a:schemeClr val="accent5"/>
                </a:solidFill>
                <a:latin typeface="+mj-lt"/>
              </a:rPr>
              <a:t>International, non-profit </a:t>
            </a:r>
            <a:r>
              <a:rPr lang="de-DE" sz="2000" dirty="0" err="1" smtClean="0">
                <a:solidFill>
                  <a:schemeClr val="accent5"/>
                </a:solidFill>
                <a:latin typeface="+mj-lt"/>
              </a:rPr>
              <a:t>organization</a:t>
            </a:r>
            <a:endParaRPr lang="de-DE" sz="2000" dirty="0" smtClean="0">
              <a:solidFill>
                <a:schemeClr val="accent5"/>
              </a:solidFill>
              <a:latin typeface="+mj-lt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380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companies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agencies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 and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j-lt"/>
              </a:rPr>
              <a:t>universities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000" noProof="0" dirty="0" err="1" smtClean="0">
                <a:solidFill>
                  <a:schemeClr val="accent5"/>
                </a:solidFill>
                <a:latin typeface="+mj-lt"/>
              </a:rPr>
              <a:t>Introduced</a:t>
            </a:r>
            <a:r>
              <a:rPr lang="de-DE" sz="2000" noProof="0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sz="2000" noProof="0" dirty="0" err="1" smtClean="0">
                <a:solidFill>
                  <a:schemeClr val="accent5"/>
                </a:solidFill>
                <a:latin typeface="+mj-lt"/>
              </a:rPr>
              <a:t>many</a:t>
            </a:r>
            <a:r>
              <a:rPr lang="de-DE" sz="2000" noProof="0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sz="2000" noProof="0" dirty="0" err="1" smtClean="0">
                <a:solidFill>
                  <a:schemeClr val="accent5"/>
                </a:solidFill>
                <a:latin typeface="+mj-lt"/>
              </a:rPr>
              <a:t>standards</a:t>
            </a:r>
            <a:r>
              <a:rPr lang="de-DE" sz="2000" noProof="0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sz="2000" noProof="0" dirty="0" err="1" smtClean="0">
                <a:solidFill>
                  <a:schemeClr val="accent5"/>
                </a:solidFill>
                <a:latin typeface="+mj-lt"/>
              </a:rPr>
              <a:t>for</a:t>
            </a:r>
            <a:r>
              <a:rPr lang="de-DE" sz="2000" noProof="0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sz="2000" noProof="0" dirty="0" err="1" smtClean="0">
                <a:solidFill>
                  <a:schemeClr val="accent5"/>
                </a:solidFill>
                <a:latin typeface="+mj-lt"/>
              </a:rPr>
              <a:t>data</a:t>
            </a:r>
            <a:r>
              <a:rPr lang="de-DE" sz="2000" noProof="0" dirty="0" smtClean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sz="2000" noProof="0" dirty="0" err="1" smtClean="0">
                <a:solidFill>
                  <a:schemeClr val="accent5"/>
                </a:solidFill>
                <a:latin typeface="+mj-lt"/>
              </a:rPr>
              <a:t>handling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20" name="Picture 19" descr="Image vectorielle gratuite: Ordinateur, Réseau, Serveur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026" y="1685835"/>
            <a:ext cx="1493500" cy="1789218"/>
          </a:xfrm>
          <a:prstGeom prst="rect">
            <a:avLst/>
          </a:prstGeom>
          <a:ln/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357968" y="395726"/>
            <a:ext cx="10627801" cy="914400"/>
          </a:xfr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Sensor Web </a:t>
            </a:r>
            <a:r>
              <a:rPr lang="de-DE" sz="400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Enablement</a:t>
            </a:r>
            <a:r>
              <a:rPr lang="de-DE" sz="40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(SWE) </a:t>
            </a:r>
            <a:r>
              <a:rPr lang="de-DE" sz="400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defined</a:t>
            </a:r>
            <a:r>
              <a:rPr lang="de-DE" sz="40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400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by</a:t>
            </a:r>
            <a:r>
              <a:rPr lang="de-DE" sz="40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OGC</a:t>
            </a:r>
            <a:endParaRPr lang="en-GB" sz="22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5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 animBg="1"/>
      <p:bldP spid="24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22" name="Right Arrow 21"/>
          <p:cNvSpPr/>
          <p:nvPr/>
        </p:nvSpPr>
        <p:spPr>
          <a:xfrm>
            <a:off x="2267969" y="2729718"/>
            <a:ext cx="1931797" cy="457200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4350364" y="1496025"/>
            <a:ext cx="3519805" cy="2924586"/>
            <a:chOff x="8303491" y="2150857"/>
            <a:chExt cx="3519805" cy="2924586"/>
          </a:xfrm>
        </p:grpSpPr>
        <p:pic>
          <p:nvPicPr>
            <p:cNvPr id="26" name="Picture 25" descr="C:\Users\avianello\AppData\Local\Microsoft\Windows\INetCache\Content.Word\sos_service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3491" y="2878292"/>
              <a:ext cx="3519805" cy="1662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9251" y="2150857"/>
              <a:ext cx="628650" cy="62865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06876" y="4561093"/>
              <a:ext cx="581025" cy="51435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4350364" y="4584011"/>
            <a:ext cx="40226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chemeClr val="accent5"/>
                </a:solidFill>
                <a:latin typeface="+mj-lt"/>
              </a:rPr>
              <a:t>SensorML</a:t>
            </a:r>
            <a:r>
              <a:rPr lang="en-US" b="1" dirty="0" smtClean="0">
                <a:solidFill>
                  <a:schemeClr val="accent5"/>
                </a:solidFill>
                <a:latin typeface="+mj-lt"/>
              </a:rPr>
              <a:t>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+mj-lt"/>
              </a:rPr>
              <a:t>models </a:t>
            </a:r>
            <a:r>
              <a:rPr lang="en-US" dirty="0">
                <a:solidFill>
                  <a:schemeClr val="accent5"/>
                </a:solidFill>
                <a:latin typeface="+mj-lt"/>
              </a:rPr>
              <a:t>and schema for sensor systems and processes surrounding measurements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+mj-lt"/>
              </a:rPr>
              <a:t>Observations &amp; </a:t>
            </a:r>
            <a:r>
              <a:rPr lang="en-US" b="1" dirty="0" smtClean="0">
                <a:solidFill>
                  <a:schemeClr val="accent5"/>
                </a:solidFill>
                <a:latin typeface="+mj-lt"/>
              </a:rPr>
              <a:t>Measurements(O&amp;M):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  <a:latin typeface="+mj-lt"/>
              </a:rPr>
              <a:t>models </a:t>
            </a:r>
            <a:r>
              <a:rPr lang="en-US" dirty="0">
                <a:solidFill>
                  <a:schemeClr val="accent5"/>
                </a:solidFill>
                <a:latin typeface="+mj-lt"/>
              </a:rPr>
              <a:t>and schema for packaging observation values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229568" y="2529616"/>
            <a:ext cx="3879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/>
                </a:solidFill>
                <a:latin typeface="+mj-lt"/>
              </a:rPr>
              <a:t>Sensor Observation Service (SOS) </a:t>
            </a:r>
            <a:endParaRPr lang="en-US" dirty="0">
              <a:solidFill>
                <a:schemeClr val="accent5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/>
                </a:solidFill>
                <a:latin typeface="+mj-lt"/>
              </a:rPr>
              <a:t>An Open-Source implementation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/>
                </a:solidFill>
                <a:latin typeface="+mj-lt"/>
              </a:rPr>
              <a:t>Used @ </a:t>
            </a:r>
            <a:r>
              <a:rPr lang="en-US" dirty="0" smtClean="0">
                <a:solidFill>
                  <a:srgbClr val="C00000"/>
                </a:solidFill>
                <a:latin typeface="+mj-lt"/>
              </a:rPr>
              <a:t>EURAC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89" y="2182642"/>
            <a:ext cx="1506016" cy="573721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357969" y="395726"/>
            <a:ext cx="9855200" cy="914400"/>
          </a:xfr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Server </a:t>
            </a:r>
            <a:r>
              <a:rPr lang="de-DE" sz="4000" dirty="0" err="1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Structure</a:t>
            </a:r>
            <a:r>
              <a:rPr lang="de-DE" sz="40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and SOS Implementation</a:t>
            </a:r>
            <a:endParaRPr lang="en-GB" sz="22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Image vectorielle gratuite: Ordinateur, Réseau, Serveur ...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0" y="2096672"/>
            <a:ext cx="1493500" cy="178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66"/>
          <a:stretch/>
        </p:blipFill>
        <p:spPr>
          <a:xfrm>
            <a:off x="4536807" y="2860768"/>
            <a:ext cx="3118385" cy="176475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244663" y="2599880"/>
            <a:ext cx="2544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/>
                </a:solidFill>
                <a:latin typeface="+mj-lt"/>
              </a:rPr>
              <a:t>Access by Programming</a:t>
            </a:r>
            <a:endParaRPr lang="en-US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3079" y="3453844"/>
            <a:ext cx="2788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/>
                </a:solidFill>
                <a:latin typeface="+mj-lt"/>
              </a:rPr>
              <a:t>Access by Web Applications</a:t>
            </a:r>
            <a:endParaRPr lang="en-US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2926" y="1690688"/>
            <a:ext cx="3519805" cy="2924586"/>
            <a:chOff x="8303491" y="2150857"/>
            <a:chExt cx="3519805" cy="2924586"/>
          </a:xfrm>
        </p:grpSpPr>
        <p:pic>
          <p:nvPicPr>
            <p:cNvPr id="20" name="Picture 19" descr="C:\Users\avianello\AppData\Local\Microsoft\Windows\INetCache\Content.Word\sos_service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3491" y="2878292"/>
              <a:ext cx="3519805" cy="16624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9251" y="2150857"/>
              <a:ext cx="628650" cy="62865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06876" y="4561093"/>
              <a:ext cx="581025" cy="514350"/>
            </a:xfrm>
            <a:prstGeom prst="rect">
              <a:avLst/>
            </a:prstGeom>
          </p:spPr>
        </p:pic>
      </p:grpSp>
      <p:sp>
        <p:nvSpPr>
          <p:cNvPr id="7" name="Left-Right Arrow 6"/>
          <p:cNvSpPr/>
          <p:nvPr/>
        </p:nvSpPr>
        <p:spPr>
          <a:xfrm>
            <a:off x="4082731" y="2969212"/>
            <a:ext cx="1216152" cy="484632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-Right Arrow 29"/>
          <p:cNvSpPr/>
          <p:nvPr/>
        </p:nvSpPr>
        <p:spPr>
          <a:xfrm>
            <a:off x="6981993" y="2969212"/>
            <a:ext cx="1241086" cy="484632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752" y="1847174"/>
            <a:ext cx="828675" cy="7250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4663" y="1971073"/>
            <a:ext cx="1399280" cy="477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9625" y="4202087"/>
            <a:ext cx="1319604" cy="84687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229" y="4147403"/>
            <a:ext cx="1737714" cy="6238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3079" y="4821568"/>
            <a:ext cx="1019317" cy="295316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639265" y="5586332"/>
            <a:ext cx="3583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/>
                </a:solidFill>
                <a:latin typeface="+mj-lt"/>
              </a:rPr>
              <a:t>The Server DB can be addressed and accessed via a Application Programming Interface (API)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57969" y="395726"/>
            <a:ext cx="9855200" cy="914400"/>
          </a:xfr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Data Access</a:t>
            </a:r>
            <a:endParaRPr lang="en-GB" sz="22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29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7" grpId="0" animBg="1"/>
      <p:bldP spid="30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69" y="395726"/>
            <a:ext cx="9855200" cy="914400"/>
          </a:xfrm>
        </p:spPr>
        <p:txBody>
          <a:bodyPr/>
          <a:lstStyle/>
          <a:p>
            <a:pPr algn="l"/>
            <a:r>
              <a:rPr lang="de-DE" sz="4000" dirty="0" err="1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Terminology</a:t>
            </a:r>
            <a:endParaRPr lang="en-GB" sz="2200" dirty="0">
              <a:solidFill>
                <a:schemeClr val="accent5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53702"/>
            <a:ext cx="10515600" cy="5204297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>
                <a:solidFill>
                  <a:schemeClr val="accent5"/>
                </a:solidFill>
              </a:rPr>
              <a:t>Feature </a:t>
            </a:r>
            <a:r>
              <a:rPr lang="en-GB" b="1" dirty="0">
                <a:solidFill>
                  <a:schemeClr val="accent5"/>
                </a:solidFill>
              </a:rPr>
              <a:t>of interest (FOI</a:t>
            </a:r>
            <a:r>
              <a:rPr lang="en-GB" b="1" dirty="0" smtClean="0">
                <a:solidFill>
                  <a:schemeClr val="accent5"/>
                </a:solidFill>
              </a:rPr>
              <a:t>)</a:t>
            </a:r>
            <a:endParaRPr lang="en-GB" dirty="0" smtClean="0">
              <a:solidFill>
                <a:schemeClr val="accent5"/>
              </a:solidFill>
            </a:endParaRPr>
          </a:p>
          <a:p>
            <a:pPr lvl="1"/>
            <a:r>
              <a:rPr lang="en-GB" dirty="0" smtClean="0">
                <a:solidFill>
                  <a:schemeClr val="accent5"/>
                </a:solidFill>
              </a:rPr>
              <a:t>Real </a:t>
            </a:r>
            <a:r>
              <a:rPr lang="en-GB" dirty="0">
                <a:solidFill>
                  <a:schemeClr val="accent5"/>
                </a:solidFill>
              </a:rPr>
              <a:t>world </a:t>
            </a:r>
            <a:r>
              <a:rPr lang="en-GB" dirty="0" smtClean="0">
                <a:solidFill>
                  <a:schemeClr val="accent5"/>
                </a:solidFill>
              </a:rPr>
              <a:t>object, monitoring station</a:t>
            </a:r>
          </a:p>
          <a:p>
            <a:pPr lvl="1"/>
            <a:r>
              <a:rPr lang="en-GB" i="1" dirty="0" smtClean="0">
                <a:solidFill>
                  <a:schemeClr val="accent5"/>
                </a:solidFill>
              </a:rPr>
              <a:t>Example: </a:t>
            </a:r>
            <a:r>
              <a:rPr lang="en-GB" dirty="0" smtClean="0">
                <a:solidFill>
                  <a:schemeClr val="accent5"/>
                </a:solidFill>
              </a:rPr>
              <a:t>“vimes1500”</a:t>
            </a:r>
            <a:endParaRPr lang="en-GB" b="1" dirty="0">
              <a:solidFill>
                <a:schemeClr val="accent5"/>
              </a:solidFill>
            </a:endParaRPr>
          </a:p>
          <a:p>
            <a:r>
              <a:rPr lang="en-GB" b="1" dirty="0" smtClean="0">
                <a:solidFill>
                  <a:schemeClr val="accent5"/>
                </a:solidFill>
              </a:rPr>
              <a:t>Procedure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T</a:t>
            </a:r>
            <a:r>
              <a:rPr lang="en-GB" dirty="0" smtClean="0">
                <a:solidFill>
                  <a:schemeClr val="accent5"/>
                </a:solidFill>
              </a:rPr>
              <a:t>he </a:t>
            </a:r>
            <a:r>
              <a:rPr lang="en-GB" dirty="0">
                <a:solidFill>
                  <a:schemeClr val="accent5"/>
                </a:solidFill>
              </a:rPr>
              <a:t>instrument/sensor </a:t>
            </a:r>
            <a:r>
              <a:rPr lang="en-GB" dirty="0" smtClean="0">
                <a:solidFill>
                  <a:schemeClr val="accent5"/>
                </a:solidFill>
              </a:rPr>
              <a:t>on a monitoring station</a:t>
            </a:r>
          </a:p>
          <a:p>
            <a:pPr lvl="1"/>
            <a:r>
              <a:rPr lang="en-GB" i="1" dirty="0">
                <a:solidFill>
                  <a:schemeClr val="accent5"/>
                </a:solidFill>
              </a:rPr>
              <a:t>Example</a:t>
            </a:r>
            <a:r>
              <a:rPr lang="en-GB" i="1" dirty="0" smtClean="0">
                <a:solidFill>
                  <a:schemeClr val="accent5"/>
                </a:solidFill>
              </a:rPr>
              <a:t>: </a:t>
            </a:r>
            <a:r>
              <a:rPr lang="en-GB" dirty="0" smtClean="0">
                <a:solidFill>
                  <a:schemeClr val="accent5"/>
                </a:solidFill>
              </a:rPr>
              <a:t>“QuantumSensor_vimes1500”</a:t>
            </a:r>
            <a:endParaRPr lang="en-GB" dirty="0">
              <a:solidFill>
                <a:schemeClr val="accent5"/>
              </a:solidFill>
            </a:endParaRPr>
          </a:p>
          <a:p>
            <a:r>
              <a:rPr lang="en-GB" b="1" dirty="0" smtClean="0">
                <a:solidFill>
                  <a:schemeClr val="accent5"/>
                </a:solidFill>
              </a:rPr>
              <a:t>Offering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L</a:t>
            </a:r>
            <a:r>
              <a:rPr lang="en-GB" dirty="0" smtClean="0">
                <a:solidFill>
                  <a:schemeClr val="accent5"/>
                </a:solidFill>
              </a:rPr>
              <a:t>ogical </a:t>
            </a:r>
            <a:r>
              <a:rPr lang="en-GB" dirty="0">
                <a:solidFill>
                  <a:schemeClr val="accent5"/>
                </a:solidFill>
              </a:rPr>
              <a:t>grouping of measured parameters </a:t>
            </a:r>
            <a:r>
              <a:rPr lang="en-GB" dirty="0" smtClean="0">
                <a:solidFill>
                  <a:schemeClr val="accent5"/>
                </a:solidFill>
              </a:rPr>
              <a:t>by one procedure</a:t>
            </a:r>
          </a:p>
          <a:p>
            <a:pPr lvl="1"/>
            <a:r>
              <a:rPr lang="en-GB" i="1" dirty="0">
                <a:solidFill>
                  <a:schemeClr val="accent5"/>
                </a:solidFill>
              </a:rPr>
              <a:t>Example</a:t>
            </a:r>
            <a:r>
              <a:rPr lang="en-GB" i="1" dirty="0" smtClean="0">
                <a:solidFill>
                  <a:schemeClr val="accent5"/>
                </a:solidFill>
              </a:rPr>
              <a:t>: </a:t>
            </a:r>
            <a:r>
              <a:rPr lang="en-GB" dirty="0" smtClean="0">
                <a:solidFill>
                  <a:schemeClr val="accent5"/>
                </a:solidFill>
              </a:rPr>
              <a:t>“PAR_vimes1500”, the </a:t>
            </a:r>
            <a:r>
              <a:rPr lang="en-GB" dirty="0" err="1" smtClean="0">
                <a:solidFill>
                  <a:schemeClr val="accent5"/>
                </a:solidFill>
              </a:rPr>
              <a:t>Photosynthetically</a:t>
            </a:r>
            <a:r>
              <a:rPr lang="en-GB" dirty="0" smtClean="0">
                <a:solidFill>
                  <a:schemeClr val="accent5"/>
                </a:solidFill>
              </a:rPr>
              <a:t> </a:t>
            </a:r>
            <a:r>
              <a:rPr lang="en-GB" dirty="0">
                <a:solidFill>
                  <a:schemeClr val="accent5"/>
                </a:solidFill>
              </a:rPr>
              <a:t>Active </a:t>
            </a:r>
            <a:r>
              <a:rPr lang="en-GB" dirty="0" smtClean="0">
                <a:solidFill>
                  <a:schemeClr val="accent5"/>
                </a:solidFill>
              </a:rPr>
              <a:t>Radiation</a:t>
            </a:r>
            <a:endParaRPr lang="en-GB" dirty="0">
              <a:solidFill>
                <a:schemeClr val="accent5"/>
              </a:solidFill>
            </a:endParaRPr>
          </a:p>
          <a:p>
            <a:r>
              <a:rPr lang="en-GB" b="1" dirty="0" smtClean="0">
                <a:solidFill>
                  <a:schemeClr val="accent5"/>
                </a:solidFill>
              </a:rPr>
              <a:t>Observed Property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M</a:t>
            </a:r>
            <a:r>
              <a:rPr lang="en-GB" dirty="0" smtClean="0">
                <a:solidFill>
                  <a:schemeClr val="accent5"/>
                </a:solidFill>
              </a:rPr>
              <a:t>easured </a:t>
            </a:r>
            <a:r>
              <a:rPr lang="en-GB" dirty="0">
                <a:solidFill>
                  <a:schemeClr val="accent5"/>
                </a:solidFill>
              </a:rPr>
              <a:t>parameter/phenomenon/category </a:t>
            </a:r>
            <a:endParaRPr lang="en-GB" dirty="0" smtClean="0">
              <a:solidFill>
                <a:schemeClr val="accent5"/>
              </a:solidFill>
            </a:endParaRPr>
          </a:p>
          <a:p>
            <a:pPr lvl="1"/>
            <a:r>
              <a:rPr lang="en-GB" i="1" dirty="0">
                <a:solidFill>
                  <a:schemeClr val="accent5"/>
                </a:solidFill>
              </a:rPr>
              <a:t>Example: </a:t>
            </a:r>
            <a:r>
              <a:rPr lang="en-GB" i="1" dirty="0" smtClean="0">
                <a:solidFill>
                  <a:schemeClr val="accent5"/>
                </a:solidFill>
              </a:rPr>
              <a:t> </a:t>
            </a:r>
            <a:r>
              <a:rPr lang="en-GB" dirty="0" smtClean="0">
                <a:solidFill>
                  <a:schemeClr val="accent5"/>
                </a:solidFill>
              </a:rPr>
              <a:t>"PARup_vimes1500, </a:t>
            </a:r>
            <a:r>
              <a:rPr lang="en-GB" dirty="0" err="1">
                <a:solidFill>
                  <a:schemeClr val="accent5"/>
                </a:solidFill>
              </a:rPr>
              <a:t>Photosynthetically</a:t>
            </a:r>
            <a:r>
              <a:rPr lang="en-GB" dirty="0">
                <a:solidFill>
                  <a:schemeClr val="accent5"/>
                </a:solidFill>
              </a:rPr>
              <a:t> Active Radiation </a:t>
            </a:r>
            <a:r>
              <a:rPr lang="en-GB" dirty="0" smtClean="0">
                <a:solidFill>
                  <a:schemeClr val="accent5"/>
                </a:solidFill>
              </a:rPr>
              <a:t>- incoming</a:t>
            </a:r>
            <a:endParaRPr lang="en-GB" dirty="0">
              <a:solidFill>
                <a:schemeClr val="accent5"/>
              </a:solidFill>
            </a:endParaRPr>
          </a:p>
          <a:p>
            <a:r>
              <a:rPr lang="en-GB" b="1" dirty="0" smtClean="0">
                <a:solidFill>
                  <a:schemeClr val="accent5"/>
                </a:solidFill>
              </a:rPr>
              <a:t>Phenomenon Time/Timestamp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T</a:t>
            </a:r>
            <a:r>
              <a:rPr lang="en-GB" dirty="0" smtClean="0">
                <a:solidFill>
                  <a:schemeClr val="accent5"/>
                </a:solidFill>
              </a:rPr>
              <a:t>imestamp of </a:t>
            </a:r>
            <a:r>
              <a:rPr lang="en-GB" dirty="0">
                <a:solidFill>
                  <a:schemeClr val="accent5"/>
                </a:solidFill>
              </a:rPr>
              <a:t>a measurement </a:t>
            </a:r>
            <a:endParaRPr lang="en-GB" dirty="0" smtClean="0">
              <a:solidFill>
                <a:schemeClr val="accent5"/>
              </a:solidFill>
            </a:endParaRPr>
          </a:p>
          <a:p>
            <a:pPr lvl="1"/>
            <a:r>
              <a:rPr lang="en-GB" i="1" dirty="0">
                <a:solidFill>
                  <a:schemeClr val="accent5"/>
                </a:solidFill>
              </a:rPr>
              <a:t>Example</a:t>
            </a:r>
            <a:r>
              <a:rPr lang="en-GB" i="1" dirty="0" smtClean="0">
                <a:solidFill>
                  <a:schemeClr val="accent5"/>
                </a:solidFill>
              </a:rPr>
              <a:t>: </a:t>
            </a:r>
            <a:r>
              <a:rPr lang="en-GB" dirty="0" smtClean="0">
                <a:solidFill>
                  <a:schemeClr val="accent5"/>
                </a:solidFill>
              </a:rPr>
              <a:t>“2016-06-01T00:15:00”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6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EURAC_new_2017">
  <a:themeElements>
    <a:clrScheme name="Eurac Research Colors 2016">
      <a:dk1>
        <a:sysClr val="windowText" lastClr="000000"/>
      </a:dk1>
      <a:lt1>
        <a:sysClr val="window" lastClr="FFFFFF"/>
      </a:lt1>
      <a:dk2>
        <a:srgbClr val="000000"/>
      </a:dk2>
      <a:lt2>
        <a:srgbClr val="CCCECD"/>
      </a:lt2>
      <a:accent1>
        <a:srgbClr val="D04D2A"/>
      </a:accent1>
      <a:accent2>
        <a:srgbClr val="CCCECD"/>
      </a:accent2>
      <a:accent3>
        <a:srgbClr val="D04D2A"/>
      </a:accent3>
      <a:accent4>
        <a:srgbClr val="848B94"/>
      </a:accent4>
      <a:accent5>
        <a:srgbClr val="D04D2A"/>
      </a:accent5>
      <a:accent6>
        <a:srgbClr val="848B94"/>
      </a:accent6>
      <a:hlink>
        <a:srgbClr val="848B94"/>
      </a:hlink>
      <a:folHlink>
        <a:srgbClr val="D04D2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urac-PPT.pptx" id="{19B87FE3-D69A-49CD-9A4F-F492015CFA88}" vid="{0EF24F6F-781D-4E66-8C51-F33C5ABFB9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Presentation_EURAC_new_2017</Template>
  <TotalTime>0</TotalTime>
  <Words>257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Presentation_EURAC_new_2017</vt:lpstr>
      <vt:lpstr>PowerPoint Presentation</vt:lpstr>
      <vt:lpstr>PowerPoint Presentation</vt:lpstr>
      <vt:lpstr>PowerPoint Presentation</vt:lpstr>
      <vt:lpstr>PowerPoint Presentation</vt:lpstr>
      <vt:lpstr>Terminology</vt:lpstr>
    </vt:vector>
  </TitlesOfParts>
  <Company>Scientificnetwork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MRossi</dc:creator>
  <cp:lastModifiedBy>MRossi</cp:lastModifiedBy>
  <cp:revision>71</cp:revision>
  <dcterms:created xsi:type="dcterms:W3CDTF">2017-09-20T13:25:40Z</dcterms:created>
  <dcterms:modified xsi:type="dcterms:W3CDTF">2017-10-25T07:45:27Z</dcterms:modified>
</cp:coreProperties>
</file>