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85" r:id="rId3"/>
    <p:sldId id="286" r:id="rId4"/>
    <p:sldId id="288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ADD45-682A-44F5-BA54-51189E3FF00D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D7DDB-55D7-49A8-A2B8-47EC7F6B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071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18A-B1C3-49F2-BE41-3B55FB320E94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5CE7-B924-4995-9BF0-275CEBEFCB4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5318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 rot="16200000">
            <a:off x="5845822" y="-5814334"/>
            <a:ext cx="531845" cy="121605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 rot="3403826">
            <a:off x="308458" y="-9756"/>
            <a:ext cx="529342" cy="10236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157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18A-B1C3-49F2-BE41-3B55FB320E94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5CE7-B924-4995-9BF0-275CEBEFC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38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18A-B1C3-49F2-BE41-3B55FB320E94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5CE7-B924-4995-9BF0-275CEBEFC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27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18A-B1C3-49F2-BE41-3B55FB320E94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5CE7-B924-4995-9BF0-275CEBEFCB4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5318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4682799" y="-4651311"/>
            <a:ext cx="531845" cy="98344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 rot="3403826">
            <a:off x="308458" y="-9756"/>
            <a:ext cx="529342" cy="10236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982200" y="23813"/>
            <a:ext cx="2128935" cy="494522"/>
            <a:chOff x="838200" y="78566"/>
            <a:chExt cx="2128935" cy="494522"/>
          </a:xfrm>
        </p:grpSpPr>
        <p:sp>
          <p:nvSpPr>
            <p:cNvPr id="11" name="Double Brace 10"/>
            <p:cNvSpPr/>
            <p:nvPr userDrawn="1"/>
          </p:nvSpPr>
          <p:spPr>
            <a:xfrm>
              <a:off x="838200" y="78566"/>
              <a:ext cx="2128935" cy="494522"/>
            </a:xfrm>
            <a:prstGeom prst="bracePair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Garamond" panose="02020404030301010803" pitchFamily="18" charset="0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974270" y="78566"/>
              <a:ext cx="1856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Getting</a:t>
              </a:r>
              <a:r>
                <a:rPr lang="de-DE" dirty="0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 </a:t>
              </a:r>
              <a:r>
                <a:rPr lang="de-DE" dirty="0" err="1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Sta</a:t>
              </a:r>
              <a:r>
                <a:rPr lang="de-DE" sz="2400" b="1" baseline="0" dirty="0" err="1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R</a:t>
              </a:r>
              <a:r>
                <a:rPr lang="de-DE" dirty="0" err="1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ted</a:t>
              </a:r>
              <a:r>
                <a:rPr lang="de-DE" baseline="0" dirty="0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 </a:t>
              </a:r>
              <a:endParaRPr lang="en-GB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14" name="Rectangle 13"/>
          <p:cNvSpPr/>
          <p:nvPr userDrawn="1"/>
        </p:nvSpPr>
        <p:spPr>
          <a:xfrm rot="16200000">
            <a:off x="5845822" y="-5814334"/>
            <a:ext cx="531845" cy="121605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8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18A-B1C3-49F2-BE41-3B55FB320E94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5CE7-B924-4995-9BF0-275CEBEFCB4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5318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4682799" y="-4651311"/>
            <a:ext cx="531845" cy="98344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 rot="3403826">
            <a:off x="308458" y="-9756"/>
            <a:ext cx="529342" cy="10236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982200" y="23813"/>
            <a:ext cx="2128935" cy="494522"/>
            <a:chOff x="838200" y="78566"/>
            <a:chExt cx="2128935" cy="494522"/>
          </a:xfrm>
        </p:grpSpPr>
        <p:sp>
          <p:nvSpPr>
            <p:cNvPr id="11" name="Double Brace 10"/>
            <p:cNvSpPr/>
            <p:nvPr userDrawn="1"/>
          </p:nvSpPr>
          <p:spPr>
            <a:xfrm>
              <a:off x="838200" y="78566"/>
              <a:ext cx="2128935" cy="494522"/>
            </a:xfrm>
            <a:prstGeom prst="bracePair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Garamond" panose="02020404030301010803" pitchFamily="18" charset="0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974270" y="78566"/>
              <a:ext cx="1856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Getting</a:t>
              </a:r>
              <a:r>
                <a:rPr lang="de-DE" dirty="0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 </a:t>
              </a:r>
              <a:r>
                <a:rPr lang="de-DE" dirty="0" err="1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Sta</a:t>
              </a:r>
              <a:r>
                <a:rPr lang="de-DE" sz="2400" b="1" baseline="0" dirty="0" err="1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R</a:t>
              </a:r>
              <a:r>
                <a:rPr lang="de-DE" dirty="0" err="1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ted</a:t>
              </a:r>
              <a:r>
                <a:rPr lang="de-DE" baseline="0" dirty="0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 </a:t>
              </a:r>
              <a:endParaRPr lang="en-GB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14" name="Rectangle 13"/>
          <p:cNvSpPr/>
          <p:nvPr userDrawn="1"/>
        </p:nvSpPr>
        <p:spPr>
          <a:xfrm rot="16200000">
            <a:off x="5845822" y="-5814334"/>
            <a:ext cx="531845" cy="121605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86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18A-B1C3-49F2-BE41-3B55FB320E94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5CE7-B924-4995-9BF0-275CEBEFCB4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5318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 rot="16200000">
            <a:off x="4682799" y="-4651311"/>
            <a:ext cx="531845" cy="98344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 rot="3403826">
            <a:off x="308458" y="-9756"/>
            <a:ext cx="529342" cy="10236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982200" y="23813"/>
            <a:ext cx="2128935" cy="494522"/>
            <a:chOff x="838200" y="78566"/>
            <a:chExt cx="2128935" cy="494522"/>
          </a:xfrm>
        </p:grpSpPr>
        <p:sp>
          <p:nvSpPr>
            <p:cNvPr id="12" name="Double Brace 11"/>
            <p:cNvSpPr/>
            <p:nvPr userDrawn="1"/>
          </p:nvSpPr>
          <p:spPr>
            <a:xfrm>
              <a:off x="838200" y="78566"/>
              <a:ext cx="2128935" cy="494522"/>
            </a:xfrm>
            <a:prstGeom prst="bracePair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Garamond" panose="02020404030301010803" pitchFamily="18" charset="0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974270" y="78566"/>
              <a:ext cx="1856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Getting</a:t>
              </a:r>
              <a:r>
                <a:rPr lang="de-DE" dirty="0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 </a:t>
              </a:r>
              <a:r>
                <a:rPr lang="de-DE" dirty="0" err="1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Sta</a:t>
              </a:r>
              <a:r>
                <a:rPr lang="de-DE" sz="2400" b="1" baseline="0" dirty="0" err="1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R</a:t>
              </a:r>
              <a:r>
                <a:rPr lang="de-DE" dirty="0" err="1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ted</a:t>
              </a:r>
              <a:r>
                <a:rPr lang="de-DE" baseline="0" dirty="0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 </a:t>
              </a:r>
              <a:endParaRPr lang="en-GB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 rot="16200000">
            <a:off x="5845822" y="-5814334"/>
            <a:ext cx="531845" cy="121605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7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18A-B1C3-49F2-BE41-3B55FB320E94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5CE7-B924-4995-9BF0-275CEBEFCB4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5318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4682799" y="-4651311"/>
            <a:ext cx="531845" cy="98344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 rot="3403826">
            <a:off x="308458" y="-9756"/>
            <a:ext cx="529342" cy="10236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982200" y="23813"/>
            <a:ext cx="2128935" cy="494522"/>
            <a:chOff x="838200" y="78566"/>
            <a:chExt cx="2128935" cy="494522"/>
          </a:xfrm>
        </p:grpSpPr>
        <p:sp>
          <p:nvSpPr>
            <p:cNvPr id="18" name="Double Brace 17"/>
            <p:cNvSpPr/>
            <p:nvPr userDrawn="1"/>
          </p:nvSpPr>
          <p:spPr>
            <a:xfrm>
              <a:off x="838200" y="78566"/>
              <a:ext cx="2128935" cy="494522"/>
            </a:xfrm>
            <a:prstGeom prst="bracePair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Garamond" panose="02020404030301010803" pitchFamily="18" charset="0"/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974270" y="78566"/>
              <a:ext cx="1856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Getting</a:t>
              </a:r>
              <a:r>
                <a:rPr lang="de-DE" dirty="0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 </a:t>
              </a:r>
              <a:r>
                <a:rPr lang="de-DE" dirty="0" err="1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Sta</a:t>
              </a:r>
              <a:r>
                <a:rPr lang="de-DE" sz="2400" b="1" baseline="0" dirty="0" err="1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R</a:t>
              </a:r>
              <a:r>
                <a:rPr lang="de-DE" dirty="0" err="1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ted</a:t>
              </a:r>
              <a:r>
                <a:rPr lang="de-DE" baseline="0" dirty="0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 </a:t>
              </a:r>
              <a:endParaRPr lang="en-GB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21" name="Rectangle 20"/>
          <p:cNvSpPr/>
          <p:nvPr userDrawn="1"/>
        </p:nvSpPr>
        <p:spPr>
          <a:xfrm rot="16200000">
            <a:off x="5845822" y="-5814334"/>
            <a:ext cx="531845" cy="121605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37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18A-B1C3-49F2-BE41-3B55FB320E94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5CE7-B924-4995-9BF0-275CEBEFC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47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18A-B1C3-49F2-BE41-3B55FB320E94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5CE7-B924-4995-9BF0-275CEBEFC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96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18A-B1C3-49F2-BE41-3B55FB320E94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5CE7-B924-4995-9BF0-275CEBEFC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18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18A-B1C3-49F2-BE41-3B55FB320E94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5CE7-B924-4995-9BF0-275CEBEFC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98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392C318A-B1C3-49F2-BE41-3B55FB320E94}" type="datetimeFigureOut">
              <a:rPr lang="en-GB" smtClean="0"/>
              <a:pPr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B5A25CE7-B924-4995-9BF0-275CEBEFCB4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9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>
              <a:lumMod val="75000"/>
            </a:schemeClr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>
              <a:lumMod val="75000"/>
            </a:schemeClr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From</a:t>
            </a:r>
            <a:r>
              <a:rPr lang="de-DE" dirty="0" smtClean="0"/>
              <a:t> Station Data </a:t>
            </a:r>
            <a:r>
              <a:rPr lang="de-DE" dirty="0" err="1" smtClean="0"/>
              <a:t>to</a:t>
            </a:r>
            <a:r>
              <a:rPr lang="de-DE" dirty="0" smtClean="0"/>
              <a:t> a Database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3" y="1690688"/>
            <a:ext cx="2786248" cy="496194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788341" y="3167698"/>
            <a:ext cx="1901627" cy="22286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31461" y="2571644"/>
            <a:ext cx="1158507" cy="154023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27218" y="5615873"/>
            <a:ext cx="1062750" cy="20769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724036" y="2417622"/>
            <a:ext cx="1779789" cy="3080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800" dirty="0" smtClean="0"/>
              <a:t>Solar Irradiation</a:t>
            </a:r>
            <a:endParaRPr lang="de-DE" sz="1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724037" y="3013675"/>
            <a:ext cx="1894319" cy="308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 smtClean="0"/>
              <a:t>Spectral</a:t>
            </a:r>
            <a:r>
              <a:rPr lang="de-DE" sz="1800" dirty="0" smtClean="0"/>
              <a:t> </a:t>
            </a:r>
            <a:r>
              <a:rPr lang="de-DE" sz="1800" dirty="0" err="1" smtClean="0"/>
              <a:t>indices</a:t>
            </a:r>
            <a:endParaRPr lang="de-DE" sz="18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724037" y="5411675"/>
            <a:ext cx="2077952" cy="308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 smtClean="0"/>
              <a:t>Soil</a:t>
            </a:r>
            <a:r>
              <a:rPr lang="de-DE" sz="1800" dirty="0" smtClean="0"/>
              <a:t> </a:t>
            </a:r>
            <a:r>
              <a:rPr lang="de-DE" sz="1800" dirty="0" err="1" smtClean="0"/>
              <a:t>related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endParaRPr lang="de-DE" sz="18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48304" y="1371072"/>
            <a:ext cx="3384425" cy="231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>
                <a:solidFill>
                  <a:schemeClr val="tx1"/>
                </a:solidFill>
              </a:rPr>
              <a:t>Environmental Observation Station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689968" y="1717497"/>
            <a:ext cx="1760128" cy="231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 smtClean="0">
                <a:solidFill>
                  <a:schemeClr val="tx1"/>
                </a:solidFill>
              </a:rPr>
              <a:t>Specific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Metrics</a:t>
            </a:r>
            <a:endParaRPr lang="de-DE" sz="1800" dirty="0" smtClean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022176" y="1670966"/>
            <a:ext cx="6252446" cy="5001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 smtClean="0"/>
              <a:t>Differences</a:t>
            </a:r>
            <a:r>
              <a:rPr lang="de-DE" sz="1800" dirty="0" smtClean="0"/>
              <a:t> </a:t>
            </a:r>
            <a:r>
              <a:rPr lang="de-DE" sz="1800" dirty="0" err="1" smtClean="0"/>
              <a:t>between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Metrics</a:t>
            </a:r>
            <a:r>
              <a:rPr lang="de-DE" sz="1800" dirty="0" smtClean="0"/>
              <a:t>:</a:t>
            </a:r>
          </a:p>
          <a:p>
            <a:pPr lvl="1"/>
            <a:r>
              <a:rPr lang="de-DE" sz="1400" dirty="0" smtClean="0"/>
              <a:t>Time </a:t>
            </a:r>
            <a:r>
              <a:rPr lang="de-DE" sz="1400" dirty="0" smtClean="0"/>
              <a:t>of </a:t>
            </a:r>
            <a:r>
              <a:rPr lang="de-DE" sz="1400" dirty="0" err="1" smtClean="0"/>
              <a:t>Acquisition</a:t>
            </a:r>
            <a:endParaRPr lang="de-DE" sz="1400" dirty="0" smtClean="0"/>
          </a:p>
          <a:p>
            <a:pPr lvl="1"/>
            <a:r>
              <a:rPr lang="de-DE" sz="1400" dirty="0" smtClean="0"/>
              <a:t>Time </a:t>
            </a:r>
            <a:r>
              <a:rPr lang="de-DE" sz="1400" dirty="0" err="1" smtClean="0"/>
              <a:t>intervals</a:t>
            </a:r>
            <a:endParaRPr lang="de-DE" sz="1400" dirty="0" smtClean="0"/>
          </a:p>
          <a:p>
            <a:pPr lvl="1"/>
            <a:r>
              <a:rPr lang="de-DE" sz="1400" dirty="0" err="1" smtClean="0"/>
              <a:t>No</a:t>
            </a:r>
            <a:r>
              <a:rPr lang="de-DE" sz="1400" dirty="0" smtClean="0"/>
              <a:t>. </a:t>
            </a:r>
            <a:r>
              <a:rPr lang="de-DE" sz="1400" dirty="0" err="1" smtClean="0"/>
              <a:t>Observations</a:t>
            </a:r>
            <a:endParaRPr lang="de-DE" sz="1400" dirty="0" smtClean="0"/>
          </a:p>
          <a:p>
            <a:pPr lvl="1"/>
            <a:r>
              <a:rPr lang="de-DE" sz="1400" dirty="0" smtClean="0"/>
              <a:t>Units</a:t>
            </a:r>
          </a:p>
          <a:p>
            <a:pPr lvl="1"/>
            <a:endParaRPr lang="de-DE" sz="1400" dirty="0" smtClean="0"/>
          </a:p>
          <a:p>
            <a:pPr marL="0" indent="0">
              <a:buNone/>
            </a:pPr>
            <a:r>
              <a:rPr lang="de-DE" sz="1800" dirty="0" err="1" smtClean="0"/>
              <a:t>Difficult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handle:</a:t>
            </a:r>
          </a:p>
          <a:p>
            <a:pPr lvl="1"/>
            <a:r>
              <a:rPr lang="de-DE" sz="1400" dirty="0" smtClean="0"/>
              <a:t>Multiple </a:t>
            </a:r>
            <a:r>
              <a:rPr lang="de-DE" sz="1400" dirty="0" err="1" smtClean="0"/>
              <a:t>Stations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different </a:t>
            </a:r>
            <a:r>
              <a:rPr lang="de-DE" sz="1400" dirty="0" err="1" smtClean="0"/>
              <a:t>sensors</a:t>
            </a:r>
            <a:endParaRPr lang="de-DE" sz="1400" dirty="0" smtClean="0"/>
          </a:p>
          <a:p>
            <a:pPr lvl="1"/>
            <a:r>
              <a:rPr lang="de-DE" sz="1400" dirty="0" smtClean="0"/>
              <a:t>Sensor </a:t>
            </a:r>
            <a:r>
              <a:rPr lang="de-DE" sz="1400" dirty="0" err="1" smtClean="0"/>
              <a:t>replacement</a:t>
            </a:r>
            <a:endParaRPr lang="de-DE" sz="1400" dirty="0" smtClean="0"/>
          </a:p>
          <a:p>
            <a:pPr lvl="1"/>
            <a:r>
              <a:rPr lang="de-DE" sz="1400" dirty="0" err="1" smtClean="0"/>
              <a:t>Timeseries</a:t>
            </a:r>
            <a:endParaRPr lang="de-DE" sz="1400" dirty="0" smtClean="0"/>
          </a:p>
          <a:p>
            <a:pPr lvl="1"/>
            <a:endParaRPr lang="de-DE" sz="1400" dirty="0" smtClean="0"/>
          </a:p>
          <a:p>
            <a:pPr marL="0" indent="0">
              <a:buNone/>
            </a:pPr>
            <a:r>
              <a:rPr lang="de-DE" sz="1800" dirty="0" err="1" smtClean="0"/>
              <a:t>Wishes</a:t>
            </a:r>
            <a:r>
              <a:rPr lang="de-DE" sz="1800" dirty="0" smtClean="0"/>
              <a:t> of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users</a:t>
            </a:r>
            <a:endParaRPr lang="de-DE" sz="1800" dirty="0" smtClean="0"/>
          </a:p>
          <a:p>
            <a:pPr lvl="1"/>
            <a:r>
              <a:rPr lang="de-DE" sz="1400" dirty="0" smtClean="0"/>
              <a:t>Quick </a:t>
            </a:r>
            <a:r>
              <a:rPr lang="de-DE" sz="1400" dirty="0" err="1" smtClean="0"/>
              <a:t>overview</a:t>
            </a:r>
            <a:endParaRPr lang="de-DE" sz="1400" dirty="0" smtClean="0"/>
          </a:p>
          <a:p>
            <a:pPr lvl="1"/>
            <a:r>
              <a:rPr lang="de-DE" sz="1400" dirty="0" smtClean="0"/>
              <a:t>Simple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access</a:t>
            </a:r>
            <a:endParaRPr lang="de-DE" sz="1400" dirty="0" smtClean="0"/>
          </a:p>
          <a:p>
            <a:pPr lvl="1"/>
            <a:r>
              <a:rPr lang="de-DE" sz="1400" dirty="0" err="1" smtClean="0"/>
              <a:t>Unproblematic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handling</a:t>
            </a:r>
            <a:endParaRPr lang="de-DE" sz="1400" dirty="0" smtClean="0"/>
          </a:p>
          <a:p>
            <a:pPr lvl="1"/>
            <a:r>
              <a:rPr lang="de-DE" sz="1400" dirty="0" err="1" smtClean="0"/>
              <a:t>Automatization</a:t>
            </a:r>
            <a:endParaRPr lang="de-DE" sz="1400" dirty="0" smtClean="0"/>
          </a:p>
          <a:p>
            <a:endParaRPr lang="de-DE" sz="1800" dirty="0" smtClean="0"/>
          </a:p>
          <a:p>
            <a:pPr lvl="1"/>
            <a:endParaRPr lang="de-DE" sz="14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8569818" y="6344586"/>
            <a:ext cx="3704804" cy="308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 smtClean="0"/>
              <a:t>&gt;&gt; </a:t>
            </a:r>
            <a:r>
              <a:rPr lang="de-DE" b="1" dirty="0" err="1" smtClean="0"/>
              <a:t>Standardization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8810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  <p:bldP spid="19" grpId="0"/>
      <p:bldP spid="28" grpId="0"/>
      <p:bldP spid="29" grpId="0"/>
      <p:bldP spid="30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Sensor Web </a:t>
            </a:r>
            <a:r>
              <a:rPr lang="de-DE" dirty="0" err="1" smtClean="0"/>
              <a:t>Enablement</a:t>
            </a:r>
            <a:r>
              <a:rPr lang="de-DE" dirty="0" smtClean="0"/>
              <a:t> (SWE</a:t>
            </a:r>
            <a:r>
              <a:rPr lang="de-DE" dirty="0" smtClean="0"/>
              <a:t>)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OGC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5968"/>
            <a:ext cx="3070253" cy="2404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9163" y="4307640"/>
            <a:ext cx="5305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SWE provides the possibilities to: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Discover sensors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, processes, and observations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Task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sensors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or models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Access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observations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and observation streams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Publish-subscribe capabilities for alerts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Robust sensor system and process descriptions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63" y="1853281"/>
            <a:ext cx="681824" cy="6818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63" y="2005681"/>
            <a:ext cx="681824" cy="6818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63" y="2158081"/>
            <a:ext cx="681824" cy="6818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363" y="2310481"/>
            <a:ext cx="681824" cy="6818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63" y="2462881"/>
            <a:ext cx="681824" cy="6818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3" y="2615281"/>
            <a:ext cx="681824" cy="681824"/>
          </a:xfrm>
          <a:prstGeom prst="rect">
            <a:avLst/>
          </a:prstGeom>
        </p:spPr>
      </p:pic>
      <p:pic>
        <p:nvPicPr>
          <p:cNvPr id="18" name="Content Placeholder 1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226" y="1718399"/>
            <a:ext cx="1269609" cy="1561188"/>
          </a:xfr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23" y="2156744"/>
            <a:ext cx="613567" cy="835561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5745571" y="2348886"/>
            <a:ext cx="977051" cy="45720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7621709" y="2345924"/>
            <a:ext cx="977051" cy="45720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6794466" y="4210413"/>
            <a:ext cx="53051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OGC (Open Geospatial Consortium)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:</a:t>
            </a: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International, non-profit </a:t>
            </a:r>
            <a:r>
              <a:rPr lang="de-DE" sz="2000" dirty="0" err="1" smtClean="0">
                <a:solidFill>
                  <a:schemeClr val="accent5"/>
                </a:solidFill>
                <a:latin typeface="Garamond" panose="02020404030301010803" pitchFamily="18" charset="0"/>
              </a:rPr>
              <a:t>organization</a:t>
            </a:r>
            <a:endParaRPr lang="de-DE" sz="2000" dirty="0" smtClean="0">
              <a:solidFill>
                <a:schemeClr val="accent5"/>
              </a:solidFill>
              <a:latin typeface="Garamond" panose="020204040303010108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380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companies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,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agencies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 and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aramond" panose="02020404030301010803" pitchFamily="18" charset="0"/>
              </a:rPr>
              <a:t>universities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noProof="0" dirty="0" err="1" smtClean="0">
                <a:solidFill>
                  <a:schemeClr val="accent5"/>
                </a:solidFill>
                <a:latin typeface="Garamond" panose="02020404030301010803" pitchFamily="18" charset="0"/>
              </a:rPr>
              <a:t>Introduced</a:t>
            </a:r>
            <a:r>
              <a:rPr lang="de-DE" sz="2000" noProof="0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 </a:t>
            </a:r>
            <a:r>
              <a:rPr lang="de-DE" sz="2000" noProof="0" dirty="0" err="1" smtClean="0">
                <a:solidFill>
                  <a:schemeClr val="accent5"/>
                </a:solidFill>
                <a:latin typeface="Garamond" panose="02020404030301010803" pitchFamily="18" charset="0"/>
              </a:rPr>
              <a:t>many</a:t>
            </a:r>
            <a:r>
              <a:rPr lang="de-DE" sz="2000" noProof="0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 </a:t>
            </a:r>
            <a:r>
              <a:rPr lang="de-DE" sz="2000" noProof="0" dirty="0" err="1" smtClean="0">
                <a:solidFill>
                  <a:schemeClr val="accent5"/>
                </a:solidFill>
                <a:latin typeface="Garamond" panose="02020404030301010803" pitchFamily="18" charset="0"/>
              </a:rPr>
              <a:t>standards</a:t>
            </a:r>
            <a:r>
              <a:rPr lang="de-DE" sz="2000" noProof="0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 </a:t>
            </a:r>
            <a:r>
              <a:rPr lang="de-DE" sz="2000" noProof="0" dirty="0" err="1" smtClean="0">
                <a:solidFill>
                  <a:schemeClr val="accent5"/>
                </a:solidFill>
                <a:latin typeface="Garamond" panose="02020404030301010803" pitchFamily="18" charset="0"/>
              </a:rPr>
              <a:t>for</a:t>
            </a:r>
            <a:r>
              <a:rPr lang="de-DE" sz="2000" noProof="0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 </a:t>
            </a:r>
            <a:r>
              <a:rPr lang="de-DE" sz="2000" noProof="0" dirty="0" err="1" smtClean="0">
                <a:solidFill>
                  <a:schemeClr val="accent5"/>
                </a:solidFill>
                <a:latin typeface="Garamond" panose="02020404030301010803" pitchFamily="18" charset="0"/>
              </a:rPr>
              <a:t>data</a:t>
            </a:r>
            <a:r>
              <a:rPr lang="de-DE" sz="2000" noProof="0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 </a:t>
            </a:r>
            <a:r>
              <a:rPr lang="de-DE" sz="2000" noProof="0" dirty="0" err="1" smtClean="0">
                <a:solidFill>
                  <a:schemeClr val="accent5"/>
                </a:solidFill>
                <a:latin typeface="Garamond" panose="02020404030301010803" pitchFamily="18" charset="0"/>
              </a:rPr>
              <a:t>handling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 </a:t>
            </a:r>
            <a:r>
              <a:rPr lang="de-DE" dirty="0" err="1" smtClean="0"/>
              <a:t>Structure</a:t>
            </a:r>
            <a:r>
              <a:rPr lang="de-DE" dirty="0" smtClean="0"/>
              <a:t> and SOS </a:t>
            </a:r>
            <a:r>
              <a:rPr lang="de-DE" dirty="0" err="1" smtClean="0"/>
              <a:t>Implemetation</a:t>
            </a:r>
            <a:endParaRPr lang="en-GB" dirty="0"/>
          </a:p>
        </p:txBody>
      </p:sp>
      <p:pic>
        <p:nvPicPr>
          <p:cNvPr id="18" name="Content Placeholder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2642"/>
            <a:ext cx="1269609" cy="1561188"/>
          </a:xfrm>
        </p:spPr>
      </p:pic>
      <p:sp>
        <p:nvSpPr>
          <p:cNvPr id="22" name="Right Arrow 21"/>
          <p:cNvSpPr/>
          <p:nvPr/>
        </p:nvSpPr>
        <p:spPr>
          <a:xfrm>
            <a:off x="2267969" y="2729718"/>
            <a:ext cx="1931797" cy="45720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>
            <a:off x="4350364" y="1496025"/>
            <a:ext cx="3519805" cy="2924586"/>
            <a:chOff x="8303491" y="2150857"/>
            <a:chExt cx="3519805" cy="2924586"/>
          </a:xfrm>
        </p:grpSpPr>
        <p:pic>
          <p:nvPicPr>
            <p:cNvPr id="26" name="Picture 25" descr="C:\Users\avianello\AppData\Local\Microsoft\Windows\INetCache\Content.Word\sos_service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3491" y="2878292"/>
              <a:ext cx="3519805" cy="1662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9251" y="2150857"/>
              <a:ext cx="628650" cy="62865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06876" y="4561093"/>
              <a:ext cx="581025" cy="514350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4350364" y="4584011"/>
            <a:ext cx="40226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chemeClr val="accent5"/>
                </a:solidFill>
                <a:latin typeface="Garamond" panose="02020404030301010803" pitchFamily="18" charset="0"/>
              </a:rPr>
              <a:t>SensorML</a:t>
            </a:r>
            <a:r>
              <a:rPr lang="en-US" b="1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:</a:t>
            </a:r>
            <a:endParaRPr lang="en-US" b="1" dirty="0" smtClean="0">
              <a:solidFill>
                <a:schemeClr val="accent5"/>
              </a:solidFill>
              <a:latin typeface="Garamond" panose="02020404030301010803" pitchFamily="18" charset="0"/>
            </a:endParaRP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models </a:t>
            </a:r>
            <a:r>
              <a:rPr lang="en-US" dirty="0">
                <a:solidFill>
                  <a:schemeClr val="accent5"/>
                </a:solidFill>
                <a:latin typeface="Garamond" panose="02020404030301010803" pitchFamily="18" charset="0"/>
              </a:rPr>
              <a:t>and schema for sensor systems and processes surrounding measurements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Garamond" panose="02020404030301010803" pitchFamily="18" charset="0"/>
              </a:rPr>
              <a:t>Observations &amp; </a:t>
            </a:r>
            <a:r>
              <a:rPr lang="en-US" b="1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Measurements(O&amp;M):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models </a:t>
            </a:r>
            <a:r>
              <a:rPr lang="en-US" dirty="0">
                <a:solidFill>
                  <a:schemeClr val="accent5"/>
                </a:solidFill>
                <a:latin typeface="Garamond" panose="02020404030301010803" pitchFamily="18" charset="0"/>
              </a:rPr>
              <a:t>and schema for packaging observation values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72749" y="2507829"/>
            <a:ext cx="3879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Sensor Observation Service (SOS) </a:t>
            </a:r>
            <a:endParaRPr lang="en-US" dirty="0">
              <a:solidFill>
                <a:schemeClr val="accent5"/>
              </a:solidFill>
              <a:latin typeface="Garamond" panose="02020404030301010803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An Open-Source implementation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Used @ </a:t>
            </a:r>
            <a:r>
              <a:rPr lang="en-US" dirty="0" smtClean="0">
                <a:solidFill>
                  <a:srgbClr val="C00000"/>
                </a:solidFill>
                <a:latin typeface="Garamond" panose="02020404030301010803" pitchFamily="18" charset="0"/>
              </a:rPr>
              <a:t>EURAC</a:t>
            </a:r>
            <a:endParaRPr lang="en-US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89" y="2182642"/>
            <a:ext cx="1506016" cy="57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Access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66"/>
          <a:stretch/>
        </p:blipFill>
        <p:spPr>
          <a:xfrm>
            <a:off x="4536807" y="2860768"/>
            <a:ext cx="3118385" cy="176475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244663" y="2599880"/>
            <a:ext cx="2544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Access by Programming</a:t>
            </a:r>
            <a:endParaRPr lang="en-US" dirty="0">
              <a:solidFill>
                <a:schemeClr val="accent5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23079" y="3453844"/>
            <a:ext cx="2788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Access by Web Applications</a:t>
            </a:r>
            <a:endParaRPr lang="en-US" dirty="0">
              <a:solidFill>
                <a:schemeClr val="accent5"/>
              </a:solidFill>
              <a:latin typeface="Garamond" panose="02020404030301010803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2926" y="1690688"/>
            <a:ext cx="3519805" cy="2924586"/>
            <a:chOff x="8303491" y="2150857"/>
            <a:chExt cx="3519805" cy="2924586"/>
          </a:xfrm>
        </p:grpSpPr>
        <p:pic>
          <p:nvPicPr>
            <p:cNvPr id="20" name="Picture 19" descr="C:\Users\avianello\AppData\Local\Microsoft\Windows\INetCache\Content.Word\sos_service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3491" y="2878292"/>
              <a:ext cx="3519805" cy="1662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9251" y="2150857"/>
              <a:ext cx="628650" cy="62865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06876" y="4561093"/>
              <a:ext cx="581025" cy="514350"/>
            </a:xfrm>
            <a:prstGeom prst="rect">
              <a:avLst/>
            </a:prstGeom>
          </p:spPr>
        </p:pic>
      </p:grpSp>
      <p:sp>
        <p:nvSpPr>
          <p:cNvPr id="7" name="Left-Right Arrow 6"/>
          <p:cNvSpPr/>
          <p:nvPr/>
        </p:nvSpPr>
        <p:spPr>
          <a:xfrm>
            <a:off x="4082731" y="2969212"/>
            <a:ext cx="1216152" cy="484632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-Right Arrow 29"/>
          <p:cNvSpPr/>
          <p:nvPr/>
        </p:nvSpPr>
        <p:spPr>
          <a:xfrm>
            <a:off x="6981993" y="2969212"/>
            <a:ext cx="1241086" cy="484632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752" y="1847174"/>
            <a:ext cx="828675" cy="7250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4663" y="1971073"/>
            <a:ext cx="1399280" cy="477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9625" y="4202087"/>
            <a:ext cx="1319604" cy="84687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229" y="4147403"/>
            <a:ext cx="1737714" cy="6238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3079" y="4821568"/>
            <a:ext cx="1019317" cy="29531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639265" y="5586332"/>
            <a:ext cx="3583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The Server DB can be addressed and accessed via a Application Programming Interface (API)</a:t>
            </a:r>
            <a:endParaRPr lang="en-US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9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7" grpId="0" animBg="1"/>
      <p:bldP spid="30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Terminology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>
                <a:solidFill>
                  <a:schemeClr val="accent5"/>
                </a:solidFill>
              </a:rPr>
              <a:t>Feature </a:t>
            </a:r>
            <a:r>
              <a:rPr lang="en-GB" b="1" dirty="0">
                <a:solidFill>
                  <a:schemeClr val="accent5"/>
                </a:solidFill>
              </a:rPr>
              <a:t>of interest (FOI</a:t>
            </a:r>
            <a:r>
              <a:rPr lang="en-GB" b="1" dirty="0" smtClean="0">
                <a:solidFill>
                  <a:schemeClr val="accent5"/>
                </a:solidFill>
              </a:rPr>
              <a:t>)</a:t>
            </a:r>
            <a:endParaRPr lang="en-GB" dirty="0" smtClean="0">
              <a:solidFill>
                <a:schemeClr val="accent5"/>
              </a:solidFill>
            </a:endParaRPr>
          </a:p>
          <a:p>
            <a:pPr lvl="1"/>
            <a:r>
              <a:rPr lang="en-GB" dirty="0" smtClean="0">
                <a:solidFill>
                  <a:schemeClr val="accent5"/>
                </a:solidFill>
              </a:rPr>
              <a:t>Real </a:t>
            </a:r>
            <a:r>
              <a:rPr lang="en-GB" dirty="0">
                <a:solidFill>
                  <a:schemeClr val="accent5"/>
                </a:solidFill>
              </a:rPr>
              <a:t>world </a:t>
            </a:r>
            <a:r>
              <a:rPr lang="en-GB" dirty="0" smtClean="0">
                <a:solidFill>
                  <a:schemeClr val="accent5"/>
                </a:solidFill>
              </a:rPr>
              <a:t>object, monitoring station</a:t>
            </a:r>
            <a:endParaRPr lang="en-GB" dirty="0" smtClean="0">
              <a:solidFill>
                <a:schemeClr val="accent5"/>
              </a:solidFill>
            </a:endParaRPr>
          </a:p>
          <a:p>
            <a:pPr lvl="1"/>
            <a:r>
              <a:rPr lang="en-GB" i="1" dirty="0" smtClean="0">
                <a:solidFill>
                  <a:schemeClr val="accent5"/>
                </a:solidFill>
              </a:rPr>
              <a:t>Example: </a:t>
            </a:r>
            <a:r>
              <a:rPr lang="en-GB" dirty="0" smtClean="0">
                <a:solidFill>
                  <a:schemeClr val="accent5"/>
                </a:solidFill>
              </a:rPr>
              <a:t>“vimes1500</a:t>
            </a:r>
            <a:r>
              <a:rPr lang="en-GB" dirty="0" smtClean="0">
                <a:solidFill>
                  <a:schemeClr val="accent5"/>
                </a:solidFill>
              </a:rPr>
              <a:t>”</a:t>
            </a:r>
            <a:endParaRPr lang="en-GB" b="1" dirty="0">
              <a:solidFill>
                <a:schemeClr val="accent5"/>
              </a:solidFill>
            </a:endParaRPr>
          </a:p>
          <a:p>
            <a:r>
              <a:rPr lang="en-GB" b="1" dirty="0" smtClean="0">
                <a:solidFill>
                  <a:schemeClr val="accent5"/>
                </a:solidFill>
              </a:rPr>
              <a:t>Procedure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T</a:t>
            </a:r>
            <a:r>
              <a:rPr lang="en-GB" dirty="0" smtClean="0">
                <a:solidFill>
                  <a:schemeClr val="accent5"/>
                </a:solidFill>
              </a:rPr>
              <a:t>he </a:t>
            </a:r>
            <a:r>
              <a:rPr lang="en-GB" dirty="0">
                <a:solidFill>
                  <a:schemeClr val="accent5"/>
                </a:solidFill>
              </a:rPr>
              <a:t>instrument/sensor </a:t>
            </a:r>
            <a:r>
              <a:rPr lang="en-GB" dirty="0" smtClean="0">
                <a:solidFill>
                  <a:schemeClr val="accent5"/>
                </a:solidFill>
              </a:rPr>
              <a:t>on a monitoring station</a:t>
            </a:r>
          </a:p>
          <a:p>
            <a:pPr lvl="1"/>
            <a:r>
              <a:rPr lang="en-GB" i="1" dirty="0">
                <a:solidFill>
                  <a:schemeClr val="accent5"/>
                </a:solidFill>
              </a:rPr>
              <a:t>Example</a:t>
            </a:r>
            <a:r>
              <a:rPr lang="en-GB" i="1" dirty="0" smtClean="0">
                <a:solidFill>
                  <a:schemeClr val="accent5"/>
                </a:solidFill>
              </a:rPr>
              <a:t>: </a:t>
            </a:r>
            <a:r>
              <a:rPr lang="en-GB" dirty="0" smtClean="0">
                <a:solidFill>
                  <a:schemeClr val="accent5"/>
                </a:solidFill>
              </a:rPr>
              <a:t>“</a:t>
            </a:r>
            <a:r>
              <a:rPr lang="en-GB" dirty="0" smtClean="0">
                <a:solidFill>
                  <a:schemeClr val="accent5"/>
                </a:solidFill>
              </a:rPr>
              <a:t>QuantumSensor_vimes1500”</a:t>
            </a:r>
            <a:endParaRPr lang="en-GB" dirty="0">
              <a:solidFill>
                <a:schemeClr val="accent5"/>
              </a:solidFill>
            </a:endParaRPr>
          </a:p>
          <a:p>
            <a:r>
              <a:rPr lang="en-GB" b="1" dirty="0" smtClean="0">
                <a:solidFill>
                  <a:schemeClr val="accent5"/>
                </a:solidFill>
              </a:rPr>
              <a:t>Offering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L</a:t>
            </a:r>
            <a:r>
              <a:rPr lang="en-GB" dirty="0" smtClean="0">
                <a:solidFill>
                  <a:schemeClr val="accent5"/>
                </a:solidFill>
              </a:rPr>
              <a:t>ogical </a:t>
            </a:r>
            <a:r>
              <a:rPr lang="en-GB" dirty="0">
                <a:solidFill>
                  <a:schemeClr val="accent5"/>
                </a:solidFill>
              </a:rPr>
              <a:t>grouping of measured parameters </a:t>
            </a:r>
            <a:r>
              <a:rPr lang="en-GB" dirty="0" smtClean="0">
                <a:solidFill>
                  <a:schemeClr val="accent5"/>
                </a:solidFill>
              </a:rPr>
              <a:t>by one procedure</a:t>
            </a:r>
            <a:endParaRPr lang="en-GB" dirty="0" smtClean="0">
              <a:solidFill>
                <a:schemeClr val="accent5"/>
              </a:solidFill>
            </a:endParaRPr>
          </a:p>
          <a:p>
            <a:pPr lvl="1"/>
            <a:r>
              <a:rPr lang="en-GB" i="1" dirty="0">
                <a:solidFill>
                  <a:schemeClr val="accent5"/>
                </a:solidFill>
              </a:rPr>
              <a:t>Example</a:t>
            </a:r>
            <a:r>
              <a:rPr lang="en-GB" i="1" dirty="0" smtClean="0">
                <a:solidFill>
                  <a:schemeClr val="accent5"/>
                </a:solidFill>
              </a:rPr>
              <a:t>: </a:t>
            </a:r>
            <a:r>
              <a:rPr lang="en-GB" dirty="0" smtClean="0">
                <a:solidFill>
                  <a:schemeClr val="accent5"/>
                </a:solidFill>
              </a:rPr>
              <a:t>“</a:t>
            </a:r>
            <a:r>
              <a:rPr lang="en-GB" dirty="0" smtClean="0">
                <a:solidFill>
                  <a:schemeClr val="accent5"/>
                </a:solidFill>
              </a:rPr>
              <a:t>PAR_vimes1500”, the </a:t>
            </a:r>
            <a:r>
              <a:rPr lang="en-GB" dirty="0" err="1" smtClean="0">
                <a:solidFill>
                  <a:schemeClr val="accent5"/>
                </a:solidFill>
              </a:rPr>
              <a:t>Photosynthetically</a:t>
            </a:r>
            <a:r>
              <a:rPr lang="en-GB" dirty="0" smtClean="0">
                <a:solidFill>
                  <a:schemeClr val="accent5"/>
                </a:solidFill>
              </a:rPr>
              <a:t> </a:t>
            </a:r>
            <a:r>
              <a:rPr lang="en-GB" dirty="0">
                <a:solidFill>
                  <a:schemeClr val="accent5"/>
                </a:solidFill>
              </a:rPr>
              <a:t>Active </a:t>
            </a:r>
            <a:r>
              <a:rPr lang="en-GB" dirty="0" smtClean="0">
                <a:solidFill>
                  <a:schemeClr val="accent5"/>
                </a:solidFill>
              </a:rPr>
              <a:t>Radiation</a:t>
            </a:r>
            <a:endParaRPr lang="en-GB" dirty="0">
              <a:solidFill>
                <a:schemeClr val="accent5"/>
              </a:solidFill>
            </a:endParaRPr>
          </a:p>
          <a:p>
            <a:r>
              <a:rPr lang="en-GB" b="1" dirty="0" smtClean="0">
                <a:solidFill>
                  <a:schemeClr val="accent5"/>
                </a:solidFill>
              </a:rPr>
              <a:t>Observed Property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M</a:t>
            </a:r>
            <a:r>
              <a:rPr lang="en-GB" dirty="0" smtClean="0">
                <a:solidFill>
                  <a:schemeClr val="accent5"/>
                </a:solidFill>
              </a:rPr>
              <a:t>easured </a:t>
            </a:r>
            <a:r>
              <a:rPr lang="en-GB" dirty="0">
                <a:solidFill>
                  <a:schemeClr val="accent5"/>
                </a:solidFill>
              </a:rPr>
              <a:t>parameter/phenomenon/category </a:t>
            </a:r>
            <a:endParaRPr lang="en-GB" dirty="0" smtClean="0">
              <a:solidFill>
                <a:schemeClr val="accent5"/>
              </a:solidFill>
            </a:endParaRPr>
          </a:p>
          <a:p>
            <a:pPr lvl="1"/>
            <a:r>
              <a:rPr lang="en-GB" i="1" dirty="0">
                <a:solidFill>
                  <a:schemeClr val="accent5"/>
                </a:solidFill>
              </a:rPr>
              <a:t>Example: </a:t>
            </a:r>
            <a:r>
              <a:rPr lang="en-GB" i="1" dirty="0" smtClean="0">
                <a:solidFill>
                  <a:schemeClr val="accent5"/>
                </a:solidFill>
              </a:rPr>
              <a:t> </a:t>
            </a:r>
            <a:r>
              <a:rPr lang="en-GB" dirty="0" smtClean="0">
                <a:solidFill>
                  <a:schemeClr val="accent5"/>
                </a:solidFill>
              </a:rPr>
              <a:t>"</a:t>
            </a:r>
            <a:r>
              <a:rPr lang="en-GB" dirty="0" smtClean="0">
                <a:solidFill>
                  <a:schemeClr val="accent5"/>
                </a:solidFill>
              </a:rPr>
              <a:t>PARup_vimes1500, </a:t>
            </a:r>
            <a:r>
              <a:rPr lang="en-GB" dirty="0" err="1">
                <a:solidFill>
                  <a:schemeClr val="accent5"/>
                </a:solidFill>
              </a:rPr>
              <a:t>Photosynthetically</a:t>
            </a:r>
            <a:r>
              <a:rPr lang="en-GB" dirty="0">
                <a:solidFill>
                  <a:schemeClr val="accent5"/>
                </a:solidFill>
              </a:rPr>
              <a:t> Active Radiation </a:t>
            </a:r>
            <a:r>
              <a:rPr lang="en-GB" dirty="0" smtClean="0">
                <a:solidFill>
                  <a:schemeClr val="accent5"/>
                </a:solidFill>
              </a:rPr>
              <a:t>- incoming</a:t>
            </a:r>
            <a:endParaRPr lang="en-GB" dirty="0">
              <a:solidFill>
                <a:schemeClr val="accent5"/>
              </a:solidFill>
            </a:endParaRPr>
          </a:p>
          <a:p>
            <a:r>
              <a:rPr lang="en-GB" b="1" dirty="0" smtClean="0">
                <a:solidFill>
                  <a:schemeClr val="accent5"/>
                </a:solidFill>
              </a:rPr>
              <a:t>Phenomenon Time/Timestamp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T</a:t>
            </a:r>
            <a:r>
              <a:rPr lang="en-GB" dirty="0" smtClean="0">
                <a:solidFill>
                  <a:schemeClr val="accent5"/>
                </a:solidFill>
              </a:rPr>
              <a:t>imestamp of </a:t>
            </a:r>
            <a:r>
              <a:rPr lang="en-GB" dirty="0">
                <a:solidFill>
                  <a:schemeClr val="accent5"/>
                </a:solidFill>
              </a:rPr>
              <a:t>a measurement </a:t>
            </a:r>
            <a:endParaRPr lang="en-GB" dirty="0" smtClean="0">
              <a:solidFill>
                <a:schemeClr val="accent5"/>
              </a:solidFill>
            </a:endParaRPr>
          </a:p>
          <a:p>
            <a:pPr lvl="1"/>
            <a:r>
              <a:rPr lang="en-GB" i="1" dirty="0">
                <a:solidFill>
                  <a:schemeClr val="accent5"/>
                </a:solidFill>
              </a:rPr>
              <a:t>Example</a:t>
            </a:r>
            <a:r>
              <a:rPr lang="en-GB" i="1" dirty="0" smtClean="0">
                <a:solidFill>
                  <a:schemeClr val="accent5"/>
                </a:solidFill>
              </a:rPr>
              <a:t>: </a:t>
            </a:r>
            <a:r>
              <a:rPr lang="en-GB" dirty="0" smtClean="0">
                <a:solidFill>
                  <a:schemeClr val="accent5"/>
                </a:solidFill>
              </a:rPr>
              <a:t>“</a:t>
            </a:r>
            <a:r>
              <a:rPr lang="en-GB" dirty="0" smtClean="0">
                <a:solidFill>
                  <a:schemeClr val="accent5"/>
                </a:solidFill>
              </a:rPr>
              <a:t>2016-06-01T00:15:00”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6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260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Office Theme</vt:lpstr>
      <vt:lpstr>From Station Data to a Database</vt:lpstr>
      <vt:lpstr>Sensor Web Enablement (SWE) defined by OGC</vt:lpstr>
      <vt:lpstr>Server Structure and SOS Implemetation</vt:lpstr>
      <vt:lpstr>Data Access</vt:lpstr>
      <vt:lpstr>Terminology</vt:lpstr>
    </vt:vector>
  </TitlesOfParts>
  <Company>Scientificnetwork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MRossi</dc:creator>
  <cp:lastModifiedBy>MRossi</cp:lastModifiedBy>
  <cp:revision>67</cp:revision>
  <dcterms:created xsi:type="dcterms:W3CDTF">2017-09-20T13:25:40Z</dcterms:created>
  <dcterms:modified xsi:type="dcterms:W3CDTF">2017-10-24T08:37:44Z</dcterms:modified>
</cp:coreProperties>
</file>