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8" r:id="rId3"/>
    <p:sldId id="260" r:id="rId4"/>
    <p:sldId id="267" r:id="rId5"/>
    <p:sldId id="259" r:id="rId6"/>
    <p:sldId id="261" r:id="rId7"/>
    <p:sldId id="262" r:id="rId8"/>
    <p:sldId id="264" r:id="rId9"/>
    <p:sldId id="263" r:id="rId10"/>
    <p:sldId id="265" r:id="rId11"/>
    <p:sldId id="266" r:id="rId12"/>
    <p:sldId id="269" r:id="rId13"/>
    <p:sldId id="268" r:id="rId14"/>
    <p:sldId id="270"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2A10E5-F2CA-2134-1F1B-4CA58CBAC9FD}" name="ALBERTO MOTTA" initials="AM" userId="S::MTTLRT01H08C351L@studium.unict.it::0156bdda-c54a-4549-97c4-015b2e53558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3ABBC-9282-4F05-85B7-41FA9B5306F5}" v="883" dt="2023-07-02T21:07:49.358"/>
    <p1510:client id="{BC32D93A-C21A-E9D9-E269-87928AD5787F}" v="16" dt="2023-07-04T10:48:16.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49" autoAdjust="0"/>
  </p:normalViewPr>
  <p:slideViewPr>
    <p:cSldViewPr snapToGrid="0">
      <p:cViewPr varScale="1">
        <p:scale>
          <a:sx n="57" d="100"/>
          <a:sy n="57" d="100"/>
        </p:scale>
        <p:origin x="992" y="40"/>
      </p:cViewPr>
      <p:guideLst/>
    </p:cSldViewPr>
  </p:slideViewPr>
  <p:notesTextViewPr>
    <p:cViewPr>
      <p:scale>
        <a:sx n="1" d="1"/>
        <a:sy n="1" d="1"/>
      </p:scale>
      <p:origin x="0" y="-3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F4276-6489-43B0-9118-C0537F63795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CFEC1F5-7D5B-41DD-A6C6-D10904B527B5}">
      <dgm:prSet/>
      <dgm:spPr/>
      <dgm:t>
        <a:bodyPr/>
        <a:lstStyle/>
        <a:p>
          <a:r>
            <a:rPr lang="en-US"/>
            <a:t>Preprocessing and Reference CNN model </a:t>
          </a:r>
        </a:p>
      </dgm:t>
    </dgm:pt>
    <dgm:pt modelId="{29103B1E-18A7-489D-AA07-4D99B11EE04C}" type="parTrans" cxnId="{F67A491E-AE08-483B-A8DC-4CD640048AF4}">
      <dgm:prSet/>
      <dgm:spPr/>
      <dgm:t>
        <a:bodyPr/>
        <a:lstStyle/>
        <a:p>
          <a:endParaRPr lang="en-US"/>
        </a:p>
      </dgm:t>
    </dgm:pt>
    <dgm:pt modelId="{CC697EE5-F822-4CAB-BEE0-B55CABACA5AD}" type="sibTrans" cxnId="{F67A491E-AE08-483B-A8DC-4CD640048AF4}">
      <dgm:prSet/>
      <dgm:spPr/>
      <dgm:t>
        <a:bodyPr/>
        <a:lstStyle/>
        <a:p>
          <a:endParaRPr lang="en-US"/>
        </a:p>
      </dgm:t>
    </dgm:pt>
    <dgm:pt modelId="{52AA9708-7CAE-4C3E-A14F-BA04432FEC4D}">
      <dgm:prSet/>
      <dgm:spPr/>
      <dgm:t>
        <a:bodyPr/>
        <a:lstStyle/>
        <a:p>
          <a:r>
            <a:rPr lang="en-US"/>
            <a:t>First approach: fine tuning of pretrained model with regularization</a:t>
          </a:r>
        </a:p>
      </dgm:t>
    </dgm:pt>
    <dgm:pt modelId="{FD12265A-E706-419B-9F9B-03F31D5A332A}" type="parTrans" cxnId="{682AA119-4E10-4352-A910-380AA6B330BC}">
      <dgm:prSet/>
      <dgm:spPr/>
      <dgm:t>
        <a:bodyPr/>
        <a:lstStyle/>
        <a:p>
          <a:endParaRPr lang="en-US"/>
        </a:p>
      </dgm:t>
    </dgm:pt>
    <dgm:pt modelId="{0560156E-956C-4A94-B652-8430E5D17733}" type="sibTrans" cxnId="{682AA119-4E10-4352-A910-380AA6B330BC}">
      <dgm:prSet/>
      <dgm:spPr/>
      <dgm:t>
        <a:bodyPr/>
        <a:lstStyle/>
        <a:p>
          <a:endParaRPr lang="en-US"/>
        </a:p>
      </dgm:t>
    </dgm:pt>
    <dgm:pt modelId="{DDAE3077-B246-4B86-A89C-52678AEE3736}">
      <dgm:prSet/>
      <dgm:spPr/>
      <dgm:t>
        <a:bodyPr/>
        <a:lstStyle/>
        <a:p>
          <a:r>
            <a:rPr lang="en-US"/>
            <a:t>Second approach: class weights definition for loss function</a:t>
          </a:r>
        </a:p>
      </dgm:t>
    </dgm:pt>
    <dgm:pt modelId="{3EEA8998-308A-45C1-A09D-AE74E6CC2FEC}" type="parTrans" cxnId="{D9A2896D-A76E-41C9-86A3-64D4AC3CC2ED}">
      <dgm:prSet/>
      <dgm:spPr/>
      <dgm:t>
        <a:bodyPr/>
        <a:lstStyle/>
        <a:p>
          <a:endParaRPr lang="en-US"/>
        </a:p>
      </dgm:t>
    </dgm:pt>
    <dgm:pt modelId="{ED2D726F-8D3D-49AE-A3B9-ABFD730B3F48}" type="sibTrans" cxnId="{D9A2896D-A76E-41C9-86A3-64D4AC3CC2ED}">
      <dgm:prSet/>
      <dgm:spPr/>
      <dgm:t>
        <a:bodyPr/>
        <a:lstStyle/>
        <a:p>
          <a:endParaRPr lang="en-US"/>
        </a:p>
      </dgm:t>
    </dgm:pt>
    <dgm:pt modelId="{2CECC3EE-5E07-4CA0-A410-DD0BA3A8AA4E}">
      <dgm:prSet/>
      <dgm:spPr/>
      <dgm:t>
        <a:bodyPr/>
        <a:lstStyle/>
        <a:p>
          <a:r>
            <a:rPr lang="en-US"/>
            <a:t>Third approach: derivative filters</a:t>
          </a:r>
        </a:p>
      </dgm:t>
    </dgm:pt>
    <dgm:pt modelId="{1C49F697-7CBB-4775-9320-BEDDA433D562}" type="parTrans" cxnId="{1AE695A5-0DF0-4C40-AFA8-5FD93963DD85}">
      <dgm:prSet/>
      <dgm:spPr/>
      <dgm:t>
        <a:bodyPr/>
        <a:lstStyle/>
        <a:p>
          <a:endParaRPr lang="en-US"/>
        </a:p>
      </dgm:t>
    </dgm:pt>
    <dgm:pt modelId="{5EBF912F-01B8-4260-A772-A4CE5F8D4F29}" type="sibTrans" cxnId="{1AE695A5-0DF0-4C40-AFA8-5FD93963DD85}">
      <dgm:prSet/>
      <dgm:spPr/>
      <dgm:t>
        <a:bodyPr/>
        <a:lstStyle/>
        <a:p>
          <a:endParaRPr lang="en-US"/>
        </a:p>
      </dgm:t>
    </dgm:pt>
    <dgm:pt modelId="{16D6305F-D5D4-47AC-8809-29C29959711C}">
      <dgm:prSet/>
      <dgm:spPr/>
      <dgm:t>
        <a:bodyPr/>
        <a:lstStyle/>
        <a:p>
          <a:r>
            <a:rPr lang="en-US"/>
            <a:t>Other proposed solutions</a:t>
          </a:r>
        </a:p>
      </dgm:t>
    </dgm:pt>
    <dgm:pt modelId="{E0A5ADB6-07E8-4BF8-930C-8924A36F63D5}" type="parTrans" cxnId="{4133A4D4-612C-4C71-996F-DFDF9000FAB3}">
      <dgm:prSet/>
      <dgm:spPr/>
      <dgm:t>
        <a:bodyPr/>
        <a:lstStyle/>
        <a:p>
          <a:endParaRPr lang="en-US"/>
        </a:p>
      </dgm:t>
    </dgm:pt>
    <dgm:pt modelId="{8DD0FAFD-F77B-4BC1-9409-77569D79922E}" type="sibTrans" cxnId="{4133A4D4-612C-4C71-996F-DFDF9000FAB3}">
      <dgm:prSet/>
      <dgm:spPr/>
      <dgm:t>
        <a:bodyPr/>
        <a:lstStyle/>
        <a:p>
          <a:endParaRPr lang="en-US"/>
        </a:p>
      </dgm:t>
    </dgm:pt>
    <dgm:pt modelId="{606A251F-CD05-4B5D-9E41-AAE62C584992}">
      <dgm:prSet/>
      <dgm:spPr/>
      <dgm:t>
        <a:bodyPr/>
        <a:lstStyle/>
        <a:p>
          <a:r>
            <a:rPr lang="en-US"/>
            <a:t>Conclusions</a:t>
          </a:r>
        </a:p>
      </dgm:t>
    </dgm:pt>
    <dgm:pt modelId="{E18F48D4-E0B6-4477-AADF-060C8DB9F96D}" type="parTrans" cxnId="{638F63B6-8B24-4FB6-B71E-8D224E586962}">
      <dgm:prSet/>
      <dgm:spPr/>
      <dgm:t>
        <a:bodyPr/>
        <a:lstStyle/>
        <a:p>
          <a:endParaRPr lang="en-US"/>
        </a:p>
      </dgm:t>
    </dgm:pt>
    <dgm:pt modelId="{114E6161-CCF5-476F-99E3-E9E8089154D6}" type="sibTrans" cxnId="{638F63B6-8B24-4FB6-B71E-8D224E586962}">
      <dgm:prSet/>
      <dgm:spPr/>
      <dgm:t>
        <a:bodyPr/>
        <a:lstStyle/>
        <a:p>
          <a:endParaRPr lang="en-US"/>
        </a:p>
      </dgm:t>
    </dgm:pt>
    <dgm:pt modelId="{680C3FDC-8D4B-47A6-8794-23F96808A90C}" type="pres">
      <dgm:prSet presAssocID="{E69F4276-6489-43B0-9118-C0537F637952}" presName="vert0" presStyleCnt="0">
        <dgm:presLayoutVars>
          <dgm:dir/>
          <dgm:animOne val="branch"/>
          <dgm:animLvl val="lvl"/>
        </dgm:presLayoutVars>
      </dgm:prSet>
      <dgm:spPr/>
    </dgm:pt>
    <dgm:pt modelId="{88EEE198-4C1C-4871-BCCE-4364A1EE07E8}" type="pres">
      <dgm:prSet presAssocID="{6CFEC1F5-7D5B-41DD-A6C6-D10904B527B5}" presName="thickLine" presStyleLbl="alignNode1" presStyleIdx="0" presStyleCnt="6"/>
      <dgm:spPr/>
    </dgm:pt>
    <dgm:pt modelId="{DCA89E50-79D7-4BEC-A4AA-CB81FD5BBBA0}" type="pres">
      <dgm:prSet presAssocID="{6CFEC1F5-7D5B-41DD-A6C6-D10904B527B5}" presName="horz1" presStyleCnt="0"/>
      <dgm:spPr/>
    </dgm:pt>
    <dgm:pt modelId="{04DDF26D-65FD-4EFF-9288-6E47376587C4}" type="pres">
      <dgm:prSet presAssocID="{6CFEC1F5-7D5B-41DD-A6C6-D10904B527B5}" presName="tx1" presStyleLbl="revTx" presStyleIdx="0" presStyleCnt="6"/>
      <dgm:spPr/>
    </dgm:pt>
    <dgm:pt modelId="{CEB8C3A9-A3B8-446B-BBC8-A6897008204D}" type="pres">
      <dgm:prSet presAssocID="{6CFEC1F5-7D5B-41DD-A6C6-D10904B527B5}" presName="vert1" presStyleCnt="0"/>
      <dgm:spPr/>
    </dgm:pt>
    <dgm:pt modelId="{92EA83CB-70E4-4230-8E07-FAED3A236F8C}" type="pres">
      <dgm:prSet presAssocID="{52AA9708-7CAE-4C3E-A14F-BA04432FEC4D}" presName="thickLine" presStyleLbl="alignNode1" presStyleIdx="1" presStyleCnt="6"/>
      <dgm:spPr/>
    </dgm:pt>
    <dgm:pt modelId="{5DE5E951-F896-41B9-A08B-1E4A77E35842}" type="pres">
      <dgm:prSet presAssocID="{52AA9708-7CAE-4C3E-A14F-BA04432FEC4D}" presName="horz1" presStyleCnt="0"/>
      <dgm:spPr/>
    </dgm:pt>
    <dgm:pt modelId="{BAA0D96B-B5A4-4F74-A149-CDE4F0763A06}" type="pres">
      <dgm:prSet presAssocID="{52AA9708-7CAE-4C3E-A14F-BA04432FEC4D}" presName="tx1" presStyleLbl="revTx" presStyleIdx="1" presStyleCnt="6"/>
      <dgm:spPr/>
    </dgm:pt>
    <dgm:pt modelId="{203A990B-A4AA-4FB5-B44A-A226F8B76852}" type="pres">
      <dgm:prSet presAssocID="{52AA9708-7CAE-4C3E-A14F-BA04432FEC4D}" presName="vert1" presStyleCnt="0"/>
      <dgm:spPr/>
    </dgm:pt>
    <dgm:pt modelId="{596F2E84-1C00-41F9-B4B4-8C39A21FE4BB}" type="pres">
      <dgm:prSet presAssocID="{DDAE3077-B246-4B86-A89C-52678AEE3736}" presName="thickLine" presStyleLbl="alignNode1" presStyleIdx="2" presStyleCnt="6"/>
      <dgm:spPr/>
    </dgm:pt>
    <dgm:pt modelId="{2E248C19-B7B1-49A2-9ADE-5CFC99245F82}" type="pres">
      <dgm:prSet presAssocID="{DDAE3077-B246-4B86-A89C-52678AEE3736}" presName="horz1" presStyleCnt="0"/>
      <dgm:spPr/>
    </dgm:pt>
    <dgm:pt modelId="{A3DDAD19-1348-4713-BF07-1A4BDB2E8B6F}" type="pres">
      <dgm:prSet presAssocID="{DDAE3077-B246-4B86-A89C-52678AEE3736}" presName="tx1" presStyleLbl="revTx" presStyleIdx="2" presStyleCnt="6"/>
      <dgm:spPr/>
    </dgm:pt>
    <dgm:pt modelId="{61B8BEDA-F9BB-4F68-B93F-D2FDEFF66C96}" type="pres">
      <dgm:prSet presAssocID="{DDAE3077-B246-4B86-A89C-52678AEE3736}" presName="vert1" presStyleCnt="0"/>
      <dgm:spPr/>
    </dgm:pt>
    <dgm:pt modelId="{DC6EBCEA-CF51-4E88-82B8-6839BD02C6EB}" type="pres">
      <dgm:prSet presAssocID="{2CECC3EE-5E07-4CA0-A410-DD0BA3A8AA4E}" presName="thickLine" presStyleLbl="alignNode1" presStyleIdx="3" presStyleCnt="6"/>
      <dgm:spPr/>
    </dgm:pt>
    <dgm:pt modelId="{7430988D-012D-4EB2-A79E-0EDF5E62AC0B}" type="pres">
      <dgm:prSet presAssocID="{2CECC3EE-5E07-4CA0-A410-DD0BA3A8AA4E}" presName="horz1" presStyleCnt="0"/>
      <dgm:spPr/>
    </dgm:pt>
    <dgm:pt modelId="{25A7B691-CEAC-4280-AF8E-52D753397216}" type="pres">
      <dgm:prSet presAssocID="{2CECC3EE-5E07-4CA0-A410-DD0BA3A8AA4E}" presName="tx1" presStyleLbl="revTx" presStyleIdx="3" presStyleCnt="6"/>
      <dgm:spPr/>
    </dgm:pt>
    <dgm:pt modelId="{C117D810-159C-42C0-8A1E-D7F57F24E83B}" type="pres">
      <dgm:prSet presAssocID="{2CECC3EE-5E07-4CA0-A410-DD0BA3A8AA4E}" presName="vert1" presStyleCnt="0"/>
      <dgm:spPr/>
    </dgm:pt>
    <dgm:pt modelId="{BA2838F9-4109-4A36-88A7-A8D960236025}" type="pres">
      <dgm:prSet presAssocID="{16D6305F-D5D4-47AC-8809-29C29959711C}" presName="thickLine" presStyleLbl="alignNode1" presStyleIdx="4" presStyleCnt="6"/>
      <dgm:spPr/>
    </dgm:pt>
    <dgm:pt modelId="{9ADD0E95-ECA2-4706-90F1-B21944368FE7}" type="pres">
      <dgm:prSet presAssocID="{16D6305F-D5D4-47AC-8809-29C29959711C}" presName="horz1" presStyleCnt="0"/>
      <dgm:spPr/>
    </dgm:pt>
    <dgm:pt modelId="{E8E5D78B-8936-4107-B970-9F5315462838}" type="pres">
      <dgm:prSet presAssocID="{16D6305F-D5D4-47AC-8809-29C29959711C}" presName="tx1" presStyleLbl="revTx" presStyleIdx="4" presStyleCnt="6"/>
      <dgm:spPr/>
    </dgm:pt>
    <dgm:pt modelId="{15E8252A-3803-4BBF-A506-B345A3A76D1A}" type="pres">
      <dgm:prSet presAssocID="{16D6305F-D5D4-47AC-8809-29C29959711C}" presName="vert1" presStyleCnt="0"/>
      <dgm:spPr/>
    </dgm:pt>
    <dgm:pt modelId="{F543CFE3-A824-4BD3-87F2-19888690D72A}" type="pres">
      <dgm:prSet presAssocID="{606A251F-CD05-4B5D-9E41-AAE62C584992}" presName="thickLine" presStyleLbl="alignNode1" presStyleIdx="5" presStyleCnt="6"/>
      <dgm:spPr/>
    </dgm:pt>
    <dgm:pt modelId="{7DA00D97-44E4-4242-9019-5778B482894C}" type="pres">
      <dgm:prSet presAssocID="{606A251F-CD05-4B5D-9E41-AAE62C584992}" presName="horz1" presStyleCnt="0"/>
      <dgm:spPr/>
    </dgm:pt>
    <dgm:pt modelId="{C1304B2B-4A6F-45E4-BB9B-04C654112685}" type="pres">
      <dgm:prSet presAssocID="{606A251F-CD05-4B5D-9E41-AAE62C584992}" presName="tx1" presStyleLbl="revTx" presStyleIdx="5" presStyleCnt="6"/>
      <dgm:spPr/>
    </dgm:pt>
    <dgm:pt modelId="{F86D7A74-9F8F-4375-82D4-878D57AF9C1F}" type="pres">
      <dgm:prSet presAssocID="{606A251F-CD05-4B5D-9E41-AAE62C584992}" presName="vert1" presStyleCnt="0"/>
      <dgm:spPr/>
    </dgm:pt>
  </dgm:ptLst>
  <dgm:cxnLst>
    <dgm:cxn modelId="{682AA119-4E10-4352-A910-380AA6B330BC}" srcId="{E69F4276-6489-43B0-9118-C0537F637952}" destId="{52AA9708-7CAE-4C3E-A14F-BA04432FEC4D}" srcOrd="1" destOrd="0" parTransId="{FD12265A-E706-419B-9F9B-03F31D5A332A}" sibTransId="{0560156E-956C-4A94-B652-8430E5D17733}"/>
    <dgm:cxn modelId="{F67A491E-AE08-483B-A8DC-4CD640048AF4}" srcId="{E69F4276-6489-43B0-9118-C0537F637952}" destId="{6CFEC1F5-7D5B-41DD-A6C6-D10904B527B5}" srcOrd="0" destOrd="0" parTransId="{29103B1E-18A7-489D-AA07-4D99B11EE04C}" sibTransId="{CC697EE5-F822-4CAB-BEE0-B55CABACA5AD}"/>
    <dgm:cxn modelId="{2E04502B-FA24-4285-A3D4-91CF814750AE}" type="presOf" srcId="{6CFEC1F5-7D5B-41DD-A6C6-D10904B527B5}" destId="{04DDF26D-65FD-4EFF-9288-6E47376587C4}" srcOrd="0" destOrd="0" presId="urn:microsoft.com/office/officeart/2008/layout/LinedList"/>
    <dgm:cxn modelId="{D9A2896D-A76E-41C9-86A3-64D4AC3CC2ED}" srcId="{E69F4276-6489-43B0-9118-C0537F637952}" destId="{DDAE3077-B246-4B86-A89C-52678AEE3736}" srcOrd="2" destOrd="0" parTransId="{3EEA8998-308A-45C1-A09D-AE74E6CC2FEC}" sibTransId="{ED2D726F-8D3D-49AE-A3B9-ABFD730B3F48}"/>
    <dgm:cxn modelId="{505CFD8F-151B-4559-AF38-C35D25EC71A8}" type="presOf" srcId="{606A251F-CD05-4B5D-9E41-AAE62C584992}" destId="{C1304B2B-4A6F-45E4-BB9B-04C654112685}" srcOrd="0" destOrd="0" presId="urn:microsoft.com/office/officeart/2008/layout/LinedList"/>
    <dgm:cxn modelId="{1AE695A5-0DF0-4C40-AFA8-5FD93963DD85}" srcId="{E69F4276-6489-43B0-9118-C0537F637952}" destId="{2CECC3EE-5E07-4CA0-A410-DD0BA3A8AA4E}" srcOrd="3" destOrd="0" parTransId="{1C49F697-7CBB-4775-9320-BEDDA433D562}" sibTransId="{5EBF912F-01B8-4260-A772-A4CE5F8D4F29}"/>
    <dgm:cxn modelId="{6D66C6A5-11CF-4512-8CED-C997ADBF0872}" type="presOf" srcId="{16D6305F-D5D4-47AC-8809-29C29959711C}" destId="{E8E5D78B-8936-4107-B970-9F5315462838}" srcOrd="0" destOrd="0" presId="urn:microsoft.com/office/officeart/2008/layout/LinedList"/>
    <dgm:cxn modelId="{FF3519A8-3D54-41E5-874E-764660F4EB39}" type="presOf" srcId="{DDAE3077-B246-4B86-A89C-52678AEE3736}" destId="{A3DDAD19-1348-4713-BF07-1A4BDB2E8B6F}" srcOrd="0" destOrd="0" presId="urn:microsoft.com/office/officeart/2008/layout/LinedList"/>
    <dgm:cxn modelId="{638F63B6-8B24-4FB6-B71E-8D224E586962}" srcId="{E69F4276-6489-43B0-9118-C0537F637952}" destId="{606A251F-CD05-4B5D-9E41-AAE62C584992}" srcOrd="5" destOrd="0" parTransId="{E18F48D4-E0B6-4477-AADF-060C8DB9F96D}" sibTransId="{114E6161-CCF5-476F-99E3-E9E8089154D6}"/>
    <dgm:cxn modelId="{3201ACC9-48D0-42B3-82E4-6E2C4450CC1A}" type="presOf" srcId="{52AA9708-7CAE-4C3E-A14F-BA04432FEC4D}" destId="{BAA0D96B-B5A4-4F74-A149-CDE4F0763A06}" srcOrd="0" destOrd="0" presId="urn:microsoft.com/office/officeart/2008/layout/LinedList"/>
    <dgm:cxn modelId="{02DF06D2-4A0F-4894-9259-9BB783EDE7A3}" type="presOf" srcId="{E69F4276-6489-43B0-9118-C0537F637952}" destId="{680C3FDC-8D4B-47A6-8794-23F96808A90C}" srcOrd="0" destOrd="0" presId="urn:microsoft.com/office/officeart/2008/layout/LinedList"/>
    <dgm:cxn modelId="{4133A4D4-612C-4C71-996F-DFDF9000FAB3}" srcId="{E69F4276-6489-43B0-9118-C0537F637952}" destId="{16D6305F-D5D4-47AC-8809-29C29959711C}" srcOrd="4" destOrd="0" parTransId="{E0A5ADB6-07E8-4BF8-930C-8924A36F63D5}" sibTransId="{8DD0FAFD-F77B-4BC1-9409-77569D79922E}"/>
    <dgm:cxn modelId="{E88CECE8-F538-4045-A570-A3958EC7E146}" type="presOf" srcId="{2CECC3EE-5E07-4CA0-A410-DD0BA3A8AA4E}" destId="{25A7B691-CEAC-4280-AF8E-52D753397216}" srcOrd="0" destOrd="0" presId="urn:microsoft.com/office/officeart/2008/layout/LinedList"/>
    <dgm:cxn modelId="{4ED5E156-A06F-4EB4-BF5D-BF36B6EDF670}" type="presParOf" srcId="{680C3FDC-8D4B-47A6-8794-23F96808A90C}" destId="{88EEE198-4C1C-4871-BCCE-4364A1EE07E8}" srcOrd="0" destOrd="0" presId="urn:microsoft.com/office/officeart/2008/layout/LinedList"/>
    <dgm:cxn modelId="{86DE144D-4DB6-4A57-8A4B-61843483153F}" type="presParOf" srcId="{680C3FDC-8D4B-47A6-8794-23F96808A90C}" destId="{DCA89E50-79D7-4BEC-A4AA-CB81FD5BBBA0}" srcOrd="1" destOrd="0" presId="urn:microsoft.com/office/officeart/2008/layout/LinedList"/>
    <dgm:cxn modelId="{31212D25-D25D-42F8-9424-7A8A5628879E}" type="presParOf" srcId="{DCA89E50-79D7-4BEC-A4AA-CB81FD5BBBA0}" destId="{04DDF26D-65FD-4EFF-9288-6E47376587C4}" srcOrd="0" destOrd="0" presId="urn:microsoft.com/office/officeart/2008/layout/LinedList"/>
    <dgm:cxn modelId="{1BC488C6-3B3D-4227-8E90-630A5E07739B}" type="presParOf" srcId="{DCA89E50-79D7-4BEC-A4AA-CB81FD5BBBA0}" destId="{CEB8C3A9-A3B8-446B-BBC8-A6897008204D}" srcOrd="1" destOrd="0" presId="urn:microsoft.com/office/officeart/2008/layout/LinedList"/>
    <dgm:cxn modelId="{785078E1-5639-466D-98F0-FDEC1F155AE0}" type="presParOf" srcId="{680C3FDC-8D4B-47A6-8794-23F96808A90C}" destId="{92EA83CB-70E4-4230-8E07-FAED3A236F8C}" srcOrd="2" destOrd="0" presId="urn:microsoft.com/office/officeart/2008/layout/LinedList"/>
    <dgm:cxn modelId="{C9DEADA0-FCF3-4ADA-8121-B8DA6B0D6612}" type="presParOf" srcId="{680C3FDC-8D4B-47A6-8794-23F96808A90C}" destId="{5DE5E951-F896-41B9-A08B-1E4A77E35842}" srcOrd="3" destOrd="0" presId="urn:microsoft.com/office/officeart/2008/layout/LinedList"/>
    <dgm:cxn modelId="{EB1CB069-2AB9-4D50-9AC1-95ACA100CE4C}" type="presParOf" srcId="{5DE5E951-F896-41B9-A08B-1E4A77E35842}" destId="{BAA0D96B-B5A4-4F74-A149-CDE4F0763A06}" srcOrd="0" destOrd="0" presId="urn:microsoft.com/office/officeart/2008/layout/LinedList"/>
    <dgm:cxn modelId="{89325418-6C3C-4E8D-8192-1610ADA8E484}" type="presParOf" srcId="{5DE5E951-F896-41B9-A08B-1E4A77E35842}" destId="{203A990B-A4AA-4FB5-B44A-A226F8B76852}" srcOrd="1" destOrd="0" presId="urn:microsoft.com/office/officeart/2008/layout/LinedList"/>
    <dgm:cxn modelId="{B6BF20DC-8214-4B83-8B81-1F3AA97BEB76}" type="presParOf" srcId="{680C3FDC-8D4B-47A6-8794-23F96808A90C}" destId="{596F2E84-1C00-41F9-B4B4-8C39A21FE4BB}" srcOrd="4" destOrd="0" presId="urn:microsoft.com/office/officeart/2008/layout/LinedList"/>
    <dgm:cxn modelId="{CD0B50BB-E60D-43FB-B4D1-4BB74DB0A455}" type="presParOf" srcId="{680C3FDC-8D4B-47A6-8794-23F96808A90C}" destId="{2E248C19-B7B1-49A2-9ADE-5CFC99245F82}" srcOrd="5" destOrd="0" presId="urn:microsoft.com/office/officeart/2008/layout/LinedList"/>
    <dgm:cxn modelId="{934AB03C-A52E-4FA2-9651-1F6D4A355325}" type="presParOf" srcId="{2E248C19-B7B1-49A2-9ADE-5CFC99245F82}" destId="{A3DDAD19-1348-4713-BF07-1A4BDB2E8B6F}" srcOrd="0" destOrd="0" presId="urn:microsoft.com/office/officeart/2008/layout/LinedList"/>
    <dgm:cxn modelId="{721213C3-1495-4523-8091-6A17047BD585}" type="presParOf" srcId="{2E248C19-B7B1-49A2-9ADE-5CFC99245F82}" destId="{61B8BEDA-F9BB-4F68-B93F-D2FDEFF66C96}" srcOrd="1" destOrd="0" presId="urn:microsoft.com/office/officeart/2008/layout/LinedList"/>
    <dgm:cxn modelId="{AFA4757A-3610-4435-9AF1-4BBBBC66F507}" type="presParOf" srcId="{680C3FDC-8D4B-47A6-8794-23F96808A90C}" destId="{DC6EBCEA-CF51-4E88-82B8-6839BD02C6EB}" srcOrd="6" destOrd="0" presId="urn:microsoft.com/office/officeart/2008/layout/LinedList"/>
    <dgm:cxn modelId="{07D54F43-7338-43EA-ACDB-59B83BD97586}" type="presParOf" srcId="{680C3FDC-8D4B-47A6-8794-23F96808A90C}" destId="{7430988D-012D-4EB2-A79E-0EDF5E62AC0B}" srcOrd="7" destOrd="0" presId="urn:microsoft.com/office/officeart/2008/layout/LinedList"/>
    <dgm:cxn modelId="{7D9D09E4-04B6-438F-84B3-600AAAA091E7}" type="presParOf" srcId="{7430988D-012D-4EB2-A79E-0EDF5E62AC0B}" destId="{25A7B691-CEAC-4280-AF8E-52D753397216}" srcOrd="0" destOrd="0" presId="urn:microsoft.com/office/officeart/2008/layout/LinedList"/>
    <dgm:cxn modelId="{C33AF0B3-3ACB-4493-9598-95BF20138E0B}" type="presParOf" srcId="{7430988D-012D-4EB2-A79E-0EDF5E62AC0B}" destId="{C117D810-159C-42C0-8A1E-D7F57F24E83B}" srcOrd="1" destOrd="0" presId="urn:microsoft.com/office/officeart/2008/layout/LinedList"/>
    <dgm:cxn modelId="{D0C8E20C-F4D8-471C-AA6F-85607840CC82}" type="presParOf" srcId="{680C3FDC-8D4B-47A6-8794-23F96808A90C}" destId="{BA2838F9-4109-4A36-88A7-A8D960236025}" srcOrd="8" destOrd="0" presId="urn:microsoft.com/office/officeart/2008/layout/LinedList"/>
    <dgm:cxn modelId="{975E26B7-20D4-46E0-926F-A27F1C6EB09A}" type="presParOf" srcId="{680C3FDC-8D4B-47A6-8794-23F96808A90C}" destId="{9ADD0E95-ECA2-4706-90F1-B21944368FE7}" srcOrd="9" destOrd="0" presId="urn:microsoft.com/office/officeart/2008/layout/LinedList"/>
    <dgm:cxn modelId="{343B81FB-DBD3-443B-84B4-D98F74D18F6B}" type="presParOf" srcId="{9ADD0E95-ECA2-4706-90F1-B21944368FE7}" destId="{E8E5D78B-8936-4107-B970-9F5315462838}" srcOrd="0" destOrd="0" presId="urn:microsoft.com/office/officeart/2008/layout/LinedList"/>
    <dgm:cxn modelId="{40DC1A24-C5E9-43F5-95D2-097D8852D0AE}" type="presParOf" srcId="{9ADD0E95-ECA2-4706-90F1-B21944368FE7}" destId="{15E8252A-3803-4BBF-A506-B345A3A76D1A}" srcOrd="1" destOrd="0" presId="urn:microsoft.com/office/officeart/2008/layout/LinedList"/>
    <dgm:cxn modelId="{F244F218-0705-4E09-8378-B92C08F5A3E8}" type="presParOf" srcId="{680C3FDC-8D4B-47A6-8794-23F96808A90C}" destId="{F543CFE3-A824-4BD3-87F2-19888690D72A}" srcOrd="10" destOrd="0" presId="urn:microsoft.com/office/officeart/2008/layout/LinedList"/>
    <dgm:cxn modelId="{04F2F06F-732B-4F4C-A066-45068F4D4C65}" type="presParOf" srcId="{680C3FDC-8D4B-47A6-8794-23F96808A90C}" destId="{7DA00D97-44E4-4242-9019-5778B482894C}" srcOrd="11" destOrd="0" presId="urn:microsoft.com/office/officeart/2008/layout/LinedList"/>
    <dgm:cxn modelId="{F04133C6-B7B7-476B-BE56-178747E458F9}" type="presParOf" srcId="{7DA00D97-44E4-4242-9019-5778B482894C}" destId="{C1304B2B-4A6F-45E4-BB9B-04C654112685}" srcOrd="0" destOrd="0" presId="urn:microsoft.com/office/officeart/2008/layout/LinedList"/>
    <dgm:cxn modelId="{2FD3470A-43DF-4D38-AD27-D6987F7B7C13}" type="presParOf" srcId="{7DA00D97-44E4-4242-9019-5778B482894C}" destId="{F86D7A74-9F8F-4375-82D4-878D57AF9C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A70CA-BC4E-4912-9D5F-109A319D5461}"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45D049F8-098D-4BAF-AAAC-409DFDBC36C2}">
      <dgm:prSet/>
      <dgm:spPr/>
      <dgm:t>
        <a:bodyPr/>
        <a:lstStyle/>
        <a:p>
          <a:r>
            <a:rPr lang="en-US"/>
            <a:t>Crop</a:t>
          </a:r>
        </a:p>
      </dgm:t>
    </dgm:pt>
    <dgm:pt modelId="{F94DD33B-D227-4549-B4E8-0EFE3D817E0A}" type="parTrans" cxnId="{5E506CF0-2EFB-4B84-BEF0-6F533072525F}">
      <dgm:prSet/>
      <dgm:spPr/>
      <dgm:t>
        <a:bodyPr/>
        <a:lstStyle/>
        <a:p>
          <a:endParaRPr lang="en-US"/>
        </a:p>
      </dgm:t>
    </dgm:pt>
    <dgm:pt modelId="{4DBB7681-B0A0-4A41-8615-96A9CF0C02BE}" type="sibTrans" cxnId="{5E506CF0-2EFB-4B84-BEF0-6F533072525F}">
      <dgm:prSet/>
      <dgm:spPr/>
      <dgm:t>
        <a:bodyPr/>
        <a:lstStyle/>
        <a:p>
          <a:endParaRPr lang="en-US"/>
        </a:p>
      </dgm:t>
    </dgm:pt>
    <dgm:pt modelId="{5E048FBD-9AC0-4655-8F97-A9C86B9D9699}">
      <dgm:prSet/>
      <dgm:spPr/>
      <dgm:t>
        <a:bodyPr/>
        <a:lstStyle/>
        <a:p>
          <a:r>
            <a:rPr lang="en-US"/>
            <a:t>Load the image and crop it according to its bounding box previously obtained</a:t>
          </a:r>
        </a:p>
      </dgm:t>
    </dgm:pt>
    <dgm:pt modelId="{E378A97C-BF5E-4068-BF78-086995E96D49}" type="parTrans" cxnId="{CC9C1824-A84E-42B7-A190-448D78DD527A}">
      <dgm:prSet/>
      <dgm:spPr/>
      <dgm:t>
        <a:bodyPr/>
        <a:lstStyle/>
        <a:p>
          <a:endParaRPr lang="en-US"/>
        </a:p>
      </dgm:t>
    </dgm:pt>
    <dgm:pt modelId="{0DB5C5B2-2131-459E-9394-6E00D977CB67}" type="sibTrans" cxnId="{CC9C1824-A84E-42B7-A190-448D78DD527A}">
      <dgm:prSet/>
      <dgm:spPr/>
      <dgm:t>
        <a:bodyPr/>
        <a:lstStyle/>
        <a:p>
          <a:endParaRPr lang="en-US"/>
        </a:p>
      </dgm:t>
    </dgm:pt>
    <dgm:pt modelId="{C5C95646-EEB3-443B-918F-0A11EF27E820}">
      <dgm:prSet/>
      <dgm:spPr/>
      <dgm:t>
        <a:bodyPr/>
        <a:lstStyle/>
        <a:p>
          <a:r>
            <a:rPr lang="en-US"/>
            <a:t>Convert</a:t>
          </a:r>
        </a:p>
      </dgm:t>
    </dgm:pt>
    <dgm:pt modelId="{C6CD05E9-E06A-4A0A-81B7-9AE6FE7F9EB5}" type="parTrans" cxnId="{1E1E7EB5-FEF3-4324-B317-D0175302BBA4}">
      <dgm:prSet/>
      <dgm:spPr/>
      <dgm:t>
        <a:bodyPr/>
        <a:lstStyle/>
        <a:p>
          <a:endParaRPr lang="en-US"/>
        </a:p>
      </dgm:t>
    </dgm:pt>
    <dgm:pt modelId="{397E89D9-D9A5-4E0B-A774-1B1E8545C9C2}" type="sibTrans" cxnId="{1E1E7EB5-FEF3-4324-B317-D0175302BBA4}">
      <dgm:prSet/>
      <dgm:spPr/>
      <dgm:t>
        <a:bodyPr/>
        <a:lstStyle/>
        <a:p>
          <a:endParaRPr lang="en-US"/>
        </a:p>
      </dgm:t>
    </dgm:pt>
    <dgm:pt modelId="{BFC7085F-5778-4837-A507-0A9DB58ADD42}">
      <dgm:prSet/>
      <dgm:spPr/>
      <dgm:t>
        <a:bodyPr/>
        <a:lstStyle/>
        <a:p>
          <a:r>
            <a:rPr lang="en-US"/>
            <a:t>Convert it to gray scale</a:t>
          </a:r>
        </a:p>
      </dgm:t>
    </dgm:pt>
    <dgm:pt modelId="{C4DBA8E4-FE8B-489A-8E15-11C9C1614318}" type="parTrans" cxnId="{32B8A72C-EC5D-4807-B622-2A465C62D1E5}">
      <dgm:prSet/>
      <dgm:spPr/>
      <dgm:t>
        <a:bodyPr/>
        <a:lstStyle/>
        <a:p>
          <a:endParaRPr lang="en-US"/>
        </a:p>
      </dgm:t>
    </dgm:pt>
    <dgm:pt modelId="{639CA2FC-C750-4D20-91DC-6BFCDA4998A8}" type="sibTrans" cxnId="{32B8A72C-EC5D-4807-B622-2A465C62D1E5}">
      <dgm:prSet/>
      <dgm:spPr/>
      <dgm:t>
        <a:bodyPr/>
        <a:lstStyle/>
        <a:p>
          <a:endParaRPr lang="en-US"/>
        </a:p>
      </dgm:t>
    </dgm:pt>
    <dgm:pt modelId="{558F2404-EAA2-4CC8-B178-35C518B24E76}">
      <dgm:prSet/>
      <dgm:spPr/>
      <dgm:t>
        <a:bodyPr/>
        <a:lstStyle/>
        <a:p>
          <a:r>
            <a:rPr lang="en-US"/>
            <a:t>Filter</a:t>
          </a:r>
        </a:p>
      </dgm:t>
    </dgm:pt>
    <dgm:pt modelId="{6F15D643-B487-47AA-85A8-4654BF6BD467}" type="parTrans" cxnId="{8D48C11D-FDFB-4F5F-8D51-A343557FEE32}">
      <dgm:prSet/>
      <dgm:spPr/>
      <dgm:t>
        <a:bodyPr/>
        <a:lstStyle/>
        <a:p>
          <a:endParaRPr lang="en-US"/>
        </a:p>
      </dgm:t>
    </dgm:pt>
    <dgm:pt modelId="{1AF8E47B-B4F0-4403-A20F-5724B972D683}" type="sibTrans" cxnId="{8D48C11D-FDFB-4F5F-8D51-A343557FEE32}">
      <dgm:prSet/>
      <dgm:spPr/>
      <dgm:t>
        <a:bodyPr/>
        <a:lstStyle/>
        <a:p>
          <a:endParaRPr lang="en-US"/>
        </a:p>
      </dgm:t>
    </dgm:pt>
    <dgm:pt modelId="{14600B9D-7DD6-4BAF-ACAE-685D8AF678AE}">
      <dgm:prSet/>
      <dgm:spPr/>
      <dgm:t>
        <a:bodyPr/>
        <a:lstStyle/>
        <a:p>
          <a:r>
            <a:rPr lang="en-US"/>
            <a:t>Apply the derivative filter both in x and y directions and save the two filtered images</a:t>
          </a:r>
        </a:p>
      </dgm:t>
    </dgm:pt>
    <dgm:pt modelId="{5F66DE1D-41BB-43AD-8F00-CC4A67FD4153}" type="parTrans" cxnId="{302284F3-D2DF-47CB-A921-AFFE56A5118C}">
      <dgm:prSet/>
      <dgm:spPr/>
      <dgm:t>
        <a:bodyPr/>
        <a:lstStyle/>
        <a:p>
          <a:endParaRPr lang="en-US"/>
        </a:p>
      </dgm:t>
    </dgm:pt>
    <dgm:pt modelId="{3B7DF896-FFDF-49F2-8418-01089063107D}" type="sibTrans" cxnId="{302284F3-D2DF-47CB-A921-AFFE56A5118C}">
      <dgm:prSet/>
      <dgm:spPr/>
      <dgm:t>
        <a:bodyPr/>
        <a:lstStyle/>
        <a:p>
          <a:endParaRPr lang="en-US"/>
        </a:p>
      </dgm:t>
    </dgm:pt>
    <dgm:pt modelId="{97C8CD83-6000-4F5B-B479-91DB06EBBF2E}">
      <dgm:prSet/>
      <dgm:spPr/>
      <dgm:t>
        <a:bodyPr/>
        <a:lstStyle/>
        <a:p>
          <a:r>
            <a:rPr lang="en-US"/>
            <a:t>Magnitude</a:t>
          </a:r>
        </a:p>
      </dgm:t>
    </dgm:pt>
    <dgm:pt modelId="{5CAB96AE-7F3C-405C-A307-21A2A8EA6175}" type="parTrans" cxnId="{40B09F18-222B-4EF2-86BC-F20E775E1AAB}">
      <dgm:prSet/>
      <dgm:spPr/>
      <dgm:t>
        <a:bodyPr/>
        <a:lstStyle/>
        <a:p>
          <a:endParaRPr lang="en-US"/>
        </a:p>
      </dgm:t>
    </dgm:pt>
    <dgm:pt modelId="{385BC7C4-DEC5-4DA8-849D-9BEA684D5A85}" type="sibTrans" cxnId="{40B09F18-222B-4EF2-86BC-F20E775E1AAB}">
      <dgm:prSet/>
      <dgm:spPr/>
      <dgm:t>
        <a:bodyPr/>
        <a:lstStyle/>
        <a:p>
          <a:endParaRPr lang="en-US"/>
        </a:p>
      </dgm:t>
    </dgm:pt>
    <dgm:pt modelId="{09E239E1-8565-489A-A912-FA5B860C51A0}">
      <dgm:prSet/>
      <dgm:spPr/>
      <dgm:t>
        <a:bodyPr/>
        <a:lstStyle/>
        <a:p>
          <a:r>
            <a:rPr lang="en-US"/>
            <a:t>Compute the magnitude as the square root of the sum of the square of the two components and normalize it between 0 and 1</a:t>
          </a:r>
        </a:p>
      </dgm:t>
    </dgm:pt>
    <dgm:pt modelId="{BB76C0D4-E1E4-4124-BED2-B1464C6CD46E}" type="parTrans" cxnId="{C8074455-88F7-4804-B168-2E91963D3245}">
      <dgm:prSet/>
      <dgm:spPr/>
      <dgm:t>
        <a:bodyPr/>
        <a:lstStyle/>
        <a:p>
          <a:endParaRPr lang="en-US"/>
        </a:p>
      </dgm:t>
    </dgm:pt>
    <dgm:pt modelId="{32610CC6-891F-4AE9-9EB4-8FF4A8153450}" type="sibTrans" cxnId="{C8074455-88F7-4804-B168-2E91963D3245}">
      <dgm:prSet/>
      <dgm:spPr/>
      <dgm:t>
        <a:bodyPr/>
        <a:lstStyle/>
        <a:p>
          <a:endParaRPr lang="en-US"/>
        </a:p>
      </dgm:t>
    </dgm:pt>
    <dgm:pt modelId="{8B919163-AC01-4DFA-950B-A6645A64C323}">
      <dgm:prSet/>
      <dgm:spPr/>
      <dgm:t>
        <a:bodyPr/>
        <a:lstStyle/>
        <a:p>
          <a:r>
            <a:rPr lang="en-US"/>
            <a:t>Mask</a:t>
          </a:r>
        </a:p>
      </dgm:t>
    </dgm:pt>
    <dgm:pt modelId="{2986AF9C-D799-4426-ACE3-11FC49103BA4}" type="parTrans" cxnId="{7FF2ADF4-5336-4351-9D44-EAC0CDA4C350}">
      <dgm:prSet/>
      <dgm:spPr/>
      <dgm:t>
        <a:bodyPr/>
        <a:lstStyle/>
        <a:p>
          <a:endParaRPr lang="en-US"/>
        </a:p>
      </dgm:t>
    </dgm:pt>
    <dgm:pt modelId="{DF0EE903-1156-4AF5-B665-06C5832A2AD5}" type="sibTrans" cxnId="{7FF2ADF4-5336-4351-9D44-EAC0CDA4C350}">
      <dgm:prSet/>
      <dgm:spPr/>
      <dgm:t>
        <a:bodyPr/>
        <a:lstStyle/>
        <a:p>
          <a:endParaRPr lang="en-US"/>
        </a:p>
      </dgm:t>
    </dgm:pt>
    <dgm:pt modelId="{490E4667-6008-4862-A0A4-3202F4EDCC46}">
      <dgm:prSet/>
      <dgm:spPr/>
      <dgm:t>
        <a:bodyPr/>
        <a:lstStyle/>
        <a:p>
          <a:r>
            <a:rPr lang="en-US"/>
            <a:t>Use this last image as a weighed mask to apply to the original colored image. Each pixel intensity is multiplied by the value of the corresponding pixel of the mask</a:t>
          </a:r>
        </a:p>
      </dgm:t>
    </dgm:pt>
    <dgm:pt modelId="{D2E5ACA8-F68D-46DB-BF75-AD93DB92A80E}" type="parTrans" cxnId="{4E3B94BF-B90C-4B26-BBB8-6B9E97D62F86}">
      <dgm:prSet/>
      <dgm:spPr/>
      <dgm:t>
        <a:bodyPr/>
        <a:lstStyle/>
        <a:p>
          <a:endParaRPr lang="en-US"/>
        </a:p>
      </dgm:t>
    </dgm:pt>
    <dgm:pt modelId="{5CAEE44B-0C8E-45DF-AD12-D156C6124B46}" type="sibTrans" cxnId="{4E3B94BF-B90C-4B26-BBB8-6B9E97D62F86}">
      <dgm:prSet/>
      <dgm:spPr/>
      <dgm:t>
        <a:bodyPr/>
        <a:lstStyle/>
        <a:p>
          <a:endParaRPr lang="en-US"/>
        </a:p>
      </dgm:t>
    </dgm:pt>
    <dgm:pt modelId="{AB4CD733-3B5E-4BB3-8EBA-1B9A8BB12CA7}" type="pres">
      <dgm:prSet presAssocID="{B42A70CA-BC4E-4912-9D5F-109A319D5461}" presName="Name0" presStyleCnt="0">
        <dgm:presLayoutVars>
          <dgm:dir/>
          <dgm:animLvl val="lvl"/>
          <dgm:resizeHandles val="exact"/>
        </dgm:presLayoutVars>
      </dgm:prSet>
      <dgm:spPr/>
    </dgm:pt>
    <dgm:pt modelId="{886937E5-A032-421C-B844-4CCCD0A7721C}" type="pres">
      <dgm:prSet presAssocID="{45D049F8-098D-4BAF-AAAC-409DFDBC36C2}" presName="composite" presStyleCnt="0"/>
      <dgm:spPr/>
    </dgm:pt>
    <dgm:pt modelId="{7000CD19-F4EF-4DA0-9333-45DC4EF781EE}" type="pres">
      <dgm:prSet presAssocID="{45D049F8-098D-4BAF-AAAC-409DFDBC36C2}" presName="parTx" presStyleLbl="alignNode1" presStyleIdx="0" presStyleCnt="5">
        <dgm:presLayoutVars>
          <dgm:chMax val="0"/>
          <dgm:chPref val="0"/>
        </dgm:presLayoutVars>
      </dgm:prSet>
      <dgm:spPr/>
    </dgm:pt>
    <dgm:pt modelId="{CD9948FB-94C8-4EA1-900B-9C7AE533EB4D}" type="pres">
      <dgm:prSet presAssocID="{45D049F8-098D-4BAF-AAAC-409DFDBC36C2}" presName="desTx" presStyleLbl="alignAccFollowNode1" presStyleIdx="0" presStyleCnt="5">
        <dgm:presLayoutVars/>
      </dgm:prSet>
      <dgm:spPr/>
    </dgm:pt>
    <dgm:pt modelId="{EC114878-2F09-406A-9A03-4CEF1D9A28A0}" type="pres">
      <dgm:prSet presAssocID="{4DBB7681-B0A0-4A41-8615-96A9CF0C02BE}" presName="space" presStyleCnt="0"/>
      <dgm:spPr/>
    </dgm:pt>
    <dgm:pt modelId="{1B9864E9-CFB0-457D-BDC4-FF9F8F393FB3}" type="pres">
      <dgm:prSet presAssocID="{C5C95646-EEB3-443B-918F-0A11EF27E820}" presName="composite" presStyleCnt="0"/>
      <dgm:spPr/>
    </dgm:pt>
    <dgm:pt modelId="{09CEE48E-654B-4B4C-B524-127B88276E25}" type="pres">
      <dgm:prSet presAssocID="{C5C95646-EEB3-443B-918F-0A11EF27E820}" presName="parTx" presStyleLbl="alignNode1" presStyleIdx="1" presStyleCnt="5">
        <dgm:presLayoutVars>
          <dgm:chMax val="0"/>
          <dgm:chPref val="0"/>
        </dgm:presLayoutVars>
      </dgm:prSet>
      <dgm:spPr/>
    </dgm:pt>
    <dgm:pt modelId="{05854160-2761-4692-8461-A0228C483175}" type="pres">
      <dgm:prSet presAssocID="{C5C95646-EEB3-443B-918F-0A11EF27E820}" presName="desTx" presStyleLbl="alignAccFollowNode1" presStyleIdx="1" presStyleCnt="5">
        <dgm:presLayoutVars/>
      </dgm:prSet>
      <dgm:spPr/>
    </dgm:pt>
    <dgm:pt modelId="{04DECD53-1EDF-4700-85FB-FFF073EC9BC5}" type="pres">
      <dgm:prSet presAssocID="{397E89D9-D9A5-4E0B-A774-1B1E8545C9C2}" presName="space" presStyleCnt="0"/>
      <dgm:spPr/>
    </dgm:pt>
    <dgm:pt modelId="{6E371C7B-62E3-4BD0-8465-B8D70FCEADF7}" type="pres">
      <dgm:prSet presAssocID="{558F2404-EAA2-4CC8-B178-35C518B24E76}" presName="composite" presStyleCnt="0"/>
      <dgm:spPr/>
    </dgm:pt>
    <dgm:pt modelId="{027D4535-67E5-4A83-83C7-A855976C20A3}" type="pres">
      <dgm:prSet presAssocID="{558F2404-EAA2-4CC8-B178-35C518B24E76}" presName="parTx" presStyleLbl="alignNode1" presStyleIdx="2" presStyleCnt="5">
        <dgm:presLayoutVars>
          <dgm:chMax val="0"/>
          <dgm:chPref val="0"/>
        </dgm:presLayoutVars>
      </dgm:prSet>
      <dgm:spPr/>
    </dgm:pt>
    <dgm:pt modelId="{5DB03151-7B08-495A-A811-E902FE711CB4}" type="pres">
      <dgm:prSet presAssocID="{558F2404-EAA2-4CC8-B178-35C518B24E76}" presName="desTx" presStyleLbl="alignAccFollowNode1" presStyleIdx="2" presStyleCnt="5">
        <dgm:presLayoutVars/>
      </dgm:prSet>
      <dgm:spPr/>
    </dgm:pt>
    <dgm:pt modelId="{CB0BF7DA-4A5B-40F9-8370-B6F1510DB95D}" type="pres">
      <dgm:prSet presAssocID="{1AF8E47B-B4F0-4403-A20F-5724B972D683}" presName="space" presStyleCnt="0"/>
      <dgm:spPr/>
    </dgm:pt>
    <dgm:pt modelId="{8B13021C-988E-44D9-A2E1-416DA270F004}" type="pres">
      <dgm:prSet presAssocID="{97C8CD83-6000-4F5B-B479-91DB06EBBF2E}" presName="composite" presStyleCnt="0"/>
      <dgm:spPr/>
    </dgm:pt>
    <dgm:pt modelId="{8063EAD0-B432-47A7-80BD-60B86DC2EE82}" type="pres">
      <dgm:prSet presAssocID="{97C8CD83-6000-4F5B-B479-91DB06EBBF2E}" presName="parTx" presStyleLbl="alignNode1" presStyleIdx="3" presStyleCnt="5">
        <dgm:presLayoutVars>
          <dgm:chMax val="0"/>
          <dgm:chPref val="0"/>
        </dgm:presLayoutVars>
      </dgm:prSet>
      <dgm:spPr/>
    </dgm:pt>
    <dgm:pt modelId="{184355DB-A1B4-4C6F-A4C2-D1D057913B9A}" type="pres">
      <dgm:prSet presAssocID="{97C8CD83-6000-4F5B-B479-91DB06EBBF2E}" presName="desTx" presStyleLbl="alignAccFollowNode1" presStyleIdx="3" presStyleCnt="5">
        <dgm:presLayoutVars/>
      </dgm:prSet>
      <dgm:spPr/>
    </dgm:pt>
    <dgm:pt modelId="{50AF560B-FCFD-41F5-88D1-DFF1A2F4E75D}" type="pres">
      <dgm:prSet presAssocID="{385BC7C4-DEC5-4DA8-849D-9BEA684D5A85}" presName="space" presStyleCnt="0"/>
      <dgm:spPr/>
    </dgm:pt>
    <dgm:pt modelId="{96AAA1BA-E422-46F6-97A2-9DBE9395C4BB}" type="pres">
      <dgm:prSet presAssocID="{8B919163-AC01-4DFA-950B-A6645A64C323}" presName="composite" presStyleCnt="0"/>
      <dgm:spPr/>
    </dgm:pt>
    <dgm:pt modelId="{61B46184-061A-43CB-B881-E30AED338AFA}" type="pres">
      <dgm:prSet presAssocID="{8B919163-AC01-4DFA-950B-A6645A64C323}" presName="parTx" presStyleLbl="alignNode1" presStyleIdx="4" presStyleCnt="5">
        <dgm:presLayoutVars>
          <dgm:chMax val="0"/>
          <dgm:chPref val="0"/>
        </dgm:presLayoutVars>
      </dgm:prSet>
      <dgm:spPr/>
    </dgm:pt>
    <dgm:pt modelId="{837936B7-989D-44C5-98B0-79B2507C25D8}" type="pres">
      <dgm:prSet presAssocID="{8B919163-AC01-4DFA-950B-A6645A64C323}" presName="desTx" presStyleLbl="alignAccFollowNode1" presStyleIdx="4" presStyleCnt="5">
        <dgm:presLayoutVars/>
      </dgm:prSet>
      <dgm:spPr/>
    </dgm:pt>
  </dgm:ptLst>
  <dgm:cxnLst>
    <dgm:cxn modelId="{40B09F18-222B-4EF2-86BC-F20E775E1AAB}" srcId="{B42A70CA-BC4E-4912-9D5F-109A319D5461}" destId="{97C8CD83-6000-4F5B-B479-91DB06EBBF2E}" srcOrd="3" destOrd="0" parTransId="{5CAB96AE-7F3C-405C-A307-21A2A8EA6175}" sibTransId="{385BC7C4-DEC5-4DA8-849D-9BEA684D5A85}"/>
    <dgm:cxn modelId="{45DB4B19-3C3B-4B32-92FC-43771B794DC2}" type="presOf" srcId="{558F2404-EAA2-4CC8-B178-35C518B24E76}" destId="{027D4535-67E5-4A83-83C7-A855976C20A3}" srcOrd="0" destOrd="0" presId="urn:microsoft.com/office/officeart/2016/7/layout/ChevronBlockProcess"/>
    <dgm:cxn modelId="{4F0A7F1D-55DF-485F-BCA2-9857F477C345}" type="presOf" srcId="{490E4667-6008-4862-A0A4-3202F4EDCC46}" destId="{837936B7-989D-44C5-98B0-79B2507C25D8}" srcOrd="0" destOrd="0" presId="urn:microsoft.com/office/officeart/2016/7/layout/ChevronBlockProcess"/>
    <dgm:cxn modelId="{8D48C11D-FDFB-4F5F-8D51-A343557FEE32}" srcId="{B42A70CA-BC4E-4912-9D5F-109A319D5461}" destId="{558F2404-EAA2-4CC8-B178-35C518B24E76}" srcOrd="2" destOrd="0" parTransId="{6F15D643-B487-47AA-85A8-4654BF6BD467}" sibTransId="{1AF8E47B-B4F0-4403-A20F-5724B972D683}"/>
    <dgm:cxn modelId="{CC9C1824-A84E-42B7-A190-448D78DD527A}" srcId="{45D049F8-098D-4BAF-AAAC-409DFDBC36C2}" destId="{5E048FBD-9AC0-4655-8F97-A9C86B9D9699}" srcOrd="0" destOrd="0" parTransId="{E378A97C-BF5E-4068-BF78-086995E96D49}" sibTransId="{0DB5C5B2-2131-459E-9394-6E00D977CB67}"/>
    <dgm:cxn modelId="{32B8A72C-EC5D-4807-B622-2A465C62D1E5}" srcId="{C5C95646-EEB3-443B-918F-0A11EF27E820}" destId="{BFC7085F-5778-4837-A507-0A9DB58ADD42}" srcOrd="0" destOrd="0" parTransId="{C4DBA8E4-FE8B-489A-8E15-11C9C1614318}" sibTransId="{639CA2FC-C750-4D20-91DC-6BFCDA4998A8}"/>
    <dgm:cxn modelId="{0B0F2936-70CD-4435-807F-1389022D9329}" type="presOf" srcId="{14600B9D-7DD6-4BAF-ACAE-685D8AF678AE}" destId="{5DB03151-7B08-495A-A811-E902FE711CB4}" srcOrd="0" destOrd="0" presId="urn:microsoft.com/office/officeart/2016/7/layout/ChevronBlockProcess"/>
    <dgm:cxn modelId="{AC7B7B3C-9860-4B81-B05C-4D5C8306B0EE}" type="presOf" srcId="{C5C95646-EEB3-443B-918F-0A11EF27E820}" destId="{09CEE48E-654B-4B4C-B524-127B88276E25}" srcOrd="0" destOrd="0" presId="urn:microsoft.com/office/officeart/2016/7/layout/ChevronBlockProcess"/>
    <dgm:cxn modelId="{9A9C6064-9E85-4A24-ACCD-0F1B5A84C7AB}" type="presOf" srcId="{8B919163-AC01-4DFA-950B-A6645A64C323}" destId="{61B46184-061A-43CB-B881-E30AED338AFA}" srcOrd="0" destOrd="0" presId="urn:microsoft.com/office/officeart/2016/7/layout/ChevronBlockProcess"/>
    <dgm:cxn modelId="{C8074455-88F7-4804-B168-2E91963D3245}" srcId="{97C8CD83-6000-4F5B-B479-91DB06EBBF2E}" destId="{09E239E1-8565-489A-A912-FA5B860C51A0}" srcOrd="0" destOrd="0" parTransId="{BB76C0D4-E1E4-4124-BED2-B1464C6CD46E}" sibTransId="{32610CC6-891F-4AE9-9EB4-8FF4A8153450}"/>
    <dgm:cxn modelId="{B9526894-5055-4AE5-926C-C68AF30D5B4D}" type="presOf" srcId="{BFC7085F-5778-4837-A507-0A9DB58ADD42}" destId="{05854160-2761-4692-8461-A0228C483175}" srcOrd="0" destOrd="0" presId="urn:microsoft.com/office/officeart/2016/7/layout/ChevronBlockProcess"/>
    <dgm:cxn modelId="{1E1E7EB5-FEF3-4324-B317-D0175302BBA4}" srcId="{B42A70CA-BC4E-4912-9D5F-109A319D5461}" destId="{C5C95646-EEB3-443B-918F-0A11EF27E820}" srcOrd="1" destOrd="0" parTransId="{C6CD05E9-E06A-4A0A-81B7-9AE6FE7F9EB5}" sibTransId="{397E89D9-D9A5-4E0B-A774-1B1E8545C9C2}"/>
    <dgm:cxn modelId="{4E3B94BF-B90C-4B26-BBB8-6B9E97D62F86}" srcId="{8B919163-AC01-4DFA-950B-A6645A64C323}" destId="{490E4667-6008-4862-A0A4-3202F4EDCC46}" srcOrd="0" destOrd="0" parTransId="{D2E5ACA8-F68D-46DB-BF75-AD93DB92A80E}" sibTransId="{5CAEE44B-0C8E-45DF-AD12-D156C6124B46}"/>
    <dgm:cxn modelId="{74209BCA-5109-46C0-BA4F-60D152184001}" type="presOf" srcId="{5E048FBD-9AC0-4655-8F97-A9C86B9D9699}" destId="{CD9948FB-94C8-4EA1-900B-9C7AE533EB4D}" srcOrd="0" destOrd="0" presId="urn:microsoft.com/office/officeart/2016/7/layout/ChevronBlockProcess"/>
    <dgm:cxn modelId="{BBFA94CB-81E5-410B-8DAA-C5AF93349338}" type="presOf" srcId="{09E239E1-8565-489A-A912-FA5B860C51A0}" destId="{184355DB-A1B4-4C6F-A4C2-D1D057913B9A}" srcOrd="0" destOrd="0" presId="urn:microsoft.com/office/officeart/2016/7/layout/ChevronBlockProcess"/>
    <dgm:cxn modelId="{02BDD7CD-097B-4111-9D54-6760164FDB0E}" type="presOf" srcId="{45D049F8-098D-4BAF-AAAC-409DFDBC36C2}" destId="{7000CD19-F4EF-4DA0-9333-45DC4EF781EE}" srcOrd="0" destOrd="0" presId="urn:microsoft.com/office/officeart/2016/7/layout/ChevronBlockProcess"/>
    <dgm:cxn modelId="{64FE9EDD-8177-4122-8832-68E895167C30}" type="presOf" srcId="{B42A70CA-BC4E-4912-9D5F-109A319D5461}" destId="{AB4CD733-3B5E-4BB3-8EBA-1B9A8BB12CA7}" srcOrd="0" destOrd="0" presId="urn:microsoft.com/office/officeart/2016/7/layout/ChevronBlockProcess"/>
    <dgm:cxn modelId="{CA3C9FEB-C26A-48C5-894A-88A4A62731EC}" type="presOf" srcId="{97C8CD83-6000-4F5B-B479-91DB06EBBF2E}" destId="{8063EAD0-B432-47A7-80BD-60B86DC2EE82}" srcOrd="0" destOrd="0" presId="urn:microsoft.com/office/officeart/2016/7/layout/ChevronBlockProcess"/>
    <dgm:cxn modelId="{5E506CF0-2EFB-4B84-BEF0-6F533072525F}" srcId="{B42A70CA-BC4E-4912-9D5F-109A319D5461}" destId="{45D049F8-098D-4BAF-AAAC-409DFDBC36C2}" srcOrd="0" destOrd="0" parTransId="{F94DD33B-D227-4549-B4E8-0EFE3D817E0A}" sibTransId="{4DBB7681-B0A0-4A41-8615-96A9CF0C02BE}"/>
    <dgm:cxn modelId="{302284F3-D2DF-47CB-A921-AFFE56A5118C}" srcId="{558F2404-EAA2-4CC8-B178-35C518B24E76}" destId="{14600B9D-7DD6-4BAF-ACAE-685D8AF678AE}" srcOrd="0" destOrd="0" parTransId="{5F66DE1D-41BB-43AD-8F00-CC4A67FD4153}" sibTransId="{3B7DF896-FFDF-49F2-8418-01089063107D}"/>
    <dgm:cxn modelId="{7FF2ADF4-5336-4351-9D44-EAC0CDA4C350}" srcId="{B42A70CA-BC4E-4912-9D5F-109A319D5461}" destId="{8B919163-AC01-4DFA-950B-A6645A64C323}" srcOrd="4" destOrd="0" parTransId="{2986AF9C-D799-4426-ACE3-11FC49103BA4}" sibTransId="{DF0EE903-1156-4AF5-B665-06C5832A2AD5}"/>
    <dgm:cxn modelId="{C65A21D8-94BC-4890-B5A3-6AAB6D692585}" type="presParOf" srcId="{AB4CD733-3B5E-4BB3-8EBA-1B9A8BB12CA7}" destId="{886937E5-A032-421C-B844-4CCCD0A7721C}" srcOrd="0" destOrd="0" presId="urn:microsoft.com/office/officeart/2016/7/layout/ChevronBlockProcess"/>
    <dgm:cxn modelId="{B283F3F3-6CA2-449D-8F02-27C2EB0DDEFB}" type="presParOf" srcId="{886937E5-A032-421C-B844-4CCCD0A7721C}" destId="{7000CD19-F4EF-4DA0-9333-45DC4EF781EE}" srcOrd="0" destOrd="0" presId="urn:microsoft.com/office/officeart/2016/7/layout/ChevronBlockProcess"/>
    <dgm:cxn modelId="{D8CF8385-4A33-4854-BD9B-71D779784D46}" type="presParOf" srcId="{886937E5-A032-421C-B844-4CCCD0A7721C}" destId="{CD9948FB-94C8-4EA1-900B-9C7AE533EB4D}" srcOrd="1" destOrd="0" presId="urn:microsoft.com/office/officeart/2016/7/layout/ChevronBlockProcess"/>
    <dgm:cxn modelId="{8AA01E10-5502-4021-81D0-A7E018AFD08B}" type="presParOf" srcId="{AB4CD733-3B5E-4BB3-8EBA-1B9A8BB12CA7}" destId="{EC114878-2F09-406A-9A03-4CEF1D9A28A0}" srcOrd="1" destOrd="0" presId="urn:microsoft.com/office/officeart/2016/7/layout/ChevronBlockProcess"/>
    <dgm:cxn modelId="{BF015DE5-9F97-440B-8F29-63E7F98F0C0C}" type="presParOf" srcId="{AB4CD733-3B5E-4BB3-8EBA-1B9A8BB12CA7}" destId="{1B9864E9-CFB0-457D-BDC4-FF9F8F393FB3}" srcOrd="2" destOrd="0" presId="urn:microsoft.com/office/officeart/2016/7/layout/ChevronBlockProcess"/>
    <dgm:cxn modelId="{27F92992-2512-4482-B731-55243C228841}" type="presParOf" srcId="{1B9864E9-CFB0-457D-BDC4-FF9F8F393FB3}" destId="{09CEE48E-654B-4B4C-B524-127B88276E25}" srcOrd="0" destOrd="0" presId="urn:microsoft.com/office/officeart/2016/7/layout/ChevronBlockProcess"/>
    <dgm:cxn modelId="{9A1A90CA-EAAF-49F3-AD96-7B739CA2E3BB}" type="presParOf" srcId="{1B9864E9-CFB0-457D-BDC4-FF9F8F393FB3}" destId="{05854160-2761-4692-8461-A0228C483175}" srcOrd="1" destOrd="0" presId="urn:microsoft.com/office/officeart/2016/7/layout/ChevronBlockProcess"/>
    <dgm:cxn modelId="{AB563AE3-8092-4C51-9B3C-B2AC2B82624A}" type="presParOf" srcId="{AB4CD733-3B5E-4BB3-8EBA-1B9A8BB12CA7}" destId="{04DECD53-1EDF-4700-85FB-FFF073EC9BC5}" srcOrd="3" destOrd="0" presId="urn:microsoft.com/office/officeart/2016/7/layout/ChevronBlockProcess"/>
    <dgm:cxn modelId="{69F38759-C276-440F-BD27-297DC75C7EEE}" type="presParOf" srcId="{AB4CD733-3B5E-4BB3-8EBA-1B9A8BB12CA7}" destId="{6E371C7B-62E3-4BD0-8465-B8D70FCEADF7}" srcOrd="4" destOrd="0" presId="urn:microsoft.com/office/officeart/2016/7/layout/ChevronBlockProcess"/>
    <dgm:cxn modelId="{23C811AF-D5A7-4B75-8500-65661DFD748D}" type="presParOf" srcId="{6E371C7B-62E3-4BD0-8465-B8D70FCEADF7}" destId="{027D4535-67E5-4A83-83C7-A855976C20A3}" srcOrd="0" destOrd="0" presId="urn:microsoft.com/office/officeart/2016/7/layout/ChevronBlockProcess"/>
    <dgm:cxn modelId="{DA3BEBFD-6308-4028-8E79-DDB3B2512607}" type="presParOf" srcId="{6E371C7B-62E3-4BD0-8465-B8D70FCEADF7}" destId="{5DB03151-7B08-495A-A811-E902FE711CB4}" srcOrd="1" destOrd="0" presId="urn:microsoft.com/office/officeart/2016/7/layout/ChevronBlockProcess"/>
    <dgm:cxn modelId="{8EA4E241-0697-4ECB-921A-A996B7B7E822}" type="presParOf" srcId="{AB4CD733-3B5E-4BB3-8EBA-1B9A8BB12CA7}" destId="{CB0BF7DA-4A5B-40F9-8370-B6F1510DB95D}" srcOrd="5" destOrd="0" presId="urn:microsoft.com/office/officeart/2016/7/layout/ChevronBlockProcess"/>
    <dgm:cxn modelId="{D38CCA44-F90B-4FC5-BB82-7CC34C1E79E5}" type="presParOf" srcId="{AB4CD733-3B5E-4BB3-8EBA-1B9A8BB12CA7}" destId="{8B13021C-988E-44D9-A2E1-416DA270F004}" srcOrd="6" destOrd="0" presId="urn:microsoft.com/office/officeart/2016/7/layout/ChevronBlockProcess"/>
    <dgm:cxn modelId="{657D84B9-65B4-4757-ACBD-4D69C2AB63C9}" type="presParOf" srcId="{8B13021C-988E-44D9-A2E1-416DA270F004}" destId="{8063EAD0-B432-47A7-80BD-60B86DC2EE82}" srcOrd="0" destOrd="0" presId="urn:microsoft.com/office/officeart/2016/7/layout/ChevronBlockProcess"/>
    <dgm:cxn modelId="{399E349B-6CCD-4D17-98E3-933336EB9DB3}" type="presParOf" srcId="{8B13021C-988E-44D9-A2E1-416DA270F004}" destId="{184355DB-A1B4-4C6F-A4C2-D1D057913B9A}" srcOrd="1" destOrd="0" presId="urn:microsoft.com/office/officeart/2016/7/layout/ChevronBlockProcess"/>
    <dgm:cxn modelId="{0EE12DEF-15C5-4CD1-A62D-343FCCE2F2BA}" type="presParOf" srcId="{AB4CD733-3B5E-4BB3-8EBA-1B9A8BB12CA7}" destId="{50AF560B-FCFD-41F5-88D1-DFF1A2F4E75D}" srcOrd="7" destOrd="0" presId="urn:microsoft.com/office/officeart/2016/7/layout/ChevronBlockProcess"/>
    <dgm:cxn modelId="{0E692747-35A3-4150-8CA9-A02C156813EA}" type="presParOf" srcId="{AB4CD733-3B5E-4BB3-8EBA-1B9A8BB12CA7}" destId="{96AAA1BA-E422-46F6-97A2-9DBE9395C4BB}" srcOrd="8" destOrd="0" presId="urn:microsoft.com/office/officeart/2016/7/layout/ChevronBlockProcess"/>
    <dgm:cxn modelId="{635B9A82-807B-45F1-820D-1BE33CC6F225}" type="presParOf" srcId="{96AAA1BA-E422-46F6-97A2-9DBE9395C4BB}" destId="{61B46184-061A-43CB-B881-E30AED338AFA}" srcOrd="0" destOrd="0" presId="urn:microsoft.com/office/officeart/2016/7/layout/ChevronBlockProcess"/>
    <dgm:cxn modelId="{6BD1B8CE-9570-4A2B-B915-AEBFB4F927FF}" type="presParOf" srcId="{96AAA1BA-E422-46F6-97A2-9DBE9395C4BB}" destId="{837936B7-989D-44C5-98B0-79B2507C25D8}"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BABB47-95CC-4385-8BBD-0E61CBF4E025}"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3DCBA158-63C2-4E18-B3C5-B793C55D0309}">
      <dgm:prSet/>
      <dgm:spPr/>
      <dgm:t>
        <a:bodyPr/>
        <a:lstStyle/>
        <a:p>
          <a:r>
            <a:rPr lang="en-US" b="1"/>
            <a:t>PRO</a:t>
          </a:r>
          <a:r>
            <a:rPr lang="en-US"/>
            <a:t> in the case of the lawn, the background after the filter application is red and thus easy to remove. </a:t>
          </a:r>
        </a:p>
        <a:p>
          <a:r>
            <a:rPr lang="en-US" b="1"/>
            <a:t>CONS </a:t>
          </a:r>
          <a:r>
            <a:rPr lang="en-US"/>
            <a:t>the same was not true for the different backgrounds </a:t>
          </a:r>
        </a:p>
      </dgm:t>
    </dgm:pt>
    <dgm:pt modelId="{64907CF9-F951-45E1-8E8A-3194416D9470}" type="parTrans" cxnId="{18279B62-AA5D-4186-A255-E0BDB4C5CD74}">
      <dgm:prSet/>
      <dgm:spPr/>
      <dgm:t>
        <a:bodyPr/>
        <a:lstStyle/>
        <a:p>
          <a:endParaRPr lang="en-US"/>
        </a:p>
      </dgm:t>
    </dgm:pt>
    <dgm:pt modelId="{7B6E11BA-0E8C-4C70-ADCF-F1F70B4BAC24}" type="sibTrans" cxnId="{18279B62-AA5D-4186-A255-E0BDB4C5CD74}">
      <dgm:prSet phldrT="01"/>
      <dgm:spPr/>
      <dgm:t>
        <a:bodyPr/>
        <a:lstStyle/>
        <a:p>
          <a:r>
            <a:rPr lang="en-US" b="1">
              <a:effectLst>
                <a:outerShdw blurRad="38100" dist="38100" dir="2700000" algn="tl">
                  <a:srgbClr val="000000">
                    <a:alpha val="43137"/>
                  </a:srgbClr>
                </a:outerShdw>
              </a:effectLst>
            </a:rPr>
            <a:t>Derivative filter on the colored image</a:t>
          </a:r>
          <a:endParaRPr lang="en-US">
            <a:effectLst>
              <a:outerShdw blurRad="38100" dist="38100" dir="2700000" algn="tl">
                <a:srgbClr val="000000">
                  <a:alpha val="43137"/>
                </a:srgbClr>
              </a:outerShdw>
            </a:effectLst>
          </a:endParaRPr>
        </a:p>
      </dgm:t>
    </dgm:pt>
    <dgm:pt modelId="{E9DB3EAD-343B-4AF5-99A9-86184D254636}">
      <dgm:prSet/>
      <dgm:spPr/>
      <dgm:t>
        <a:bodyPr/>
        <a:lstStyle/>
        <a:p>
          <a:r>
            <a:rPr lang="en-US" b="1"/>
            <a:t>PRO</a:t>
          </a:r>
          <a:r>
            <a:rPr lang="en-US"/>
            <a:t> easy to apply, simple implementation </a:t>
          </a:r>
        </a:p>
        <a:p>
          <a:r>
            <a:rPr lang="en-US" b="1"/>
            <a:t>CONS </a:t>
          </a:r>
          <a:r>
            <a:rPr lang="en-US"/>
            <a:t>basically leads to the same but redefined problem (a new common background to deal with)</a:t>
          </a:r>
        </a:p>
      </dgm:t>
    </dgm:pt>
    <dgm:pt modelId="{04A16211-C41D-495B-9E16-E16E0DC9587B}" type="parTrans" cxnId="{3022E1CC-0D78-4FF5-9FCE-C9CCB8C7BCFF}">
      <dgm:prSet/>
      <dgm:spPr/>
      <dgm:t>
        <a:bodyPr/>
        <a:lstStyle/>
        <a:p>
          <a:endParaRPr lang="en-US"/>
        </a:p>
      </dgm:t>
    </dgm:pt>
    <dgm:pt modelId="{973F4F5D-DDFA-4576-A157-7A8A8B70D186}" type="sibTrans" cxnId="{3022E1CC-0D78-4FF5-9FCE-C9CCB8C7BCFF}">
      <dgm:prSet phldrT="02"/>
      <dgm:spPr/>
      <dgm:t>
        <a:bodyPr/>
        <a:lstStyle/>
        <a:p>
          <a:r>
            <a:rPr lang="en-US" b="1">
              <a:effectLst>
                <a:outerShdw blurRad="38100" dist="38100" dir="2700000" algn="tl">
                  <a:srgbClr val="000000">
                    <a:alpha val="43137"/>
                  </a:srgbClr>
                </a:outerShdw>
              </a:effectLst>
            </a:rPr>
            <a:t>Partial or entire removal of green pixels</a:t>
          </a:r>
          <a:endParaRPr lang="en-US">
            <a:effectLst>
              <a:outerShdw blurRad="38100" dist="38100" dir="2700000" algn="tl">
                <a:srgbClr val="000000">
                  <a:alpha val="43137"/>
                </a:srgbClr>
              </a:outerShdw>
            </a:effectLst>
          </a:endParaRPr>
        </a:p>
      </dgm:t>
    </dgm:pt>
    <dgm:pt modelId="{AFE06B94-827B-4F17-BF75-2DC0697E8580}">
      <dgm:prSet/>
      <dgm:spPr/>
      <dgm:t>
        <a:bodyPr/>
        <a:lstStyle/>
        <a:p>
          <a:r>
            <a:rPr lang="en-US" b="1"/>
            <a:t>PRO</a:t>
          </a:r>
          <a:r>
            <a:rPr lang="en-US"/>
            <a:t> less useful areas removed, less distractors for the model, which can concentrate to more significant features</a:t>
          </a:r>
        </a:p>
        <a:p>
          <a:r>
            <a:rPr lang="en-US" b="1"/>
            <a:t>CONS </a:t>
          </a:r>
          <a:r>
            <a:rPr lang="en-US"/>
            <a:t>images with different dimensions, not so suitable for CNN models (problem with matching dimensions of the linear layers)</a:t>
          </a:r>
        </a:p>
      </dgm:t>
    </dgm:pt>
    <dgm:pt modelId="{23AC1AAE-EABD-4976-9463-DA18F36BD353}" type="parTrans" cxnId="{C7BA7BB6-7C17-4BEE-9396-2895F4B73443}">
      <dgm:prSet/>
      <dgm:spPr/>
      <dgm:t>
        <a:bodyPr/>
        <a:lstStyle/>
        <a:p>
          <a:endParaRPr lang="en-US"/>
        </a:p>
      </dgm:t>
    </dgm:pt>
    <dgm:pt modelId="{AB42F083-4671-4260-B3E2-C7060AC426ED}" type="sibTrans" cxnId="{C7BA7BB6-7C17-4BEE-9396-2895F4B73443}">
      <dgm:prSet phldrT="03"/>
      <dgm:spPr/>
      <dgm:t>
        <a:bodyPr/>
        <a:lstStyle/>
        <a:p>
          <a:r>
            <a:rPr lang="en-US" b="1">
              <a:effectLst>
                <a:outerShdw blurRad="38100" dist="38100" dir="2700000" algn="tl">
                  <a:srgbClr val="000000">
                    <a:alpha val="43137"/>
                  </a:srgbClr>
                </a:outerShdw>
              </a:effectLst>
            </a:rPr>
            <a:t>Crop the image according to the object contours</a:t>
          </a:r>
          <a:endParaRPr lang="en-US">
            <a:effectLst>
              <a:outerShdw blurRad="38100" dist="38100" dir="2700000" algn="tl">
                <a:srgbClr val="000000">
                  <a:alpha val="43137"/>
                </a:srgbClr>
              </a:outerShdw>
            </a:effectLst>
          </a:endParaRPr>
        </a:p>
      </dgm:t>
    </dgm:pt>
    <dgm:pt modelId="{27A8B471-F32E-43F1-9D02-0881E93C28B3}" type="pres">
      <dgm:prSet presAssocID="{4EBABB47-95CC-4385-8BBD-0E61CBF4E025}" presName="Name0" presStyleCnt="0">
        <dgm:presLayoutVars>
          <dgm:animLvl val="lvl"/>
          <dgm:resizeHandles val="exact"/>
        </dgm:presLayoutVars>
      </dgm:prSet>
      <dgm:spPr/>
    </dgm:pt>
    <dgm:pt modelId="{4F0163B0-9D82-4ECE-A3FF-4D24224F249F}" type="pres">
      <dgm:prSet presAssocID="{3DCBA158-63C2-4E18-B3C5-B793C55D0309}" presName="compositeNode" presStyleCnt="0">
        <dgm:presLayoutVars>
          <dgm:bulletEnabled val="1"/>
        </dgm:presLayoutVars>
      </dgm:prSet>
      <dgm:spPr/>
    </dgm:pt>
    <dgm:pt modelId="{6AE64D48-595C-4807-85BC-7939AD66B7EC}" type="pres">
      <dgm:prSet presAssocID="{3DCBA158-63C2-4E18-B3C5-B793C55D0309}" presName="bgRect" presStyleLbl="alignNode1" presStyleIdx="0" presStyleCnt="3"/>
      <dgm:spPr/>
    </dgm:pt>
    <dgm:pt modelId="{89174EEB-C461-4137-9B99-2F96B00E01CD}" type="pres">
      <dgm:prSet presAssocID="{7B6E11BA-0E8C-4C70-ADCF-F1F70B4BAC24}" presName="sibTransNodeRect" presStyleLbl="alignNode1" presStyleIdx="0" presStyleCnt="3">
        <dgm:presLayoutVars>
          <dgm:chMax val="0"/>
          <dgm:bulletEnabled val="1"/>
        </dgm:presLayoutVars>
      </dgm:prSet>
      <dgm:spPr/>
    </dgm:pt>
    <dgm:pt modelId="{D5EA2DD4-F478-4D05-997E-EDA8ED9F9404}" type="pres">
      <dgm:prSet presAssocID="{3DCBA158-63C2-4E18-B3C5-B793C55D0309}" presName="nodeRect" presStyleLbl="alignNode1" presStyleIdx="0" presStyleCnt="3">
        <dgm:presLayoutVars>
          <dgm:bulletEnabled val="1"/>
        </dgm:presLayoutVars>
      </dgm:prSet>
      <dgm:spPr/>
    </dgm:pt>
    <dgm:pt modelId="{A79A1136-D391-4C10-8105-E55FEA3228EA}" type="pres">
      <dgm:prSet presAssocID="{7B6E11BA-0E8C-4C70-ADCF-F1F70B4BAC24}" presName="sibTrans" presStyleCnt="0"/>
      <dgm:spPr/>
    </dgm:pt>
    <dgm:pt modelId="{2E24AF72-7D16-4AFD-B972-1265A473CE28}" type="pres">
      <dgm:prSet presAssocID="{E9DB3EAD-343B-4AF5-99A9-86184D254636}" presName="compositeNode" presStyleCnt="0">
        <dgm:presLayoutVars>
          <dgm:bulletEnabled val="1"/>
        </dgm:presLayoutVars>
      </dgm:prSet>
      <dgm:spPr/>
    </dgm:pt>
    <dgm:pt modelId="{8035255C-6A0C-411E-8A0D-92994DF20B37}" type="pres">
      <dgm:prSet presAssocID="{E9DB3EAD-343B-4AF5-99A9-86184D254636}" presName="bgRect" presStyleLbl="alignNode1" presStyleIdx="1" presStyleCnt="3"/>
      <dgm:spPr/>
    </dgm:pt>
    <dgm:pt modelId="{100B9522-E534-49FF-A7C6-259B70D3B5AB}" type="pres">
      <dgm:prSet presAssocID="{973F4F5D-DDFA-4576-A157-7A8A8B70D186}" presName="sibTransNodeRect" presStyleLbl="alignNode1" presStyleIdx="1" presStyleCnt="3">
        <dgm:presLayoutVars>
          <dgm:chMax val="0"/>
          <dgm:bulletEnabled val="1"/>
        </dgm:presLayoutVars>
      </dgm:prSet>
      <dgm:spPr/>
    </dgm:pt>
    <dgm:pt modelId="{37665703-1EF9-48C8-AE37-7B36BDC94CE2}" type="pres">
      <dgm:prSet presAssocID="{E9DB3EAD-343B-4AF5-99A9-86184D254636}" presName="nodeRect" presStyleLbl="alignNode1" presStyleIdx="1" presStyleCnt="3">
        <dgm:presLayoutVars>
          <dgm:bulletEnabled val="1"/>
        </dgm:presLayoutVars>
      </dgm:prSet>
      <dgm:spPr/>
    </dgm:pt>
    <dgm:pt modelId="{3BADF575-D86C-418B-AA98-CA7FCA2E715D}" type="pres">
      <dgm:prSet presAssocID="{973F4F5D-DDFA-4576-A157-7A8A8B70D186}" presName="sibTrans" presStyleCnt="0"/>
      <dgm:spPr/>
    </dgm:pt>
    <dgm:pt modelId="{0A313062-072D-49AF-B805-32139A947880}" type="pres">
      <dgm:prSet presAssocID="{AFE06B94-827B-4F17-BF75-2DC0697E8580}" presName="compositeNode" presStyleCnt="0">
        <dgm:presLayoutVars>
          <dgm:bulletEnabled val="1"/>
        </dgm:presLayoutVars>
      </dgm:prSet>
      <dgm:spPr/>
    </dgm:pt>
    <dgm:pt modelId="{C2B41F9C-C1FC-4315-9F66-2B843CC101B8}" type="pres">
      <dgm:prSet presAssocID="{AFE06B94-827B-4F17-BF75-2DC0697E8580}" presName="bgRect" presStyleLbl="alignNode1" presStyleIdx="2" presStyleCnt="3"/>
      <dgm:spPr/>
    </dgm:pt>
    <dgm:pt modelId="{29C79DFD-2AE6-4FEE-B394-09A287AF7BAD}" type="pres">
      <dgm:prSet presAssocID="{AB42F083-4671-4260-B3E2-C7060AC426ED}" presName="sibTransNodeRect" presStyleLbl="alignNode1" presStyleIdx="2" presStyleCnt="3">
        <dgm:presLayoutVars>
          <dgm:chMax val="0"/>
          <dgm:bulletEnabled val="1"/>
        </dgm:presLayoutVars>
      </dgm:prSet>
      <dgm:spPr/>
    </dgm:pt>
    <dgm:pt modelId="{BDA2C11E-8C7D-4BC6-875E-367E754544C6}" type="pres">
      <dgm:prSet presAssocID="{AFE06B94-827B-4F17-BF75-2DC0697E8580}" presName="nodeRect" presStyleLbl="alignNode1" presStyleIdx="2" presStyleCnt="3">
        <dgm:presLayoutVars>
          <dgm:bulletEnabled val="1"/>
        </dgm:presLayoutVars>
      </dgm:prSet>
      <dgm:spPr/>
    </dgm:pt>
  </dgm:ptLst>
  <dgm:cxnLst>
    <dgm:cxn modelId="{DC1CA800-312C-4A91-B430-4052148A091C}" type="presOf" srcId="{7B6E11BA-0E8C-4C70-ADCF-F1F70B4BAC24}" destId="{89174EEB-C461-4137-9B99-2F96B00E01CD}" srcOrd="0" destOrd="0" presId="urn:microsoft.com/office/officeart/2016/7/layout/LinearBlockProcessNumbered"/>
    <dgm:cxn modelId="{E483C237-5D90-4549-A9AD-CCFD0B8C2912}" type="presOf" srcId="{4EBABB47-95CC-4385-8BBD-0E61CBF4E025}" destId="{27A8B471-F32E-43F1-9D02-0881E93C28B3}" srcOrd="0" destOrd="0" presId="urn:microsoft.com/office/officeart/2016/7/layout/LinearBlockProcessNumbered"/>
    <dgm:cxn modelId="{18279B62-AA5D-4186-A255-E0BDB4C5CD74}" srcId="{4EBABB47-95CC-4385-8BBD-0E61CBF4E025}" destId="{3DCBA158-63C2-4E18-B3C5-B793C55D0309}" srcOrd="0" destOrd="0" parTransId="{64907CF9-F951-45E1-8E8A-3194416D9470}" sibTransId="{7B6E11BA-0E8C-4C70-ADCF-F1F70B4BAC24}"/>
    <dgm:cxn modelId="{0025C74E-D98D-41D9-AB9D-D49C770F4BBB}" type="presOf" srcId="{AB42F083-4671-4260-B3E2-C7060AC426ED}" destId="{29C79DFD-2AE6-4FEE-B394-09A287AF7BAD}" srcOrd="0" destOrd="0" presId="urn:microsoft.com/office/officeart/2016/7/layout/LinearBlockProcessNumbered"/>
    <dgm:cxn modelId="{00DBD673-5647-4289-A628-CA0A45909F7D}" type="presOf" srcId="{3DCBA158-63C2-4E18-B3C5-B793C55D0309}" destId="{D5EA2DD4-F478-4D05-997E-EDA8ED9F9404}" srcOrd="1" destOrd="0" presId="urn:microsoft.com/office/officeart/2016/7/layout/LinearBlockProcessNumbered"/>
    <dgm:cxn modelId="{7FE1827A-2463-4498-B113-0A112141FB7A}" type="presOf" srcId="{AFE06B94-827B-4F17-BF75-2DC0697E8580}" destId="{C2B41F9C-C1FC-4315-9F66-2B843CC101B8}" srcOrd="0" destOrd="0" presId="urn:microsoft.com/office/officeart/2016/7/layout/LinearBlockProcessNumbered"/>
    <dgm:cxn modelId="{BEBC3580-21AF-4F23-BD70-99D2F61204F1}" type="presOf" srcId="{E9DB3EAD-343B-4AF5-99A9-86184D254636}" destId="{8035255C-6A0C-411E-8A0D-92994DF20B37}" srcOrd="0" destOrd="0" presId="urn:microsoft.com/office/officeart/2016/7/layout/LinearBlockProcessNumbered"/>
    <dgm:cxn modelId="{F55ED0A4-2D4D-41EA-ABA6-C38383179E8F}" type="presOf" srcId="{3DCBA158-63C2-4E18-B3C5-B793C55D0309}" destId="{6AE64D48-595C-4807-85BC-7939AD66B7EC}" srcOrd="0" destOrd="0" presId="urn:microsoft.com/office/officeart/2016/7/layout/LinearBlockProcessNumbered"/>
    <dgm:cxn modelId="{C7BA7BB6-7C17-4BEE-9396-2895F4B73443}" srcId="{4EBABB47-95CC-4385-8BBD-0E61CBF4E025}" destId="{AFE06B94-827B-4F17-BF75-2DC0697E8580}" srcOrd="2" destOrd="0" parTransId="{23AC1AAE-EABD-4976-9463-DA18F36BD353}" sibTransId="{AB42F083-4671-4260-B3E2-C7060AC426ED}"/>
    <dgm:cxn modelId="{73B47BC2-72FB-466F-9BC4-17147A9CCC41}" type="presOf" srcId="{E9DB3EAD-343B-4AF5-99A9-86184D254636}" destId="{37665703-1EF9-48C8-AE37-7B36BDC94CE2}" srcOrd="1" destOrd="0" presId="urn:microsoft.com/office/officeart/2016/7/layout/LinearBlockProcessNumbered"/>
    <dgm:cxn modelId="{081086C4-E6C3-4681-B4C1-22C2313565AD}" type="presOf" srcId="{AFE06B94-827B-4F17-BF75-2DC0697E8580}" destId="{BDA2C11E-8C7D-4BC6-875E-367E754544C6}" srcOrd="1" destOrd="0" presId="urn:microsoft.com/office/officeart/2016/7/layout/LinearBlockProcessNumbered"/>
    <dgm:cxn modelId="{3022E1CC-0D78-4FF5-9FCE-C9CCB8C7BCFF}" srcId="{4EBABB47-95CC-4385-8BBD-0E61CBF4E025}" destId="{E9DB3EAD-343B-4AF5-99A9-86184D254636}" srcOrd="1" destOrd="0" parTransId="{04A16211-C41D-495B-9E16-E16E0DC9587B}" sibTransId="{973F4F5D-DDFA-4576-A157-7A8A8B70D186}"/>
    <dgm:cxn modelId="{5498B9F6-A9C7-42B9-80AB-6681BF356940}" type="presOf" srcId="{973F4F5D-DDFA-4576-A157-7A8A8B70D186}" destId="{100B9522-E534-49FF-A7C6-259B70D3B5AB}" srcOrd="0" destOrd="0" presId="urn:microsoft.com/office/officeart/2016/7/layout/LinearBlockProcessNumbered"/>
    <dgm:cxn modelId="{26B7461F-6690-4AE2-8D15-E38E274070C4}" type="presParOf" srcId="{27A8B471-F32E-43F1-9D02-0881E93C28B3}" destId="{4F0163B0-9D82-4ECE-A3FF-4D24224F249F}" srcOrd="0" destOrd="0" presId="urn:microsoft.com/office/officeart/2016/7/layout/LinearBlockProcessNumbered"/>
    <dgm:cxn modelId="{91D8DF96-3DFD-446A-85F7-F3F43C32E736}" type="presParOf" srcId="{4F0163B0-9D82-4ECE-A3FF-4D24224F249F}" destId="{6AE64D48-595C-4807-85BC-7939AD66B7EC}" srcOrd="0" destOrd="0" presId="urn:microsoft.com/office/officeart/2016/7/layout/LinearBlockProcessNumbered"/>
    <dgm:cxn modelId="{6149061D-2723-4AB5-B45B-86F3CDA12E79}" type="presParOf" srcId="{4F0163B0-9D82-4ECE-A3FF-4D24224F249F}" destId="{89174EEB-C461-4137-9B99-2F96B00E01CD}" srcOrd="1" destOrd="0" presId="urn:microsoft.com/office/officeart/2016/7/layout/LinearBlockProcessNumbered"/>
    <dgm:cxn modelId="{7B2E2B6F-02AC-441F-BF07-6CBA59B93C93}" type="presParOf" srcId="{4F0163B0-9D82-4ECE-A3FF-4D24224F249F}" destId="{D5EA2DD4-F478-4D05-997E-EDA8ED9F9404}" srcOrd="2" destOrd="0" presId="urn:microsoft.com/office/officeart/2016/7/layout/LinearBlockProcessNumbered"/>
    <dgm:cxn modelId="{25325BFA-F7CB-431E-92DE-B9C2A29F1A7C}" type="presParOf" srcId="{27A8B471-F32E-43F1-9D02-0881E93C28B3}" destId="{A79A1136-D391-4C10-8105-E55FEA3228EA}" srcOrd="1" destOrd="0" presId="urn:microsoft.com/office/officeart/2016/7/layout/LinearBlockProcessNumbered"/>
    <dgm:cxn modelId="{21269C3F-30C8-44DA-8822-E16C8A910DFA}" type="presParOf" srcId="{27A8B471-F32E-43F1-9D02-0881E93C28B3}" destId="{2E24AF72-7D16-4AFD-B972-1265A473CE28}" srcOrd="2" destOrd="0" presId="urn:microsoft.com/office/officeart/2016/7/layout/LinearBlockProcessNumbered"/>
    <dgm:cxn modelId="{682E72FF-9AAB-4651-8337-E4832FD347BF}" type="presParOf" srcId="{2E24AF72-7D16-4AFD-B972-1265A473CE28}" destId="{8035255C-6A0C-411E-8A0D-92994DF20B37}" srcOrd="0" destOrd="0" presId="urn:microsoft.com/office/officeart/2016/7/layout/LinearBlockProcessNumbered"/>
    <dgm:cxn modelId="{459C3433-CC38-4EEE-A67E-0AFACBF9BC09}" type="presParOf" srcId="{2E24AF72-7D16-4AFD-B972-1265A473CE28}" destId="{100B9522-E534-49FF-A7C6-259B70D3B5AB}" srcOrd="1" destOrd="0" presId="urn:microsoft.com/office/officeart/2016/7/layout/LinearBlockProcessNumbered"/>
    <dgm:cxn modelId="{70D7C349-F573-4B29-8147-AF19A4AEF9E5}" type="presParOf" srcId="{2E24AF72-7D16-4AFD-B972-1265A473CE28}" destId="{37665703-1EF9-48C8-AE37-7B36BDC94CE2}" srcOrd="2" destOrd="0" presId="urn:microsoft.com/office/officeart/2016/7/layout/LinearBlockProcessNumbered"/>
    <dgm:cxn modelId="{11E96C2B-45A4-4112-92D3-847B3B265CEF}" type="presParOf" srcId="{27A8B471-F32E-43F1-9D02-0881E93C28B3}" destId="{3BADF575-D86C-418B-AA98-CA7FCA2E715D}" srcOrd="3" destOrd="0" presId="urn:microsoft.com/office/officeart/2016/7/layout/LinearBlockProcessNumbered"/>
    <dgm:cxn modelId="{27B67313-7E8F-47A5-83AC-1D0184E3C363}" type="presParOf" srcId="{27A8B471-F32E-43F1-9D02-0881E93C28B3}" destId="{0A313062-072D-49AF-B805-32139A947880}" srcOrd="4" destOrd="0" presId="urn:microsoft.com/office/officeart/2016/7/layout/LinearBlockProcessNumbered"/>
    <dgm:cxn modelId="{C3F76272-B3EE-4432-A1D5-B566B24A2E1D}" type="presParOf" srcId="{0A313062-072D-49AF-B805-32139A947880}" destId="{C2B41F9C-C1FC-4315-9F66-2B843CC101B8}" srcOrd="0" destOrd="0" presId="urn:microsoft.com/office/officeart/2016/7/layout/LinearBlockProcessNumbered"/>
    <dgm:cxn modelId="{667E4BE0-8E6A-4449-9577-8D4CB7CD41D1}" type="presParOf" srcId="{0A313062-072D-49AF-B805-32139A947880}" destId="{29C79DFD-2AE6-4FEE-B394-09A287AF7BAD}" srcOrd="1" destOrd="0" presId="urn:microsoft.com/office/officeart/2016/7/layout/LinearBlockProcessNumbered"/>
    <dgm:cxn modelId="{55FBF51F-ABB1-4C2B-91EC-413F5ADD3933}" type="presParOf" srcId="{0A313062-072D-49AF-B805-32139A947880}" destId="{BDA2C11E-8C7D-4BC6-875E-367E754544C6}"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86DE27-E974-4884-B7BF-CDBB4DF35FA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1AB5D6F-630E-4682-AF6B-589E8E58E848}">
      <dgm:prSet/>
      <dgm:spPr/>
      <dgm:t>
        <a:bodyPr/>
        <a:lstStyle/>
        <a:p>
          <a:r>
            <a:rPr lang="en-US" b="1"/>
            <a:t>DERIVATIVE FILTER</a:t>
          </a:r>
          <a:r>
            <a:rPr lang="en-US"/>
            <a:t>: Computation of the magnitude of the derivative filter as before.</a:t>
          </a:r>
        </a:p>
      </dgm:t>
    </dgm:pt>
    <dgm:pt modelId="{CD90EF02-B6AA-4C56-A691-20A716807AAD}" type="parTrans" cxnId="{704E7771-137A-4F05-A576-7036B2BDD507}">
      <dgm:prSet/>
      <dgm:spPr/>
      <dgm:t>
        <a:bodyPr/>
        <a:lstStyle/>
        <a:p>
          <a:endParaRPr lang="en-US"/>
        </a:p>
      </dgm:t>
    </dgm:pt>
    <dgm:pt modelId="{A454AC17-4668-4A1F-99AD-A34DC132F048}" type="sibTrans" cxnId="{704E7771-137A-4F05-A576-7036B2BDD507}">
      <dgm:prSet/>
      <dgm:spPr/>
      <dgm:t>
        <a:bodyPr/>
        <a:lstStyle/>
        <a:p>
          <a:endParaRPr lang="en-US"/>
        </a:p>
      </dgm:t>
    </dgm:pt>
    <dgm:pt modelId="{992CC9EE-7F1F-4750-8EA2-F1CFE65D5A25}">
      <dgm:prSet/>
      <dgm:spPr/>
      <dgm:t>
        <a:bodyPr/>
        <a:lstStyle/>
        <a:p>
          <a:r>
            <a:rPr lang="en-US" b="1"/>
            <a:t>THRESHOLDING</a:t>
          </a:r>
          <a:r>
            <a:rPr lang="en-US"/>
            <a:t>: Obtain a binary image to find contours more easily.</a:t>
          </a:r>
        </a:p>
      </dgm:t>
    </dgm:pt>
    <dgm:pt modelId="{48B6BD33-0445-4821-A4AF-39451415318D}" type="parTrans" cxnId="{87B1819D-E4F5-4BC6-979C-C303910B523B}">
      <dgm:prSet/>
      <dgm:spPr/>
      <dgm:t>
        <a:bodyPr/>
        <a:lstStyle/>
        <a:p>
          <a:endParaRPr lang="en-US"/>
        </a:p>
      </dgm:t>
    </dgm:pt>
    <dgm:pt modelId="{6BCEDB5C-BA40-46A5-8F7F-B7410884AB34}" type="sibTrans" cxnId="{87B1819D-E4F5-4BC6-979C-C303910B523B}">
      <dgm:prSet/>
      <dgm:spPr/>
      <dgm:t>
        <a:bodyPr/>
        <a:lstStyle/>
        <a:p>
          <a:endParaRPr lang="en-US"/>
        </a:p>
      </dgm:t>
    </dgm:pt>
    <dgm:pt modelId="{63482D75-3123-4AAF-A446-AB56CB42CBE1}">
      <dgm:prSet/>
      <dgm:spPr/>
      <dgm:t>
        <a:bodyPr/>
        <a:lstStyle/>
        <a:p>
          <a:r>
            <a:rPr lang="en-US" b="1"/>
            <a:t>CONTOUR DETECTION</a:t>
          </a:r>
          <a:r>
            <a:rPr lang="en-US"/>
            <a:t>: Thanks to the function </a:t>
          </a:r>
          <a:r>
            <a:rPr lang="en-US" i="1"/>
            <a:t>cv2.find_contours().</a:t>
          </a:r>
          <a:endParaRPr lang="en-US"/>
        </a:p>
      </dgm:t>
    </dgm:pt>
    <dgm:pt modelId="{DB484671-F354-4B98-9CB9-97E896C598EB}" type="parTrans" cxnId="{59D328AF-AEA8-4D0A-AB0F-EECFB555EA71}">
      <dgm:prSet/>
      <dgm:spPr/>
      <dgm:t>
        <a:bodyPr/>
        <a:lstStyle/>
        <a:p>
          <a:endParaRPr lang="en-US"/>
        </a:p>
      </dgm:t>
    </dgm:pt>
    <dgm:pt modelId="{88A59A43-04B9-4D2A-BD27-54D2C147E848}" type="sibTrans" cxnId="{59D328AF-AEA8-4D0A-AB0F-EECFB555EA71}">
      <dgm:prSet/>
      <dgm:spPr/>
      <dgm:t>
        <a:bodyPr/>
        <a:lstStyle/>
        <a:p>
          <a:endParaRPr lang="en-US"/>
        </a:p>
      </dgm:t>
    </dgm:pt>
    <dgm:pt modelId="{E66422C8-099A-421D-9796-86A9588DB4B5}">
      <dgm:prSet/>
      <dgm:spPr/>
      <dgm:t>
        <a:bodyPr/>
        <a:lstStyle/>
        <a:p>
          <a:r>
            <a:rPr lang="en-US" b="1" i="1"/>
            <a:t>BINARY MASK CREATION</a:t>
          </a:r>
          <a:r>
            <a:rPr lang="en-US" i="1"/>
            <a:t>: Create a white mask, make it black inside the biggest contour through the function cv2.fillPoly() and invert the result.</a:t>
          </a:r>
          <a:endParaRPr lang="en-US"/>
        </a:p>
      </dgm:t>
    </dgm:pt>
    <dgm:pt modelId="{4E06077C-B61C-4081-ABC6-CB7F0B1CEB17}" type="parTrans" cxnId="{41200291-1EDD-40FD-A3D1-5C211B165B34}">
      <dgm:prSet/>
      <dgm:spPr/>
      <dgm:t>
        <a:bodyPr/>
        <a:lstStyle/>
        <a:p>
          <a:endParaRPr lang="en-US"/>
        </a:p>
      </dgm:t>
    </dgm:pt>
    <dgm:pt modelId="{CA65C6CF-2754-4DDB-AFDA-FA49B5D7AF46}" type="sibTrans" cxnId="{41200291-1EDD-40FD-A3D1-5C211B165B34}">
      <dgm:prSet/>
      <dgm:spPr/>
      <dgm:t>
        <a:bodyPr/>
        <a:lstStyle/>
        <a:p>
          <a:endParaRPr lang="en-US"/>
        </a:p>
      </dgm:t>
    </dgm:pt>
    <dgm:pt modelId="{5093F24D-7E66-4F58-8601-CDA9BF2024DE}">
      <dgm:prSet/>
      <dgm:spPr/>
      <dgm:t>
        <a:bodyPr/>
        <a:lstStyle/>
        <a:p>
          <a:r>
            <a:rPr lang="en-US" b="1" i="1"/>
            <a:t>MASK APPLICATION</a:t>
          </a:r>
          <a:r>
            <a:rPr lang="en-US" i="1"/>
            <a:t>: The mask is applied to the original image and the final image is obtained.</a:t>
          </a:r>
          <a:endParaRPr lang="en-US"/>
        </a:p>
      </dgm:t>
    </dgm:pt>
    <dgm:pt modelId="{2E130534-5C32-4837-BEFB-AC27D3C97BE4}" type="parTrans" cxnId="{4F220F9B-4B90-47C2-96C8-772CEEB9C2C4}">
      <dgm:prSet/>
      <dgm:spPr/>
      <dgm:t>
        <a:bodyPr/>
        <a:lstStyle/>
        <a:p>
          <a:endParaRPr lang="en-US"/>
        </a:p>
      </dgm:t>
    </dgm:pt>
    <dgm:pt modelId="{1C12F77E-BAB0-4BEE-8A5C-85133B2631BB}" type="sibTrans" cxnId="{4F220F9B-4B90-47C2-96C8-772CEEB9C2C4}">
      <dgm:prSet/>
      <dgm:spPr/>
      <dgm:t>
        <a:bodyPr/>
        <a:lstStyle/>
        <a:p>
          <a:endParaRPr lang="en-US"/>
        </a:p>
      </dgm:t>
    </dgm:pt>
    <dgm:pt modelId="{00C1C627-E500-418F-8CFB-7E2C882D5572}" type="pres">
      <dgm:prSet presAssocID="{8486DE27-E974-4884-B7BF-CDBB4DF35FAF}" presName="linear" presStyleCnt="0">
        <dgm:presLayoutVars>
          <dgm:animLvl val="lvl"/>
          <dgm:resizeHandles val="exact"/>
        </dgm:presLayoutVars>
      </dgm:prSet>
      <dgm:spPr/>
    </dgm:pt>
    <dgm:pt modelId="{1A355B80-F00D-4461-8048-59C4B1ADBD36}" type="pres">
      <dgm:prSet presAssocID="{71AB5D6F-630E-4682-AF6B-589E8E58E848}" presName="parentText" presStyleLbl="node1" presStyleIdx="0" presStyleCnt="5">
        <dgm:presLayoutVars>
          <dgm:chMax val="0"/>
          <dgm:bulletEnabled val="1"/>
        </dgm:presLayoutVars>
      </dgm:prSet>
      <dgm:spPr/>
    </dgm:pt>
    <dgm:pt modelId="{0E221FA2-030B-41D6-8A92-CD11ED163DBB}" type="pres">
      <dgm:prSet presAssocID="{A454AC17-4668-4A1F-99AD-A34DC132F048}" presName="spacer" presStyleCnt="0"/>
      <dgm:spPr/>
    </dgm:pt>
    <dgm:pt modelId="{CFC7896D-F569-4ACA-A444-EEA9F4CBD409}" type="pres">
      <dgm:prSet presAssocID="{992CC9EE-7F1F-4750-8EA2-F1CFE65D5A25}" presName="parentText" presStyleLbl="node1" presStyleIdx="1" presStyleCnt="5">
        <dgm:presLayoutVars>
          <dgm:chMax val="0"/>
          <dgm:bulletEnabled val="1"/>
        </dgm:presLayoutVars>
      </dgm:prSet>
      <dgm:spPr/>
    </dgm:pt>
    <dgm:pt modelId="{8905AA23-C890-4FE0-9064-3AB60A12C74D}" type="pres">
      <dgm:prSet presAssocID="{6BCEDB5C-BA40-46A5-8F7F-B7410884AB34}" presName="spacer" presStyleCnt="0"/>
      <dgm:spPr/>
    </dgm:pt>
    <dgm:pt modelId="{EFEC8011-C4E4-4281-9F5E-42F7ABFB3AC9}" type="pres">
      <dgm:prSet presAssocID="{63482D75-3123-4AAF-A446-AB56CB42CBE1}" presName="parentText" presStyleLbl="node1" presStyleIdx="2" presStyleCnt="5">
        <dgm:presLayoutVars>
          <dgm:chMax val="0"/>
          <dgm:bulletEnabled val="1"/>
        </dgm:presLayoutVars>
      </dgm:prSet>
      <dgm:spPr/>
    </dgm:pt>
    <dgm:pt modelId="{2E3242C1-286E-4B8A-80A5-2DEED58A7A33}" type="pres">
      <dgm:prSet presAssocID="{88A59A43-04B9-4D2A-BD27-54D2C147E848}" presName="spacer" presStyleCnt="0"/>
      <dgm:spPr/>
    </dgm:pt>
    <dgm:pt modelId="{3F413D50-497B-40C9-ADE8-64AE5564DFE9}" type="pres">
      <dgm:prSet presAssocID="{E66422C8-099A-421D-9796-86A9588DB4B5}" presName="parentText" presStyleLbl="node1" presStyleIdx="3" presStyleCnt="5">
        <dgm:presLayoutVars>
          <dgm:chMax val="0"/>
          <dgm:bulletEnabled val="1"/>
        </dgm:presLayoutVars>
      </dgm:prSet>
      <dgm:spPr/>
    </dgm:pt>
    <dgm:pt modelId="{6863CB9A-BAE8-4914-B65F-926D10946F36}" type="pres">
      <dgm:prSet presAssocID="{CA65C6CF-2754-4DDB-AFDA-FA49B5D7AF46}" presName="spacer" presStyleCnt="0"/>
      <dgm:spPr/>
    </dgm:pt>
    <dgm:pt modelId="{AA539852-8DD2-4703-9237-0BF016F65DC0}" type="pres">
      <dgm:prSet presAssocID="{5093F24D-7E66-4F58-8601-CDA9BF2024DE}" presName="parentText" presStyleLbl="node1" presStyleIdx="4" presStyleCnt="5">
        <dgm:presLayoutVars>
          <dgm:chMax val="0"/>
          <dgm:bulletEnabled val="1"/>
        </dgm:presLayoutVars>
      </dgm:prSet>
      <dgm:spPr/>
    </dgm:pt>
  </dgm:ptLst>
  <dgm:cxnLst>
    <dgm:cxn modelId="{48C7FE0B-C07D-4A12-9B31-64DC18134F78}" type="presOf" srcId="{8486DE27-E974-4884-B7BF-CDBB4DF35FAF}" destId="{00C1C627-E500-418F-8CFB-7E2C882D5572}" srcOrd="0" destOrd="0" presId="urn:microsoft.com/office/officeart/2005/8/layout/vList2"/>
    <dgm:cxn modelId="{1C5DD425-E881-44D1-ABCD-A7FBD27CB51B}" type="presOf" srcId="{71AB5D6F-630E-4682-AF6B-589E8E58E848}" destId="{1A355B80-F00D-4461-8048-59C4B1ADBD36}" srcOrd="0" destOrd="0" presId="urn:microsoft.com/office/officeart/2005/8/layout/vList2"/>
    <dgm:cxn modelId="{306B6B33-B394-48CE-90AA-7F542964E96C}" type="presOf" srcId="{63482D75-3123-4AAF-A446-AB56CB42CBE1}" destId="{EFEC8011-C4E4-4281-9F5E-42F7ABFB3AC9}" srcOrd="0" destOrd="0" presId="urn:microsoft.com/office/officeart/2005/8/layout/vList2"/>
    <dgm:cxn modelId="{704E7771-137A-4F05-A576-7036B2BDD507}" srcId="{8486DE27-E974-4884-B7BF-CDBB4DF35FAF}" destId="{71AB5D6F-630E-4682-AF6B-589E8E58E848}" srcOrd="0" destOrd="0" parTransId="{CD90EF02-B6AA-4C56-A691-20A716807AAD}" sibTransId="{A454AC17-4668-4A1F-99AD-A34DC132F048}"/>
    <dgm:cxn modelId="{120BA38F-2818-4F56-B964-1642DC3D668A}" type="presOf" srcId="{992CC9EE-7F1F-4750-8EA2-F1CFE65D5A25}" destId="{CFC7896D-F569-4ACA-A444-EEA9F4CBD409}" srcOrd="0" destOrd="0" presId="urn:microsoft.com/office/officeart/2005/8/layout/vList2"/>
    <dgm:cxn modelId="{41200291-1EDD-40FD-A3D1-5C211B165B34}" srcId="{8486DE27-E974-4884-B7BF-CDBB4DF35FAF}" destId="{E66422C8-099A-421D-9796-86A9588DB4B5}" srcOrd="3" destOrd="0" parTransId="{4E06077C-B61C-4081-ABC6-CB7F0B1CEB17}" sibTransId="{CA65C6CF-2754-4DDB-AFDA-FA49B5D7AF46}"/>
    <dgm:cxn modelId="{4F220F9B-4B90-47C2-96C8-772CEEB9C2C4}" srcId="{8486DE27-E974-4884-B7BF-CDBB4DF35FAF}" destId="{5093F24D-7E66-4F58-8601-CDA9BF2024DE}" srcOrd="4" destOrd="0" parTransId="{2E130534-5C32-4837-BEFB-AC27D3C97BE4}" sibTransId="{1C12F77E-BAB0-4BEE-8A5C-85133B2631BB}"/>
    <dgm:cxn modelId="{87B1819D-E4F5-4BC6-979C-C303910B523B}" srcId="{8486DE27-E974-4884-B7BF-CDBB4DF35FAF}" destId="{992CC9EE-7F1F-4750-8EA2-F1CFE65D5A25}" srcOrd="1" destOrd="0" parTransId="{48B6BD33-0445-4821-A4AF-39451415318D}" sibTransId="{6BCEDB5C-BA40-46A5-8F7F-B7410884AB34}"/>
    <dgm:cxn modelId="{59D328AF-AEA8-4D0A-AB0F-EECFB555EA71}" srcId="{8486DE27-E974-4884-B7BF-CDBB4DF35FAF}" destId="{63482D75-3123-4AAF-A446-AB56CB42CBE1}" srcOrd="2" destOrd="0" parTransId="{DB484671-F354-4B98-9CB9-97E896C598EB}" sibTransId="{88A59A43-04B9-4D2A-BD27-54D2C147E848}"/>
    <dgm:cxn modelId="{9EF887C8-F522-4EE6-91C2-C18201FF2C40}" type="presOf" srcId="{E66422C8-099A-421D-9796-86A9588DB4B5}" destId="{3F413D50-497B-40C9-ADE8-64AE5564DFE9}" srcOrd="0" destOrd="0" presId="urn:microsoft.com/office/officeart/2005/8/layout/vList2"/>
    <dgm:cxn modelId="{6BE6ADFE-23A2-4702-A09F-97911E6671D9}" type="presOf" srcId="{5093F24D-7E66-4F58-8601-CDA9BF2024DE}" destId="{AA539852-8DD2-4703-9237-0BF016F65DC0}" srcOrd="0" destOrd="0" presId="urn:microsoft.com/office/officeart/2005/8/layout/vList2"/>
    <dgm:cxn modelId="{6A210BFB-49FE-4563-A2EC-2E6865774190}" type="presParOf" srcId="{00C1C627-E500-418F-8CFB-7E2C882D5572}" destId="{1A355B80-F00D-4461-8048-59C4B1ADBD36}" srcOrd="0" destOrd="0" presId="urn:microsoft.com/office/officeart/2005/8/layout/vList2"/>
    <dgm:cxn modelId="{E3B76BEF-FF0C-427A-9E0F-C4EBE508D659}" type="presParOf" srcId="{00C1C627-E500-418F-8CFB-7E2C882D5572}" destId="{0E221FA2-030B-41D6-8A92-CD11ED163DBB}" srcOrd="1" destOrd="0" presId="urn:microsoft.com/office/officeart/2005/8/layout/vList2"/>
    <dgm:cxn modelId="{87BF22EF-2F6D-4A8D-B8FF-D3DED630E57C}" type="presParOf" srcId="{00C1C627-E500-418F-8CFB-7E2C882D5572}" destId="{CFC7896D-F569-4ACA-A444-EEA9F4CBD409}" srcOrd="2" destOrd="0" presId="urn:microsoft.com/office/officeart/2005/8/layout/vList2"/>
    <dgm:cxn modelId="{725FC717-BA47-4E5F-827F-A2A0C1D92C3B}" type="presParOf" srcId="{00C1C627-E500-418F-8CFB-7E2C882D5572}" destId="{8905AA23-C890-4FE0-9064-3AB60A12C74D}" srcOrd="3" destOrd="0" presId="urn:microsoft.com/office/officeart/2005/8/layout/vList2"/>
    <dgm:cxn modelId="{1384B0C1-D646-4FF6-899A-1270B915B797}" type="presParOf" srcId="{00C1C627-E500-418F-8CFB-7E2C882D5572}" destId="{EFEC8011-C4E4-4281-9F5E-42F7ABFB3AC9}" srcOrd="4" destOrd="0" presId="urn:microsoft.com/office/officeart/2005/8/layout/vList2"/>
    <dgm:cxn modelId="{00CD6567-E7FE-47A2-80B7-BDECE12D89F1}" type="presParOf" srcId="{00C1C627-E500-418F-8CFB-7E2C882D5572}" destId="{2E3242C1-286E-4B8A-80A5-2DEED58A7A33}" srcOrd="5" destOrd="0" presId="urn:microsoft.com/office/officeart/2005/8/layout/vList2"/>
    <dgm:cxn modelId="{24DB9CCC-A124-4918-B865-189E9B6D3BAE}" type="presParOf" srcId="{00C1C627-E500-418F-8CFB-7E2C882D5572}" destId="{3F413D50-497B-40C9-ADE8-64AE5564DFE9}" srcOrd="6" destOrd="0" presId="urn:microsoft.com/office/officeart/2005/8/layout/vList2"/>
    <dgm:cxn modelId="{0C2D070E-C1DE-4BC4-834A-7BAB9885341E}" type="presParOf" srcId="{00C1C627-E500-418F-8CFB-7E2C882D5572}" destId="{6863CB9A-BAE8-4914-B65F-926D10946F36}" srcOrd="7" destOrd="0" presId="urn:microsoft.com/office/officeart/2005/8/layout/vList2"/>
    <dgm:cxn modelId="{94537924-DC0A-43E3-8ED6-BDBC06CE6300}" type="presParOf" srcId="{00C1C627-E500-418F-8CFB-7E2C882D5572}" destId="{AA539852-8DD2-4703-9237-0BF016F65DC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EE198-4C1C-4871-BCCE-4364A1EE07E8}">
      <dsp:nvSpPr>
        <dsp:cNvPr id="0" name=""/>
        <dsp:cNvSpPr/>
      </dsp:nvSpPr>
      <dsp:spPr>
        <a:xfrm>
          <a:off x="0" y="1836"/>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DDF26D-65FD-4EFF-9288-6E47376587C4}">
      <dsp:nvSpPr>
        <dsp:cNvPr id="0" name=""/>
        <dsp:cNvSpPr/>
      </dsp:nvSpPr>
      <dsp:spPr>
        <a:xfrm>
          <a:off x="0" y="1836"/>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Preprocessing and Reference CNN model </a:t>
          </a:r>
        </a:p>
      </dsp:txBody>
      <dsp:txXfrm>
        <a:off x="0" y="1836"/>
        <a:ext cx="10058399" cy="626203"/>
      </dsp:txXfrm>
    </dsp:sp>
    <dsp:sp modelId="{92EA83CB-70E4-4230-8E07-FAED3A236F8C}">
      <dsp:nvSpPr>
        <dsp:cNvPr id="0" name=""/>
        <dsp:cNvSpPr/>
      </dsp:nvSpPr>
      <dsp:spPr>
        <a:xfrm>
          <a:off x="0" y="628039"/>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A0D96B-B5A4-4F74-A149-CDE4F0763A06}">
      <dsp:nvSpPr>
        <dsp:cNvPr id="0" name=""/>
        <dsp:cNvSpPr/>
      </dsp:nvSpPr>
      <dsp:spPr>
        <a:xfrm>
          <a:off x="0" y="628039"/>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First approach: fine tuning of pretrained model with regularization</a:t>
          </a:r>
        </a:p>
      </dsp:txBody>
      <dsp:txXfrm>
        <a:off x="0" y="628039"/>
        <a:ext cx="10058399" cy="626203"/>
      </dsp:txXfrm>
    </dsp:sp>
    <dsp:sp modelId="{596F2E84-1C00-41F9-B4B4-8C39A21FE4BB}">
      <dsp:nvSpPr>
        <dsp:cNvPr id="0" name=""/>
        <dsp:cNvSpPr/>
      </dsp:nvSpPr>
      <dsp:spPr>
        <a:xfrm>
          <a:off x="0" y="125424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DAD19-1348-4713-BF07-1A4BDB2E8B6F}">
      <dsp:nvSpPr>
        <dsp:cNvPr id="0" name=""/>
        <dsp:cNvSpPr/>
      </dsp:nvSpPr>
      <dsp:spPr>
        <a:xfrm>
          <a:off x="0" y="1254242"/>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Second approach: class weights definition for loss function</a:t>
          </a:r>
        </a:p>
      </dsp:txBody>
      <dsp:txXfrm>
        <a:off x="0" y="1254242"/>
        <a:ext cx="10058399" cy="626203"/>
      </dsp:txXfrm>
    </dsp:sp>
    <dsp:sp modelId="{DC6EBCEA-CF51-4E88-82B8-6839BD02C6EB}">
      <dsp:nvSpPr>
        <dsp:cNvPr id="0" name=""/>
        <dsp:cNvSpPr/>
      </dsp:nvSpPr>
      <dsp:spPr>
        <a:xfrm>
          <a:off x="0" y="1880445"/>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7B691-CEAC-4280-AF8E-52D753397216}">
      <dsp:nvSpPr>
        <dsp:cNvPr id="0" name=""/>
        <dsp:cNvSpPr/>
      </dsp:nvSpPr>
      <dsp:spPr>
        <a:xfrm>
          <a:off x="0" y="1880445"/>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Third approach: derivative filters</a:t>
          </a:r>
        </a:p>
      </dsp:txBody>
      <dsp:txXfrm>
        <a:off x="0" y="1880445"/>
        <a:ext cx="10058399" cy="626203"/>
      </dsp:txXfrm>
    </dsp:sp>
    <dsp:sp modelId="{BA2838F9-4109-4A36-88A7-A8D960236025}">
      <dsp:nvSpPr>
        <dsp:cNvPr id="0" name=""/>
        <dsp:cNvSpPr/>
      </dsp:nvSpPr>
      <dsp:spPr>
        <a:xfrm>
          <a:off x="0" y="2506648"/>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5D78B-8936-4107-B970-9F5315462838}">
      <dsp:nvSpPr>
        <dsp:cNvPr id="0" name=""/>
        <dsp:cNvSpPr/>
      </dsp:nvSpPr>
      <dsp:spPr>
        <a:xfrm>
          <a:off x="0" y="2506648"/>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Other proposed solutions</a:t>
          </a:r>
        </a:p>
      </dsp:txBody>
      <dsp:txXfrm>
        <a:off x="0" y="2506648"/>
        <a:ext cx="10058399" cy="626203"/>
      </dsp:txXfrm>
    </dsp:sp>
    <dsp:sp modelId="{F543CFE3-A824-4BD3-87F2-19888690D72A}">
      <dsp:nvSpPr>
        <dsp:cNvPr id="0" name=""/>
        <dsp:cNvSpPr/>
      </dsp:nvSpPr>
      <dsp:spPr>
        <a:xfrm>
          <a:off x="0" y="313285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304B2B-4A6F-45E4-BB9B-04C654112685}">
      <dsp:nvSpPr>
        <dsp:cNvPr id="0" name=""/>
        <dsp:cNvSpPr/>
      </dsp:nvSpPr>
      <dsp:spPr>
        <a:xfrm>
          <a:off x="0" y="3132851"/>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Conclusions</a:t>
          </a:r>
        </a:p>
      </dsp:txBody>
      <dsp:txXfrm>
        <a:off x="0" y="3132851"/>
        <a:ext cx="10058399" cy="626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0CD19-F4EF-4DA0-9333-45DC4EF781EE}">
      <dsp:nvSpPr>
        <dsp:cNvPr id="0" name=""/>
        <dsp:cNvSpPr/>
      </dsp:nvSpPr>
      <dsp:spPr>
        <a:xfrm>
          <a:off x="2407" y="1128843"/>
          <a:ext cx="1377008" cy="413102"/>
        </a:xfrm>
        <a:prstGeom prst="chevron">
          <a:avLst>
            <a:gd name="adj" fmla="val 3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07" tIns="51007" rIns="51007" bIns="51007" numCol="1" spcCol="1270" anchor="ctr" anchorCtr="0">
          <a:noAutofit/>
        </a:bodyPr>
        <a:lstStyle/>
        <a:p>
          <a:pPr marL="0" lvl="0" indent="0" algn="ctr" defTabSz="800100">
            <a:lnSpc>
              <a:spcPct val="90000"/>
            </a:lnSpc>
            <a:spcBef>
              <a:spcPct val="0"/>
            </a:spcBef>
            <a:spcAft>
              <a:spcPct val="35000"/>
            </a:spcAft>
            <a:buNone/>
          </a:pPr>
          <a:r>
            <a:rPr lang="en-US" sz="1800" kern="1200"/>
            <a:t>Crop</a:t>
          </a:r>
        </a:p>
      </dsp:txBody>
      <dsp:txXfrm>
        <a:off x="126338" y="1128843"/>
        <a:ext cx="1129146" cy="413102"/>
      </dsp:txXfrm>
    </dsp:sp>
    <dsp:sp modelId="{CD9948FB-94C8-4EA1-900B-9C7AE533EB4D}">
      <dsp:nvSpPr>
        <dsp:cNvPr id="0" name=""/>
        <dsp:cNvSpPr/>
      </dsp:nvSpPr>
      <dsp:spPr>
        <a:xfrm>
          <a:off x="2407" y="1541946"/>
          <a:ext cx="1253077" cy="2973429"/>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21" tIns="99021" rIns="99021" bIns="198042" numCol="1" spcCol="1270" anchor="t" anchorCtr="0">
          <a:noAutofit/>
        </a:bodyPr>
        <a:lstStyle/>
        <a:p>
          <a:pPr marL="0" lvl="0" indent="0" algn="l" defTabSz="622300">
            <a:lnSpc>
              <a:spcPct val="90000"/>
            </a:lnSpc>
            <a:spcBef>
              <a:spcPct val="0"/>
            </a:spcBef>
            <a:spcAft>
              <a:spcPct val="35000"/>
            </a:spcAft>
            <a:buNone/>
          </a:pPr>
          <a:r>
            <a:rPr lang="en-US" sz="1400" kern="1200"/>
            <a:t>Load the image and crop it according to its bounding box previously obtained</a:t>
          </a:r>
        </a:p>
      </dsp:txBody>
      <dsp:txXfrm>
        <a:off x="2407" y="1541946"/>
        <a:ext cx="1253077" cy="2973429"/>
      </dsp:txXfrm>
    </dsp:sp>
    <dsp:sp modelId="{09CEE48E-654B-4B4C-B524-127B88276E25}">
      <dsp:nvSpPr>
        <dsp:cNvPr id="0" name=""/>
        <dsp:cNvSpPr/>
      </dsp:nvSpPr>
      <dsp:spPr>
        <a:xfrm>
          <a:off x="1345642" y="1128843"/>
          <a:ext cx="1377008" cy="413102"/>
        </a:xfrm>
        <a:prstGeom prst="chevron">
          <a:avLst>
            <a:gd name="adj" fmla="val 30000"/>
          </a:avLst>
        </a:prstGeom>
        <a:solidFill>
          <a:schemeClr val="accent2">
            <a:hueOff val="-373731"/>
            <a:satOff val="-105"/>
            <a:lumOff val="1765"/>
            <a:alphaOff val="0"/>
          </a:schemeClr>
        </a:solidFill>
        <a:ln w="15875" cap="flat" cmpd="sng" algn="ctr">
          <a:solidFill>
            <a:schemeClr val="accent2">
              <a:hueOff val="-373731"/>
              <a:satOff val="-105"/>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07" tIns="51007" rIns="51007" bIns="51007" numCol="1" spcCol="1270" anchor="ctr" anchorCtr="0">
          <a:noAutofit/>
        </a:bodyPr>
        <a:lstStyle/>
        <a:p>
          <a:pPr marL="0" lvl="0" indent="0" algn="ctr" defTabSz="800100">
            <a:lnSpc>
              <a:spcPct val="90000"/>
            </a:lnSpc>
            <a:spcBef>
              <a:spcPct val="0"/>
            </a:spcBef>
            <a:spcAft>
              <a:spcPct val="35000"/>
            </a:spcAft>
            <a:buNone/>
          </a:pPr>
          <a:r>
            <a:rPr lang="en-US" sz="1800" kern="1200"/>
            <a:t>Convert</a:t>
          </a:r>
        </a:p>
      </dsp:txBody>
      <dsp:txXfrm>
        <a:off x="1469573" y="1128843"/>
        <a:ext cx="1129146" cy="413102"/>
      </dsp:txXfrm>
    </dsp:sp>
    <dsp:sp modelId="{05854160-2761-4692-8461-A0228C483175}">
      <dsp:nvSpPr>
        <dsp:cNvPr id="0" name=""/>
        <dsp:cNvSpPr/>
      </dsp:nvSpPr>
      <dsp:spPr>
        <a:xfrm>
          <a:off x="1345642" y="1541946"/>
          <a:ext cx="1253077" cy="2973429"/>
        </a:xfrm>
        <a:prstGeom prst="rect">
          <a:avLst/>
        </a:prstGeom>
        <a:solidFill>
          <a:schemeClr val="accent2">
            <a:tint val="40000"/>
            <a:alpha val="90000"/>
            <a:hueOff val="-518196"/>
            <a:satOff val="2081"/>
            <a:lumOff val="354"/>
            <a:alphaOff val="0"/>
          </a:schemeClr>
        </a:solidFill>
        <a:ln w="15875" cap="flat" cmpd="sng" algn="ctr">
          <a:solidFill>
            <a:schemeClr val="accent2">
              <a:tint val="40000"/>
              <a:alpha val="90000"/>
              <a:hueOff val="-518196"/>
              <a:satOff val="2081"/>
              <a:lumOff val="3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21" tIns="99021" rIns="99021" bIns="198042" numCol="1" spcCol="1270" anchor="t" anchorCtr="0">
          <a:noAutofit/>
        </a:bodyPr>
        <a:lstStyle/>
        <a:p>
          <a:pPr marL="0" lvl="0" indent="0" algn="l" defTabSz="622300">
            <a:lnSpc>
              <a:spcPct val="90000"/>
            </a:lnSpc>
            <a:spcBef>
              <a:spcPct val="0"/>
            </a:spcBef>
            <a:spcAft>
              <a:spcPct val="35000"/>
            </a:spcAft>
            <a:buNone/>
          </a:pPr>
          <a:r>
            <a:rPr lang="en-US" sz="1400" kern="1200"/>
            <a:t>Convert it to gray scale</a:t>
          </a:r>
        </a:p>
      </dsp:txBody>
      <dsp:txXfrm>
        <a:off x="1345642" y="1541946"/>
        <a:ext cx="1253077" cy="2973429"/>
      </dsp:txXfrm>
    </dsp:sp>
    <dsp:sp modelId="{027D4535-67E5-4A83-83C7-A855976C20A3}">
      <dsp:nvSpPr>
        <dsp:cNvPr id="0" name=""/>
        <dsp:cNvSpPr/>
      </dsp:nvSpPr>
      <dsp:spPr>
        <a:xfrm>
          <a:off x="2688876" y="1128843"/>
          <a:ext cx="1377008" cy="413102"/>
        </a:xfrm>
        <a:prstGeom prst="chevron">
          <a:avLst>
            <a:gd name="adj" fmla="val 30000"/>
          </a:avLst>
        </a:prstGeom>
        <a:solidFill>
          <a:schemeClr val="accent2">
            <a:hueOff val="-747462"/>
            <a:satOff val="-209"/>
            <a:lumOff val="3529"/>
            <a:alphaOff val="0"/>
          </a:schemeClr>
        </a:solidFill>
        <a:ln w="15875" cap="flat" cmpd="sng" algn="ctr">
          <a:solidFill>
            <a:schemeClr val="accent2">
              <a:hueOff val="-747462"/>
              <a:satOff val="-209"/>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07" tIns="51007" rIns="51007" bIns="51007" numCol="1" spcCol="1270" anchor="ctr" anchorCtr="0">
          <a:noAutofit/>
        </a:bodyPr>
        <a:lstStyle/>
        <a:p>
          <a:pPr marL="0" lvl="0" indent="0" algn="ctr" defTabSz="800100">
            <a:lnSpc>
              <a:spcPct val="90000"/>
            </a:lnSpc>
            <a:spcBef>
              <a:spcPct val="0"/>
            </a:spcBef>
            <a:spcAft>
              <a:spcPct val="35000"/>
            </a:spcAft>
            <a:buNone/>
          </a:pPr>
          <a:r>
            <a:rPr lang="en-US" sz="1800" kern="1200"/>
            <a:t>Filter</a:t>
          </a:r>
        </a:p>
      </dsp:txBody>
      <dsp:txXfrm>
        <a:off x="2812807" y="1128843"/>
        <a:ext cx="1129146" cy="413102"/>
      </dsp:txXfrm>
    </dsp:sp>
    <dsp:sp modelId="{5DB03151-7B08-495A-A811-E902FE711CB4}">
      <dsp:nvSpPr>
        <dsp:cNvPr id="0" name=""/>
        <dsp:cNvSpPr/>
      </dsp:nvSpPr>
      <dsp:spPr>
        <a:xfrm>
          <a:off x="2688876" y="1541946"/>
          <a:ext cx="1253077" cy="2973429"/>
        </a:xfrm>
        <a:prstGeom prst="rect">
          <a:avLst/>
        </a:prstGeom>
        <a:solidFill>
          <a:schemeClr val="accent2">
            <a:tint val="40000"/>
            <a:alpha val="90000"/>
            <a:hueOff val="-1036393"/>
            <a:satOff val="4162"/>
            <a:lumOff val="708"/>
            <a:alphaOff val="0"/>
          </a:schemeClr>
        </a:solidFill>
        <a:ln w="15875" cap="flat" cmpd="sng" algn="ctr">
          <a:solidFill>
            <a:schemeClr val="accent2">
              <a:tint val="40000"/>
              <a:alpha val="90000"/>
              <a:hueOff val="-1036393"/>
              <a:satOff val="4162"/>
              <a:lumOff val="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21" tIns="99021" rIns="99021" bIns="198042" numCol="1" spcCol="1270" anchor="t" anchorCtr="0">
          <a:noAutofit/>
        </a:bodyPr>
        <a:lstStyle/>
        <a:p>
          <a:pPr marL="0" lvl="0" indent="0" algn="l" defTabSz="622300">
            <a:lnSpc>
              <a:spcPct val="90000"/>
            </a:lnSpc>
            <a:spcBef>
              <a:spcPct val="0"/>
            </a:spcBef>
            <a:spcAft>
              <a:spcPct val="35000"/>
            </a:spcAft>
            <a:buNone/>
          </a:pPr>
          <a:r>
            <a:rPr lang="en-US" sz="1400" kern="1200"/>
            <a:t>Apply the derivative filter both in x and y directions and save the two filtered images</a:t>
          </a:r>
        </a:p>
      </dsp:txBody>
      <dsp:txXfrm>
        <a:off x="2688876" y="1541946"/>
        <a:ext cx="1253077" cy="2973429"/>
      </dsp:txXfrm>
    </dsp:sp>
    <dsp:sp modelId="{8063EAD0-B432-47A7-80BD-60B86DC2EE82}">
      <dsp:nvSpPr>
        <dsp:cNvPr id="0" name=""/>
        <dsp:cNvSpPr/>
      </dsp:nvSpPr>
      <dsp:spPr>
        <a:xfrm>
          <a:off x="4032110" y="1128843"/>
          <a:ext cx="1377008" cy="413102"/>
        </a:xfrm>
        <a:prstGeom prst="chevron">
          <a:avLst>
            <a:gd name="adj" fmla="val 30000"/>
          </a:avLst>
        </a:prstGeom>
        <a:solidFill>
          <a:schemeClr val="accent2">
            <a:hueOff val="-1121193"/>
            <a:satOff val="-314"/>
            <a:lumOff val="5294"/>
            <a:alphaOff val="0"/>
          </a:schemeClr>
        </a:solidFill>
        <a:ln w="15875" cap="flat" cmpd="sng" algn="ctr">
          <a:solidFill>
            <a:schemeClr val="accent2">
              <a:hueOff val="-1121193"/>
              <a:satOff val="-314"/>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07" tIns="51007" rIns="51007" bIns="51007" numCol="1" spcCol="1270" anchor="ctr" anchorCtr="0">
          <a:noAutofit/>
        </a:bodyPr>
        <a:lstStyle/>
        <a:p>
          <a:pPr marL="0" lvl="0" indent="0" algn="ctr" defTabSz="800100">
            <a:lnSpc>
              <a:spcPct val="90000"/>
            </a:lnSpc>
            <a:spcBef>
              <a:spcPct val="0"/>
            </a:spcBef>
            <a:spcAft>
              <a:spcPct val="35000"/>
            </a:spcAft>
            <a:buNone/>
          </a:pPr>
          <a:r>
            <a:rPr lang="en-US" sz="1800" kern="1200"/>
            <a:t>Magnitude</a:t>
          </a:r>
        </a:p>
      </dsp:txBody>
      <dsp:txXfrm>
        <a:off x="4156041" y="1128843"/>
        <a:ext cx="1129146" cy="413102"/>
      </dsp:txXfrm>
    </dsp:sp>
    <dsp:sp modelId="{184355DB-A1B4-4C6F-A4C2-D1D057913B9A}">
      <dsp:nvSpPr>
        <dsp:cNvPr id="0" name=""/>
        <dsp:cNvSpPr/>
      </dsp:nvSpPr>
      <dsp:spPr>
        <a:xfrm>
          <a:off x="4032110" y="1541946"/>
          <a:ext cx="1253077" cy="2973429"/>
        </a:xfrm>
        <a:prstGeom prst="rect">
          <a:avLst/>
        </a:prstGeom>
        <a:solidFill>
          <a:schemeClr val="accent2">
            <a:tint val="40000"/>
            <a:alpha val="90000"/>
            <a:hueOff val="-1554589"/>
            <a:satOff val="6244"/>
            <a:lumOff val="1063"/>
            <a:alphaOff val="0"/>
          </a:schemeClr>
        </a:solidFill>
        <a:ln w="15875" cap="flat" cmpd="sng" algn="ctr">
          <a:solidFill>
            <a:schemeClr val="accent2">
              <a:tint val="40000"/>
              <a:alpha val="90000"/>
              <a:hueOff val="-1554589"/>
              <a:satOff val="6244"/>
              <a:lumOff val="1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21" tIns="99021" rIns="99021" bIns="198042" numCol="1" spcCol="1270" anchor="t" anchorCtr="0">
          <a:noAutofit/>
        </a:bodyPr>
        <a:lstStyle/>
        <a:p>
          <a:pPr marL="0" lvl="0" indent="0" algn="l" defTabSz="622300">
            <a:lnSpc>
              <a:spcPct val="90000"/>
            </a:lnSpc>
            <a:spcBef>
              <a:spcPct val="0"/>
            </a:spcBef>
            <a:spcAft>
              <a:spcPct val="35000"/>
            </a:spcAft>
            <a:buNone/>
          </a:pPr>
          <a:r>
            <a:rPr lang="en-US" sz="1400" kern="1200"/>
            <a:t>Compute the magnitude as the square root of the sum of the square of the two components and normalize it between 0 and 1</a:t>
          </a:r>
        </a:p>
      </dsp:txBody>
      <dsp:txXfrm>
        <a:off x="4032110" y="1541946"/>
        <a:ext cx="1253077" cy="2973429"/>
      </dsp:txXfrm>
    </dsp:sp>
    <dsp:sp modelId="{61B46184-061A-43CB-B881-E30AED338AFA}">
      <dsp:nvSpPr>
        <dsp:cNvPr id="0" name=""/>
        <dsp:cNvSpPr/>
      </dsp:nvSpPr>
      <dsp:spPr>
        <a:xfrm>
          <a:off x="5375345" y="1128843"/>
          <a:ext cx="1377008" cy="413102"/>
        </a:xfrm>
        <a:prstGeom prst="chevron">
          <a:avLst>
            <a:gd name="adj" fmla="val 30000"/>
          </a:avLst>
        </a:prstGeom>
        <a:solidFill>
          <a:schemeClr val="accent2">
            <a:hueOff val="-1494924"/>
            <a:satOff val="-418"/>
            <a:lumOff val="7058"/>
            <a:alphaOff val="0"/>
          </a:schemeClr>
        </a:solidFill>
        <a:ln w="15875" cap="flat" cmpd="sng" algn="ctr">
          <a:solidFill>
            <a:schemeClr val="accent2">
              <a:hueOff val="-1494924"/>
              <a:satOff val="-418"/>
              <a:lumOff val="70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07" tIns="51007" rIns="51007" bIns="51007" numCol="1" spcCol="1270" anchor="ctr" anchorCtr="0">
          <a:noAutofit/>
        </a:bodyPr>
        <a:lstStyle/>
        <a:p>
          <a:pPr marL="0" lvl="0" indent="0" algn="ctr" defTabSz="800100">
            <a:lnSpc>
              <a:spcPct val="90000"/>
            </a:lnSpc>
            <a:spcBef>
              <a:spcPct val="0"/>
            </a:spcBef>
            <a:spcAft>
              <a:spcPct val="35000"/>
            </a:spcAft>
            <a:buNone/>
          </a:pPr>
          <a:r>
            <a:rPr lang="en-US" sz="1800" kern="1200"/>
            <a:t>Mask</a:t>
          </a:r>
        </a:p>
      </dsp:txBody>
      <dsp:txXfrm>
        <a:off x="5499276" y="1128843"/>
        <a:ext cx="1129146" cy="413102"/>
      </dsp:txXfrm>
    </dsp:sp>
    <dsp:sp modelId="{837936B7-989D-44C5-98B0-79B2507C25D8}">
      <dsp:nvSpPr>
        <dsp:cNvPr id="0" name=""/>
        <dsp:cNvSpPr/>
      </dsp:nvSpPr>
      <dsp:spPr>
        <a:xfrm>
          <a:off x="5375345" y="1541946"/>
          <a:ext cx="1253077" cy="2973429"/>
        </a:xfrm>
        <a:prstGeom prst="rect">
          <a:avLst/>
        </a:prstGeom>
        <a:solidFill>
          <a:schemeClr val="accent2">
            <a:tint val="40000"/>
            <a:alpha val="90000"/>
            <a:hueOff val="-2072785"/>
            <a:satOff val="8325"/>
            <a:lumOff val="1417"/>
            <a:alphaOff val="0"/>
          </a:schemeClr>
        </a:solidFill>
        <a:ln w="15875" cap="flat" cmpd="sng" algn="ctr">
          <a:solidFill>
            <a:schemeClr val="accent2">
              <a:tint val="40000"/>
              <a:alpha val="90000"/>
              <a:hueOff val="-2072785"/>
              <a:satOff val="8325"/>
              <a:lumOff val="1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21" tIns="99021" rIns="99021" bIns="198042" numCol="1" spcCol="1270" anchor="t" anchorCtr="0">
          <a:noAutofit/>
        </a:bodyPr>
        <a:lstStyle/>
        <a:p>
          <a:pPr marL="0" lvl="0" indent="0" algn="l" defTabSz="622300">
            <a:lnSpc>
              <a:spcPct val="90000"/>
            </a:lnSpc>
            <a:spcBef>
              <a:spcPct val="0"/>
            </a:spcBef>
            <a:spcAft>
              <a:spcPct val="35000"/>
            </a:spcAft>
            <a:buNone/>
          </a:pPr>
          <a:r>
            <a:rPr lang="en-US" sz="1400" kern="1200"/>
            <a:t>Use this last image as a weighed mask to apply to the original colored image. Each pixel intensity is multiplied by the value of the corresponding pixel of the mask</a:t>
          </a:r>
        </a:p>
      </dsp:txBody>
      <dsp:txXfrm>
        <a:off x="5375345" y="1541946"/>
        <a:ext cx="1253077" cy="2973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64D48-595C-4807-85BC-7939AD66B7EC}">
      <dsp:nvSpPr>
        <dsp:cNvPr id="0" name=""/>
        <dsp:cNvSpPr/>
      </dsp:nvSpPr>
      <dsp:spPr>
        <a:xfrm>
          <a:off x="785" y="0"/>
          <a:ext cx="3182540" cy="376089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711200">
            <a:lnSpc>
              <a:spcPct val="90000"/>
            </a:lnSpc>
            <a:spcBef>
              <a:spcPct val="0"/>
            </a:spcBef>
            <a:spcAft>
              <a:spcPct val="35000"/>
            </a:spcAft>
            <a:buNone/>
          </a:pPr>
          <a:r>
            <a:rPr lang="en-US" sz="1600" b="1" kern="1200"/>
            <a:t>PRO</a:t>
          </a:r>
          <a:r>
            <a:rPr lang="en-US" sz="1600" kern="1200"/>
            <a:t> in the case of the lawn, the background after the filter application is red and thus easy to remove. </a:t>
          </a:r>
        </a:p>
        <a:p>
          <a:pPr marL="0" lvl="0" indent="0" algn="l" defTabSz="711200">
            <a:lnSpc>
              <a:spcPct val="90000"/>
            </a:lnSpc>
            <a:spcBef>
              <a:spcPct val="0"/>
            </a:spcBef>
            <a:spcAft>
              <a:spcPct val="35000"/>
            </a:spcAft>
            <a:buNone/>
          </a:pPr>
          <a:r>
            <a:rPr lang="en-US" sz="1600" b="1" kern="1200"/>
            <a:t>CONS </a:t>
          </a:r>
          <a:r>
            <a:rPr lang="en-US" sz="1600" kern="1200"/>
            <a:t>the same was not true for the different backgrounds </a:t>
          </a:r>
        </a:p>
      </dsp:txBody>
      <dsp:txXfrm>
        <a:off x="785" y="1504356"/>
        <a:ext cx="3182540" cy="2256534"/>
      </dsp:txXfrm>
    </dsp:sp>
    <dsp:sp modelId="{89174EEB-C461-4137-9B99-2F96B00E01CD}">
      <dsp:nvSpPr>
        <dsp:cNvPr id="0" name=""/>
        <dsp:cNvSpPr/>
      </dsp:nvSpPr>
      <dsp:spPr>
        <a:xfrm>
          <a:off x="785" y="0"/>
          <a:ext cx="3182540" cy="150435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333500">
            <a:lnSpc>
              <a:spcPct val="90000"/>
            </a:lnSpc>
            <a:spcBef>
              <a:spcPct val="0"/>
            </a:spcBef>
            <a:spcAft>
              <a:spcPct val="35000"/>
            </a:spcAft>
            <a:buNone/>
          </a:pPr>
          <a:r>
            <a:rPr lang="en-US" sz="3000" b="1" kern="1200">
              <a:effectLst>
                <a:outerShdw blurRad="38100" dist="38100" dir="2700000" algn="tl">
                  <a:srgbClr val="000000">
                    <a:alpha val="43137"/>
                  </a:srgbClr>
                </a:outerShdw>
              </a:effectLst>
            </a:rPr>
            <a:t>Derivative filter on the colored image</a:t>
          </a:r>
          <a:endParaRPr lang="en-US" sz="3000" kern="1200">
            <a:effectLst>
              <a:outerShdw blurRad="38100" dist="38100" dir="2700000" algn="tl">
                <a:srgbClr val="000000">
                  <a:alpha val="43137"/>
                </a:srgbClr>
              </a:outerShdw>
            </a:effectLst>
          </a:endParaRPr>
        </a:p>
      </dsp:txBody>
      <dsp:txXfrm>
        <a:off x="785" y="0"/>
        <a:ext cx="3182540" cy="1504356"/>
      </dsp:txXfrm>
    </dsp:sp>
    <dsp:sp modelId="{8035255C-6A0C-411E-8A0D-92994DF20B37}">
      <dsp:nvSpPr>
        <dsp:cNvPr id="0" name=""/>
        <dsp:cNvSpPr/>
      </dsp:nvSpPr>
      <dsp:spPr>
        <a:xfrm>
          <a:off x="3437929" y="0"/>
          <a:ext cx="3182540" cy="376089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711200">
            <a:lnSpc>
              <a:spcPct val="90000"/>
            </a:lnSpc>
            <a:spcBef>
              <a:spcPct val="0"/>
            </a:spcBef>
            <a:spcAft>
              <a:spcPct val="35000"/>
            </a:spcAft>
            <a:buNone/>
          </a:pPr>
          <a:r>
            <a:rPr lang="en-US" sz="1600" b="1" kern="1200"/>
            <a:t>PRO</a:t>
          </a:r>
          <a:r>
            <a:rPr lang="en-US" sz="1600" kern="1200"/>
            <a:t> easy to apply, simple implementation </a:t>
          </a:r>
        </a:p>
        <a:p>
          <a:pPr marL="0" lvl="0" indent="0" algn="l" defTabSz="711200">
            <a:lnSpc>
              <a:spcPct val="90000"/>
            </a:lnSpc>
            <a:spcBef>
              <a:spcPct val="0"/>
            </a:spcBef>
            <a:spcAft>
              <a:spcPct val="35000"/>
            </a:spcAft>
            <a:buNone/>
          </a:pPr>
          <a:r>
            <a:rPr lang="en-US" sz="1600" b="1" kern="1200"/>
            <a:t>CONS </a:t>
          </a:r>
          <a:r>
            <a:rPr lang="en-US" sz="1600" kern="1200"/>
            <a:t>basically leads to the same but redefined problem (a new common background to deal with)</a:t>
          </a:r>
        </a:p>
      </dsp:txBody>
      <dsp:txXfrm>
        <a:off x="3437929" y="1504356"/>
        <a:ext cx="3182540" cy="2256534"/>
      </dsp:txXfrm>
    </dsp:sp>
    <dsp:sp modelId="{100B9522-E534-49FF-A7C6-259B70D3B5AB}">
      <dsp:nvSpPr>
        <dsp:cNvPr id="0" name=""/>
        <dsp:cNvSpPr/>
      </dsp:nvSpPr>
      <dsp:spPr>
        <a:xfrm>
          <a:off x="3437929" y="0"/>
          <a:ext cx="3182540" cy="150435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333500">
            <a:lnSpc>
              <a:spcPct val="90000"/>
            </a:lnSpc>
            <a:spcBef>
              <a:spcPct val="0"/>
            </a:spcBef>
            <a:spcAft>
              <a:spcPct val="35000"/>
            </a:spcAft>
            <a:buNone/>
          </a:pPr>
          <a:r>
            <a:rPr lang="en-US" sz="3000" b="1" kern="1200">
              <a:effectLst>
                <a:outerShdw blurRad="38100" dist="38100" dir="2700000" algn="tl">
                  <a:srgbClr val="000000">
                    <a:alpha val="43137"/>
                  </a:srgbClr>
                </a:outerShdw>
              </a:effectLst>
            </a:rPr>
            <a:t>Partial or entire removal of green pixels</a:t>
          </a:r>
          <a:endParaRPr lang="en-US" sz="3000" kern="1200">
            <a:effectLst>
              <a:outerShdw blurRad="38100" dist="38100" dir="2700000" algn="tl">
                <a:srgbClr val="000000">
                  <a:alpha val="43137"/>
                </a:srgbClr>
              </a:outerShdw>
            </a:effectLst>
          </a:endParaRPr>
        </a:p>
      </dsp:txBody>
      <dsp:txXfrm>
        <a:off x="3437929" y="0"/>
        <a:ext cx="3182540" cy="1504356"/>
      </dsp:txXfrm>
    </dsp:sp>
    <dsp:sp modelId="{C2B41F9C-C1FC-4315-9F66-2B843CC101B8}">
      <dsp:nvSpPr>
        <dsp:cNvPr id="0" name=""/>
        <dsp:cNvSpPr/>
      </dsp:nvSpPr>
      <dsp:spPr>
        <a:xfrm>
          <a:off x="6875073" y="0"/>
          <a:ext cx="3182540" cy="376089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711200">
            <a:lnSpc>
              <a:spcPct val="90000"/>
            </a:lnSpc>
            <a:spcBef>
              <a:spcPct val="0"/>
            </a:spcBef>
            <a:spcAft>
              <a:spcPct val="35000"/>
            </a:spcAft>
            <a:buNone/>
          </a:pPr>
          <a:r>
            <a:rPr lang="en-US" sz="1600" b="1" kern="1200"/>
            <a:t>PRO</a:t>
          </a:r>
          <a:r>
            <a:rPr lang="en-US" sz="1600" kern="1200"/>
            <a:t> less useful areas removed, less distractors for the model, which can concentrate to more significant features</a:t>
          </a:r>
        </a:p>
        <a:p>
          <a:pPr marL="0" lvl="0" indent="0" algn="l" defTabSz="711200">
            <a:lnSpc>
              <a:spcPct val="90000"/>
            </a:lnSpc>
            <a:spcBef>
              <a:spcPct val="0"/>
            </a:spcBef>
            <a:spcAft>
              <a:spcPct val="35000"/>
            </a:spcAft>
            <a:buNone/>
          </a:pPr>
          <a:r>
            <a:rPr lang="en-US" sz="1600" b="1" kern="1200"/>
            <a:t>CONS </a:t>
          </a:r>
          <a:r>
            <a:rPr lang="en-US" sz="1600" kern="1200"/>
            <a:t>images with different dimensions, not so suitable for CNN models (problem with matching dimensions of the linear layers)</a:t>
          </a:r>
        </a:p>
      </dsp:txBody>
      <dsp:txXfrm>
        <a:off x="6875073" y="1504356"/>
        <a:ext cx="3182540" cy="2256534"/>
      </dsp:txXfrm>
    </dsp:sp>
    <dsp:sp modelId="{29C79DFD-2AE6-4FEE-B394-09A287AF7BAD}">
      <dsp:nvSpPr>
        <dsp:cNvPr id="0" name=""/>
        <dsp:cNvSpPr/>
      </dsp:nvSpPr>
      <dsp:spPr>
        <a:xfrm>
          <a:off x="6875073" y="0"/>
          <a:ext cx="3182540" cy="150435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333500">
            <a:lnSpc>
              <a:spcPct val="90000"/>
            </a:lnSpc>
            <a:spcBef>
              <a:spcPct val="0"/>
            </a:spcBef>
            <a:spcAft>
              <a:spcPct val="35000"/>
            </a:spcAft>
            <a:buNone/>
          </a:pPr>
          <a:r>
            <a:rPr lang="en-US" sz="3000" b="1" kern="1200">
              <a:effectLst>
                <a:outerShdw blurRad="38100" dist="38100" dir="2700000" algn="tl">
                  <a:srgbClr val="000000">
                    <a:alpha val="43137"/>
                  </a:srgbClr>
                </a:outerShdw>
              </a:effectLst>
            </a:rPr>
            <a:t>Crop the image according to the object contours</a:t>
          </a:r>
          <a:endParaRPr lang="en-US" sz="3000" kern="1200">
            <a:effectLst>
              <a:outerShdw blurRad="38100" dist="38100" dir="2700000" algn="tl">
                <a:srgbClr val="000000">
                  <a:alpha val="43137"/>
                </a:srgbClr>
              </a:outerShdw>
            </a:effectLst>
          </a:endParaRPr>
        </a:p>
      </dsp:txBody>
      <dsp:txXfrm>
        <a:off x="6875073" y="0"/>
        <a:ext cx="3182540" cy="15043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5B80-F00D-4461-8048-59C4B1ADBD36}">
      <dsp:nvSpPr>
        <dsp:cNvPr id="0" name=""/>
        <dsp:cNvSpPr/>
      </dsp:nvSpPr>
      <dsp:spPr>
        <a:xfrm>
          <a:off x="0" y="85755"/>
          <a:ext cx="6797675" cy="104729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DERIVATIVE FILTER</a:t>
          </a:r>
          <a:r>
            <a:rPr lang="en-US" sz="2100" kern="1200"/>
            <a:t>: Computation of the magnitude of the derivative filter as before.</a:t>
          </a:r>
        </a:p>
      </dsp:txBody>
      <dsp:txXfrm>
        <a:off x="51125" y="136880"/>
        <a:ext cx="6695425" cy="945046"/>
      </dsp:txXfrm>
    </dsp:sp>
    <dsp:sp modelId="{CFC7896D-F569-4ACA-A444-EEA9F4CBD409}">
      <dsp:nvSpPr>
        <dsp:cNvPr id="0" name=""/>
        <dsp:cNvSpPr/>
      </dsp:nvSpPr>
      <dsp:spPr>
        <a:xfrm>
          <a:off x="0" y="1193531"/>
          <a:ext cx="6797675" cy="1047296"/>
        </a:xfrm>
        <a:prstGeom prst="roundRect">
          <a:avLst/>
        </a:prstGeom>
        <a:solidFill>
          <a:schemeClr val="accent2">
            <a:hueOff val="-373731"/>
            <a:satOff val="-10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THRESHOLDING</a:t>
          </a:r>
          <a:r>
            <a:rPr lang="en-US" sz="2100" kern="1200"/>
            <a:t>: Obtain a binary image to find contours more easily.</a:t>
          </a:r>
        </a:p>
      </dsp:txBody>
      <dsp:txXfrm>
        <a:off x="51125" y="1244656"/>
        <a:ext cx="6695425" cy="945046"/>
      </dsp:txXfrm>
    </dsp:sp>
    <dsp:sp modelId="{EFEC8011-C4E4-4281-9F5E-42F7ABFB3AC9}">
      <dsp:nvSpPr>
        <dsp:cNvPr id="0" name=""/>
        <dsp:cNvSpPr/>
      </dsp:nvSpPr>
      <dsp:spPr>
        <a:xfrm>
          <a:off x="0" y="2301307"/>
          <a:ext cx="6797675" cy="1047296"/>
        </a:xfrm>
        <a:prstGeom prst="roundRect">
          <a:avLst/>
        </a:prstGeom>
        <a:solidFill>
          <a:schemeClr val="accent2">
            <a:hueOff val="-747462"/>
            <a:satOff val="-209"/>
            <a:lumOff val="3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CONTOUR DETECTION</a:t>
          </a:r>
          <a:r>
            <a:rPr lang="en-US" sz="2100" kern="1200"/>
            <a:t>: Thanks to the function </a:t>
          </a:r>
          <a:r>
            <a:rPr lang="en-US" sz="2100" i="1" kern="1200"/>
            <a:t>cv2.find_contours().</a:t>
          </a:r>
          <a:endParaRPr lang="en-US" sz="2100" kern="1200"/>
        </a:p>
      </dsp:txBody>
      <dsp:txXfrm>
        <a:off x="51125" y="2352432"/>
        <a:ext cx="6695425" cy="945046"/>
      </dsp:txXfrm>
    </dsp:sp>
    <dsp:sp modelId="{3F413D50-497B-40C9-ADE8-64AE5564DFE9}">
      <dsp:nvSpPr>
        <dsp:cNvPr id="0" name=""/>
        <dsp:cNvSpPr/>
      </dsp:nvSpPr>
      <dsp:spPr>
        <a:xfrm>
          <a:off x="0" y="3409084"/>
          <a:ext cx="6797675" cy="1047296"/>
        </a:xfrm>
        <a:prstGeom prst="roundRect">
          <a:avLst/>
        </a:prstGeom>
        <a:solidFill>
          <a:schemeClr val="accent2">
            <a:hueOff val="-1121193"/>
            <a:satOff val="-314"/>
            <a:lumOff val="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1" kern="1200"/>
            <a:t>BINARY MASK CREATION</a:t>
          </a:r>
          <a:r>
            <a:rPr lang="en-US" sz="2100" i="1" kern="1200"/>
            <a:t>: Create a white mask, make it black inside the biggest contour through the function cv2.fillPoly() and invert the result.</a:t>
          </a:r>
          <a:endParaRPr lang="en-US" sz="2100" kern="1200"/>
        </a:p>
      </dsp:txBody>
      <dsp:txXfrm>
        <a:off x="51125" y="3460209"/>
        <a:ext cx="6695425" cy="945046"/>
      </dsp:txXfrm>
    </dsp:sp>
    <dsp:sp modelId="{AA539852-8DD2-4703-9237-0BF016F65DC0}">
      <dsp:nvSpPr>
        <dsp:cNvPr id="0" name=""/>
        <dsp:cNvSpPr/>
      </dsp:nvSpPr>
      <dsp:spPr>
        <a:xfrm>
          <a:off x="0" y="4516860"/>
          <a:ext cx="6797675" cy="1047296"/>
        </a:xfrm>
        <a:prstGeom prst="roundRect">
          <a:avLst/>
        </a:prstGeom>
        <a:solidFill>
          <a:schemeClr val="accent2">
            <a:hueOff val="-1494924"/>
            <a:satOff val="-418"/>
            <a:lumOff val="70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1" kern="1200"/>
            <a:t>MASK APPLICATION</a:t>
          </a:r>
          <a:r>
            <a:rPr lang="en-US" sz="2100" i="1" kern="1200"/>
            <a:t>: The mask is applied to the original image and the final image is obtained.</a:t>
          </a:r>
          <a:endParaRPr lang="en-US" sz="2100" kern="1200"/>
        </a:p>
      </dsp:txBody>
      <dsp:txXfrm>
        <a:off x="51125" y="4567985"/>
        <a:ext cx="6695425" cy="9450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52247-2AD3-4CFF-9FA3-0DE3CF491809}"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3630D-3B71-4EB0-BBA9-B87662D406E9}" type="slidenum">
              <a:rPr lang="en-US" smtClean="0"/>
              <a:t>‹N›</a:t>
            </a:fld>
            <a:endParaRPr lang="en-US"/>
          </a:p>
        </p:txBody>
      </p:sp>
    </p:spTree>
    <p:extLst>
      <p:ext uri="{BB962C8B-B14F-4D97-AF65-F5344CB8AC3E}">
        <p14:creationId xmlns:p14="http://schemas.microsoft.com/office/powerpoint/2010/main" val="175408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 compare with future </a:t>
            </a:r>
            <a:r>
              <a:rPr lang="it-IT" dirty="0" err="1"/>
              <a:t>results</a:t>
            </a:r>
            <a:r>
              <a:rPr lang="it-IT" dirty="0"/>
              <a:t>: le soluzioni nostre sono meglio di non fare nulla?? Dove non fare nulla è dare in pasto ad </a:t>
            </a:r>
            <a:r>
              <a:rPr lang="it-IT" dirty="0" err="1"/>
              <a:t>alexnet</a:t>
            </a:r>
            <a:r>
              <a:rPr lang="it-IT" dirty="0"/>
              <a:t> con </a:t>
            </a:r>
            <a:r>
              <a:rPr lang="it-IT" dirty="0" err="1"/>
              <a:t>finetuning</a:t>
            </a:r>
            <a:endParaRPr lang="it-IT" dirty="0"/>
          </a:p>
          <a:p>
            <a:r>
              <a:rPr lang="it-IT" dirty="0"/>
              <a:t>Dropout: spegne un neurone con 50% di possibilità.</a:t>
            </a:r>
          </a:p>
          <a:p>
            <a:r>
              <a:rPr lang="it-IT" dirty="0"/>
              <a:t>Prima parte: </a:t>
            </a:r>
            <a:r>
              <a:rPr lang="it-IT" dirty="0" err="1"/>
              <a:t>alexnet</a:t>
            </a:r>
            <a:r>
              <a:rPr lang="it-IT" dirty="0"/>
              <a:t> che effettua la convoluzione e le feature </a:t>
            </a:r>
            <a:r>
              <a:rPr lang="it-IT" dirty="0" err="1"/>
              <a:t>extraction</a:t>
            </a:r>
            <a:r>
              <a:rPr lang="it-IT" dirty="0"/>
              <a:t>, tornando tante matrici piccoline (feature </a:t>
            </a:r>
            <a:r>
              <a:rPr lang="it-IT" dirty="0" err="1"/>
              <a:t>map</a:t>
            </a:r>
            <a:r>
              <a:rPr lang="it-IT" dirty="0"/>
              <a:t>) che tramite </a:t>
            </a:r>
            <a:r>
              <a:rPr lang="it-IT" dirty="0" err="1"/>
              <a:t>reshape</a:t>
            </a:r>
            <a:r>
              <a:rPr lang="it-IT" dirty="0"/>
              <a:t> (</a:t>
            </a:r>
            <a:r>
              <a:rPr lang="it-IT" dirty="0" err="1"/>
              <a:t>x.view</a:t>
            </a:r>
            <a:r>
              <a:rPr lang="it-IT" dirty="0"/>
              <a:t>) diventano 2034</a:t>
            </a:r>
          </a:p>
          <a:p>
            <a:r>
              <a:rPr lang="it-IT" dirty="0"/>
              <a:t>Seconda parte: prendo risultati di </a:t>
            </a:r>
            <a:r>
              <a:rPr lang="it-IT" dirty="0" err="1"/>
              <a:t>alexnet</a:t>
            </a:r>
            <a:r>
              <a:rPr lang="it-IT" dirty="0"/>
              <a:t> e li metto in colonna (</a:t>
            </a:r>
            <a:r>
              <a:rPr lang="it-IT" dirty="0" err="1"/>
              <a:t>x.view</a:t>
            </a:r>
            <a:r>
              <a:rPr lang="it-IT" dirty="0"/>
              <a:t> ecc..)</a:t>
            </a:r>
          </a:p>
          <a:p>
            <a:r>
              <a:rPr lang="it-IT" dirty="0"/>
              <a:t>Terza parte: classificatore tramite 3 </a:t>
            </a:r>
            <a:r>
              <a:rPr lang="it-IT" dirty="0" err="1"/>
              <a:t>layer</a:t>
            </a:r>
            <a:r>
              <a:rPr lang="it-IT" dirty="0"/>
              <a:t> lineari che abbiamo fatto noi</a:t>
            </a:r>
          </a:p>
        </p:txBody>
      </p:sp>
      <p:sp>
        <p:nvSpPr>
          <p:cNvPr id="4" name="Segnaposto numero diapositiva 3"/>
          <p:cNvSpPr>
            <a:spLocks noGrp="1"/>
          </p:cNvSpPr>
          <p:nvPr>
            <p:ph type="sldNum" sz="quarter" idx="5"/>
          </p:nvPr>
        </p:nvSpPr>
        <p:spPr/>
        <p:txBody>
          <a:bodyPr/>
          <a:lstStyle/>
          <a:p>
            <a:fld id="{02C3630D-3B71-4EB0-BBA9-B87662D406E9}" type="slidenum">
              <a:rPr lang="en-US" smtClean="0"/>
              <a:t>4</a:t>
            </a:fld>
            <a:endParaRPr lang="en-US"/>
          </a:p>
        </p:txBody>
      </p:sp>
    </p:spTree>
    <p:extLst>
      <p:ext uri="{BB962C8B-B14F-4D97-AF65-F5344CB8AC3E}">
        <p14:creationId xmlns:p14="http://schemas.microsoft.com/office/powerpoint/2010/main" val="75889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Original -&gt;Filter application -&gt; thresholding -&gt; contour detection -&gt; mask creation -&gt; mask application</a:t>
            </a:r>
          </a:p>
        </p:txBody>
      </p:sp>
      <p:sp>
        <p:nvSpPr>
          <p:cNvPr id="4" name="Slide Number Placeholder 3"/>
          <p:cNvSpPr>
            <a:spLocks noGrp="1"/>
          </p:cNvSpPr>
          <p:nvPr>
            <p:ph type="sldNum" sz="quarter" idx="5"/>
          </p:nvPr>
        </p:nvSpPr>
        <p:spPr/>
        <p:txBody>
          <a:bodyPr/>
          <a:lstStyle/>
          <a:p>
            <a:fld id="{02C3630D-3B71-4EB0-BBA9-B87662D406E9}" type="slidenum">
              <a:rPr lang="en-US" smtClean="0"/>
              <a:t>13</a:t>
            </a:fld>
            <a:endParaRPr lang="en-US"/>
          </a:p>
        </p:txBody>
      </p:sp>
    </p:spTree>
    <p:extLst>
      <p:ext uri="{BB962C8B-B14F-4D97-AF65-F5344CB8AC3E}">
        <p14:creationId xmlns:p14="http://schemas.microsoft.com/office/powerpoint/2010/main" val="375270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0" err="1">
                <a:solidFill>
                  <a:srgbClr val="202122"/>
                </a:solidFill>
                <a:effectLst/>
                <a:latin typeface="Arial" panose="020B0604020202020204" pitchFamily="34" charset="0"/>
              </a:rPr>
              <a:t>Ockham's</a:t>
            </a:r>
            <a:r>
              <a:rPr lang="it-IT" b="1" i="0">
                <a:solidFill>
                  <a:srgbClr val="202122"/>
                </a:solidFill>
                <a:effectLst/>
                <a:latin typeface="Arial" panose="020B0604020202020204" pitchFamily="34" charset="0"/>
              </a:rPr>
              <a:t> </a:t>
            </a:r>
            <a:r>
              <a:rPr lang="it-IT" b="1" i="0" err="1">
                <a:solidFill>
                  <a:srgbClr val="202122"/>
                </a:solidFill>
                <a:effectLst/>
                <a:latin typeface="Arial" panose="020B0604020202020204" pitchFamily="34" charset="0"/>
              </a:rPr>
              <a:t>razor</a:t>
            </a:r>
            <a:r>
              <a:rPr lang="it-IT" b="1" i="0">
                <a:solidFill>
                  <a:srgbClr val="202122"/>
                </a:solidFill>
                <a:effectLst/>
                <a:latin typeface="Arial" panose="020B0604020202020204" pitchFamily="34" charset="0"/>
              </a:rPr>
              <a:t> </a:t>
            </a:r>
            <a:r>
              <a:rPr lang="it-IT" b="1" i="0" err="1">
                <a:solidFill>
                  <a:srgbClr val="202122"/>
                </a:solidFill>
                <a:effectLst/>
                <a:latin typeface="Arial" panose="020B0604020202020204" pitchFamily="34" charset="0"/>
              </a:rPr>
              <a:t>principle</a:t>
            </a:r>
            <a:r>
              <a:rPr lang="it-IT" b="1" i="0">
                <a:solidFill>
                  <a:srgbClr val="202122"/>
                </a:solidFill>
                <a:effectLst/>
                <a:latin typeface="Arial" panose="020B0604020202020204" pitchFamily="34" charset="0"/>
              </a:rPr>
              <a:t> </a:t>
            </a:r>
            <a:r>
              <a:rPr lang="it-IT" b="0" i="0">
                <a:solidFill>
                  <a:srgbClr val="202122"/>
                </a:solidFill>
                <a:effectLst/>
                <a:latin typeface="Arial" panose="020B0604020202020204" pitchFamily="34" charset="0"/>
              </a:rPr>
              <a:t>(Se sei indeciso fra due soluzioni, preferisci sempre la più semplice)</a:t>
            </a:r>
            <a:endParaRPr lang="en-US"/>
          </a:p>
        </p:txBody>
      </p:sp>
      <p:sp>
        <p:nvSpPr>
          <p:cNvPr id="4" name="Slide Number Placeholder 3"/>
          <p:cNvSpPr>
            <a:spLocks noGrp="1"/>
          </p:cNvSpPr>
          <p:nvPr>
            <p:ph type="sldNum" sz="quarter" idx="5"/>
          </p:nvPr>
        </p:nvSpPr>
        <p:spPr/>
        <p:txBody>
          <a:bodyPr/>
          <a:lstStyle/>
          <a:p>
            <a:fld id="{02C3630D-3B71-4EB0-BBA9-B87662D406E9}" type="slidenum">
              <a:rPr lang="en-US" smtClean="0"/>
              <a:t>14</a:t>
            </a:fld>
            <a:endParaRPr lang="en-US"/>
          </a:p>
        </p:txBody>
      </p:sp>
    </p:spTree>
    <p:extLst>
      <p:ext uri="{BB962C8B-B14F-4D97-AF65-F5344CB8AC3E}">
        <p14:creationId xmlns:p14="http://schemas.microsoft.com/office/powerpoint/2010/main" val="202421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 regularization= parametron con lambda</a:t>
            </a:r>
          </a:p>
          <a:p>
            <a:r>
              <a:rPr lang="en-US" dirty="0"/>
              <a:t>Noi </a:t>
            </a:r>
            <a:r>
              <a:rPr lang="en-US" dirty="0" err="1"/>
              <a:t>modifichiamo</a:t>
            </a:r>
            <a:r>
              <a:rPr lang="en-US" dirty="0"/>
              <a:t> I </a:t>
            </a:r>
            <a:r>
              <a:rPr lang="en-US" dirty="0" err="1"/>
              <a:t>pesi</a:t>
            </a:r>
            <a:r>
              <a:rPr lang="en-US" dirty="0"/>
              <a:t> </a:t>
            </a:r>
            <a:r>
              <a:rPr lang="en-US" dirty="0" err="1"/>
              <a:t>della</a:t>
            </a:r>
            <a:r>
              <a:rPr lang="en-US" dirty="0"/>
              <a:t> </a:t>
            </a:r>
            <a:r>
              <a:rPr lang="en-US" dirty="0" err="1"/>
              <a:t>parte</a:t>
            </a:r>
            <a:r>
              <a:rPr lang="en-US" dirty="0"/>
              <a:t> </a:t>
            </a:r>
            <a:r>
              <a:rPr lang="en-US" dirty="0" err="1"/>
              <a:t>lineare</a:t>
            </a:r>
            <a:endParaRPr lang="en-US" dirty="0"/>
          </a:p>
          <a:p>
            <a:r>
              <a:rPr lang="en-US" dirty="0"/>
              <a:t>La loss non è </a:t>
            </a:r>
            <a:r>
              <a:rPr lang="en-US" dirty="0" err="1"/>
              <a:t>più</a:t>
            </a:r>
            <a:r>
              <a:rPr lang="en-US" dirty="0"/>
              <a:t> </a:t>
            </a:r>
            <a:r>
              <a:rPr lang="en-US" dirty="0" err="1"/>
              <a:t>riferita</a:t>
            </a:r>
            <a:r>
              <a:rPr lang="en-US" dirty="0"/>
              <a:t> </a:t>
            </a:r>
            <a:r>
              <a:rPr lang="en-US" dirty="0" err="1"/>
              <a:t>all’errore</a:t>
            </a:r>
            <a:r>
              <a:rPr lang="en-US" dirty="0"/>
              <a:t> </a:t>
            </a:r>
            <a:r>
              <a:rPr lang="en-US" dirty="0" err="1"/>
              <a:t>tra</a:t>
            </a:r>
            <a:r>
              <a:rPr lang="en-US" dirty="0"/>
              <a:t> label e </a:t>
            </a:r>
            <a:r>
              <a:rPr lang="en-US" dirty="0" err="1"/>
              <a:t>uscita</a:t>
            </a:r>
            <a:r>
              <a:rPr lang="en-US" dirty="0"/>
              <a:t>, ma </a:t>
            </a:r>
            <a:r>
              <a:rPr lang="en-US" dirty="0" err="1"/>
              <a:t>si</a:t>
            </a:r>
            <a:r>
              <a:rPr lang="en-US" dirty="0"/>
              <a:t> </a:t>
            </a:r>
            <a:r>
              <a:rPr lang="en-US" dirty="0" err="1"/>
              <a:t>aggiunge</a:t>
            </a:r>
            <a:r>
              <a:rPr lang="en-US" dirty="0"/>
              <a:t> un </a:t>
            </a:r>
            <a:r>
              <a:rPr lang="en-US" dirty="0" err="1"/>
              <a:t>termine</a:t>
            </a:r>
            <a:r>
              <a:rPr lang="en-US" dirty="0"/>
              <a:t> </a:t>
            </a:r>
            <a:r>
              <a:rPr lang="en-US" dirty="0" err="1"/>
              <a:t>riferito</a:t>
            </a:r>
            <a:r>
              <a:rPr lang="en-US" dirty="0"/>
              <a:t> ai </a:t>
            </a:r>
            <a:r>
              <a:rPr lang="en-US" dirty="0" err="1"/>
              <a:t>pesi</a:t>
            </a:r>
            <a:r>
              <a:rPr lang="en-US" dirty="0"/>
              <a:t> per </a:t>
            </a:r>
            <a:r>
              <a:rPr lang="en-US" dirty="0" err="1"/>
              <a:t>evitare</a:t>
            </a:r>
            <a:r>
              <a:rPr lang="en-US" dirty="0"/>
              <a:t> </a:t>
            </a:r>
            <a:r>
              <a:rPr lang="en-US" dirty="0" err="1"/>
              <a:t>che</a:t>
            </a:r>
            <a:r>
              <a:rPr lang="en-US" dirty="0"/>
              <a:t> </a:t>
            </a:r>
            <a:r>
              <a:rPr lang="en-US" dirty="0" err="1"/>
              <a:t>pesi</a:t>
            </a:r>
            <a:r>
              <a:rPr lang="en-US" dirty="0"/>
              <a:t> </a:t>
            </a:r>
            <a:r>
              <a:rPr lang="en-US" dirty="0" err="1"/>
              <a:t>vengano</a:t>
            </a:r>
            <a:r>
              <a:rPr lang="en-US" dirty="0"/>
              <a:t> </a:t>
            </a:r>
            <a:r>
              <a:rPr lang="en-US" dirty="0" err="1"/>
              <a:t>troppo</a:t>
            </a:r>
            <a:r>
              <a:rPr lang="en-US" dirty="0"/>
              <a:t> </a:t>
            </a:r>
            <a:r>
              <a:rPr lang="en-US" dirty="0" err="1"/>
              <a:t>grandi</a:t>
            </a:r>
            <a:r>
              <a:rPr lang="en-US" dirty="0"/>
              <a:t> e </a:t>
            </a:r>
            <a:r>
              <a:rPr lang="en-US" dirty="0" err="1"/>
              <a:t>quindi</a:t>
            </a:r>
            <a:r>
              <a:rPr lang="en-US" dirty="0"/>
              <a:t> per </a:t>
            </a:r>
            <a:r>
              <a:rPr lang="en-US" dirty="0" err="1"/>
              <a:t>evitare</a:t>
            </a:r>
            <a:r>
              <a:rPr lang="en-US" dirty="0"/>
              <a:t> overfit (</a:t>
            </a:r>
            <a:r>
              <a:rPr lang="en-US" dirty="0" err="1"/>
              <a:t>cioè</a:t>
            </a:r>
            <a:r>
              <a:rPr lang="en-US" dirty="0"/>
              <a:t> </a:t>
            </a:r>
            <a:r>
              <a:rPr lang="en-US" dirty="0" err="1"/>
              <a:t>ogni</a:t>
            </a:r>
            <a:r>
              <a:rPr lang="en-US" dirty="0"/>
              <a:t> </a:t>
            </a:r>
            <a:r>
              <a:rPr lang="en-US" dirty="0" err="1"/>
              <a:t>cosa</a:t>
            </a:r>
            <a:r>
              <a:rPr lang="en-US" dirty="0"/>
              <a:t> </a:t>
            </a:r>
            <a:r>
              <a:rPr lang="en-US" dirty="0" err="1"/>
              <a:t>che</a:t>
            </a:r>
            <a:r>
              <a:rPr lang="en-US" dirty="0"/>
              <a:t> </a:t>
            </a:r>
            <a:r>
              <a:rPr lang="en-US" dirty="0" err="1"/>
              <a:t>trovo</a:t>
            </a:r>
            <a:r>
              <a:rPr lang="en-US" dirty="0"/>
              <a:t> la </a:t>
            </a:r>
            <a:r>
              <a:rPr lang="en-US" dirty="0" err="1"/>
              <a:t>rendo</a:t>
            </a:r>
            <a:r>
              <a:rPr lang="en-US" dirty="0"/>
              <a:t> </a:t>
            </a:r>
            <a:r>
              <a:rPr lang="en-US" dirty="0" err="1"/>
              <a:t>una</a:t>
            </a:r>
            <a:r>
              <a:rPr lang="en-US" dirty="0"/>
              <a:t> feature, </a:t>
            </a:r>
            <a:r>
              <a:rPr lang="en-US" dirty="0" err="1"/>
              <a:t>vedo</a:t>
            </a:r>
            <a:r>
              <a:rPr lang="en-US" dirty="0"/>
              <a:t> </a:t>
            </a:r>
            <a:r>
              <a:rPr lang="en-US" dirty="0" err="1"/>
              <a:t>verde</a:t>
            </a:r>
            <a:r>
              <a:rPr lang="en-US" dirty="0"/>
              <a:t> e </a:t>
            </a:r>
            <a:r>
              <a:rPr lang="en-US" dirty="0" err="1"/>
              <a:t>dico</a:t>
            </a:r>
            <a:r>
              <a:rPr lang="en-US" dirty="0"/>
              <a:t> </a:t>
            </a:r>
            <a:r>
              <a:rPr lang="en-US" dirty="0" err="1"/>
              <a:t>che</a:t>
            </a:r>
            <a:r>
              <a:rPr lang="en-US" dirty="0"/>
              <a:t> è </a:t>
            </a:r>
            <a:r>
              <a:rPr lang="en-US" dirty="0" err="1"/>
              <a:t>una</a:t>
            </a:r>
            <a:r>
              <a:rPr lang="en-US" dirty="0"/>
              <a:t> feature)</a:t>
            </a:r>
          </a:p>
          <a:p>
            <a:r>
              <a:rPr lang="en-US" dirty="0"/>
              <a:t>Non </a:t>
            </a:r>
            <a:r>
              <a:rPr lang="en-US" dirty="0" err="1"/>
              <a:t>minimizzo</a:t>
            </a:r>
            <a:r>
              <a:rPr lang="en-US" dirty="0"/>
              <a:t> solo </a:t>
            </a:r>
            <a:r>
              <a:rPr lang="en-US" dirty="0" err="1"/>
              <a:t>errore</a:t>
            </a:r>
            <a:r>
              <a:rPr lang="en-US" dirty="0"/>
              <a:t> ma </a:t>
            </a:r>
            <a:r>
              <a:rPr lang="en-US" dirty="0" err="1"/>
              <a:t>anche</a:t>
            </a:r>
            <a:r>
              <a:rPr lang="en-US" dirty="0"/>
              <a:t> la grandezza </a:t>
            </a:r>
            <a:r>
              <a:rPr lang="en-US" dirty="0" err="1"/>
              <a:t>dei</a:t>
            </a:r>
            <a:r>
              <a:rPr lang="en-US" dirty="0"/>
              <a:t> </a:t>
            </a:r>
            <a:r>
              <a:rPr lang="en-US" dirty="0" err="1"/>
              <a:t>pesi</a:t>
            </a:r>
            <a:endParaRPr lang="en-US" dirty="0"/>
          </a:p>
          <a:p>
            <a:r>
              <a:rPr lang="en-US" dirty="0"/>
              <a:t>lambda= weight decay </a:t>
            </a:r>
            <a:r>
              <a:rPr lang="en-US" dirty="0" err="1"/>
              <a:t>che</a:t>
            </a:r>
            <a:r>
              <a:rPr lang="en-US" dirty="0"/>
              <a:t> </a:t>
            </a:r>
            <a:r>
              <a:rPr lang="en-US" dirty="0" err="1"/>
              <a:t>stabilisce</a:t>
            </a:r>
            <a:r>
              <a:rPr lang="en-US" dirty="0"/>
              <a:t> </a:t>
            </a:r>
            <a:r>
              <a:rPr lang="en-US" dirty="0" err="1"/>
              <a:t>quanto</a:t>
            </a:r>
            <a:r>
              <a:rPr lang="en-US" dirty="0"/>
              <a:t> </a:t>
            </a:r>
            <a:r>
              <a:rPr lang="en-US" dirty="0" err="1"/>
              <a:t>minimizzare</a:t>
            </a:r>
            <a:r>
              <a:rPr lang="en-US" dirty="0"/>
              <a:t> </a:t>
            </a:r>
            <a:r>
              <a:rPr lang="en-US" dirty="0" err="1"/>
              <a:t>i</a:t>
            </a:r>
            <a:r>
              <a:rPr lang="en-US" dirty="0"/>
              <a:t> </a:t>
            </a:r>
            <a:r>
              <a:rPr lang="en-US" dirty="0" err="1"/>
              <a:t>pesi</a:t>
            </a:r>
            <a:r>
              <a:rPr lang="en-US" dirty="0"/>
              <a:t>, se lambda è </a:t>
            </a:r>
            <a:r>
              <a:rPr lang="en-US" dirty="0" err="1"/>
              <a:t>grande</a:t>
            </a:r>
            <a:r>
              <a:rPr lang="en-US" dirty="0"/>
              <a:t> </a:t>
            </a:r>
            <a:r>
              <a:rPr lang="en-US" dirty="0" err="1"/>
              <a:t>minimizzo</a:t>
            </a:r>
            <a:r>
              <a:rPr lang="en-US" dirty="0"/>
              <a:t> molto </a:t>
            </a:r>
            <a:r>
              <a:rPr lang="en-US" dirty="0" err="1"/>
              <a:t>i</a:t>
            </a:r>
            <a:r>
              <a:rPr lang="en-US" dirty="0"/>
              <a:t> </a:t>
            </a:r>
            <a:r>
              <a:rPr lang="en-US" dirty="0" err="1"/>
              <a:t>pesi</a:t>
            </a:r>
            <a:r>
              <a:rPr lang="en-US" dirty="0"/>
              <a:t> e </a:t>
            </a:r>
            <a:r>
              <a:rPr lang="en-US" dirty="0" err="1"/>
              <a:t>meno</a:t>
            </a:r>
            <a:r>
              <a:rPr lang="en-US" dirty="0"/>
              <a:t> </a:t>
            </a:r>
            <a:r>
              <a:rPr lang="en-US" dirty="0" err="1"/>
              <a:t>l’errore</a:t>
            </a:r>
            <a:r>
              <a:rPr lang="en-US" dirty="0"/>
              <a:t>.</a:t>
            </a:r>
          </a:p>
          <a:p>
            <a:r>
              <a:rPr lang="en-US" dirty="0"/>
              <a:t>Weight decay e learning rate </a:t>
            </a:r>
            <a:r>
              <a:rPr lang="en-US" dirty="0" err="1"/>
              <a:t>stabiliti</a:t>
            </a:r>
            <a:r>
              <a:rPr lang="en-US" dirty="0"/>
              <a:t> </a:t>
            </a:r>
            <a:r>
              <a:rPr lang="en-US" dirty="0" err="1"/>
              <a:t>iterativamente</a:t>
            </a:r>
            <a:r>
              <a:rPr lang="en-US" dirty="0"/>
              <a:t> </a:t>
            </a:r>
            <a:r>
              <a:rPr lang="en-US" dirty="0" err="1"/>
              <a:t>cioè</a:t>
            </a:r>
            <a:r>
              <a:rPr lang="en-US" dirty="0"/>
              <a:t> trial and error.</a:t>
            </a:r>
          </a:p>
          <a:p>
            <a:r>
              <a:rPr lang="en-US" dirty="0"/>
              <a:t>QUI TOCCHIAMO I PESI DEL MODELLO NON I PESI DELLE CLASSI (</a:t>
            </a:r>
            <a:r>
              <a:rPr lang="en-US" dirty="0" err="1"/>
              <a:t>che</a:t>
            </a:r>
            <a:r>
              <a:rPr lang="en-US" dirty="0"/>
              <a:t> </a:t>
            </a:r>
            <a:r>
              <a:rPr lang="en-US" dirty="0" err="1"/>
              <a:t>invece</a:t>
            </a:r>
            <a:r>
              <a:rPr lang="en-US" dirty="0"/>
              <a:t> </a:t>
            </a:r>
            <a:r>
              <a:rPr lang="en-US" dirty="0" err="1"/>
              <a:t>vanno</a:t>
            </a:r>
            <a:r>
              <a:rPr lang="en-US" dirty="0"/>
              <a:t> toccata </a:t>
            </a:r>
            <a:r>
              <a:rPr lang="en-US" dirty="0" err="1"/>
              <a:t>nel</a:t>
            </a:r>
            <a:r>
              <a:rPr lang="en-US" dirty="0"/>
              <a:t> </a:t>
            </a:r>
            <a:r>
              <a:rPr lang="en-US" dirty="0" err="1"/>
              <a:t>caso</a:t>
            </a:r>
            <a:r>
              <a:rPr lang="en-US" dirty="0"/>
              <a:t> in cui ci </a:t>
            </a:r>
            <a:r>
              <a:rPr lang="en-US" dirty="0" err="1"/>
              <a:t>sia</a:t>
            </a:r>
            <a:r>
              <a:rPr lang="en-US" dirty="0"/>
              <a:t> un dataset non </a:t>
            </a:r>
            <a:r>
              <a:rPr lang="en-US" dirty="0" err="1"/>
              <a:t>omogeneo</a:t>
            </a:r>
            <a:r>
              <a:rPr lang="en-US" dirty="0"/>
              <a:t>).</a:t>
            </a:r>
          </a:p>
          <a:p>
            <a:r>
              <a:rPr lang="en-US" dirty="0"/>
              <a:t>I </a:t>
            </a:r>
            <a:r>
              <a:rPr lang="en-US" dirty="0" err="1"/>
              <a:t>pesi</a:t>
            </a:r>
            <a:r>
              <a:rPr lang="en-US" dirty="0"/>
              <a:t> del </a:t>
            </a:r>
            <a:r>
              <a:rPr lang="en-US" dirty="0" err="1"/>
              <a:t>modello</a:t>
            </a:r>
            <a:r>
              <a:rPr lang="en-US" dirty="0"/>
              <a:t> </a:t>
            </a:r>
            <a:r>
              <a:rPr lang="en-US" dirty="0" err="1"/>
              <a:t>sono</a:t>
            </a:r>
            <a:r>
              <a:rPr lang="en-US" dirty="0"/>
              <a:t> di </a:t>
            </a:r>
            <a:r>
              <a:rPr lang="en-US" dirty="0" err="1"/>
              <a:t>solito</a:t>
            </a:r>
            <a:r>
              <a:rPr lang="en-US" dirty="0"/>
              <a:t> tutti </a:t>
            </a:r>
            <a:r>
              <a:rPr lang="en-US" dirty="0" err="1"/>
              <a:t>uguali</a:t>
            </a:r>
            <a:r>
              <a:rPr lang="en-US" dirty="0"/>
              <a:t> </a:t>
            </a:r>
            <a:r>
              <a:rPr lang="en-US" dirty="0" err="1"/>
              <a:t>quando</a:t>
            </a:r>
            <a:r>
              <a:rPr lang="en-US" dirty="0"/>
              <a:t> </a:t>
            </a:r>
            <a:r>
              <a:rPr lang="en-US" dirty="0" err="1"/>
              <a:t>si</a:t>
            </a:r>
            <a:r>
              <a:rPr lang="en-US" dirty="0"/>
              <a:t> fa fine tuning, </a:t>
            </a:r>
            <a:r>
              <a:rPr lang="en-US" dirty="0" err="1"/>
              <a:t>infatti</a:t>
            </a:r>
            <a:r>
              <a:rPr lang="en-US" dirty="0"/>
              <a:t> </a:t>
            </a:r>
            <a:r>
              <a:rPr lang="en-US" dirty="0" err="1"/>
              <a:t>diamo</a:t>
            </a:r>
            <a:r>
              <a:rPr lang="en-US" dirty="0"/>
              <a:t> solo 1 lambda </a:t>
            </a:r>
            <a:r>
              <a:rPr lang="en-US" dirty="0" err="1"/>
              <a:t>che</a:t>
            </a:r>
            <a:r>
              <a:rPr lang="en-US" dirty="0"/>
              <a:t> è </a:t>
            </a:r>
            <a:r>
              <a:rPr lang="en-US" dirty="0" err="1"/>
              <a:t>uguale</a:t>
            </a:r>
            <a:r>
              <a:rPr lang="en-US" dirty="0"/>
              <a:t> per tutti, ma </a:t>
            </a:r>
            <a:r>
              <a:rPr lang="en-US" dirty="0" err="1"/>
              <a:t>generalmente</a:t>
            </a:r>
            <a:r>
              <a:rPr lang="en-US" dirty="0"/>
              <a:t> </a:t>
            </a:r>
            <a:r>
              <a:rPr lang="en-US" dirty="0" err="1"/>
              <a:t>questo</a:t>
            </a:r>
            <a:r>
              <a:rPr lang="en-US" dirty="0"/>
              <a:t> lambda lo </a:t>
            </a:r>
            <a:r>
              <a:rPr lang="en-US" dirty="0" err="1"/>
              <a:t>vogliamo</a:t>
            </a:r>
            <a:r>
              <a:rPr lang="en-US" dirty="0"/>
              <a:t> molto basso.</a:t>
            </a:r>
          </a:p>
        </p:txBody>
      </p:sp>
      <p:sp>
        <p:nvSpPr>
          <p:cNvPr id="4" name="Slide Number Placeholder 3"/>
          <p:cNvSpPr>
            <a:spLocks noGrp="1"/>
          </p:cNvSpPr>
          <p:nvPr>
            <p:ph type="sldNum" sz="quarter" idx="5"/>
          </p:nvPr>
        </p:nvSpPr>
        <p:spPr/>
        <p:txBody>
          <a:bodyPr/>
          <a:lstStyle/>
          <a:p>
            <a:fld id="{02C3630D-3B71-4EB0-BBA9-B87662D406E9}" type="slidenum">
              <a:rPr lang="en-US" smtClean="0"/>
              <a:t>5</a:t>
            </a:fld>
            <a:endParaRPr lang="en-US"/>
          </a:p>
        </p:txBody>
      </p:sp>
    </p:spTree>
    <p:extLst>
      <p:ext uri="{BB962C8B-B14F-4D97-AF65-F5344CB8AC3E}">
        <p14:creationId xmlns:p14="http://schemas.microsoft.com/office/powerpoint/2010/main" val="172154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Anche</a:t>
            </a:r>
            <a:r>
              <a:rPr lang="en-US"/>
              <a:t> se </a:t>
            </a:r>
            <a:r>
              <a:rPr lang="en-US" err="1"/>
              <a:t>teoricamente</a:t>
            </a:r>
            <a:r>
              <a:rPr lang="en-US"/>
              <a:t> non </a:t>
            </a:r>
            <a:r>
              <a:rPr lang="en-US" err="1"/>
              <a:t>troppo</a:t>
            </a:r>
            <a:r>
              <a:rPr lang="en-US"/>
              <a:t> </a:t>
            </a:r>
            <a:r>
              <a:rPr lang="en-US" err="1"/>
              <a:t>corretto</a:t>
            </a:r>
            <a:r>
              <a:rPr lang="en-US"/>
              <a:t> (in </a:t>
            </a:r>
            <a:r>
              <a:rPr lang="en-US" err="1"/>
              <a:t>realtà</a:t>
            </a:r>
            <a:r>
              <a:rPr lang="en-US"/>
              <a:t> </a:t>
            </a:r>
            <a:r>
              <a:rPr lang="en-US" err="1"/>
              <a:t>viene</a:t>
            </a:r>
            <a:r>
              <a:rPr lang="en-US"/>
              <a:t> </a:t>
            </a:r>
            <a:r>
              <a:rPr lang="en-US" err="1"/>
              <a:t>usato</a:t>
            </a:r>
            <a:r>
              <a:rPr lang="en-US"/>
              <a:t> </a:t>
            </a:r>
            <a:r>
              <a:rPr lang="en-US" err="1"/>
              <a:t>quando</a:t>
            </a:r>
            <a:r>
              <a:rPr lang="en-US"/>
              <a:t> il training set è </a:t>
            </a:r>
            <a:r>
              <a:rPr lang="en-US" err="1"/>
              <a:t>sbilanciato</a:t>
            </a:r>
            <a:r>
              <a:rPr lang="en-US"/>
              <a:t>), come </a:t>
            </a:r>
            <a:r>
              <a:rPr lang="en-US" err="1"/>
              <a:t>detto</a:t>
            </a:r>
            <a:r>
              <a:rPr lang="en-US"/>
              <a:t> </a:t>
            </a:r>
            <a:r>
              <a:rPr lang="en-US" err="1"/>
              <a:t>dai</a:t>
            </a:r>
            <a:r>
              <a:rPr lang="en-US"/>
              <a:t> </a:t>
            </a:r>
            <a:r>
              <a:rPr lang="en-US" err="1"/>
              <a:t>professori</a:t>
            </a:r>
            <a:r>
              <a:rPr lang="en-US"/>
              <a:t>, il machine learning è </a:t>
            </a:r>
            <a:r>
              <a:rPr lang="en-US" err="1"/>
              <a:t>tutto</a:t>
            </a:r>
            <a:r>
              <a:rPr lang="en-US"/>
              <a:t> trial and error, </a:t>
            </a:r>
            <a:r>
              <a:rPr lang="en-US" err="1"/>
              <a:t>quindi</a:t>
            </a:r>
            <a:r>
              <a:rPr lang="en-US"/>
              <a:t> </a:t>
            </a:r>
            <a:r>
              <a:rPr lang="en-US" err="1"/>
              <a:t>tentar</a:t>
            </a:r>
            <a:r>
              <a:rPr lang="en-US"/>
              <a:t> non </a:t>
            </a:r>
            <a:r>
              <a:rPr lang="en-US" err="1"/>
              <a:t>nuoce</a:t>
            </a:r>
            <a:r>
              <a:rPr lang="en-US"/>
              <a:t>. </a:t>
            </a:r>
            <a:r>
              <a:rPr lang="en-US" err="1"/>
              <a:t>Questo</a:t>
            </a:r>
            <a:r>
              <a:rPr lang="en-US"/>
              <a:t> </a:t>
            </a:r>
            <a:r>
              <a:rPr lang="en-US" err="1"/>
              <a:t>approccio</a:t>
            </a:r>
            <a:r>
              <a:rPr lang="en-US"/>
              <a:t> ci serve </a:t>
            </a:r>
            <a:r>
              <a:rPr lang="en-US" err="1"/>
              <a:t>anche</a:t>
            </a:r>
            <a:r>
              <a:rPr lang="en-US"/>
              <a:t> </a:t>
            </a:r>
            <a:r>
              <a:rPr lang="en-US" err="1"/>
              <a:t>perché</a:t>
            </a:r>
            <a:r>
              <a:rPr lang="en-US"/>
              <a:t> </a:t>
            </a:r>
            <a:r>
              <a:rPr lang="en-US" err="1"/>
              <a:t>dà</a:t>
            </a:r>
            <a:r>
              <a:rPr lang="en-US"/>
              <a:t> </a:t>
            </a:r>
            <a:r>
              <a:rPr lang="en-US" err="1"/>
              <a:t>informazione</a:t>
            </a:r>
            <a:r>
              <a:rPr lang="en-US"/>
              <a:t> </a:t>
            </a:r>
            <a:r>
              <a:rPr lang="en-US" err="1"/>
              <a:t>sulle</a:t>
            </a:r>
            <a:r>
              <a:rPr lang="en-US"/>
              <a:t> </a:t>
            </a:r>
            <a:r>
              <a:rPr lang="en-US" err="1"/>
              <a:t>reali</a:t>
            </a:r>
            <a:r>
              <a:rPr lang="en-US"/>
              <a:t> </a:t>
            </a:r>
            <a:r>
              <a:rPr lang="en-US" err="1"/>
              <a:t>capacità</a:t>
            </a:r>
            <a:r>
              <a:rPr lang="en-US"/>
              <a:t> del </a:t>
            </a:r>
            <a:r>
              <a:rPr lang="en-US" err="1"/>
              <a:t>modello</a:t>
            </a:r>
            <a:r>
              <a:rPr lang="en-US"/>
              <a:t>, </a:t>
            </a:r>
            <a:r>
              <a:rPr lang="en-US" err="1"/>
              <a:t>ovvero</a:t>
            </a:r>
            <a:r>
              <a:rPr lang="en-US"/>
              <a:t> </a:t>
            </a:r>
            <a:r>
              <a:rPr lang="en-US" err="1"/>
              <a:t>fino</a:t>
            </a:r>
            <a:r>
              <a:rPr lang="en-US"/>
              <a:t> a dove </a:t>
            </a:r>
            <a:r>
              <a:rPr lang="en-US" err="1"/>
              <a:t>si</a:t>
            </a:r>
            <a:r>
              <a:rPr lang="en-US"/>
              <a:t> </a:t>
            </a:r>
            <a:r>
              <a:rPr lang="en-US" err="1"/>
              <a:t>può</a:t>
            </a:r>
            <a:r>
              <a:rPr lang="en-US"/>
              <a:t> </a:t>
            </a:r>
            <a:r>
              <a:rPr lang="en-US" err="1"/>
              <a:t>spingere</a:t>
            </a:r>
            <a:r>
              <a:rPr lang="en-US"/>
              <a:t> </a:t>
            </a:r>
            <a:r>
              <a:rPr lang="en-US" err="1"/>
              <a:t>teoricamente</a:t>
            </a:r>
            <a:r>
              <a:rPr lang="en-US"/>
              <a:t>, </a:t>
            </a:r>
            <a:r>
              <a:rPr lang="en-US" err="1"/>
              <a:t>esclusi</a:t>
            </a:r>
            <a:r>
              <a:rPr lang="en-US"/>
              <a:t> I problem di bias di background</a:t>
            </a:r>
          </a:p>
          <a:p>
            <a:r>
              <a:rPr lang="en-US"/>
              <a:t>“</a:t>
            </a:r>
            <a:r>
              <a:rPr lang="en-US" err="1"/>
              <a:t>Anche</a:t>
            </a:r>
            <a:r>
              <a:rPr lang="en-US"/>
              <a:t> se è </a:t>
            </a:r>
            <a:r>
              <a:rPr lang="en-US" err="1"/>
              <a:t>stato</a:t>
            </a:r>
            <a:r>
              <a:rPr lang="en-US"/>
              <a:t> </a:t>
            </a:r>
            <a:r>
              <a:rPr lang="en-US" err="1"/>
              <a:t>l’approccio</a:t>
            </a:r>
            <a:r>
              <a:rPr lang="en-US"/>
              <a:t> </a:t>
            </a:r>
            <a:r>
              <a:rPr lang="en-US" err="1"/>
              <a:t>più</a:t>
            </a:r>
            <a:r>
              <a:rPr lang="en-US"/>
              <a:t> </a:t>
            </a:r>
            <a:r>
              <a:rPr lang="en-US" err="1"/>
              <a:t>performante</a:t>
            </a:r>
            <a:r>
              <a:rPr lang="en-US"/>
              <a:t>, non è </a:t>
            </a:r>
            <a:r>
              <a:rPr lang="en-US" err="1"/>
              <a:t>certamente</a:t>
            </a:r>
            <a:r>
              <a:rPr lang="en-US"/>
              <a:t> il </a:t>
            </a:r>
            <a:r>
              <a:rPr lang="en-US" err="1"/>
              <a:t>più</a:t>
            </a:r>
            <a:r>
              <a:rPr lang="en-US"/>
              <a:t> elegante né il nostro </a:t>
            </a:r>
            <a:r>
              <a:rPr lang="en-US" err="1"/>
              <a:t>preferito</a:t>
            </a:r>
            <a:r>
              <a:rPr lang="en-US"/>
              <a:t>”</a:t>
            </a:r>
          </a:p>
          <a:p>
            <a:r>
              <a:rPr lang="en-US" err="1"/>
              <a:t>Viene</a:t>
            </a:r>
            <a:r>
              <a:rPr lang="en-US"/>
              <a:t> </a:t>
            </a:r>
            <a:r>
              <a:rPr lang="en-US" err="1"/>
              <a:t>comunque</a:t>
            </a:r>
            <a:r>
              <a:rPr lang="en-US"/>
              <a:t> sempre </a:t>
            </a:r>
            <a:r>
              <a:rPr lang="en-US" err="1"/>
              <a:t>usato</a:t>
            </a:r>
            <a:r>
              <a:rPr lang="en-US"/>
              <a:t> con la regularization, come prima</a:t>
            </a:r>
          </a:p>
        </p:txBody>
      </p:sp>
      <p:sp>
        <p:nvSpPr>
          <p:cNvPr id="4" name="Slide Number Placeholder 3"/>
          <p:cNvSpPr>
            <a:spLocks noGrp="1"/>
          </p:cNvSpPr>
          <p:nvPr>
            <p:ph type="sldNum" sz="quarter" idx="5"/>
          </p:nvPr>
        </p:nvSpPr>
        <p:spPr/>
        <p:txBody>
          <a:bodyPr/>
          <a:lstStyle/>
          <a:p>
            <a:fld id="{02C3630D-3B71-4EB0-BBA9-B87662D406E9}" type="slidenum">
              <a:rPr lang="en-US" smtClean="0"/>
              <a:t>6</a:t>
            </a:fld>
            <a:endParaRPr lang="en-US"/>
          </a:p>
        </p:txBody>
      </p:sp>
    </p:spTree>
    <p:extLst>
      <p:ext uri="{BB962C8B-B14F-4D97-AF65-F5344CB8AC3E}">
        <p14:creationId xmlns:p14="http://schemas.microsoft.com/office/powerpoint/2010/main" val="296176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TRAIN SX | TEST DC	</a:t>
            </a:r>
          </a:p>
          <a:p>
            <a:r>
              <a:rPr lang="en-US"/>
              <a:t>Asse </a:t>
            </a:r>
            <a:r>
              <a:rPr lang="en-US" err="1"/>
              <a:t>delle</a:t>
            </a:r>
            <a:r>
              <a:rPr lang="en-US"/>
              <a:t> x le </a:t>
            </a:r>
            <a:r>
              <a:rPr lang="en-US" err="1"/>
              <a:t>classi</a:t>
            </a:r>
            <a:r>
              <a:rPr lang="en-US"/>
              <a:t>, asse </a:t>
            </a:r>
            <a:r>
              <a:rPr lang="en-US" err="1"/>
              <a:t>delle</a:t>
            </a:r>
            <a:r>
              <a:rPr lang="en-US"/>
              <a:t> y il </a:t>
            </a:r>
            <a:r>
              <a:rPr lang="en-US" err="1"/>
              <a:t>numero</a:t>
            </a:r>
            <a:r>
              <a:rPr lang="en-US"/>
              <a:t> di volte </a:t>
            </a:r>
            <a:r>
              <a:rPr lang="en-US" err="1"/>
              <a:t>che</a:t>
            </a:r>
            <a:r>
              <a:rPr lang="en-US"/>
              <a:t> è </a:t>
            </a:r>
            <a:r>
              <a:rPr lang="en-US" err="1"/>
              <a:t>stata</a:t>
            </a:r>
            <a:r>
              <a:rPr lang="en-US"/>
              <a:t> </a:t>
            </a:r>
            <a:r>
              <a:rPr lang="en-US" err="1"/>
              <a:t>predetta</a:t>
            </a:r>
            <a:r>
              <a:rPr lang="en-US"/>
              <a:t>. </a:t>
            </a:r>
          </a:p>
          <a:p>
            <a:r>
              <a:rPr lang="en-US"/>
              <a:t>Nel train </a:t>
            </a:r>
            <a:r>
              <a:rPr lang="en-US" err="1"/>
              <a:t>ogni</a:t>
            </a:r>
            <a:r>
              <a:rPr lang="en-US"/>
              <a:t> </a:t>
            </a:r>
            <a:r>
              <a:rPr lang="en-US" err="1"/>
              <a:t>classe</a:t>
            </a:r>
            <a:r>
              <a:rPr lang="en-US"/>
              <a:t> </a:t>
            </a:r>
            <a:r>
              <a:rPr lang="en-US" err="1"/>
              <a:t>dovrebbe</a:t>
            </a:r>
            <a:r>
              <a:rPr lang="en-US"/>
              <a:t> </a:t>
            </a:r>
            <a:r>
              <a:rPr lang="en-US" err="1"/>
              <a:t>essere</a:t>
            </a:r>
            <a:r>
              <a:rPr lang="en-US"/>
              <a:t> </a:t>
            </a:r>
            <a:r>
              <a:rPr lang="en-US" err="1"/>
              <a:t>predetta</a:t>
            </a:r>
            <a:r>
              <a:rPr lang="en-US"/>
              <a:t> 200 volte, </a:t>
            </a:r>
            <a:r>
              <a:rPr lang="en-US" err="1"/>
              <a:t>nel</a:t>
            </a:r>
            <a:r>
              <a:rPr lang="en-US"/>
              <a:t> test 100 volte. Nel primo </a:t>
            </a:r>
            <a:r>
              <a:rPr lang="en-US" err="1"/>
              <a:t>caso</a:t>
            </a:r>
            <a:r>
              <a:rPr lang="en-US"/>
              <a:t> </a:t>
            </a:r>
            <a:r>
              <a:rPr lang="en-US" err="1"/>
              <a:t>distribuzione</a:t>
            </a:r>
            <a:r>
              <a:rPr lang="en-US"/>
              <a:t> </a:t>
            </a:r>
            <a:r>
              <a:rPr lang="en-US" err="1"/>
              <a:t>uniforme</a:t>
            </a:r>
            <a:r>
              <a:rPr lang="en-US"/>
              <a:t> per train e molto concentrate </a:t>
            </a:r>
            <a:r>
              <a:rPr lang="en-US" err="1"/>
              <a:t>nella</a:t>
            </a:r>
            <a:r>
              <a:rPr lang="en-US"/>
              <a:t> </a:t>
            </a:r>
            <a:r>
              <a:rPr lang="en-US" err="1"/>
              <a:t>classe</a:t>
            </a:r>
            <a:r>
              <a:rPr lang="en-US"/>
              <a:t> 0 </a:t>
            </a:r>
            <a:r>
              <a:rPr lang="en-US" err="1"/>
              <a:t>nel</a:t>
            </a:r>
            <a:r>
              <a:rPr lang="en-US"/>
              <a:t> test. Nel secondo </a:t>
            </a:r>
            <a:r>
              <a:rPr lang="en-US" err="1"/>
              <a:t>caso</a:t>
            </a:r>
            <a:r>
              <a:rPr lang="en-US"/>
              <a:t> </a:t>
            </a:r>
            <a:r>
              <a:rPr lang="en-US" err="1"/>
              <a:t>meno</a:t>
            </a:r>
            <a:r>
              <a:rPr lang="en-US"/>
              <a:t> </a:t>
            </a:r>
            <a:r>
              <a:rPr lang="en-US" err="1"/>
              <a:t>uniforme</a:t>
            </a:r>
            <a:r>
              <a:rPr lang="en-US"/>
              <a:t> il train (</a:t>
            </a:r>
            <a:r>
              <a:rPr lang="en-US" err="1"/>
              <a:t>classe</a:t>
            </a:r>
            <a:r>
              <a:rPr lang="en-US"/>
              <a:t> 0 </a:t>
            </a:r>
            <a:r>
              <a:rPr lang="en-US" err="1"/>
              <a:t>inibita</a:t>
            </a:r>
            <a:r>
              <a:rPr lang="en-US"/>
              <a:t>) e </a:t>
            </a:r>
            <a:r>
              <a:rPr lang="en-US" err="1"/>
              <a:t>più</a:t>
            </a:r>
            <a:r>
              <a:rPr lang="en-US"/>
              <a:t> </a:t>
            </a:r>
            <a:r>
              <a:rPr lang="en-US" err="1"/>
              <a:t>uniforme</a:t>
            </a:r>
            <a:r>
              <a:rPr lang="en-US"/>
              <a:t> il test </a:t>
            </a:r>
            <a:r>
              <a:rPr lang="en-US" err="1"/>
              <a:t>anche</a:t>
            </a:r>
            <a:r>
              <a:rPr lang="en-US"/>
              <a:t> se </a:t>
            </a:r>
            <a:r>
              <a:rPr lang="en-US" err="1"/>
              <a:t>comunque</a:t>
            </a:r>
            <a:r>
              <a:rPr lang="en-US"/>
              <a:t> </a:t>
            </a:r>
            <a:r>
              <a:rPr lang="en-US" err="1"/>
              <a:t>lontano</a:t>
            </a:r>
            <a:r>
              <a:rPr lang="en-US"/>
              <a:t> da </a:t>
            </a:r>
            <a:r>
              <a:rPr lang="en-US" err="1"/>
              <a:t>una</a:t>
            </a:r>
            <a:r>
              <a:rPr lang="en-US"/>
              <a:t> </a:t>
            </a:r>
            <a:r>
              <a:rPr lang="en-US" err="1"/>
              <a:t>distribuzione</a:t>
            </a:r>
            <a:r>
              <a:rPr lang="en-US"/>
              <a:t> </a:t>
            </a:r>
            <a:r>
              <a:rPr lang="en-US" err="1"/>
              <a:t>perfettamente</a:t>
            </a:r>
            <a:r>
              <a:rPr lang="en-US"/>
              <a:t> </a:t>
            </a:r>
            <a:r>
              <a:rPr lang="en-US" err="1"/>
              <a:t>uniforme</a:t>
            </a:r>
            <a:r>
              <a:rPr lang="en-US"/>
              <a:t>. </a:t>
            </a:r>
            <a:r>
              <a:rPr lang="en-US" err="1"/>
              <a:t>Classe</a:t>
            </a:r>
            <a:r>
              <a:rPr lang="en-US"/>
              <a:t> 0 </a:t>
            </a:r>
            <a:r>
              <a:rPr lang="en-US" err="1"/>
              <a:t>praticamente</a:t>
            </a:r>
            <a:r>
              <a:rPr lang="en-US"/>
              <a:t> </a:t>
            </a:r>
            <a:r>
              <a:rPr lang="en-US" err="1"/>
              <a:t>riportata</a:t>
            </a:r>
            <a:r>
              <a:rPr lang="en-US"/>
              <a:t> </a:t>
            </a:r>
            <a:r>
              <a:rPr lang="en-US" err="1"/>
              <a:t>alla</a:t>
            </a:r>
            <a:r>
              <a:rPr lang="en-US"/>
              <a:t> </a:t>
            </a:r>
            <a:r>
              <a:rPr lang="en-US" err="1"/>
              <a:t>normalità</a:t>
            </a:r>
            <a:r>
              <a:rPr lang="en-US"/>
              <a:t>, </a:t>
            </a:r>
            <a:r>
              <a:rPr lang="en-US" err="1"/>
              <a:t>classe</a:t>
            </a:r>
            <a:r>
              <a:rPr lang="en-US"/>
              <a:t> 7 </a:t>
            </a:r>
            <a:r>
              <a:rPr lang="en-US" err="1"/>
              <a:t>subisce</a:t>
            </a:r>
            <a:r>
              <a:rPr lang="en-US"/>
              <a:t> un </a:t>
            </a:r>
            <a:r>
              <a:rPr lang="en-US" err="1"/>
              <a:t>picco</a:t>
            </a:r>
            <a:r>
              <a:rPr lang="en-US"/>
              <a:t> di </a:t>
            </a:r>
            <a:r>
              <a:rPr lang="en-US" err="1"/>
              <a:t>predizioni</a:t>
            </a:r>
            <a:r>
              <a:rPr lang="en-US"/>
              <a:t> con </a:t>
            </a:r>
            <a:r>
              <a:rPr lang="en-US" err="1"/>
              <a:t>i</a:t>
            </a:r>
            <a:r>
              <a:rPr lang="en-US"/>
              <a:t> </a:t>
            </a:r>
            <a:r>
              <a:rPr lang="en-US" err="1"/>
              <a:t>nuovi</a:t>
            </a:r>
            <a:r>
              <a:rPr lang="en-US"/>
              <a:t> </a:t>
            </a:r>
            <a:r>
              <a:rPr lang="en-US" err="1"/>
              <a:t>pesi</a:t>
            </a:r>
            <a:r>
              <a:rPr lang="en-US"/>
              <a:t>. In </a:t>
            </a:r>
            <a:r>
              <a:rPr lang="en-US" err="1"/>
              <a:t>generale</a:t>
            </a:r>
            <a:r>
              <a:rPr lang="en-US"/>
              <a:t> la </a:t>
            </a:r>
            <a:r>
              <a:rPr lang="en-US" err="1"/>
              <a:t>classe</a:t>
            </a:r>
            <a:r>
              <a:rPr lang="en-US"/>
              <a:t> 4 </a:t>
            </a:r>
            <a:r>
              <a:rPr lang="en-US" err="1"/>
              <a:t>viene</a:t>
            </a:r>
            <a:r>
              <a:rPr lang="en-US"/>
              <a:t> </a:t>
            </a:r>
            <a:r>
              <a:rPr lang="en-US" err="1"/>
              <a:t>predetta</a:t>
            </a:r>
            <a:r>
              <a:rPr lang="en-US"/>
              <a:t> poco.</a:t>
            </a:r>
          </a:p>
        </p:txBody>
      </p:sp>
      <p:sp>
        <p:nvSpPr>
          <p:cNvPr id="4" name="Slide Number Placeholder 3"/>
          <p:cNvSpPr>
            <a:spLocks noGrp="1"/>
          </p:cNvSpPr>
          <p:nvPr>
            <p:ph type="sldNum" sz="quarter" idx="5"/>
          </p:nvPr>
        </p:nvSpPr>
        <p:spPr/>
        <p:txBody>
          <a:bodyPr/>
          <a:lstStyle/>
          <a:p>
            <a:fld id="{02C3630D-3B71-4EB0-BBA9-B87662D406E9}" type="slidenum">
              <a:rPr lang="en-US" smtClean="0"/>
              <a:t>7</a:t>
            </a:fld>
            <a:endParaRPr lang="en-US"/>
          </a:p>
        </p:txBody>
      </p:sp>
    </p:spTree>
    <p:extLst>
      <p:ext uri="{BB962C8B-B14F-4D97-AF65-F5344CB8AC3E}">
        <p14:creationId xmlns:p14="http://schemas.microsoft.com/office/powerpoint/2010/main" val="211632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Anche</a:t>
            </a:r>
            <a:r>
              <a:rPr lang="en-US"/>
              <a:t> qui, </a:t>
            </a:r>
            <a:r>
              <a:rPr lang="en-US" err="1"/>
              <a:t>si</a:t>
            </a:r>
            <a:r>
              <a:rPr lang="en-US"/>
              <a:t> </a:t>
            </a:r>
            <a:r>
              <a:rPr lang="en-US" err="1"/>
              <a:t>usa</a:t>
            </a:r>
            <a:r>
              <a:rPr lang="en-US"/>
              <a:t> </a:t>
            </a:r>
            <a:r>
              <a:rPr lang="en-US" err="1"/>
              <a:t>anche</a:t>
            </a:r>
            <a:r>
              <a:rPr lang="en-US"/>
              <a:t> la regularization. La Maschera </a:t>
            </a:r>
            <a:r>
              <a:rPr lang="en-US" err="1"/>
              <a:t>praticamente</a:t>
            </a:r>
            <a:r>
              <a:rPr lang="en-US"/>
              <a:t> </a:t>
            </a:r>
            <a:r>
              <a:rPr lang="en-US" err="1"/>
              <a:t>attenua</a:t>
            </a:r>
            <a:r>
              <a:rPr lang="en-US"/>
              <a:t> </a:t>
            </a:r>
            <a:r>
              <a:rPr lang="en-US" err="1"/>
              <a:t>ogni</a:t>
            </a:r>
            <a:r>
              <a:rPr lang="en-US"/>
              <a:t> pixel </a:t>
            </a:r>
            <a:r>
              <a:rPr lang="en-US" err="1"/>
              <a:t>della</a:t>
            </a:r>
            <a:r>
              <a:rPr lang="en-US"/>
              <a:t> imagine </a:t>
            </a:r>
            <a:r>
              <a:rPr lang="en-US" err="1"/>
              <a:t>originale</a:t>
            </a:r>
            <a:r>
              <a:rPr lang="en-US"/>
              <a:t> in </a:t>
            </a:r>
            <a:r>
              <a:rPr lang="en-US" err="1"/>
              <a:t>funzione</a:t>
            </a:r>
            <a:r>
              <a:rPr lang="en-US"/>
              <a:t> di </a:t>
            </a:r>
            <a:r>
              <a:rPr lang="en-US" err="1"/>
              <a:t>quanto</a:t>
            </a:r>
            <a:r>
              <a:rPr lang="en-US"/>
              <a:t> è ‘</a:t>
            </a:r>
            <a:r>
              <a:rPr lang="en-US" err="1"/>
              <a:t>debole</a:t>
            </a:r>
            <a:r>
              <a:rPr lang="en-US"/>
              <a:t>’ (</a:t>
            </a:r>
            <a:r>
              <a:rPr lang="en-US" err="1"/>
              <a:t>cioè</a:t>
            </a:r>
            <a:r>
              <a:rPr lang="en-US"/>
              <a:t> </a:t>
            </a:r>
            <a:r>
              <a:rPr lang="en-US" err="1"/>
              <a:t>nero</a:t>
            </a:r>
            <a:r>
              <a:rPr lang="en-US"/>
              <a:t>) il pixel </a:t>
            </a:r>
            <a:r>
              <a:rPr lang="en-US" err="1"/>
              <a:t>della</a:t>
            </a:r>
            <a:r>
              <a:rPr lang="en-US"/>
              <a:t> Maschera.</a:t>
            </a:r>
          </a:p>
        </p:txBody>
      </p:sp>
      <p:sp>
        <p:nvSpPr>
          <p:cNvPr id="4" name="Slide Number Placeholder 3"/>
          <p:cNvSpPr>
            <a:spLocks noGrp="1"/>
          </p:cNvSpPr>
          <p:nvPr>
            <p:ph type="sldNum" sz="quarter" idx="5"/>
          </p:nvPr>
        </p:nvSpPr>
        <p:spPr/>
        <p:txBody>
          <a:bodyPr/>
          <a:lstStyle/>
          <a:p>
            <a:fld id="{02C3630D-3B71-4EB0-BBA9-B87662D406E9}" type="slidenum">
              <a:rPr lang="en-US" smtClean="0"/>
              <a:t>8</a:t>
            </a:fld>
            <a:endParaRPr lang="en-US"/>
          </a:p>
        </p:txBody>
      </p:sp>
    </p:spTree>
    <p:extLst>
      <p:ext uri="{BB962C8B-B14F-4D97-AF65-F5344CB8AC3E}">
        <p14:creationId xmlns:p14="http://schemas.microsoft.com/office/powerpoint/2010/main" val="338016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Depending on the background and the type of object the results vary a lot. Most difficulty for the lawn background, being very irregular</a:t>
            </a:r>
          </a:p>
        </p:txBody>
      </p:sp>
      <p:sp>
        <p:nvSpPr>
          <p:cNvPr id="4" name="Slide Number Placeholder 3"/>
          <p:cNvSpPr>
            <a:spLocks noGrp="1"/>
          </p:cNvSpPr>
          <p:nvPr>
            <p:ph type="sldNum" sz="quarter" idx="5"/>
          </p:nvPr>
        </p:nvSpPr>
        <p:spPr/>
        <p:txBody>
          <a:bodyPr/>
          <a:lstStyle/>
          <a:p>
            <a:fld id="{02C3630D-3B71-4EB0-BBA9-B87662D406E9}" type="slidenum">
              <a:rPr lang="en-US" smtClean="0"/>
              <a:t>9</a:t>
            </a:fld>
            <a:endParaRPr lang="en-US"/>
          </a:p>
        </p:txBody>
      </p:sp>
    </p:spTree>
    <p:extLst>
      <p:ext uri="{BB962C8B-B14F-4D97-AF65-F5344CB8AC3E}">
        <p14:creationId xmlns:p14="http://schemas.microsoft.com/office/powerpoint/2010/main" val="24465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 model </a:t>
            </a:r>
            <a:r>
              <a:rPr lang="en-US" err="1"/>
              <a:t>anche</a:t>
            </a:r>
            <a:r>
              <a:rPr lang="en-US"/>
              <a:t> </a:t>
            </a:r>
            <a:r>
              <a:rPr lang="en-US" err="1"/>
              <a:t>perché</a:t>
            </a:r>
            <a:r>
              <a:rPr lang="en-US"/>
              <a:t> </a:t>
            </a:r>
            <a:r>
              <a:rPr lang="en-US" err="1"/>
              <a:t>magari</a:t>
            </a:r>
            <a:r>
              <a:rPr lang="en-US"/>
              <a:t> </a:t>
            </a:r>
            <a:r>
              <a:rPr lang="en-US" err="1"/>
              <a:t>alexnet</a:t>
            </a:r>
            <a:r>
              <a:rPr lang="en-US"/>
              <a:t> è </a:t>
            </a:r>
            <a:r>
              <a:rPr lang="en-US" err="1"/>
              <a:t>più</a:t>
            </a:r>
            <a:r>
              <a:rPr lang="en-US"/>
              <a:t> </a:t>
            </a:r>
            <a:r>
              <a:rPr lang="en-US" err="1"/>
              <a:t>allenato</a:t>
            </a:r>
            <a:r>
              <a:rPr lang="en-US"/>
              <a:t> a </a:t>
            </a:r>
            <a:r>
              <a:rPr lang="en-US" err="1"/>
              <a:t>riconoscere</a:t>
            </a:r>
            <a:r>
              <a:rPr lang="en-US"/>
              <a:t> I </a:t>
            </a:r>
            <a:r>
              <a:rPr lang="en-US" err="1"/>
              <a:t>colori</a:t>
            </a:r>
            <a:r>
              <a:rPr lang="en-US"/>
              <a:t> </a:t>
            </a:r>
            <a:r>
              <a:rPr lang="en-US" err="1"/>
              <a:t>mentre</a:t>
            </a:r>
            <a:r>
              <a:rPr lang="en-US"/>
              <a:t> il custom </a:t>
            </a:r>
            <a:r>
              <a:rPr lang="en-US" err="1"/>
              <a:t>imparando</a:t>
            </a:r>
            <a:r>
              <a:rPr lang="en-US"/>
              <a:t> </a:t>
            </a:r>
            <a:r>
              <a:rPr lang="en-US" err="1"/>
              <a:t>sul</a:t>
            </a:r>
            <a:r>
              <a:rPr lang="en-US"/>
              <a:t> </a:t>
            </a:r>
            <a:r>
              <a:rPr lang="en-US" err="1"/>
              <a:t>momento</a:t>
            </a:r>
            <a:r>
              <a:rPr lang="en-US"/>
              <a:t> </a:t>
            </a:r>
            <a:r>
              <a:rPr lang="en-US" err="1"/>
              <a:t>potrebbe</a:t>
            </a:r>
            <a:r>
              <a:rPr lang="en-US"/>
              <a:t> </a:t>
            </a:r>
            <a:r>
              <a:rPr lang="en-US" err="1"/>
              <a:t>preferire</a:t>
            </a:r>
            <a:r>
              <a:rPr lang="en-US"/>
              <a:t> </a:t>
            </a:r>
            <a:r>
              <a:rPr lang="en-US" err="1"/>
              <a:t>imparare</a:t>
            </a:r>
            <a:r>
              <a:rPr lang="en-US"/>
              <a:t> </a:t>
            </a:r>
            <a:r>
              <a:rPr lang="en-US" err="1"/>
              <a:t>più</a:t>
            </a:r>
            <a:r>
              <a:rPr lang="en-US"/>
              <a:t> le </a:t>
            </a:r>
            <a:r>
              <a:rPr lang="en-US" err="1"/>
              <a:t>forme</a:t>
            </a:r>
            <a:r>
              <a:rPr lang="en-US"/>
              <a:t> </a:t>
            </a:r>
            <a:r>
              <a:rPr lang="en-US" err="1"/>
              <a:t>che</a:t>
            </a:r>
            <a:r>
              <a:rPr lang="en-US"/>
              <a:t> </a:t>
            </a:r>
            <a:r>
              <a:rPr lang="en-US" err="1"/>
              <a:t>altro</a:t>
            </a:r>
            <a:r>
              <a:rPr lang="en-US"/>
              <a:t>. In </a:t>
            </a:r>
            <a:r>
              <a:rPr lang="en-US" err="1"/>
              <a:t>realtà</a:t>
            </a:r>
            <a:r>
              <a:rPr lang="en-US"/>
              <a:t> non è </a:t>
            </a:r>
            <a:r>
              <a:rPr lang="en-US" err="1"/>
              <a:t>stato</a:t>
            </a:r>
            <a:r>
              <a:rPr lang="en-US"/>
              <a:t> </a:t>
            </a:r>
            <a:r>
              <a:rPr lang="en-US" err="1"/>
              <a:t>così</a:t>
            </a:r>
            <a:r>
              <a:rPr lang="en-US"/>
              <a:t>.</a:t>
            </a:r>
          </a:p>
        </p:txBody>
      </p:sp>
      <p:sp>
        <p:nvSpPr>
          <p:cNvPr id="4" name="Slide Number Placeholder 3"/>
          <p:cNvSpPr>
            <a:spLocks noGrp="1"/>
          </p:cNvSpPr>
          <p:nvPr>
            <p:ph type="sldNum" sz="quarter" idx="5"/>
          </p:nvPr>
        </p:nvSpPr>
        <p:spPr/>
        <p:txBody>
          <a:bodyPr/>
          <a:lstStyle/>
          <a:p>
            <a:fld id="{02C3630D-3B71-4EB0-BBA9-B87662D406E9}" type="slidenum">
              <a:rPr lang="en-US" smtClean="0"/>
              <a:t>10</a:t>
            </a:fld>
            <a:endParaRPr lang="en-US"/>
          </a:p>
        </p:txBody>
      </p:sp>
    </p:spTree>
    <p:extLst>
      <p:ext uri="{BB962C8B-B14F-4D97-AF65-F5344CB8AC3E}">
        <p14:creationId xmlns:p14="http://schemas.microsoft.com/office/powerpoint/2010/main" val="323803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 qui in poi </a:t>
            </a:r>
            <a:r>
              <a:rPr lang="en-US" err="1"/>
              <a:t>sono</a:t>
            </a:r>
            <a:r>
              <a:rPr lang="en-US"/>
              <a:t> </a:t>
            </a:r>
            <a:r>
              <a:rPr lang="en-US" err="1"/>
              <a:t>strategie</a:t>
            </a:r>
            <a:r>
              <a:rPr lang="en-US"/>
              <a:t> </a:t>
            </a:r>
            <a:r>
              <a:rPr lang="en-US" err="1"/>
              <a:t>che</a:t>
            </a:r>
            <a:r>
              <a:rPr lang="en-US"/>
              <a:t> non </a:t>
            </a:r>
            <a:r>
              <a:rPr lang="en-US" err="1"/>
              <a:t>abbiamo</a:t>
            </a:r>
            <a:r>
              <a:rPr lang="en-US"/>
              <a:t> </a:t>
            </a:r>
            <a:r>
              <a:rPr lang="en-US" err="1"/>
              <a:t>effettivamente</a:t>
            </a:r>
            <a:r>
              <a:rPr lang="en-US"/>
              <a:t> </a:t>
            </a:r>
            <a:r>
              <a:rPr lang="en-US" err="1"/>
              <a:t>testato</a:t>
            </a:r>
            <a:r>
              <a:rPr lang="en-US"/>
              <a:t> </a:t>
            </a:r>
            <a:r>
              <a:rPr lang="en-US" err="1"/>
              <a:t>perché</a:t>
            </a:r>
            <a:r>
              <a:rPr lang="en-US"/>
              <a:t> </a:t>
            </a:r>
            <a:r>
              <a:rPr lang="en-US" err="1"/>
              <a:t>già</a:t>
            </a:r>
            <a:r>
              <a:rPr lang="en-US"/>
              <a:t> </a:t>
            </a:r>
            <a:r>
              <a:rPr lang="en-US" err="1"/>
              <a:t>si</a:t>
            </a:r>
            <a:r>
              <a:rPr lang="en-US"/>
              <a:t> </a:t>
            </a:r>
            <a:r>
              <a:rPr lang="en-US" err="1"/>
              <a:t>mostravano</a:t>
            </a:r>
            <a:r>
              <a:rPr lang="en-US"/>
              <a:t> poco efficacy</a:t>
            </a:r>
          </a:p>
          <a:p>
            <a:r>
              <a:rPr lang="en-US"/>
              <a:t>Il secondo è facile da </a:t>
            </a:r>
            <a:r>
              <a:rPr lang="en-US" err="1"/>
              <a:t>applicare</a:t>
            </a:r>
            <a:r>
              <a:rPr lang="en-US"/>
              <a:t> </a:t>
            </a:r>
            <a:r>
              <a:rPr lang="en-US" err="1"/>
              <a:t>perché</a:t>
            </a:r>
            <a:r>
              <a:rPr lang="en-US"/>
              <a:t> devi </a:t>
            </a:r>
            <a:r>
              <a:rPr lang="en-US" err="1"/>
              <a:t>semplicemente</a:t>
            </a:r>
            <a:r>
              <a:rPr lang="en-US"/>
              <a:t> </a:t>
            </a:r>
            <a:r>
              <a:rPr lang="en-US" err="1"/>
              <a:t>verificare</a:t>
            </a:r>
            <a:r>
              <a:rPr lang="en-US"/>
              <a:t> </a:t>
            </a:r>
            <a:r>
              <a:rPr lang="en-US" err="1"/>
              <a:t>che</a:t>
            </a:r>
            <a:r>
              <a:rPr lang="en-US"/>
              <a:t> un pixel </a:t>
            </a:r>
            <a:r>
              <a:rPr lang="en-US" err="1"/>
              <a:t>sia</a:t>
            </a:r>
            <a:r>
              <a:rPr lang="en-US"/>
              <a:t> </a:t>
            </a:r>
            <a:r>
              <a:rPr lang="en-US" err="1"/>
              <a:t>verde</a:t>
            </a:r>
            <a:r>
              <a:rPr lang="en-US"/>
              <a:t> e non </a:t>
            </a:r>
            <a:r>
              <a:rPr lang="en-US" err="1"/>
              <a:t>bianco</a:t>
            </a:r>
            <a:r>
              <a:rPr lang="en-US"/>
              <a:t> </a:t>
            </a:r>
            <a:r>
              <a:rPr lang="en-US" err="1"/>
              <a:t>cioé</a:t>
            </a:r>
            <a:r>
              <a:rPr lang="en-US"/>
              <a:t> </a:t>
            </a:r>
            <a:r>
              <a:rPr lang="en-US" err="1"/>
              <a:t>consideri</a:t>
            </a:r>
            <a:r>
              <a:rPr lang="en-US"/>
              <a:t> il pixel </a:t>
            </a:r>
            <a:r>
              <a:rPr lang="en-US" err="1"/>
              <a:t>alla</a:t>
            </a:r>
            <a:r>
              <a:rPr lang="en-US"/>
              <a:t> </a:t>
            </a:r>
            <a:r>
              <a:rPr lang="en-US" err="1"/>
              <a:t>posizione</a:t>
            </a:r>
            <a:r>
              <a:rPr lang="en-US"/>
              <a:t> </a:t>
            </a:r>
            <a:r>
              <a:rPr lang="en-US" err="1"/>
              <a:t>i,j</a:t>
            </a:r>
            <a:r>
              <a:rPr lang="en-US"/>
              <a:t> </a:t>
            </a:r>
            <a:r>
              <a:rPr lang="en-US" err="1"/>
              <a:t>dell’imagine</a:t>
            </a:r>
            <a:r>
              <a:rPr lang="en-US"/>
              <a:t> e </a:t>
            </a:r>
            <a:r>
              <a:rPr lang="en-US" err="1"/>
              <a:t>controlli</a:t>
            </a:r>
            <a:r>
              <a:rPr lang="en-US"/>
              <a:t> </a:t>
            </a:r>
            <a:r>
              <a:rPr lang="en-US" err="1"/>
              <a:t>che</a:t>
            </a:r>
            <a:r>
              <a:rPr lang="en-US"/>
              <a:t> il </a:t>
            </a:r>
            <a:r>
              <a:rPr lang="en-US" err="1"/>
              <a:t>canale</a:t>
            </a:r>
            <a:r>
              <a:rPr lang="en-US"/>
              <a:t> relative al </a:t>
            </a:r>
            <a:r>
              <a:rPr lang="en-US" err="1"/>
              <a:t>verde</a:t>
            </a:r>
            <a:r>
              <a:rPr lang="en-US"/>
              <a:t> </a:t>
            </a:r>
            <a:r>
              <a:rPr lang="en-US" err="1"/>
              <a:t>superi</a:t>
            </a:r>
            <a:r>
              <a:rPr lang="en-US"/>
              <a:t> un </a:t>
            </a:r>
            <a:r>
              <a:rPr lang="en-US" err="1"/>
              <a:t>certo</a:t>
            </a:r>
            <a:r>
              <a:rPr lang="en-US"/>
              <a:t> threshold (</a:t>
            </a:r>
            <a:r>
              <a:rPr lang="en-US" err="1"/>
              <a:t>assicurandoti</a:t>
            </a:r>
            <a:r>
              <a:rPr lang="en-US"/>
              <a:t> </a:t>
            </a:r>
            <a:r>
              <a:rPr lang="en-US" err="1"/>
              <a:t>allo</a:t>
            </a:r>
            <a:r>
              <a:rPr lang="en-US"/>
              <a:t> </a:t>
            </a:r>
            <a:r>
              <a:rPr lang="en-US" err="1"/>
              <a:t>stesso</a:t>
            </a:r>
            <a:r>
              <a:rPr lang="en-US"/>
              <a:t> tempo </a:t>
            </a:r>
            <a:r>
              <a:rPr lang="en-US" err="1"/>
              <a:t>che</a:t>
            </a:r>
            <a:r>
              <a:rPr lang="en-US"/>
              <a:t> non </a:t>
            </a:r>
            <a:r>
              <a:rPr lang="en-US" err="1"/>
              <a:t>sia</a:t>
            </a:r>
            <a:r>
              <a:rPr lang="en-US"/>
              <a:t> </a:t>
            </a:r>
            <a:r>
              <a:rPr lang="en-US" err="1"/>
              <a:t>perché</a:t>
            </a:r>
            <a:r>
              <a:rPr lang="en-US"/>
              <a:t> il pixel </a:t>
            </a:r>
            <a:r>
              <a:rPr lang="en-US" err="1"/>
              <a:t>sia</a:t>
            </a:r>
            <a:r>
              <a:rPr lang="en-US"/>
              <a:t> </a:t>
            </a:r>
            <a:r>
              <a:rPr lang="en-US" err="1"/>
              <a:t>particolarmente</a:t>
            </a:r>
            <a:r>
              <a:rPr lang="en-US"/>
              <a:t> </a:t>
            </a:r>
            <a:r>
              <a:rPr lang="en-US" err="1"/>
              <a:t>bianco</a:t>
            </a:r>
            <a:r>
              <a:rPr lang="en-US"/>
              <a:t>, </a:t>
            </a:r>
            <a:r>
              <a:rPr lang="en-US" err="1"/>
              <a:t>cioé</a:t>
            </a:r>
            <a:r>
              <a:rPr lang="en-US"/>
              <a:t> </a:t>
            </a:r>
            <a:r>
              <a:rPr lang="en-US" err="1"/>
              <a:t>nella</a:t>
            </a:r>
            <a:r>
              <a:rPr lang="en-US"/>
              <a:t> </a:t>
            </a:r>
            <a:r>
              <a:rPr lang="en-US" err="1"/>
              <a:t>pratica</a:t>
            </a:r>
            <a:r>
              <a:rPr lang="en-US"/>
              <a:t> </a:t>
            </a:r>
            <a:r>
              <a:rPr lang="en-US" err="1"/>
              <a:t>controlli</a:t>
            </a:r>
            <a:r>
              <a:rPr lang="en-US"/>
              <a:t> </a:t>
            </a:r>
            <a:r>
              <a:rPr lang="en-US" err="1"/>
              <a:t>anche</a:t>
            </a:r>
            <a:r>
              <a:rPr lang="en-US"/>
              <a:t> </a:t>
            </a:r>
            <a:r>
              <a:rPr lang="en-US" err="1"/>
              <a:t>che</a:t>
            </a:r>
            <a:r>
              <a:rPr lang="en-US"/>
              <a:t> la somma </a:t>
            </a:r>
            <a:r>
              <a:rPr lang="en-US" err="1"/>
              <a:t>dei</a:t>
            </a:r>
            <a:r>
              <a:rPr lang="en-US"/>
              <a:t> 3 non </a:t>
            </a:r>
            <a:r>
              <a:rPr lang="en-US" err="1"/>
              <a:t>superi</a:t>
            </a:r>
            <a:r>
              <a:rPr lang="en-US"/>
              <a:t> </a:t>
            </a:r>
            <a:r>
              <a:rPr lang="en-US" err="1"/>
              <a:t>un’altra</a:t>
            </a:r>
            <a:r>
              <a:rPr lang="en-US"/>
              <a:t> </a:t>
            </a:r>
            <a:r>
              <a:rPr lang="en-US" err="1"/>
              <a:t>soglia</a:t>
            </a:r>
            <a:r>
              <a:rPr lang="en-US"/>
              <a:t>)</a:t>
            </a:r>
          </a:p>
        </p:txBody>
      </p:sp>
      <p:sp>
        <p:nvSpPr>
          <p:cNvPr id="4" name="Slide Number Placeholder 3"/>
          <p:cNvSpPr>
            <a:spLocks noGrp="1"/>
          </p:cNvSpPr>
          <p:nvPr>
            <p:ph type="sldNum" sz="quarter" idx="5"/>
          </p:nvPr>
        </p:nvSpPr>
        <p:spPr/>
        <p:txBody>
          <a:bodyPr/>
          <a:lstStyle/>
          <a:p>
            <a:fld id="{02C3630D-3B71-4EB0-BBA9-B87662D406E9}" type="slidenum">
              <a:rPr lang="en-US" smtClean="0"/>
              <a:t>11</a:t>
            </a:fld>
            <a:endParaRPr lang="en-US"/>
          </a:p>
        </p:txBody>
      </p:sp>
    </p:spTree>
    <p:extLst>
      <p:ext uri="{BB962C8B-B14F-4D97-AF65-F5344CB8AC3E}">
        <p14:creationId xmlns:p14="http://schemas.microsoft.com/office/powerpoint/2010/main" val="3121540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Come </a:t>
            </a:r>
            <a:r>
              <a:rPr lang="en-US" err="1"/>
              <a:t>soluzione</a:t>
            </a:r>
            <a:r>
              <a:rPr lang="en-US"/>
              <a:t> al </a:t>
            </a:r>
            <a:r>
              <a:rPr lang="en-US" err="1"/>
              <a:t>problema</a:t>
            </a:r>
            <a:r>
              <a:rPr lang="en-US"/>
              <a:t> </a:t>
            </a:r>
            <a:r>
              <a:rPr lang="en-US" err="1"/>
              <a:t>precedente</a:t>
            </a:r>
            <a:r>
              <a:rPr lang="en-US"/>
              <a:t> del crop: se non </a:t>
            </a:r>
            <a:r>
              <a:rPr lang="en-US" err="1"/>
              <a:t>posso</a:t>
            </a:r>
            <a:r>
              <a:rPr lang="en-US"/>
              <a:t> </a:t>
            </a:r>
            <a:r>
              <a:rPr lang="en-US" err="1"/>
              <a:t>croppare</a:t>
            </a:r>
            <a:r>
              <a:rPr lang="en-US"/>
              <a:t>, </a:t>
            </a:r>
            <a:r>
              <a:rPr lang="en-US" err="1"/>
              <a:t>rendo</a:t>
            </a:r>
            <a:r>
              <a:rPr lang="en-US"/>
              <a:t> lo </a:t>
            </a:r>
            <a:r>
              <a:rPr lang="en-US" err="1"/>
              <a:t>sfondo</a:t>
            </a:r>
            <a:r>
              <a:rPr lang="en-US"/>
              <a:t> </a:t>
            </a:r>
            <a:r>
              <a:rPr lang="en-US" err="1"/>
              <a:t>nero</a:t>
            </a:r>
            <a:r>
              <a:rPr lang="en-US"/>
              <a:t>.</a:t>
            </a:r>
          </a:p>
          <a:p>
            <a:r>
              <a:rPr lang="en-US"/>
              <a:t>Il primo </a:t>
            </a:r>
            <a:r>
              <a:rPr lang="en-US" err="1"/>
              <a:t>passo</a:t>
            </a:r>
            <a:r>
              <a:rPr lang="en-US"/>
              <a:t> è </a:t>
            </a:r>
            <a:r>
              <a:rPr lang="en-US" err="1"/>
              <a:t>assolutamente</a:t>
            </a:r>
            <a:r>
              <a:rPr lang="en-US"/>
              <a:t> </a:t>
            </a:r>
            <a:r>
              <a:rPr lang="en-US" err="1"/>
              <a:t>identico</a:t>
            </a:r>
            <a:r>
              <a:rPr lang="en-US"/>
              <a:t> a </a:t>
            </a:r>
            <a:r>
              <a:rPr lang="en-US" err="1"/>
              <a:t>tutto</a:t>
            </a:r>
            <a:r>
              <a:rPr lang="en-US"/>
              <a:t> il </a:t>
            </a:r>
            <a:r>
              <a:rPr lang="en-US" err="1"/>
              <a:t>processo</a:t>
            </a:r>
            <a:r>
              <a:rPr lang="en-US"/>
              <a:t> a slide 8.</a:t>
            </a:r>
          </a:p>
          <a:p>
            <a:r>
              <a:rPr lang="en-US"/>
              <a:t>Threshold definite a </a:t>
            </a:r>
            <a:r>
              <a:rPr lang="en-US" err="1"/>
              <a:t>partire</a:t>
            </a:r>
            <a:r>
              <a:rPr lang="en-US"/>
              <a:t> dal </a:t>
            </a:r>
            <a:r>
              <a:rPr lang="en-US" err="1"/>
              <a:t>valore</a:t>
            </a:r>
            <a:r>
              <a:rPr lang="en-US"/>
              <a:t> </a:t>
            </a:r>
            <a:r>
              <a:rPr lang="en-US" err="1"/>
              <a:t>massimo</a:t>
            </a:r>
            <a:r>
              <a:rPr lang="en-US"/>
              <a:t> del </a:t>
            </a:r>
            <a:r>
              <a:rPr lang="en-US" err="1"/>
              <a:t>risultato</a:t>
            </a:r>
            <a:r>
              <a:rPr lang="en-US"/>
              <a:t> del </a:t>
            </a:r>
            <a:r>
              <a:rPr lang="en-US" err="1"/>
              <a:t>filtro</a:t>
            </a:r>
            <a:r>
              <a:rPr lang="en-US"/>
              <a:t> </a:t>
            </a:r>
            <a:r>
              <a:rPr lang="en-US" err="1"/>
              <a:t>derivativo</a:t>
            </a:r>
            <a:r>
              <a:rPr lang="en-US"/>
              <a:t> e </a:t>
            </a:r>
            <a:r>
              <a:rPr lang="en-US" err="1"/>
              <a:t>preso</a:t>
            </a:r>
            <a:r>
              <a:rPr lang="en-US"/>
              <a:t> il 10% di </a:t>
            </a:r>
            <a:r>
              <a:rPr lang="en-US" err="1"/>
              <a:t>questo</a:t>
            </a:r>
            <a:r>
              <a:rPr lang="en-US"/>
              <a:t> </a:t>
            </a:r>
            <a:r>
              <a:rPr lang="en-US" err="1"/>
              <a:t>valore</a:t>
            </a:r>
            <a:r>
              <a:rPr lang="en-US"/>
              <a:t>.</a:t>
            </a:r>
          </a:p>
          <a:p>
            <a:endParaRPr lang="en-US"/>
          </a:p>
        </p:txBody>
      </p:sp>
      <p:sp>
        <p:nvSpPr>
          <p:cNvPr id="4" name="Slide Number Placeholder 3"/>
          <p:cNvSpPr>
            <a:spLocks noGrp="1"/>
          </p:cNvSpPr>
          <p:nvPr>
            <p:ph type="sldNum" sz="quarter" idx="5"/>
          </p:nvPr>
        </p:nvSpPr>
        <p:spPr/>
        <p:txBody>
          <a:bodyPr/>
          <a:lstStyle/>
          <a:p>
            <a:fld id="{02C3630D-3B71-4EB0-BBA9-B87662D406E9}" type="slidenum">
              <a:rPr lang="en-US" smtClean="0"/>
              <a:t>12</a:t>
            </a:fld>
            <a:endParaRPr lang="en-US"/>
          </a:p>
        </p:txBody>
      </p:sp>
    </p:spTree>
    <p:extLst>
      <p:ext uri="{BB962C8B-B14F-4D97-AF65-F5344CB8AC3E}">
        <p14:creationId xmlns:p14="http://schemas.microsoft.com/office/powerpoint/2010/main" val="100678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7/4/2023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29399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7/4/2023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04540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7/4/2023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416989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7/4/2023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4182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7/4/2023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3314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7/4/2023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67807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7/4/2023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425940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7/4/2023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20800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7/4/2023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88458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7/4/2023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a:p>
        </p:txBody>
      </p:sp>
    </p:spTree>
    <p:extLst>
      <p:ext uri="{BB962C8B-B14F-4D97-AF65-F5344CB8AC3E}">
        <p14:creationId xmlns:p14="http://schemas.microsoft.com/office/powerpoint/2010/main" val="394921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7/4/2023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5285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7/4/2023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16702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3">
            <a:extLst>
              <a:ext uri="{FF2B5EF4-FFF2-40B4-BE49-F238E27FC236}">
                <a16:creationId xmlns:a16="http://schemas.microsoft.com/office/drawing/2014/main" id="{39498EEC-E627-D977-FA2D-32ACCF78258D}"/>
              </a:ext>
            </a:extLst>
          </p:cNvPr>
          <p:cNvPicPr>
            <a:picLocks noChangeAspect="1"/>
          </p:cNvPicPr>
          <p:nvPr/>
        </p:nvPicPr>
        <p:blipFill rotWithShape="1">
          <a:blip r:embed="rId2"/>
          <a:srcRect t="21143" b="14096"/>
          <a:stretch/>
        </p:blipFill>
        <p:spPr>
          <a:xfrm>
            <a:off x="-32" y="10"/>
            <a:ext cx="12192031" cy="4915066"/>
          </a:xfrm>
          <a:prstGeom prst="rect">
            <a:avLst/>
          </a:prstGeom>
        </p:spPr>
      </p:pic>
      <p:sp>
        <p:nvSpPr>
          <p:cNvPr id="23"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058F13-B883-CA91-87C3-6DF852FEC4E3}"/>
              </a:ext>
            </a:extLst>
          </p:cNvPr>
          <p:cNvSpPr>
            <a:spLocks noGrp="1"/>
          </p:cNvSpPr>
          <p:nvPr>
            <p:ph type="ctrTitle"/>
          </p:nvPr>
        </p:nvSpPr>
        <p:spPr>
          <a:xfrm>
            <a:off x="828675" y="5120639"/>
            <a:ext cx="7137263" cy="1280161"/>
          </a:xfrm>
        </p:spPr>
        <p:txBody>
          <a:bodyPr anchor="ctr">
            <a:normAutofit/>
          </a:bodyPr>
          <a:lstStyle/>
          <a:p>
            <a:pPr algn="r"/>
            <a:r>
              <a:rPr lang="en-US" sz="4100">
                <a:solidFill>
                  <a:srgbClr val="FFFFFF"/>
                </a:solidFill>
              </a:rPr>
              <a:t>Cognitive Computing and Artificial Intelligence: Final Project</a:t>
            </a:r>
          </a:p>
        </p:txBody>
      </p:sp>
      <p:sp>
        <p:nvSpPr>
          <p:cNvPr id="3" name="Subtitle 2">
            <a:extLst>
              <a:ext uri="{FF2B5EF4-FFF2-40B4-BE49-F238E27FC236}">
                <a16:creationId xmlns:a16="http://schemas.microsoft.com/office/drawing/2014/main" id="{8DCFE1BA-E9BE-44D5-67A3-649C404786E6}"/>
              </a:ext>
            </a:extLst>
          </p:cNvPr>
          <p:cNvSpPr>
            <a:spLocks noGrp="1"/>
          </p:cNvSpPr>
          <p:nvPr>
            <p:ph type="subTitle" idx="1"/>
          </p:nvPr>
        </p:nvSpPr>
        <p:spPr>
          <a:xfrm>
            <a:off x="8289580" y="5120639"/>
            <a:ext cx="3073745" cy="1280160"/>
          </a:xfrm>
        </p:spPr>
        <p:txBody>
          <a:bodyPr anchor="ctr">
            <a:normAutofit/>
          </a:bodyPr>
          <a:lstStyle/>
          <a:p>
            <a:r>
              <a:rPr lang="en-US" sz="1500" dirty="0">
                <a:solidFill>
                  <a:srgbClr val="FFFFFF"/>
                </a:solidFill>
              </a:rPr>
              <a:t>Damiano Gravina</a:t>
            </a:r>
            <a:br>
              <a:rPr lang="en-US" sz="1500" dirty="0"/>
            </a:br>
            <a:r>
              <a:rPr lang="en-US" sz="1500" dirty="0">
                <a:solidFill>
                  <a:srgbClr val="FFFFFF"/>
                </a:solidFill>
              </a:rPr>
              <a:t>Giulio </a:t>
            </a:r>
            <a:r>
              <a:rPr lang="en-US" sz="1500" dirty="0" err="1">
                <a:solidFill>
                  <a:srgbClr val="FFFFFF"/>
                </a:solidFill>
              </a:rPr>
              <a:t>Lecci</a:t>
            </a:r>
            <a:br>
              <a:rPr lang="en-US" sz="1500" dirty="0"/>
            </a:br>
            <a:r>
              <a:rPr lang="en-US" sz="1500" dirty="0">
                <a:solidFill>
                  <a:srgbClr val="FFFFFF"/>
                </a:solidFill>
              </a:rPr>
              <a:t>Alberto Motta</a:t>
            </a:r>
          </a:p>
        </p:txBody>
      </p:sp>
      <p:cxnSp>
        <p:nvCxnSpPr>
          <p:cNvPr id="24"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1678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C34D7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16C4AE-1CB4-15AF-4B0A-3697A76FC24D}"/>
              </a:ext>
            </a:extLst>
          </p:cNvPr>
          <p:cNvSpPr>
            <a:spLocks noGrp="1"/>
          </p:cNvSpPr>
          <p:nvPr>
            <p:ph type="title"/>
          </p:nvPr>
        </p:nvSpPr>
        <p:spPr>
          <a:xfrm>
            <a:off x="401558" y="-318534"/>
            <a:ext cx="3164226" cy="1482675"/>
          </a:xfrm>
        </p:spPr>
        <p:txBody>
          <a:bodyPr>
            <a:normAutofit fontScale="90000"/>
          </a:bodyPr>
          <a:lstStyle/>
          <a:p>
            <a:r>
              <a:rPr lang="en-US" sz="4000">
                <a:solidFill>
                  <a:srgbClr val="FFFFFF"/>
                </a:solidFill>
              </a:rPr>
              <a:t>Third Approach: Final results</a:t>
            </a:r>
          </a:p>
        </p:txBody>
      </p:sp>
      <p:cxnSp>
        <p:nvCxnSpPr>
          <p:cNvPr id="22"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EA36D9-CFE7-F9BE-C930-A4C7192AD8CC}"/>
              </a:ext>
            </a:extLst>
          </p:cNvPr>
          <p:cNvSpPr>
            <a:spLocks noGrp="1"/>
          </p:cNvSpPr>
          <p:nvPr>
            <p:ph idx="1"/>
          </p:nvPr>
        </p:nvSpPr>
        <p:spPr>
          <a:xfrm>
            <a:off x="125730" y="1301301"/>
            <a:ext cx="3657600" cy="5360883"/>
          </a:xfrm>
        </p:spPr>
        <p:txBody>
          <a:bodyPr>
            <a:normAutofit fontScale="92500" lnSpcReduction="10000"/>
          </a:bodyPr>
          <a:lstStyle/>
          <a:p>
            <a:pPr>
              <a:lnSpc>
                <a:spcPct val="100000"/>
              </a:lnSpc>
            </a:pPr>
            <a:r>
              <a:rPr lang="en-US" sz="1800">
                <a:solidFill>
                  <a:srgbClr val="FFFFFF"/>
                </a:solidFill>
              </a:rPr>
              <a:t>The test distribution is far from uniform in this case (of course, this is important to assess only assuming that the test set is also uniformly distributed). The model seems to be inclined to mainly predict not only class 0 but also class 5 this time. This may be due to the loss of information regarding the colors of the image after the filter application, albeit the object contours information gain provided by this type of algorithm. Train accuracy remained high (98,81%) but test accuracy dropped to </a:t>
            </a:r>
            <a:r>
              <a:rPr lang="en-US" sz="1800" b="1">
                <a:solidFill>
                  <a:srgbClr val="FFFFFF"/>
                </a:solidFill>
              </a:rPr>
              <a:t>61,25% </a:t>
            </a:r>
            <a:r>
              <a:rPr lang="en-US" sz="1800">
                <a:solidFill>
                  <a:srgbClr val="FFFFFF"/>
                </a:solidFill>
              </a:rPr>
              <a:t>for the reasons discussed.</a:t>
            </a:r>
          </a:p>
          <a:p>
            <a:pPr>
              <a:lnSpc>
                <a:spcPct val="100000"/>
              </a:lnSpc>
            </a:pPr>
            <a:r>
              <a:rPr lang="en-US" sz="1800">
                <a:solidFill>
                  <a:srgbClr val="FFFFFF"/>
                </a:solidFill>
              </a:rPr>
              <a:t>A custom model (from scratch) was also defined to assess the differences with the pretrained one. However, considered the drastically lower performances, it has been discarded and thus was not reported in this presentation.</a:t>
            </a:r>
          </a:p>
        </p:txBody>
      </p:sp>
      <p:pic>
        <p:nvPicPr>
          <p:cNvPr id="5" name="Picture 4">
            <a:extLst>
              <a:ext uri="{FF2B5EF4-FFF2-40B4-BE49-F238E27FC236}">
                <a16:creationId xmlns:a16="http://schemas.microsoft.com/office/drawing/2014/main" id="{F6A6CA4B-43B9-8D16-B331-B43EDBEE1966}"/>
              </a:ext>
            </a:extLst>
          </p:cNvPr>
          <p:cNvPicPr>
            <a:picLocks noChangeAspect="1"/>
          </p:cNvPicPr>
          <p:nvPr/>
        </p:nvPicPr>
        <p:blipFill>
          <a:blip r:embed="rId3"/>
          <a:stretch>
            <a:fillRect/>
          </a:stretch>
        </p:blipFill>
        <p:spPr>
          <a:xfrm>
            <a:off x="4742017" y="1678494"/>
            <a:ext cx="6798082" cy="3501012"/>
          </a:xfrm>
          <a:prstGeom prst="rect">
            <a:avLst/>
          </a:prstGeom>
        </p:spPr>
      </p:pic>
    </p:spTree>
    <p:extLst>
      <p:ext uri="{BB962C8B-B14F-4D97-AF65-F5344CB8AC3E}">
        <p14:creationId xmlns:p14="http://schemas.microsoft.com/office/powerpoint/2010/main" val="148716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E98B-205D-8B50-9E6C-C4E9F2D8CEF6}"/>
              </a:ext>
            </a:extLst>
          </p:cNvPr>
          <p:cNvSpPr>
            <a:spLocks noGrp="1"/>
          </p:cNvSpPr>
          <p:nvPr>
            <p:ph type="title"/>
          </p:nvPr>
        </p:nvSpPr>
        <p:spPr/>
        <p:txBody>
          <a:bodyPr>
            <a:normAutofit/>
          </a:bodyPr>
          <a:lstStyle/>
          <a:p>
            <a:r>
              <a:rPr lang="en-US" sz="4800"/>
              <a:t>Other Tried Solutions</a:t>
            </a:r>
          </a:p>
        </p:txBody>
      </p:sp>
      <p:graphicFrame>
        <p:nvGraphicFramePr>
          <p:cNvPr id="5" name="Content Placeholder 2">
            <a:extLst>
              <a:ext uri="{FF2B5EF4-FFF2-40B4-BE49-F238E27FC236}">
                <a16:creationId xmlns:a16="http://schemas.microsoft.com/office/drawing/2014/main" id="{E00BE287-BB7F-0EDC-6068-BB8602B3E68D}"/>
              </a:ext>
            </a:extLst>
          </p:cNvPr>
          <p:cNvGraphicFramePr>
            <a:graphicFrameLocks noGrp="1"/>
          </p:cNvGraphicFramePr>
          <p:nvPr>
            <p:ph idx="1"/>
            <p:extLst>
              <p:ext uri="{D42A27DB-BD31-4B8C-83A1-F6EECF244321}">
                <p14:modId xmlns:p14="http://schemas.microsoft.com/office/powerpoint/2010/main" val="2307438594"/>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703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9D6047-76F2-A1E6-8BBA-E6FC11CD3E49}"/>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One last approach: Background removal</a:t>
            </a:r>
          </a:p>
        </p:txBody>
      </p:sp>
      <p:graphicFrame>
        <p:nvGraphicFramePr>
          <p:cNvPr id="5" name="Content Placeholder 2">
            <a:extLst>
              <a:ext uri="{FF2B5EF4-FFF2-40B4-BE49-F238E27FC236}">
                <a16:creationId xmlns:a16="http://schemas.microsoft.com/office/drawing/2014/main" id="{A5244C39-ED15-F9AE-4714-F2BA81D76D4F}"/>
              </a:ext>
            </a:extLst>
          </p:cNvPr>
          <p:cNvGraphicFramePr>
            <a:graphicFrameLocks noGrp="1"/>
          </p:cNvGraphicFramePr>
          <p:nvPr>
            <p:ph idx="1"/>
            <p:extLst>
              <p:ext uri="{D42A27DB-BD31-4B8C-83A1-F6EECF244321}">
                <p14:modId xmlns:p14="http://schemas.microsoft.com/office/powerpoint/2010/main" val="19533061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84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3A2D-A8A6-0B56-B363-7C20553E05BD}"/>
              </a:ext>
            </a:extLst>
          </p:cNvPr>
          <p:cNvSpPr>
            <a:spLocks noGrp="1"/>
          </p:cNvSpPr>
          <p:nvPr>
            <p:ph type="title"/>
          </p:nvPr>
        </p:nvSpPr>
        <p:spPr>
          <a:xfrm>
            <a:off x="375920" y="-149604"/>
            <a:ext cx="10058400" cy="1450757"/>
          </a:xfrm>
        </p:spPr>
        <p:txBody>
          <a:bodyPr/>
          <a:lstStyle/>
          <a:p>
            <a:r>
              <a:rPr lang="en-US"/>
              <a:t>Algorithm Example</a:t>
            </a:r>
          </a:p>
        </p:txBody>
      </p:sp>
      <p:pic>
        <p:nvPicPr>
          <p:cNvPr id="25" name="Picture 24">
            <a:extLst>
              <a:ext uri="{FF2B5EF4-FFF2-40B4-BE49-F238E27FC236}">
                <a16:creationId xmlns:a16="http://schemas.microsoft.com/office/drawing/2014/main" id="{2C4A2C05-6A66-EC59-8CBE-89E2572A5C3C}"/>
              </a:ext>
            </a:extLst>
          </p:cNvPr>
          <p:cNvPicPr>
            <a:picLocks noChangeAspect="1"/>
          </p:cNvPicPr>
          <p:nvPr/>
        </p:nvPicPr>
        <p:blipFill>
          <a:blip r:embed="rId3"/>
          <a:stretch>
            <a:fillRect/>
          </a:stretch>
        </p:blipFill>
        <p:spPr>
          <a:xfrm>
            <a:off x="5069587" y="3990890"/>
            <a:ext cx="2052826" cy="2141528"/>
          </a:xfrm>
          <a:prstGeom prst="rect">
            <a:avLst/>
          </a:prstGeom>
        </p:spPr>
      </p:pic>
      <p:sp>
        <p:nvSpPr>
          <p:cNvPr id="27" name="Rectangle 26">
            <a:extLst>
              <a:ext uri="{FF2B5EF4-FFF2-40B4-BE49-F238E27FC236}">
                <a16:creationId xmlns:a16="http://schemas.microsoft.com/office/drawing/2014/main" id="{255697EF-448E-7C70-799F-F1ACF9B03D90}"/>
              </a:ext>
            </a:extLst>
          </p:cNvPr>
          <p:cNvSpPr/>
          <p:nvPr/>
        </p:nvSpPr>
        <p:spPr>
          <a:xfrm>
            <a:off x="680720" y="1584960"/>
            <a:ext cx="10922000" cy="447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2D1D96C-3C84-A887-1B0E-48E83E9C3B70}"/>
              </a:ext>
            </a:extLst>
          </p:cNvPr>
          <p:cNvSpPr/>
          <p:nvPr/>
        </p:nvSpPr>
        <p:spPr>
          <a:xfrm>
            <a:off x="447040" y="1259838"/>
            <a:ext cx="50292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2B5BE9B-3EB3-81AF-9334-19B6C65DD449}"/>
              </a:ext>
            </a:extLst>
          </p:cNvPr>
          <p:cNvGrpSpPr/>
          <p:nvPr/>
        </p:nvGrpSpPr>
        <p:grpSpPr>
          <a:xfrm>
            <a:off x="589280" y="1629271"/>
            <a:ext cx="11011381" cy="2162648"/>
            <a:chOff x="591539" y="2096905"/>
            <a:chExt cx="11011381" cy="2162648"/>
          </a:xfrm>
        </p:grpSpPr>
        <p:pic>
          <p:nvPicPr>
            <p:cNvPr id="15" name="Picture 14">
              <a:extLst>
                <a:ext uri="{FF2B5EF4-FFF2-40B4-BE49-F238E27FC236}">
                  <a16:creationId xmlns:a16="http://schemas.microsoft.com/office/drawing/2014/main" id="{D8ACD997-01D2-A9C2-87B5-6715961A35CD}"/>
                </a:ext>
              </a:extLst>
            </p:cNvPr>
            <p:cNvPicPr>
              <a:picLocks noChangeAspect="1"/>
            </p:cNvPicPr>
            <p:nvPr/>
          </p:nvPicPr>
          <p:blipFill>
            <a:blip r:embed="rId4"/>
            <a:stretch>
              <a:fillRect/>
            </a:stretch>
          </p:blipFill>
          <p:spPr>
            <a:xfrm>
              <a:off x="591539" y="2096905"/>
              <a:ext cx="2027482" cy="2149976"/>
            </a:xfrm>
            <a:prstGeom prst="rect">
              <a:avLst/>
            </a:prstGeom>
          </p:spPr>
        </p:pic>
        <p:pic>
          <p:nvPicPr>
            <p:cNvPr id="17" name="Picture 16">
              <a:extLst>
                <a:ext uri="{FF2B5EF4-FFF2-40B4-BE49-F238E27FC236}">
                  <a16:creationId xmlns:a16="http://schemas.microsoft.com/office/drawing/2014/main" id="{7818B0DB-1037-97CB-58E9-5396C904C257}"/>
                </a:ext>
              </a:extLst>
            </p:cNvPr>
            <p:cNvPicPr>
              <a:picLocks noChangeAspect="1"/>
            </p:cNvPicPr>
            <p:nvPr/>
          </p:nvPicPr>
          <p:blipFill>
            <a:blip r:embed="rId5"/>
            <a:stretch>
              <a:fillRect/>
            </a:stretch>
          </p:blipFill>
          <p:spPr>
            <a:xfrm>
              <a:off x="2933988" y="2096905"/>
              <a:ext cx="2040154" cy="2162648"/>
            </a:xfrm>
            <a:prstGeom prst="rect">
              <a:avLst/>
            </a:prstGeom>
          </p:spPr>
        </p:pic>
        <p:pic>
          <p:nvPicPr>
            <p:cNvPr id="19" name="Picture 18">
              <a:extLst>
                <a:ext uri="{FF2B5EF4-FFF2-40B4-BE49-F238E27FC236}">
                  <a16:creationId xmlns:a16="http://schemas.microsoft.com/office/drawing/2014/main" id="{7359B4A5-49A5-EF68-C399-A65CC7415FC4}"/>
                </a:ext>
              </a:extLst>
            </p:cNvPr>
            <p:cNvPicPr>
              <a:picLocks noChangeAspect="1"/>
            </p:cNvPicPr>
            <p:nvPr/>
          </p:nvPicPr>
          <p:blipFill>
            <a:blip r:embed="rId6"/>
            <a:stretch>
              <a:fillRect/>
            </a:stretch>
          </p:blipFill>
          <p:spPr>
            <a:xfrm>
              <a:off x="5139357" y="2101129"/>
              <a:ext cx="2035930" cy="2145752"/>
            </a:xfrm>
            <a:prstGeom prst="rect">
              <a:avLst/>
            </a:prstGeom>
          </p:spPr>
        </p:pic>
        <p:pic>
          <p:nvPicPr>
            <p:cNvPr id="21" name="Picture 20">
              <a:extLst>
                <a:ext uri="{FF2B5EF4-FFF2-40B4-BE49-F238E27FC236}">
                  <a16:creationId xmlns:a16="http://schemas.microsoft.com/office/drawing/2014/main" id="{58005EEE-9BB2-81EA-A605-44CAAB372B59}"/>
                </a:ext>
              </a:extLst>
            </p:cNvPr>
            <p:cNvPicPr>
              <a:picLocks noChangeAspect="1"/>
            </p:cNvPicPr>
            <p:nvPr/>
          </p:nvPicPr>
          <p:blipFill>
            <a:blip r:embed="rId7"/>
            <a:stretch>
              <a:fillRect/>
            </a:stretch>
          </p:blipFill>
          <p:spPr>
            <a:xfrm>
              <a:off x="7340502" y="2118025"/>
              <a:ext cx="2048601" cy="2141528"/>
            </a:xfrm>
            <a:prstGeom prst="rect">
              <a:avLst/>
            </a:prstGeom>
          </p:spPr>
        </p:pic>
        <p:pic>
          <p:nvPicPr>
            <p:cNvPr id="23" name="Picture 22">
              <a:extLst>
                <a:ext uri="{FF2B5EF4-FFF2-40B4-BE49-F238E27FC236}">
                  <a16:creationId xmlns:a16="http://schemas.microsoft.com/office/drawing/2014/main" id="{569CA8E2-241E-D141-076A-0B0605322EDB}"/>
                </a:ext>
              </a:extLst>
            </p:cNvPr>
            <p:cNvPicPr>
              <a:picLocks noChangeAspect="1"/>
            </p:cNvPicPr>
            <p:nvPr/>
          </p:nvPicPr>
          <p:blipFill>
            <a:blip r:embed="rId8"/>
            <a:stretch>
              <a:fillRect/>
            </a:stretch>
          </p:blipFill>
          <p:spPr>
            <a:xfrm>
              <a:off x="9554318" y="2096905"/>
              <a:ext cx="2048602" cy="2149976"/>
            </a:xfrm>
            <a:prstGeom prst="rect">
              <a:avLst/>
            </a:prstGeom>
          </p:spPr>
        </p:pic>
      </p:grpSp>
      <p:sp>
        <p:nvSpPr>
          <p:cNvPr id="29" name="Arrow: Right 28">
            <a:extLst>
              <a:ext uri="{FF2B5EF4-FFF2-40B4-BE49-F238E27FC236}">
                <a16:creationId xmlns:a16="http://schemas.microsoft.com/office/drawing/2014/main" id="{9659A4A6-5199-90F5-799C-00005F40CEE4}"/>
              </a:ext>
            </a:extLst>
          </p:cNvPr>
          <p:cNvSpPr/>
          <p:nvPr/>
        </p:nvSpPr>
        <p:spPr>
          <a:xfrm>
            <a:off x="2611686" y="2704259"/>
            <a:ext cx="325120" cy="914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739088A-BADD-C08B-827B-3DB6202BAE73}"/>
              </a:ext>
            </a:extLst>
          </p:cNvPr>
          <p:cNvSpPr/>
          <p:nvPr/>
        </p:nvSpPr>
        <p:spPr>
          <a:xfrm>
            <a:off x="4933435" y="2704259"/>
            <a:ext cx="249444" cy="914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DCD774D1-525E-2E8B-853D-B5BCF907B163}"/>
              </a:ext>
            </a:extLst>
          </p:cNvPr>
          <p:cNvSpPr/>
          <p:nvPr/>
        </p:nvSpPr>
        <p:spPr>
          <a:xfrm>
            <a:off x="7147637" y="2704259"/>
            <a:ext cx="249444" cy="914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E3EEB8B9-FC6F-9B70-25D8-7A16D1B596FA}"/>
              </a:ext>
            </a:extLst>
          </p:cNvPr>
          <p:cNvSpPr/>
          <p:nvPr/>
        </p:nvSpPr>
        <p:spPr>
          <a:xfrm>
            <a:off x="9348744" y="2701264"/>
            <a:ext cx="249444" cy="914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49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11868-C8D3-7A19-60A8-8E4CDFE05498}"/>
              </a:ext>
            </a:extLst>
          </p:cNvPr>
          <p:cNvSpPr>
            <a:spLocks noGrp="1"/>
          </p:cNvSpPr>
          <p:nvPr>
            <p:ph type="title"/>
          </p:nvPr>
        </p:nvSpPr>
        <p:spPr>
          <a:xfrm>
            <a:off x="6411685" y="634946"/>
            <a:ext cx="5127171" cy="1450757"/>
          </a:xfrm>
        </p:spPr>
        <p:txBody>
          <a:bodyPr>
            <a:normAutofit/>
          </a:bodyPr>
          <a:lstStyle/>
          <a:p>
            <a:r>
              <a:rPr lang="en-US"/>
              <a:t>Conclusions</a:t>
            </a:r>
          </a:p>
        </p:txBody>
      </p:sp>
      <p:cxnSp>
        <p:nvCxnSpPr>
          <p:cNvPr id="37" name="Straight Connector 27">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6A572D-42A0-BE51-BC9B-1AFE988DF9B4}"/>
              </a:ext>
            </a:extLst>
          </p:cNvPr>
          <p:cNvSpPr>
            <a:spLocks noGrp="1"/>
          </p:cNvSpPr>
          <p:nvPr>
            <p:ph idx="1"/>
          </p:nvPr>
        </p:nvSpPr>
        <p:spPr>
          <a:xfrm>
            <a:off x="6411684" y="2407436"/>
            <a:ext cx="5127172" cy="3461658"/>
          </a:xfrm>
        </p:spPr>
        <p:txBody>
          <a:bodyPr>
            <a:normAutofit/>
          </a:bodyPr>
          <a:lstStyle/>
          <a:p>
            <a:r>
              <a:rPr lang="en-US"/>
              <a:t>Best results are obtained for the simplest implementations, i.e., regularization and class loss weights, although the latter was reported more for matters of interesting results than as an actual solution proposal.</a:t>
            </a:r>
          </a:p>
          <a:p>
            <a:endParaRPr lang="en-US"/>
          </a:p>
        </p:txBody>
      </p:sp>
      <p:sp>
        <p:nvSpPr>
          <p:cNvPr id="38" name="Rectangle 29">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8D06C318-F134-BCE0-02A8-DD4B73AA9E84}"/>
              </a:ext>
            </a:extLst>
          </p:cNvPr>
          <p:cNvGraphicFramePr>
            <a:graphicFrameLocks noGrp="1"/>
          </p:cNvGraphicFramePr>
          <p:nvPr>
            <p:extLst>
              <p:ext uri="{D42A27DB-BD31-4B8C-83A1-F6EECF244321}">
                <p14:modId xmlns:p14="http://schemas.microsoft.com/office/powerpoint/2010/main" val="339116147"/>
              </p:ext>
            </p:extLst>
          </p:nvPr>
        </p:nvGraphicFramePr>
        <p:xfrm>
          <a:off x="643192" y="1074677"/>
          <a:ext cx="5115348" cy="4388606"/>
        </p:xfrm>
        <a:graphic>
          <a:graphicData uri="http://schemas.openxmlformats.org/drawingml/2006/table">
            <a:tbl>
              <a:tblPr firstRow="1" firstCol="1" bandRow="1">
                <a:tableStyleId>{69012ECD-51FC-41F1-AA8D-1B2483CD663E}</a:tableStyleId>
              </a:tblPr>
              <a:tblGrid>
                <a:gridCol w="3519389">
                  <a:extLst>
                    <a:ext uri="{9D8B030D-6E8A-4147-A177-3AD203B41FA5}">
                      <a16:colId xmlns:a16="http://schemas.microsoft.com/office/drawing/2014/main" val="1703351674"/>
                    </a:ext>
                  </a:extLst>
                </a:gridCol>
                <a:gridCol w="1595959">
                  <a:extLst>
                    <a:ext uri="{9D8B030D-6E8A-4147-A177-3AD203B41FA5}">
                      <a16:colId xmlns:a16="http://schemas.microsoft.com/office/drawing/2014/main" val="210192220"/>
                    </a:ext>
                  </a:extLst>
                </a:gridCol>
              </a:tblGrid>
              <a:tr h="877721">
                <a:tc>
                  <a:txBody>
                    <a:bodyPr/>
                    <a:lstStyle/>
                    <a:p>
                      <a:pPr algn="ctr"/>
                      <a:r>
                        <a:rPr lang="en-US" sz="2400"/>
                        <a:t>Model</a:t>
                      </a:r>
                    </a:p>
                  </a:txBody>
                  <a:tcPr marL="122465" marR="122465" marT="61232" marB="61232" anchor="ctr"/>
                </a:tc>
                <a:tc>
                  <a:txBody>
                    <a:bodyPr/>
                    <a:lstStyle/>
                    <a:p>
                      <a:pPr algn="ctr"/>
                      <a:r>
                        <a:rPr lang="en-US" sz="2400"/>
                        <a:t>Test accuracy</a:t>
                      </a:r>
                    </a:p>
                  </a:txBody>
                  <a:tcPr marL="122465" marR="122465" marT="61232" marB="61232" anchor="ctr"/>
                </a:tc>
                <a:extLst>
                  <a:ext uri="{0D108BD9-81ED-4DB2-BD59-A6C34878D82A}">
                    <a16:rowId xmlns:a16="http://schemas.microsoft.com/office/drawing/2014/main" val="3073721405"/>
                  </a:ext>
                </a:extLst>
              </a:tr>
              <a:tr h="516753">
                <a:tc>
                  <a:txBody>
                    <a:bodyPr/>
                    <a:lstStyle/>
                    <a:p>
                      <a:pPr algn="ctr"/>
                      <a:r>
                        <a:rPr lang="en-US" sz="2400"/>
                        <a:t>Simple Pretrained CNN</a:t>
                      </a:r>
                    </a:p>
                  </a:txBody>
                  <a:tcPr marL="122465" marR="122465" marT="61232" marB="61232" anchor="ctr"/>
                </a:tc>
                <a:tc>
                  <a:txBody>
                    <a:bodyPr/>
                    <a:lstStyle/>
                    <a:p>
                      <a:pPr algn="ctr"/>
                      <a:r>
                        <a:rPr lang="en-US" sz="2400"/>
                        <a:t>57,25% </a:t>
                      </a:r>
                    </a:p>
                  </a:txBody>
                  <a:tcPr marL="122465" marR="122465" marT="61232" marB="61232" anchor="ctr"/>
                </a:tc>
                <a:extLst>
                  <a:ext uri="{0D108BD9-81ED-4DB2-BD59-A6C34878D82A}">
                    <a16:rowId xmlns:a16="http://schemas.microsoft.com/office/drawing/2014/main" val="3526696352"/>
                  </a:ext>
                </a:extLst>
              </a:tr>
              <a:tr h="877721">
                <a:tc>
                  <a:txBody>
                    <a:bodyPr/>
                    <a:lstStyle/>
                    <a:p>
                      <a:pPr algn="ctr"/>
                      <a:r>
                        <a:rPr lang="en-US" sz="2400"/>
                        <a:t>Pretrained CNN + Regularization</a:t>
                      </a:r>
                    </a:p>
                  </a:txBody>
                  <a:tcPr marL="122465" marR="122465" marT="61232" marB="61232" anchor="ctr"/>
                </a:tc>
                <a:tc>
                  <a:txBody>
                    <a:bodyPr/>
                    <a:lstStyle/>
                    <a:p>
                      <a:pPr algn="ctr"/>
                      <a:r>
                        <a:rPr lang="en-US" sz="2400"/>
                        <a:t>71,25%</a:t>
                      </a:r>
                    </a:p>
                  </a:txBody>
                  <a:tcPr marL="122465" marR="122465" marT="61232" marB="61232" anchor="ctr"/>
                </a:tc>
                <a:extLst>
                  <a:ext uri="{0D108BD9-81ED-4DB2-BD59-A6C34878D82A}">
                    <a16:rowId xmlns:a16="http://schemas.microsoft.com/office/drawing/2014/main" val="592659998"/>
                  </a:ext>
                </a:extLst>
              </a:tr>
              <a:tr h="1238690">
                <a:tc>
                  <a:txBody>
                    <a:bodyPr/>
                    <a:lstStyle/>
                    <a:p>
                      <a:pPr algn="ctr"/>
                      <a:r>
                        <a:rPr lang="en-US" sz="2400"/>
                        <a:t>Pretrained CNN + Regularization + class weights</a:t>
                      </a:r>
                    </a:p>
                  </a:txBody>
                  <a:tcPr marL="122465" marR="122465" marT="61232" marB="61232" anchor="ctr"/>
                </a:tc>
                <a:tc>
                  <a:txBody>
                    <a:bodyPr/>
                    <a:lstStyle/>
                    <a:p>
                      <a:pPr algn="ctr"/>
                      <a:r>
                        <a:rPr lang="en-US" sz="2400"/>
                        <a:t>82,5%</a:t>
                      </a:r>
                    </a:p>
                  </a:txBody>
                  <a:tcPr marL="122465" marR="122465" marT="61232" marB="61232" anchor="ctr"/>
                </a:tc>
                <a:extLst>
                  <a:ext uri="{0D108BD9-81ED-4DB2-BD59-A6C34878D82A}">
                    <a16:rowId xmlns:a16="http://schemas.microsoft.com/office/drawing/2014/main" val="3640899768"/>
                  </a:ext>
                </a:extLst>
              </a:tr>
              <a:tr h="877721">
                <a:tc>
                  <a:txBody>
                    <a:bodyPr/>
                    <a:lstStyle/>
                    <a:p>
                      <a:pPr algn="ctr"/>
                      <a:r>
                        <a:rPr lang="en-US" sz="2400"/>
                        <a:t>Derivative Filters + Regularization</a:t>
                      </a:r>
                    </a:p>
                  </a:txBody>
                  <a:tcPr marL="122465" marR="122465" marT="61232" marB="61232" anchor="ctr"/>
                </a:tc>
                <a:tc>
                  <a:txBody>
                    <a:bodyPr/>
                    <a:lstStyle/>
                    <a:p>
                      <a:pPr algn="ctr"/>
                      <a:r>
                        <a:rPr lang="en-US" sz="2400"/>
                        <a:t>61,25%</a:t>
                      </a:r>
                    </a:p>
                  </a:txBody>
                  <a:tcPr marL="122465" marR="122465" marT="61232" marB="61232" anchor="ctr"/>
                </a:tc>
                <a:extLst>
                  <a:ext uri="{0D108BD9-81ED-4DB2-BD59-A6C34878D82A}">
                    <a16:rowId xmlns:a16="http://schemas.microsoft.com/office/drawing/2014/main" val="1477253652"/>
                  </a:ext>
                </a:extLst>
              </a:tr>
            </a:tbl>
          </a:graphicData>
        </a:graphic>
      </p:graphicFrame>
    </p:spTree>
    <p:extLst>
      <p:ext uri="{BB962C8B-B14F-4D97-AF65-F5344CB8AC3E}">
        <p14:creationId xmlns:p14="http://schemas.microsoft.com/office/powerpoint/2010/main" val="78800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11FC-9079-D3DB-2234-1B4214B2D67D}"/>
              </a:ext>
            </a:extLst>
          </p:cNvPr>
          <p:cNvSpPr>
            <a:spLocks noGrp="1"/>
          </p:cNvSpPr>
          <p:nvPr>
            <p:ph type="title"/>
          </p:nvPr>
        </p:nvSpPr>
        <p:spPr/>
        <p:txBody>
          <a:bodyPr/>
          <a:lstStyle/>
          <a:p>
            <a:r>
              <a:rPr lang="en-US"/>
              <a:t>Outline</a:t>
            </a:r>
          </a:p>
        </p:txBody>
      </p:sp>
      <p:graphicFrame>
        <p:nvGraphicFramePr>
          <p:cNvPr id="7" name="Content Placeholder 4">
            <a:extLst>
              <a:ext uri="{FF2B5EF4-FFF2-40B4-BE49-F238E27FC236}">
                <a16:creationId xmlns:a16="http://schemas.microsoft.com/office/drawing/2014/main" id="{90E712A6-3C8F-BFC3-316C-A8B184A9098E}"/>
              </a:ext>
            </a:extLst>
          </p:cNvPr>
          <p:cNvGraphicFramePr>
            <a:graphicFrameLocks noGrp="1"/>
          </p:cNvGraphicFramePr>
          <p:nvPr>
            <p:ph idx="1"/>
          </p:nvPr>
        </p:nvGraphicFramePr>
        <p:xfrm>
          <a:off x="523238" y="2385909"/>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66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AEA9-DB4E-5EAA-2C83-FA90EE00DAB2}"/>
              </a:ext>
            </a:extLst>
          </p:cNvPr>
          <p:cNvSpPr>
            <a:spLocks noGrp="1"/>
          </p:cNvSpPr>
          <p:nvPr>
            <p:ph type="title"/>
          </p:nvPr>
        </p:nvSpPr>
        <p:spPr>
          <a:xfrm>
            <a:off x="1097280" y="263529"/>
            <a:ext cx="10058400" cy="1450757"/>
          </a:xfrm>
        </p:spPr>
        <p:txBody>
          <a:bodyPr>
            <a:normAutofit/>
          </a:bodyPr>
          <a:lstStyle/>
          <a:p>
            <a:r>
              <a:rPr lang="en-US" sz="4800"/>
              <a:t>Preprocessing Phase -</a:t>
            </a:r>
            <a:br>
              <a:rPr lang="en-US" sz="4800"/>
            </a:br>
            <a:r>
              <a:rPr lang="en-US" sz="4800"/>
              <a:t>Image Cropping</a:t>
            </a:r>
          </a:p>
        </p:txBody>
      </p:sp>
      <p:sp>
        <p:nvSpPr>
          <p:cNvPr id="3" name="Content Placeholder 2">
            <a:extLst>
              <a:ext uri="{FF2B5EF4-FFF2-40B4-BE49-F238E27FC236}">
                <a16:creationId xmlns:a16="http://schemas.microsoft.com/office/drawing/2014/main" id="{90D9579F-0593-2430-BD2E-24126F69E633}"/>
              </a:ext>
            </a:extLst>
          </p:cNvPr>
          <p:cNvSpPr>
            <a:spLocks noGrp="1"/>
          </p:cNvSpPr>
          <p:nvPr>
            <p:ph idx="1"/>
          </p:nvPr>
        </p:nvSpPr>
        <p:spPr/>
        <p:txBody>
          <a:bodyPr/>
          <a:lstStyle/>
          <a:p>
            <a:r>
              <a:rPr lang="en-US"/>
              <a:t>As a common image preprocessing for every approach, all images from both training and test sets have been cropped according to their bounding boxes obtained from the respective files.</a:t>
            </a:r>
          </a:p>
        </p:txBody>
      </p:sp>
      <p:grpSp>
        <p:nvGrpSpPr>
          <p:cNvPr id="9" name="Group 8">
            <a:extLst>
              <a:ext uri="{FF2B5EF4-FFF2-40B4-BE49-F238E27FC236}">
                <a16:creationId xmlns:a16="http://schemas.microsoft.com/office/drawing/2014/main" id="{8EAD447D-B693-9F4F-397F-A450854A61EC}"/>
              </a:ext>
            </a:extLst>
          </p:cNvPr>
          <p:cNvGrpSpPr/>
          <p:nvPr/>
        </p:nvGrpSpPr>
        <p:grpSpPr>
          <a:xfrm>
            <a:off x="3272384" y="3429000"/>
            <a:ext cx="5647231" cy="2323539"/>
            <a:chOff x="3818956" y="3816559"/>
            <a:chExt cx="4872829" cy="2015323"/>
          </a:xfrm>
        </p:grpSpPr>
        <p:pic>
          <p:nvPicPr>
            <p:cNvPr id="5" name="Picture 4" descr="A person holding a ball&#10;&#10;Description automatically generated with medium confidence">
              <a:extLst>
                <a:ext uri="{FF2B5EF4-FFF2-40B4-BE49-F238E27FC236}">
                  <a16:creationId xmlns:a16="http://schemas.microsoft.com/office/drawing/2014/main" id="{20832270-E128-5A4A-9A0A-840DC639A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956" y="3816559"/>
              <a:ext cx="2015322" cy="2015323"/>
            </a:xfrm>
            <a:prstGeom prst="rect">
              <a:avLst/>
            </a:prstGeom>
          </p:spPr>
        </p:pic>
        <p:pic>
          <p:nvPicPr>
            <p:cNvPr id="7" name="Picture 6" descr="A hand holding a yellow and black ball&#10;&#10;Description automatically generated">
              <a:extLst>
                <a:ext uri="{FF2B5EF4-FFF2-40B4-BE49-F238E27FC236}">
                  <a16:creationId xmlns:a16="http://schemas.microsoft.com/office/drawing/2014/main" id="{A9BC3C1F-53AE-C254-4D9E-4C38B7706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538" y="4405805"/>
              <a:ext cx="832247" cy="832247"/>
            </a:xfrm>
            <a:prstGeom prst="rect">
              <a:avLst/>
            </a:prstGeom>
          </p:spPr>
        </p:pic>
        <p:sp>
          <p:nvSpPr>
            <p:cNvPr id="8" name="Arrow: Right 7">
              <a:extLst>
                <a:ext uri="{FF2B5EF4-FFF2-40B4-BE49-F238E27FC236}">
                  <a16:creationId xmlns:a16="http://schemas.microsoft.com/office/drawing/2014/main" id="{F673CC4E-B8E1-3569-A358-ECC733D527F1}"/>
                </a:ext>
              </a:extLst>
            </p:cNvPr>
            <p:cNvSpPr/>
            <p:nvPr/>
          </p:nvSpPr>
          <p:spPr>
            <a:xfrm>
              <a:off x="6046039" y="4613868"/>
              <a:ext cx="1601737" cy="4161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30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9FB08-4C9E-E8B3-4513-019263D9B6D7}"/>
              </a:ext>
            </a:extLst>
          </p:cNvPr>
          <p:cNvSpPr>
            <a:spLocks noGrp="1"/>
          </p:cNvSpPr>
          <p:nvPr>
            <p:ph type="title"/>
          </p:nvPr>
        </p:nvSpPr>
        <p:spPr>
          <a:xfrm>
            <a:off x="6411685" y="634946"/>
            <a:ext cx="5127171" cy="1450757"/>
          </a:xfrm>
        </p:spPr>
        <p:txBody>
          <a:bodyPr>
            <a:normAutofit/>
          </a:bodyPr>
          <a:lstStyle/>
          <a:p>
            <a:r>
              <a:rPr lang="en-US"/>
              <a:t>CNN Model</a:t>
            </a:r>
          </a:p>
        </p:txBody>
      </p:sp>
      <p:pic>
        <p:nvPicPr>
          <p:cNvPr id="5" name="Picture 4">
            <a:extLst>
              <a:ext uri="{FF2B5EF4-FFF2-40B4-BE49-F238E27FC236}">
                <a16:creationId xmlns:a16="http://schemas.microsoft.com/office/drawing/2014/main" id="{CDABD383-7969-0DEB-9926-77DE1DBC947B}"/>
              </a:ext>
            </a:extLst>
          </p:cNvPr>
          <p:cNvPicPr>
            <a:picLocks noChangeAspect="1"/>
          </p:cNvPicPr>
          <p:nvPr/>
        </p:nvPicPr>
        <p:blipFill>
          <a:blip r:embed="rId3"/>
          <a:stretch>
            <a:fillRect/>
          </a:stretch>
        </p:blipFill>
        <p:spPr>
          <a:xfrm>
            <a:off x="813141" y="645106"/>
            <a:ext cx="4775449"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DD82BF-94CE-81C2-4A92-7359B40F130D}"/>
              </a:ext>
            </a:extLst>
          </p:cNvPr>
          <p:cNvSpPr>
            <a:spLocks noGrp="1"/>
          </p:cNvSpPr>
          <p:nvPr>
            <p:ph idx="1"/>
          </p:nvPr>
        </p:nvSpPr>
        <p:spPr>
          <a:xfrm>
            <a:off x="6411684" y="2407436"/>
            <a:ext cx="5127172" cy="3461658"/>
          </a:xfrm>
        </p:spPr>
        <p:txBody>
          <a:bodyPr>
            <a:normAutofit fontScale="85000" lnSpcReduction="20000"/>
          </a:bodyPr>
          <a:lstStyle/>
          <a:p>
            <a:r>
              <a:rPr lang="en-US"/>
              <a:t>To compare the future results with a reference model, the standard CNN model used in this project is here reported. </a:t>
            </a:r>
          </a:p>
          <a:p>
            <a:pPr marL="457200" indent="-457200">
              <a:lnSpc>
                <a:spcPct val="100000"/>
              </a:lnSpc>
              <a:buFont typeface="+mj-lt"/>
              <a:buAutoNum type="arabicPeriod"/>
            </a:pPr>
            <a:r>
              <a:rPr lang="en-US" sz="2400" err="1"/>
              <a:t>AlexNet</a:t>
            </a:r>
            <a:r>
              <a:rPr lang="en-US" sz="2400"/>
              <a:t> convolutional layers</a:t>
            </a:r>
          </a:p>
          <a:p>
            <a:pPr marL="457200" indent="-457200">
              <a:lnSpc>
                <a:spcPct val="100000"/>
              </a:lnSpc>
              <a:buFont typeface="+mj-lt"/>
              <a:buAutoNum type="arabicPeriod"/>
            </a:pPr>
            <a:r>
              <a:rPr lang="en-US" sz="2400"/>
              <a:t>Three linear layers (input, hidden, output)</a:t>
            </a:r>
          </a:p>
          <a:p>
            <a:pPr marL="457200" indent="-457200">
              <a:lnSpc>
                <a:spcPct val="100000"/>
              </a:lnSpc>
              <a:buFont typeface="+mj-lt"/>
              <a:buAutoNum type="arabicPeriod"/>
            </a:pPr>
            <a:r>
              <a:rPr lang="en-US" sz="2400" err="1"/>
              <a:t>ReLU</a:t>
            </a:r>
            <a:r>
              <a:rPr lang="en-US" sz="2400"/>
              <a:t> activation</a:t>
            </a:r>
          </a:p>
          <a:p>
            <a:pPr marL="457200" indent="-457200">
              <a:lnSpc>
                <a:spcPct val="100000"/>
              </a:lnSpc>
              <a:buFont typeface="+mj-lt"/>
              <a:buAutoNum type="arabicPeriod"/>
            </a:pPr>
            <a:r>
              <a:rPr lang="en-US" sz="2400"/>
              <a:t>50% Dropout</a:t>
            </a:r>
          </a:p>
          <a:p>
            <a:pPr marL="0" indent="0">
              <a:lnSpc>
                <a:spcPct val="100000"/>
              </a:lnSpc>
              <a:buNone/>
            </a:pPr>
            <a:r>
              <a:rPr lang="en-US" sz="2400"/>
              <a:t>Using this model, a test accuracy of 57,25% is obtained.</a:t>
            </a:r>
          </a:p>
          <a:p>
            <a:endParaRPr lang="en-US"/>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175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99244-335E-C8D8-F016-7EF13B9041F4}"/>
              </a:ext>
            </a:extLst>
          </p:cNvPr>
          <p:cNvSpPr>
            <a:spLocks noGrp="1"/>
          </p:cNvSpPr>
          <p:nvPr>
            <p:ph type="title"/>
          </p:nvPr>
        </p:nvSpPr>
        <p:spPr>
          <a:xfrm>
            <a:off x="642254" y="201282"/>
            <a:ext cx="11325967" cy="1394887"/>
          </a:xfrm>
        </p:spPr>
        <p:txBody>
          <a:bodyPr anchor="t">
            <a:normAutofit/>
          </a:bodyPr>
          <a:lstStyle/>
          <a:p>
            <a:r>
              <a:rPr lang="en-US" sz="4600"/>
              <a:t>First Approach: </a:t>
            </a:r>
            <a:r>
              <a:rPr lang="en-US" sz="4600" err="1"/>
              <a:t>AlexNet</a:t>
            </a:r>
            <a:r>
              <a:rPr lang="en-US" sz="4600"/>
              <a:t> Finetuning with regularization</a:t>
            </a:r>
          </a:p>
        </p:txBody>
      </p:sp>
      <p:sp>
        <p:nvSpPr>
          <p:cNvPr id="3" name="Content Placeholder 2">
            <a:extLst>
              <a:ext uri="{FF2B5EF4-FFF2-40B4-BE49-F238E27FC236}">
                <a16:creationId xmlns:a16="http://schemas.microsoft.com/office/drawing/2014/main" id="{B0AE0E6F-0220-A10D-427E-B50668A9344A}"/>
              </a:ext>
            </a:extLst>
          </p:cNvPr>
          <p:cNvSpPr>
            <a:spLocks noGrp="1"/>
          </p:cNvSpPr>
          <p:nvPr>
            <p:ph idx="1"/>
          </p:nvPr>
        </p:nvSpPr>
        <p:spPr>
          <a:xfrm>
            <a:off x="642255" y="1481559"/>
            <a:ext cx="10907490" cy="3210701"/>
          </a:xfrm>
        </p:spPr>
        <p:txBody>
          <a:bodyPr>
            <a:normAutofit lnSpcReduction="10000"/>
          </a:bodyPr>
          <a:lstStyle/>
          <a:p>
            <a:pPr>
              <a:lnSpc>
                <a:spcPct val="100000"/>
              </a:lnSpc>
            </a:pPr>
            <a:r>
              <a:rPr lang="en-US" sz="2000"/>
              <a:t>As a first approach, the previous CNN model was used but to limit the risk that the net could associate a class to the background of the image, a parameter regularization has been added to the definition of the optimizer (Adam), using the following values:</a:t>
            </a:r>
          </a:p>
          <a:p>
            <a:pPr>
              <a:lnSpc>
                <a:spcPct val="100000"/>
              </a:lnSpc>
              <a:buFont typeface="Arial" panose="020B0604020202020204" pitchFamily="34" charset="0"/>
              <a:buChar char="•"/>
            </a:pPr>
            <a:r>
              <a:rPr lang="en-US" sz="2000" i="1" err="1"/>
              <a:t>learning_rate</a:t>
            </a:r>
            <a:r>
              <a:rPr lang="en-US" sz="2000" i="1"/>
              <a:t>=5e-5; </a:t>
            </a:r>
          </a:p>
          <a:p>
            <a:pPr>
              <a:lnSpc>
                <a:spcPct val="100000"/>
              </a:lnSpc>
              <a:buFont typeface="Arial" panose="020B0604020202020204" pitchFamily="34" charset="0"/>
              <a:buChar char="•"/>
            </a:pPr>
            <a:r>
              <a:rPr lang="en-US" sz="2000" i="1" err="1"/>
              <a:t>weight_decay</a:t>
            </a:r>
            <a:r>
              <a:rPr lang="en-US" sz="2000" i="1"/>
              <a:t>=1e-2</a:t>
            </a:r>
          </a:p>
          <a:p>
            <a:pPr>
              <a:lnSpc>
                <a:spcPct val="100000"/>
              </a:lnSpc>
              <a:buFont typeface="Arial" panose="020B0604020202020204" pitchFamily="34" charset="0"/>
              <a:buChar char="•"/>
            </a:pPr>
            <a:r>
              <a:rPr lang="en-US" sz="2000" i="1" err="1"/>
              <a:t>n_epochs</a:t>
            </a:r>
            <a:r>
              <a:rPr lang="en-US" sz="2000" i="1"/>
              <a:t>=10</a:t>
            </a:r>
          </a:p>
          <a:p>
            <a:pPr marL="0" indent="0">
              <a:lnSpc>
                <a:spcPct val="100000"/>
              </a:lnSpc>
              <a:buNone/>
            </a:pPr>
            <a:r>
              <a:rPr lang="en-US" sz="2000"/>
              <a:t>Leading to a </a:t>
            </a:r>
            <a:r>
              <a:rPr lang="en-US" sz="2000" b="1"/>
              <a:t>train accuracy </a:t>
            </a:r>
            <a:r>
              <a:rPr lang="en-US" sz="2000"/>
              <a:t>of </a:t>
            </a:r>
            <a:r>
              <a:rPr lang="en-US" sz="2000" b="1"/>
              <a:t>99,69%</a:t>
            </a:r>
            <a:r>
              <a:rPr lang="en-US" sz="2000"/>
              <a:t> and </a:t>
            </a:r>
            <a:r>
              <a:rPr lang="en-US" sz="2000" b="1"/>
              <a:t>test accuracy </a:t>
            </a:r>
            <a:r>
              <a:rPr lang="en-US" sz="2000"/>
              <a:t>of </a:t>
            </a:r>
            <a:r>
              <a:rPr lang="en-US" sz="2000" b="1"/>
              <a:t>71,25%</a:t>
            </a:r>
            <a:r>
              <a:rPr lang="en-US" sz="2000"/>
              <a:t>.</a:t>
            </a:r>
            <a:r>
              <a:rPr lang="en-US" sz="2000" b="1"/>
              <a:t> </a:t>
            </a:r>
            <a:r>
              <a:rPr lang="en-US" sz="2000"/>
              <a:t>Therefore, clear improvements are observed with respect to the reference case.</a:t>
            </a:r>
          </a:p>
          <a:p>
            <a:pPr marL="0" indent="0">
              <a:lnSpc>
                <a:spcPct val="100000"/>
              </a:lnSpc>
              <a:buNone/>
            </a:pPr>
            <a:endParaRPr lang="en-US" sz="2000"/>
          </a:p>
          <a:p>
            <a:pPr>
              <a:lnSpc>
                <a:spcPct val="100000"/>
              </a:lnSpc>
            </a:pPr>
            <a:endParaRPr lang="en-US" sz="2000"/>
          </a:p>
        </p:txBody>
      </p:sp>
      <p:pic>
        <p:nvPicPr>
          <p:cNvPr id="1026" name="Picture 2" descr="Intuitions on L1 and L2 Regularisation | by Raimi Karim | Towards Data  Science">
            <a:extLst>
              <a:ext uri="{FF2B5EF4-FFF2-40B4-BE49-F238E27FC236}">
                <a16:creationId xmlns:a16="http://schemas.microsoft.com/office/drawing/2014/main" id="{55D0E26E-A9DF-6EA8-F0F9-ED3E96BA12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81680" y="4692260"/>
            <a:ext cx="6847117" cy="1523483"/>
          </a:xfrm>
          <a:prstGeom prst="rect">
            <a:avLst/>
          </a:prstGeom>
          <a:noFill/>
          <a:extLst>
            <a:ext uri="{909E8E84-426E-40DD-AFC4-6F175D3DCCD1}">
              <a14:hiddenFill xmlns:a14="http://schemas.microsoft.com/office/drawing/2010/main">
                <a:solidFill>
                  <a:srgbClr val="FFFFFF"/>
                </a:solidFill>
              </a14:hiddenFill>
            </a:ext>
          </a:extLst>
        </p:spPr>
      </p:pic>
      <p:sp>
        <p:nvSpPr>
          <p:cNvPr id="1055" name="Rectangle 1054">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159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C62-B8D2-EAB8-0128-F48874101415}"/>
              </a:ext>
            </a:extLst>
          </p:cNvPr>
          <p:cNvSpPr>
            <a:spLocks noGrp="1"/>
          </p:cNvSpPr>
          <p:nvPr>
            <p:ph type="title"/>
          </p:nvPr>
        </p:nvSpPr>
        <p:spPr/>
        <p:txBody>
          <a:bodyPr/>
          <a:lstStyle/>
          <a:p>
            <a:r>
              <a:rPr lang="en-US"/>
              <a:t>Second Approach: Class weights loss</a:t>
            </a:r>
          </a:p>
        </p:txBody>
      </p:sp>
      <p:sp>
        <p:nvSpPr>
          <p:cNvPr id="3" name="Content Placeholder 2">
            <a:extLst>
              <a:ext uri="{FF2B5EF4-FFF2-40B4-BE49-F238E27FC236}">
                <a16:creationId xmlns:a16="http://schemas.microsoft.com/office/drawing/2014/main" id="{6E02F2FD-BA4A-A092-02F2-A27E57DFFA6F}"/>
              </a:ext>
            </a:extLst>
          </p:cNvPr>
          <p:cNvSpPr>
            <a:spLocks noGrp="1"/>
          </p:cNvSpPr>
          <p:nvPr>
            <p:ph idx="1"/>
          </p:nvPr>
        </p:nvSpPr>
        <p:spPr/>
        <p:txBody>
          <a:bodyPr/>
          <a:lstStyle/>
          <a:p>
            <a:r>
              <a:rPr lang="en-US"/>
              <a:t>Even though there are not problems related to class distribution in the training set, the bias of the background causes an uneven distribution of the predictions in the test set. To account for this unbalance, classes weights in determining the loss function are redefined so that less importance is given when correctly predicting class 0, i.e., the one which has the same background as every image in the test set.</a:t>
            </a:r>
          </a:p>
          <a:p>
            <a:r>
              <a:rPr lang="en-US"/>
              <a:t>This lead, of course, to a slightly lower train accuracy (</a:t>
            </a:r>
            <a:r>
              <a:rPr lang="en-US" b="1"/>
              <a:t>90,94%</a:t>
            </a:r>
            <a:r>
              <a:rPr lang="en-US"/>
              <a:t>), as the model tends to “purposely” get some instances of class 0 wrong, but also to an ‘artificially’ higher test accuracy (</a:t>
            </a:r>
            <a:r>
              <a:rPr lang="en-US" b="1"/>
              <a:t>82,5%</a:t>
            </a:r>
            <a:r>
              <a:rPr lang="en-US"/>
              <a:t>).</a:t>
            </a:r>
          </a:p>
        </p:txBody>
      </p:sp>
    </p:spTree>
    <p:extLst>
      <p:ext uri="{BB962C8B-B14F-4D97-AF65-F5344CB8AC3E}">
        <p14:creationId xmlns:p14="http://schemas.microsoft.com/office/powerpoint/2010/main" val="370278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C62-B8D2-EAB8-0128-F48874101415}"/>
              </a:ext>
            </a:extLst>
          </p:cNvPr>
          <p:cNvSpPr>
            <a:spLocks noGrp="1"/>
          </p:cNvSpPr>
          <p:nvPr>
            <p:ph type="title"/>
          </p:nvPr>
        </p:nvSpPr>
        <p:spPr>
          <a:xfrm>
            <a:off x="1073757" y="93025"/>
            <a:ext cx="10044485" cy="853359"/>
          </a:xfrm>
        </p:spPr>
        <p:txBody>
          <a:bodyPr/>
          <a:lstStyle/>
          <a:p>
            <a:r>
              <a:rPr lang="en-US"/>
              <a:t>Second Approach: Loss Class weights</a:t>
            </a:r>
          </a:p>
        </p:txBody>
      </p:sp>
      <p:sp>
        <p:nvSpPr>
          <p:cNvPr id="18" name="Rectangle 17">
            <a:extLst>
              <a:ext uri="{FF2B5EF4-FFF2-40B4-BE49-F238E27FC236}">
                <a16:creationId xmlns:a16="http://schemas.microsoft.com/office/drawing/2014/main" id="{A8C6D764-2130-0784-B9AA-76169872897C}"/>
              </a:ext>
            </a:extLst>
          </p:cNvPr>
          <p:cNvSpPr/>
          <p:nvPr/>
        </p:nvSpPr>
        <p:spPr>
          <a:xfrm>
            <a:off x="884583" y="1560443"/>
            <a:ext cx="10376452" cy="6555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42C754B-255D-718B-D4F7-D3A10BAB056E}"/>
              </a:ext>
            </a:extLst>
          </p:cNvPr>
          <p:cNvGrpSpPr/>
          <p:nvPr/>
        </p:nvGrpSpPr>
        <p:grpSpPr>
          <a:xfrm>
            <a:off x="299442" y="1116624"/>
            <a:ext cx="6777219" cy="2397496"/>
            <a:chOff x="1261859" y="3721477"/>
            <a:chExt cx="9986245" cy="2518456"/>
          </a:xfrm>
          <a:solidFill>
            <a:schemeClr val="bg1"/>
          </a:solidFill>
        </p:grpSpPr>
        <p:pic>
          <p:nvPicPr>
            <p:cNvPr id="11" name="Picture 10">
              <a:extLst>
                <a:ext uri="{FF2B5EF4-FFF2-40B4-BE49-F238E27FC236}">
                  <a16:creationId xmlns:a16="http://schemas.microsoft.com/office/drawing/2014/main" id="{CC5437F2-9067-43A1-FAF3-D3DDD65B1305}"/>
                </a:ext>
              </a:extLst>
            </p:cNvPr>
            <p:cNvPicPr>
              <a:picLocks noChangeAspect="1"/>
            </p:cNvPicPr>
            <p:nvPr/>
          </p:nvPicPr>
          <p:blipFill>
            <a:blip r:embed="rId3"/>
            <a:stretch>
              <a:fillRect/>
            </a:stretch>
          </p:blipFill>
          <p:spPr>
            <a:xfrm>
              <a:off x="6454202" y="3721477"/>
              <a:ext cx="4793902" cy="2518456"/>
            </a:xfrm>
            <a:prstGeom prst="rect">
              <a:avLst/>
            </a:prstGeom>
            <a:grpFill/>
          </p:spPr>
        </p:pic>
        <p:pic>
          <p:nvPicPr>
            <p:cNvPr id="14" name="Picture 13">
              <a:extLst>
                <a:ext uri="{FF2B5EF4-FFF2-40B4-BE49-F238E27FC236}">
                  <a16:creationId xmlns:a16="http://schemas.microsoft.com/office/drawing/2014/main" id="{DE7649B8-20CD-3DE9-0D2B-6EE647AE0817}"/>
                </a:ext>
              </a:extLst>
            </p:cNvPr>
            <p:cNvPicPr>
              <a:picLocks noChangeAspect="1"/>
            </p:cNvPicPr>
            <p:nvPr/>
          </p:nvPicPr>
          <p:blipFill>
            <a:blip r:embed="rId4"/>
            <a:stretch>
              <a:fillRect/>
            </a:stretch>
          </p:blipFill>
          <p:spPr>
            <a:xfrm>
              <a:off x="1261859" y="4790146"/>
              <a:ext cx="5051000" cy="1449787"/>
            </a:xfrm>
            <a:prstGeom prst="rect">
              <a:avLst/>
            </a:prstGeom>
            <a:grpFill/>
          </p:spPr>
        </p:pic>
      </p:grpSp>
      <p:grpSp>
        <p:nvGrpSpPr>
          <p:cNvPr id="15" name="Group 14">
            <a:extLst>
              <a:ext uri="{FF2B5EF4-FFF2-40B4-BE49-F238E27FC236}">
                <a16:creationId xmlns:a16="http://schemas.microsoft.com/office/drawing/2014/main" id="{02991CFA-F295-144B-0DCB-37A9F6E046B8}"/>
              </a:ext>
            </a:extLst>
          </p:cNvPr>
          <p:cNvGrpSpPr/>
          <p:nvPr/>
        </p:nvGrpSpPr>
        <p:grpSpPr>
          <a:xfrm>
            <a:off x="413264" y="3780311"/>
            <a:ext cx="6628132" cy="2397496"/>
            <a:chOff x="504187" y="738558"/>
            <a:chExt cx="11034577" cy="2739285"/>
          </a:xfrm>
        </p:grpSpPr>
        <p:pic>
          <p:nvPicPr>
            <p:cNvPr id="16" name="Picture 15">
              <a:extLst>
                <a:ext uri="{FF2B5EF4-FFF2-40B4-BE49-F238E27FC236}">
                  <a16:creationId xmlns:a16="http://schemas.microsoft.com/office/drawing/2014/main" id="{A66A96DE-BA38-CE7F-9163-A30CDA59C28A}"/>
                </a:ext>
              </a:extLst>
            </p:cNvPr>
            <p:cNvPicPr>
              <a:picLocks noChangeAspect="1"/>
            </p:cNvPicPr>
            <p:nvPr/>
          </p:nvPicPr>
          <p:blipFill>
            <a:blip r:embed="rId5"/>
            <a:stretch>
              <a:fillRect/>
            </a:stretch>
          </p:blipFill>
          <p:spPr>
            <a:xfrm>
              <a:off x="504187" y="1737360"/>
              <a:ext cx="5705438" cy="1658966"/>
            </a:xfrm>
            <a:prstGeom prst="rect">
              <a:avLst/>
            </a:prstGeom>
          </p:spPr>
        </p:pic>
        <p:pic>
          <p:nvPicPr>
            <p:cNvPr id="17" name="Picture 16">
              <a:extLst>
                <a:ext uri="{FF2B5EF4-FFF2-40B4-BE49-F238E27FC236}">
                  <a16:creationId xmlns:a16="http://schemas.microsoft.com/office/drawing/2014/main" id="{A5013371-B8D9-BF98-4A82-52F4F1E3E97C}"/>
                </a:ext>
              </a:extLst>
            </p:cNvPr>
            <p:cNvPicPr>
              <a:picLocks noChangeAspect="1"/>
            </p:cNvPicPr>
            <p:nvPr/>
          </p:nvPicPr>
          <p:blipFill>
            <a:blip r:embed="rId6"/>
            <a:stretch>
              <a:fillRect/>
            </a:stretch>
          </p:blipFill>
          <p:spPr>
            <a:xfrm>
              <a:off x="6348119" y="738558"/>
              <a:ext cx="5190645" cy="2739285"/>
            </a:xfrm>
            <a:prstGeom prst="rect">
              <a:avLst/>
            </a:prstGeom>
          </p:spPr>
        </p:pic>
      </p:grpSp>
      <p:sp>
        <p:nvSpPr>
          <p:cNvPr id="19" name="Rectangle 18">
            <a:extLst>
              <a:ext uri="{FF2B5EF4-FFF2-40B4-BE49-F238E27FC236}">
                <a16:creationId xmlns:a16="http://schemas.microsoft.com/office/drawing/2014/main" id="{4477B70A-CA93-FDC2-B1E5-C6F9107B5B15}"/>
              </a:ext>
            </a:extLst>
          </p:cNvPr>
          <p:cNvSpPr/>
          <p:nvPr/>
        </p:nvSpPr>
        <p:spPr>
          <a:xfrm>
            <a:off x="7454348" y="1311965"/>
            <a:ext cx="4391828" cy="20275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First case: Equal Weights</a:t>
            </a:r>
          </a:p>
        </p:txBody>
      </p:sp>
      <p:sp>
        <p:nvSpPr>
          <p:cNvPr id="20" name="Rectangle 19">
            <a:extLst>
              <a:ext uri="{FF2B5EF4-FFF2-40B4-BE49-F238E27FC236}">
                <a16:creationId xmlns:a16="http://schemas.microsoft.com/office/drawing/2014/main" id="{23627C2C-DF57-C0A7-24CB-C1FDC90BE285}"/>
              </a:ext>
            </a:extLst>
          </p:cNvPr>
          <p:cNvSpPr/>
          <p:nvPr/>
        </p:nvSpPr>
        <p:spPr>
          <a:xfrm>
            <a:off x="7421219" y="3965267"/>
            <a:ext cx="4391828" cy="20275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Second Case: </a:t>
            </a:r>
          </a:p>
          <a:p>
            <a:pPr algn="ctr"/>
            <a:r>
              <a:rPr lang="en-US" sz="2400"/>
              <a:t>Weights= [1, 8, 8, 8, 8, 8, 8, 8]</a:t>
            </a:r>
          </a:p>
        </p:txBody>
      </p:sp>
    </p:spTree>
    <p:extLst>
      <p:ext uri="{BB962C8B-B14F-4D97-AF65-F5344CB8AC3E}">
        <p14:creationId xmlns:p14="http://schemas.microsoft.com/office/powerpoint/2010/main" val="116578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4F3F8-26CD-2737-E4B6-AE6B83713453}"/>
              </a:ext>
            </a:extLst>
          </p:cNvPr>
          <p:cNvSpPr>
            <a:spLocks noGrp="1"/>
          </p:cNvSpPr>
          <p:nvPr>
            <p:ph type="title"/>
          </p:nvPr>
        </p:nvSpPr>
        <p:spPr>
          <a:xfrm>
            <a:off x="820174" y="1"/>
            <a:ext cx="9592069" cy="1083754"/>
          </a:xfrm>
        </p:spPr>
        <p:txBody>
          <a:bodyPr>
            <a:normAutofit/>
          </a:bodyPr>
          <a:lstStyle/>
          <a:p>
            <a:r>
              <a:rPr lang="en-US"/>
              <a:t>Third Approach: Derivative Filter</a:t>
            </a:r>
          </a:p>
        </p:txBody>
      </p:sp>
      <p:pic>
        <p:nvPicPr>
          <p:cNvPr id="6" name="Picture 5">
            <a:extLst>
              <a:ext uri="{FF2B5EF4-FFF2-40B4-BE49-F238E27FC236}">
                <a16:creationId xmlns:a16="http://schemas.microsoft.com/office/drawing/2014/main" id="{76C4A4A5-27F8-3A64-092C-E5AB6E31E4CB}"/>
              </a:ext>
            </a:extLst>
          </p:cNvPr>
          <p:cNvPicPr>
            <a:picLocks noChangeAspect="1"/>
          </p:cNvPicPr>
          <p:nvPr/>
        </p:nvPicPr>
        <p:blipFill rotWithShape="1">
          <a:blip r:embed="rId3"/>
          <a:srcRect l="1576" t="648"/>
          <a:stretch/>
        </p:blipFill>
        <p:spPr>
          <a:xfrm>
            <a:off x="868479" y="1981200"/>
            <a:ext cx="3663664" cy="3793046"/>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966A6E4-1B69-C6B0-CCA6-5D113284B25D}"/>
              </a:ext>
            </a:extLst>
          </p:cNvPr>
          <p:cNvGraphicFramePr>
            <a:graphicFrameLocks noGrp="1"/>
          </p:cNvGraphicFramePr>
          <p:nvPr>
            <p:ph idx="1"/>
            <p:extLst>
              <p:ext uri="{D42A27DB-BD31-4B8C-83A1-F6EECF244321}">
                <p14:modId xmlns:p14="http://schemas.microsoft.com/office/powerpoint/2010/main" val="4046007031"/>
              </p:ext>
            </p:extLst>
          </p:nvPr>
        </p:nvGraphicFramePr>
        <p:xfrm>
          <a:off x="4984955" y="924233"/>
          <a:ext cx="6754761" cy="5644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a:extLst>
              <a:ext uri="{FF2B5EF4-FFF2-40B4-BE49-F238E27FC236}">
                <a16:creationId xmlns:a16="http://schemas.microsoft.com/office/drawing/2014/main" id="{0E838DF6-D24C-CC42-243F-1903453A683C}"/>
              </a:ext>
            </a:extLst>
          </p:cNvPr>
          <p:cNvSpPr/>
          <p:nvPr/>
        </p:nvSpPr>
        <p:spPr>
          <a:xfrm>
            <a:off x="820174" y="1083754"/>
            <a:ext cx="8962923" cy="167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1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D67E1-7F1E-2D64-3AB8-96598C875E1C}"/>
              </a:ext>
            </a:extLst>
          </p:cNvPr>
          <p:cNvSpPr>
            <a:spLocks noGrp="1"/>
          </p:cNvSpPr>
          <p:nvPr>
            <p:ph type="title"/>
          </p:nvPr>
        </p:nvSpPr>
        <p:spPr>
          <a:xfrm>
            <a:off x="633999" y="4550230"/>
            <a:ext cx="10909073" cy="957902"/>
          </a:xfrm>
        </p:spPr>
        <p:txBody>
          <a:bodyPr vert="horz" lIns="91440" tIns="45720" rIns="91440" bIns="45720" rtlCol="0" anchor="b">
            <a:normAutofit/>
          </a:bodyPr>
          <a:lstStyle/>
          <a:p>
            <a:pPr>
              <a:lnSpc>
                <a:spcPct val="90000"/>
              </a:lnSpc>
            </a:pPr>
            <a:r>
              <a:rPr lang="en-US" sz="4700">
                <a:solidFill>
                  <a:schemeClr val="tx1">
                    <a:lumMod val="85000"/>
                    <a:lumOff val="15000"/>
                  </a:schemeClr>
                </a:solidFill>
              </a:rPr>
              <a:t>Derivative Filter Processing Result Examples</a:t>
            </a:r>
          </a:p>
        </p:txBody>
      </p:sp>
      <p:pic>
        <p:nvPicPr>
          <p:cNvPr id="12" name="Content Placeholder 6">
            <a:extLst>
              <a:ext uri="{FF2B5EF4-FFF2-40B4-BE49-F238E27FC236}">
                <a16:creationId xmlns:a16="http://schemas.microsoft.com/office/drawing/2014/main" id="{88F7E9D5-D2A5-ECA6-3AB8-92B6C4BF4ED7}"/>
              </a:ext>
            </a:extLst>
          </p:cNvPr>
          <p:cNvPicPr>
            <a:picLocks noChangeAspect="1"/>
          </p:cNvPicPr>
          <p:nvPr/>
        </p:nvPicPr>
        <p:blipFill>
          <a:blip r:embed="rId3"/>
          <a:stretch>
            <a:fillRect/>
          </a:stretch>
        </p:blipFill>
        <p:spPr>
          <a:xfrm>
            <a:off x="7199022" y="787744"/>
            <a:ext cx="3611765" cy="3602736"/>
          </a:xfrm>
          <a:prstGeom prst="rect">
            <a:avLst/>
          </a:prstGeom>
        </p:spPr>
      </p:pic>
      <p:pic>
        <p:nvPicPr>
          <p:cNvPr id="14" name="Picture 13">
            <a:extLst>
              <a:ext uri="{FF2B5EF4-FFF2-40B4-BE49-F238E27FC236}">
                <a16:creationId xmlns:a16="http://schemas.microsoft.com/office/drawing/2014/main" id="{869D8C4E-84A6-7497-DB74-BF7BC37AF30D}"/>
              </a:ext>
            </a:extLst>
          </p:cNvPr>
          <p:cNvPicPr>
            <a:picLocks noChangeAspect="1"/>
          </p:cNvPicPr>
          <p:nvPr/>
        </p:nvPicPr>
        <p:blipFill>
          <a:blip r:embed="rId4"/>
          <a:stretch>
            <a:fillRect/>
          </a:stretch>
        </p:blipFill>
        <p:spPr>
          <a:xfrm>
            <a:off x="1381213" y="772959"/>
            <a:ext cx="3620839" cy="3602736"/>
          </a:xfrm>
          <a:prstGeom prst="rect">
            <a:avLst/>
          </a:prstGeom>
        </p:spPr>
      </p:pic>
      <p:cxnSp>
        <p:nvCxnSpPr>
          <p:cNvPr id="25" name="Straight Connector 24">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032F084D-E60A-A770-9104-2C73D3E6DD57}"/>
              </a:ext>
            </a:extLst>
          </p:cNvPr>
          <p:cNvSpPr txBox="1"/>
          <p:nvPr/>
        </p:nvSpPr>
        <p:spPr>
          <a:xfrm>
            <a:off x="8341279" y="349830"/>
            <a:ext cx="1401418" cy="369332"/>
          </a:xfrm>
          <a:prstGeom prst="rect">
            <a:avLst/>
          </a:prstGeom>
          <a:noFill/>
        </p:spPr>
        <p:txBody>
          <a:bodyPr wrap="square" rtlCol="0">
            <a:spAutoFit/>
          </a:bodyPr>
          <a:lstStyle/>
          <a:p>
            <a:r>
              <a:rPr lang="en-US"/>
              <a:t>Test Example</a:t>
            </a:r>
          </a:p>
        </p:txBody>
      </p:sp>
      <p:sp>
        <p:nvSpPr>
          <p:cNvPr id="20" name="TextBox 19">
            <a:extLst>
              <a:ext uri="{FF2B5EF4-FFF2-40B4-BE49-F238E27FC236}">
                <a16:creationId xmlns:a16="http://schemas.microsoft.com/office/drawing/2014/main" id="{A9B95779-DA94-7665-0A76-CAEDBD62318F}"/>
              </a:ext>
            </a:extLst>
          </p:cNvPr>
          <p:cNvSpPr txBox="1"/>
          <p:nvPr/>
        </p:nvSpPr>
        <p:spPr>
          <a:xfrm>
            <a:off x="2449303" y="328139"/>
            <a:ext cx="1484657" cy="369332"/>
          </a:xfrm>
          <a:prstGeom prst="rect">
            <a:avLst/>
          </a:prstGeom>
          <a:noFill/>
        </p:spPr>
        <p:txBody>
          <a:bodyPr wrap="square" rtlCol="0">
            <a:spAutoFit/>
          </a:bodyPr>
          <a:lstStyle/>
          <a:p>
            <a:r>
              <a:rPr lang="en-US"/>
              <a:t>Train Example</a:t>
            </a:r>
          </a:p>
        </p:txBody>
      </p:sp>
    </p:spTree>
    <p:extLst>
      <p:ext uri="{BB962C8B-B14F-4D97-AF65-F5344CB8AC3E}">
        <p14:creationId xmlns:p14="http://schemas.microsoft.com/office/powerpoint/2010/main" val="393683883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11B25"/>
      </a:dk2>
      <a:lt2>
        <a:srgbClr val="F0F3F2"/>
      </a:lt2>
      <a:accent1>
        <a:srgbClr val="C34D7F"/>
      </a:accent1>
      <a:accent2>
        <a:srgbClr val="B13B9F"/>
      </a:accent2>
      <a:accent3>
        <a:srgbClr val="A44DC3"/>
      </a:accent3>
      <a:accent4>
        <a:srgbClr val="613BB1"/>
      </a:accent4>
      <a:accent5>
        <a:srgbClr val="4D58C3"/>
      </a:accent5>
      <a:accent6>
        <a:srgbClr val="3B77B1"/>
      </a:accent6>
      <a:hlink>
        <a:srgbClr val="665FC9"/>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1697</Words>
  <Application>Microsoft Office PowerPoint</Application>
  <PresentationFormat>Widescreen</PresentationFormat>
  <Paragraphs>117</Paragraphs>
  <Slides>14</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Calibri</vt:lpstr>
      <vt:lpstr>Tw Cen MT</vt:lpstr>
      <vt:lpstr>RetrospectVTI</vt:lpstr>
      <vt:lpstr>Cognitive Computing and Artificial Intelligence: Final Project</vt:lpstr>
      <vt:lpstr>Outline</vt:lpstr>
      <vt:lpstr>Preprocessing Phase - Image Cropping</vt:lpstr>
      <vt:lpstr>CNN Model</vt:lpstr>
      <vt:lpstr>First Approach: AlexNet Finetuning with regularization</vt:lpstr>
      <vt:lpstr>Second Approach: Class weights loss</vt:lpstr>
      <vt:lpstr>Second Approach: Loss Class weights</vt:lpstr>
      <vt:lpstr>Third Approach: Derivative Filter</vt:lpstr>
      <vt:lpstr>Derivative Filter Processing Result Examples</vt:lpstr>
      <vt:lpstr>Third Approach: Final results</vt:lpstr>
      <vt:lpstr>Other Tried Solutions</vt:lpstr>
      <vt:lpstr>One last approach: Background removal</vt:lpstr>
      <vt:lpstr>Algorithm Example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Computing and Artificial Intelligence: Final Project</dc:title>
  <dc:creator>alberto motta</dc:creator>
  <cp:lastModifiedBy>Giulio Lecci</cp:lastModifiedBy>
  <cp:revision>13</cp:revision>
  <dcterms:created xsi:type="dcterms:W3CDTF">2023-07-01T12:44:56Z</dcterms:created>
  <dcterms:modified xsi:type="dcterms:W3CDTF">2023-07-04T17:42:12Z</dcterms:modified>
</cp:coreProperties>
</file>