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5" r:id="rId7"/>
    <p:sldId id="264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29/03/2022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29/03/2022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29/03/2022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29/03/2022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29/03/2022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29/03/2022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29/03/2022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>
                <a:solidFill>
                  <a:srgbClr val="FFFFFF"/>
                </a:solidFill>
              </a:rPr>
              <a:t>MHW1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Giulio Lecci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1000002090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25/03/2022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Layout complessivo HTML+CSS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B2C4215-2064-4343-A60A-39201F99B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445" y="10138"/>
            <a:ext cx="1792209" cy="68580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45CA6C3-5832-43D7-96F6-18CAA44DE1BB}"/>
              </a:ext>
            </a:extLst>
          </p:cNvPr>
          <p:cNvSpPr txBox="1"/>
          <p:nvPr/>
        </p:nvSpPr>
        <p:spPr>
          <a:xfrm>
            <a:off x="4633859" y="452306"/>
            <a:ext cx="4270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Ecco come appare il sito nella sua interezza </a:t>
            </a:r>
          </a:p>
          <a:p>
            <a:r>
              <a:rPr lang="it-IT" dirty="0"/>
              <a:t>visualizzato da PC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E62CA08-73B5-45B8-98C0-8CBDFE19BD9D}"/>
              </a:ext>
            </a:extLst>
          </p:cNvPr>
          <p:cNvSpPr txBox="1"/>
          <p:nvPr/>
        </p:nvSpPr>
        <p:spPr>
          <a:xfrm>
            <a:off x="4633859" y="5145340"/>
            <a:ext cx="48215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È disponibile anche una visualizzazione da mobile</a:t>
            </a:r>
          </a:p>
          <a:p>
            <a:r>
              <a:rPr lang="it-IT" dirty="0"/>
              <a:t>con alcune modifiche</a:t>
            </a:r>
          </a:p>
          <a:p>
            <a:r>
              <a:rPr lang="it-IT" dirty="0"/>
              <a:t>per una migliore fruibilità</a:t>
            </a:r>
          </a:p>
        </p:txBody>
      </p:sp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Header</a:t>
            </a:r>
          </a:p>
        </p:txBody>
      </p:sp>
      <p:sp>
        <p:nvSpPr>
          <p:cNvPr id="5" name="Parentesi graffa aperta 4">
            <a:extLst>
              <a:ext uri="{FF2B5EF4-FFF2-40B4-BE49-F238E27FC236}">
                <a16:creationId xmlns:a16="http://schemas.microsoft.com/office/drawing/2014/main" id="{49959DAE-8CC8-4B62-B6F4-6E42E230558B}"/>
              </a:ext>
            </a:extLst>
          </p:cNvPr>
          <p:cNvSpPr/>
          <p:nvPr/>
        </p:nvSpPr>
        <p:spPr>
          <a:xfrm>
            <a:off x="5150090" y="10138"/>
            <a:ext cx="159376" cy="24879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042B5D4-4ABA-4F6D-AD48-EB91792C42EC}"/>
              </a:ext>
            </a:extLst>
          </p:cNvPr>
          <p:cNvSpPr txBox="1"/>
          <p:nvPr/>
        </p:nvSpPr>
        <p:spPr>
          <a:xfrm>
            <a:off x="4356455" y="1069454"/>
            <a:ext cx="823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500 PX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24731CAF-C607-4C81-86BA-8CAFCB886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754" y="-10142"/>
            <a:ext cx="6584434" cy="3031707"/>
          </a:xfrm>
          <a:prstGeom prst="rect">
            <a:avLst/>
          </a:prstGeom>
        </p:spPr>
      </p:pic>
      <p:sp>
        <p:nvSpPr>
          <p:cNvPr id="17" name="Parentesi graffa aperta 16">
            <a:extLst>
              <a:ext uri="{FF2B5EF4-FFF2-40B4-BE49-F238E27FC236}">
                <a16:creationId xmlns:a16="http://schemas.microsoft.com/office/drawing/2014/main" id="{2C79F265-950F-4AA3-86AE-90FAC5E81C51}"/>
              </a:ext>
            </a:extLst>
          </p:cNvPr>
          <p:cNvSpPr/>
          <p:nvPr/>
        </p:nvSpPr>
        <p:spPr>
          <a:xfrm rot="16200000">
            <a:off x="8493248" y="471642"/>
            <a:ext cx="387107" cy="20456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940D65F-4203-4E4C-ADB0-BD68C41F7144}"/>
              </a:ext>
            </a:extLst>
          </p:cNvPr>
          <p:cNvSpPr txBox="1"/>
          <p:nvPr/>
        </p:nvSpPr>
        <p:spPr>
          <a:xfrm>
            <a:off x="8479622" y="1505711"/>
            <a:ext cx="757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&lt;</a:t>
            </a:r>
            <a:r>
              <a:rPr lang="it-IT" sz="1400" dirty="0"/>
              <a:t>700PX</a:t>
            </a:r>
          </a:p>
        </p:txBody>
      </p:sp>
      <p:sp>
        <p:nvSpPr>
          <p:cNvPr id="23" name="Parentesi graffa aperta 22">
            <a:extLst>
              <a:ext uri="{FF2B5EF4-FFF2-40B4-BE49-F238E27FC236}">
                <a16:creationId xmlns:a16="http://schemas.microsoft.com/office/drawing/2014/main" id="{588834AB-D918-4CA6-9495-4EA33AD2D077}"/>
              </a:ext>
            </a:extLst>
          </p:cNvPr>
          <p:cNvSpPr/>
          <p:nvPr/>
        </p:nvSpPr>
        <p:spPr>
          <a:xfrm>
            <a:off x="7990836" y="2280603"/>
            <a:ext cx="257814" cy="4752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79D2E231-16D4-4FFB-9865-E701ACE29D8A}"/>
              </a:ext>
            </a:extLst>
          </p:cNvPr>
          <p:cNvSpPr txBox="1"/>
          <p:nvPr/>
        </p:nvSpPr>
        <p:spPr>
          <a:xfrm>
            <a:off x="7424061" y="2344214"/>
            <a:ext cx="628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100px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2216CC7-96B5-4AF9-8CF9-E3D13AFE7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958" y="3408937"/>
            <a:ext cx="6579230" cy="3098068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242D9719-18DF-45A7-8860-46AC287CAC95}"/>
              </a:ext>
            </a:extLst>
          </p:cNvPr>
          <p:cNvSpPr txBox="1"/>
          <p:nvPr/>
        </p:nvSpPr>
        <p:spPr>
          <a:xfrm>
            <a:off x="6687962" y="305966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HTML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4AF9633-C5B1-4DC0-A802-5D23F3CCF5F7}"/>
              </a:ext>
            </a:extLst>
          </p:cNvPr>
          <p:cNvSpPr txBox="1"/>
          <p:nvPr/>
        </p:nvSpPr>
        <p:spPr>
          <a:xfrm>
            <a:off x="10473179" y="306980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CSS</a:t>
            </a:r>
          </a:p>
        </p:txBody>
      </p:sp>
      <p:sp>
        <p:nvSpPr>
          <p:cNvPr id="11" name="Parentesi graffa aperta 10">
            <a:extLst>
              <a:ext uri="{FF2B5EF4-FFF2-40B4-BE49-F238E27FC236}">
                <a16:creationId xmlns:a16="http://schemas.microsoft.com/office/drawing/2014/main" id="{997F9426-913E-49C4-A952-FC20AC805460}"/>
              </a:ext>
            </a:extLst>
          </p:cNvPr>
          <p:cNvSpPr/>
          <p:nvPr/>
        </p:nvSpPr>
        <p:spPr>
          <a:xfrm rot="10800000">
            <a:off x="9163049" y="2280602"/>
            <a:ext cx="157065" cy="2311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877F5F7-9F49-4B11-955E-E461999DEDBF}"/>
              </a:ext>
            </a:extLst>
          </p:cNvPr>
          <p:cNvSpPr txBox="1"/>
          <p:nvPr/>
        </p:nvSpPr>
        <p:spPr>
          <a:xfrm>
            <a:off x="9236689" y="2214174"/>
            <a:ext cx="536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50px</a:t>
            </a:r>
          </a:p>
        </p:txBody>
      </p:sp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Menù navigazione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099F2B8-4BB6-414D-8B33-68214B96E08C}"/>
              </a:ext>
            </a:extLst>
          </p:cNvPr>
          <p:cNvSpPr txBox="1"/>
          <p:nvPr/>
        </p:nvSpPr>
        <p:spPr>
          <a:xfrm>
            <a:off x="4044920" y="58685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HTML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54009A8A-CD1A-4FDF-89C0-FBA360B073E0}"/>
              </a:ext>
            </a:extLst>
          </p:cNvPr>
          <p:cNvSpPr txBox="1"/>
          <p:nvPr/>
        </p:nvSpPr>
        <p:spPr>
          <a:xfrm>
            <a:off x="8764791" y="3622418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CSS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40A1EA1-BB2F-41F6-BB62-5A5F9F4E2133}"/>
              </a:ext>
            </a:extLst>
          </p:cNvPr>
          <p:cNvSpPr txBox="1"/>
          <p:nvPr/>
        </p:nvSpPr>
        <p:spPr>
          <a:xfrm>
            <a:off x="4173752" y="4534704"/>
            <a:ext cx="571246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Si noti come il quarto </a:t>
            </a:r>
            <a:r>
              <a:rPr lang="it-IT" dirty="0" err="1"/>
              <a:t>button</a:t>
            </a:r>
            <a:r>
              <a:rPr lang="it-IT" dirty="0"/>
              <a:t> abbia volutamente una</a:t>
            </a:r>
          </a:p>
          <a:p>
            <a:r>
              <a:rPr lang="it-IT" dirty="0"/>
              <a:t>colorazione diversa, per altro è «animato» da un codice</a:t>
            </a:r>
          </a:p>
          <a:p>
            <a:r>
              <a:rPr lang="it-IT" dirty="0"/>
              <a:t>che gli fa cambiare ulteriormente colore quando ci si passa</a:t>
            </a:r>
          </a:p>
          <a:p>
            <a:r>
              <a:rPr lang="it-IT" dirty="0"/>
              <a:t>sopra col cursore (il quale cambia stile passando da freccia</a:t>
            </a:r>
          </a:p>
          <a:p>
            <a:r>
              <a:rPr lang="it-IT" dirty="0"/>
              <a:t>a puntatore) .</a:t>
            </a:r>
          </a:p>
          <a:p>
            <a:r>
              <a:rPr lang="it-IT" dirty="0"/>
              <a:t>È inoltre presente una modifica che passando alla modalità</a:t>
            </a:r>
          </a:p>
          <a:p>
            <a:r>
              <a:rPr lang="it-IT" dirty="0"/>
              <a:t>mobile, riduce i 4 </a:t>
            </a:r>
            <a:r>
              <a:rPr lang="it-IT" dirty="0" err="1"/>
              <a:t>buttons</a:t>
            </a:r>
            <a:r>
              <a:rPr lang="it-IT" dirty="0"/>
              <a:t> ad un «finto» menù a tendina.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68086321-4950-4FD0-935D-A83D8B0B7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873" y="3756183"/>
            <a:ext cx="3611205" cy="63313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8022484B-7B39-4275-B77B-43C3BCE6E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926" y="79498"/>
            <a:ext cx="2398698" cy="220179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5577462-DC13-49C3-8EFC-86000FD48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2966" y="-9057"/>
            <a:ext cx="3430028" cy="364522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A3BD479-F446-4036-ABBF-68D1ED9E37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9933" y="3636171"/>
            <a:ext cx="2337946" cy="315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PT1</a:t>
            </a:r>
          </a:p>
        </p:txBody>
      </p:sp>
      <p:pic>
        <p:nvPicPr>
          <p:cNvPr id="28" name="Immagine 27">
            <a:extLst>
              <a:ext uri="{FF2B5EF4-FFF2-40B4-BE49-F238E27FC236}">
                <a16:creationId xmlns:a16="http://schemas.microsoft.com/office/drawing/2014/main" id="{9DF32BE2-DDA5-4B46-8285-666F956A1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445" y="471952"/>
            <a:ext cx="6416053" cy="2946908"/>
          </a:xfrm>
          <a:prstGeom prst="rect">
            <a:avLst/>
          </a:prstGeom>
        </p:spPr>
      </p:pic>
      <p:sp>
        <p:nvSpPr>
          <p:cNvPr id="29" name="Parentesi graffa aperta 28">
            <a:extLst>
              <a:ext uri="{FF2B5EF4-FFF2-40B4-BE49-F238E27FC236}">
                <a16:creationId xmlns:a16="http://schemas.microsoft.com/office/drawing/2014/main" id="{0F4288A0-B2A3-422B-9CD3-D326B25A8A2B}"/>
              </a:ext>
            </a:extLst>
          </p:cNvPr>
          <p:cNvSpPr/>
          <p:nvPr/>
        </p:nvSpPr>
        <p:spPr>
          <a:xfrm rot="10800000">
            <a:off x="10108218" y="556316"/>
            <a:ext cx="367646" cy="304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083C3FEC-CE73-4EB3-90C3-4D17648A6ABE}"/>
              </a:ext>
            </a:extLst>
          </p:cNvPr>
          <p:cNvSpPr txBox="1"/>
          <p:nvPr/>
        </p:nvSpPr>
        <p:spPr>
          <a:xfrm>
            <a:off x="10449311" y="563474"/>
            <a:ext cx="550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60PX</a:t>
            </a:r>
          </a:p>
        </p:txBody>
      </p:sp>
      <p:sp>
        <p:nvSpPr>
          <p:cNvPr id="31" name="Parentesi graffa aperta 30">
            <a:extLst>
              <a:ext uri="{FF2B5EF4-FFF2-40B4-BE49-F238E27FC236}">
                <a16:creationId xmlns:a16="http://schemas.microsoft.com/office/drawing/2014/main" id="{264B619D-5763-4C69-B2C0-1F900615030A}"/>
              </a:ext>
            </a:extLst>
          </p:cNvPr>
          <p:cNvSpPr/>
          <p:nvPr/>
        </p:nvSpPr>
        <p:spPr>
          <a:xfrm rot="5400000">
            <a:off x="7854871" y="-1008618"/>
            <a:ext cx="178533" cy="43281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5DC7E0CF-360D-4086-82F7-B407C622082E}"/>
              </a:ext>
            </a:extLst>
          </p:cNvPr>
          <p:cNvSpPr txBox="1"/>
          <p:nvPr/>
        </p:nvSpPr>
        <p:spPr>
          <a:xfrm>
            <a:off x="7192852" y="748280"/>
            <a:ext cx="1555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66.7% della pagina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758CF73D-24D7-42DB-A5EB-9997D5C524FC}"/>
              </a:ext>
            </a:extLst>
          </p:cNvPr>
          <p:cNvSpPr txBox="1"/>
          <p:nvPr/>
        </p:nvSpPr>
        <p:spPr>
          <a:xfrm>
            <a:off x="5170401" y="1618010"/>
            <a:ext cx="550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20PX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3C96321-48FE-4BD2-84BD-F0C2F1E3E640}"/>
              </a:ext>
            </a:extLst>
          </p:cNvPr>
          <p:cNvSpPr txBox="1"/>
          <p:nvPr/>
        </p:nvSpPr>
        <p:spPr>
          <a:xfrm>
            <a:off x="5170401" y="1155462"/>
            <a:ext cx="550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20PX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ABFA7212-FAA9-4B86-85DD-F0279667DCD4}"/>
              </a:ext>
            </a:extLst>
          </p:cNvPr>
          <p:cNvSpPr txBox="1"/>
          <p:nvPr/>
        </p:nvSpPr>
        <p:spPr>
          <a:xfrm>
            <a:off x="10178978" y="1463239"/>
            <a:ext cx="550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20PX</a:t>
            </a:r>
          </a:p>
        </p:txBody>
      </p:sp>
      <p:sp>
        <p:nvSpPr>
          <p:cNvPr id="36" name="Parentesi graffa aperta 35">
            <a:extLst>
              <a:ext uri="{FF2B5EF4-FFF2-40B4-BE49-F238E27FC236}">
                <a16:creationId xmlns:a16="http://schemas.microsoft.com/office/drawing/2014/main" id="{220D5B5F-58A8-48EF-8F73-126BBB8E4AC1}"/>
              </a:ext>
            </a:extLst>
          </p:cNvPr>
          <p:cNvSpPr/>
          <p:nvPr/>
        </p:nvSpPr>
        <p:spPr>
          <a:xfrm>
            <a:off x="5635489" y="1254866"/>
            <a:ext cx="141520" cy="990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Parentesi graffa aperta 36">
            <a:extLst>
              <a:ext uri="{FF2B5EF4-FFF2-40B4-BE49-F238E27FC236}">
                <a16:creationId xmlns:a16="http://schemas.microsoft.com/office/drawing/2014/main" id="{CBCE72DD-10AB-4D0E-8BA8-E9EC7974588F}"/>
              </a:ext>
            </a:extLst>
          </p:cNvPr>
          <p:cNvSpPr/>
          <p:nvPr/>
        </p:nvSpPr>
        <p:spPr>
          <a:xfrm>
            <a:off x="5635489" y="1722350"/>
            <a:ext cx="141520" cy="990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Parentesi graffa aperta 37">
            <a:extLst>
              <a:ext uri="{FF2B5EF4-FFF2-40B4-BE49-F238E27FC236}">
                <a16:creationId xmlns:a16="http://schemas.microsoft.com/office/drawing/2014/main" id="{A1431412-C8A5-433E-AC0A-8C70D9DCC750}"/>
              </a:ext>
            </a:extLst>
          </p:cNvPr>
          <p:cNvSpPr/>
          <p:nvPr/>
        </p:nvSpPr>
        <p:spPr>
          <a:xfrm rot="10800000">
            <a:off x="10108218" y="1568461"/>
            <a:ext cx="141520" cy="990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Parentesi graffa aperta 38">
            <a:extLst>
              <a:ext uri="{FF2B5EF4-FFF2-40B4-BE49-F238E27FC236}">
                <a16:creationId xmlns:a16="http://schemas.microsoft.com/office/drawing/2014/main" id="{E2F4F605-A88F-482C-A5C0-DED25D5DAC5C}"/>
              </a:ext>
            </a:extLst>
          </p:cNvPr>
          <p:cNvSpPr/>
          <p:nvPr/>
        </p:nvSpPr>
        <p:spPr>
          <a:xfrm rot="5400000">
            <a:off x="5582296" y="718904"/>
            <a:ext cx="161371" cy="29771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30059834-2088-47BF-A4C2-21D4F4E82F6A}"/>
              </a:ext>
            </a:extLst>
          </p:cNvPr>
          <p:cNvSpPr txBox="1"/>
          <p:nvPr/>
        </p:nvSpPr>
        <p:spPr>
          <a:xfrm>
            <a:off x="5387450" y="554828"/>
            <a:ext cx="550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40PX</a:t>
            </a:r>
          </a:p>
        </p:txBody>
      </p:sp>
      <p:pic>
        <p:nvPicPr>
          <p:cNvPr id="43" name="Immagine 42">
            <a:extLst>
              <a:ext uri="{FF2B5EF4-FFF2-40B4-BE49-F238E27FC236}">
                <a16:creationId xmlns:a16="http://schemas.microsoft.com/office/drawing/2014/main" id="{591E50E7-A1B3-4E1E-A359-1F42BA60F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826" y="3776184"/>
            <a:ext cx="5221944" cy="272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Sezione contenuti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PT2</a:t>
            </a: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ADF17ED1-BF69-4D57-AB6C-D7A3A73C0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712" y="958627"/>
            <a:ext cx="6250402" cy="1814968"/>
          </a:xfrm>
          <a:prstGeom prst="rect">
            <a:avLst/>
          </a:prstGeom>
        </p:spPr>
      </p:pic>
      <p:sp>
        <p:nvSpPr>
          <p:cNvPr id="3" name="Parentesi graffa aperta 2">
            <a:extLst>
              <a:ext uri="{FF2B5EF4-FFF2-40B4-BE49-F238E27FC236}">
                <a16:creationId xmlns:a16="http://schemas.microsoft.com/office/drawing/2014/main" id="{11A69872-2F0B-4175-80CF-54EEAC33A7CA}"/>
              </a:ext>
            </a:extLst>
          </p:cNvPr>
          <p:cNvSpPr/>
          <p:nvPr/>
        </p:nvSpPr>
        <p:spPr>
          <a:xfrm>
            <a:off x="5225396" y="2006600"/>
            <a:ext cx="540404" cy="5249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3B88B61-4774-4890-8249-7B90AF71AAFE}"/>
              </a:ext>
            </a:extLst>
          </p:cNvPr>
          <p:cNvSpPr txBox="1"/>
          <p:nvPr/>
        </p:nvSpPr>
        <p:spPr>
          <a:xfrm>
            <a:off x="4580697" y="2126714"/>
            <a:ext cx="641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120PX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A38F03A-8D7C-4961-B673-B4FC3DB16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542" y="3887258"/>
            <a:ext cx="39814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520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Footer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866CB63-CD1D-4533-8746-18BD4E2B362B}"/>
              </a:ext>
            </a:extLst>
          </p:cNvPr>
          <p:cNvSpPr txBox="1"/>
          <p:nvPr/>
        </p:nvSpPr>
        <p:spPr>
          <a:xfrm>
            <a:off x="4289048" y="6176512"/>
            <a:ext cx="7723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Nel catturare l’immagine del </a:t>
            </a:r>
            <a:r>
              <a:rPr lang="it-IT" dirty="0" err="1"/>
              <a:t>footer</a:t>
            </a:r>
            <a:r>
              <a:rPr lang="it-IT" dirty="0"/>
              <a:t> ho volutamente ripreso parte delle immagini</a:t>
            </a:r>
          </a:p>
          <a:p>
            <a:r>
              <a:rPr lang="it-IT" dirty="0"/>
              <a:t>soprastanti per evidenziare la distanza alla quale si trovano l’uno dall’altra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D3ED7FC6-157C-4B2D-8BE1-46C270CA18BD}"/>
              </a:ext>
            </a:extLst>
          </p:cNvPr>
          <p:cNvSpPr txBox="1"/>
          <p:nvPr/>
        </p:nvSpPr>
        <p:spPr>
          <a:xfrm>
            <a:off x="5726426" y="141698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HTML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EA6E816-CC3D-4E42-8E72-A2A9618E2509}"/>
              </a:ext>
            </a:extLst>
          </p:cNvPr>
          <p:cNvSpPr txBox="1"/>
          <p:nvPr/>
        </p:nvSpPr>
        <p:spPr>
          <a:xfrm>
            <a:off x="9965267" y="1416984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CSS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61A99DD-ADBD-4566-B13C-82EBEBB1C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054" y="1856134"/>
            <a:ext cx="6580759" cy="1609131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46353E7-D5AE-4EDC-B829-9B3D58CC7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345" y="4830060"/>
            <a:ext cx="5632249" cy="1221912"/>
          </a:xfrm>
          <a:prstGeom prst="rect">
            <a:avLst/>
          </a:prstGeom>
        </p:spPr>
      </p:pic>
      <p:sp>
        <p:nvSpPr>
          <p:cNvPr id="22" name="Parentesi graffa aperta 21">
            <a:extLst>
              <a:ext uri="{FF2B5EF4-FFF2-40B4-BE49-F238E27FC236}">
                <a16:creationId xmlns:a16="http://schemas.microsoft.com/office/drawing/2014/main" id="{CF9EDE9B-2EE9-4FEC-96E5-74394D889303}"/>
              </a:ext>
            </a:extLst>
          </p:cNvPr>
          <p:cNvSpPr/>
          <p:nvPr/>
        </p:nvSpPr>
        <p:spPr>
          <a:xfrm>
            <a:off x="4635719" y="5085698"/>
            <a:ext cx="595626" cy="6011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EC85625-CEFA-43F9-9536-069694E239F0}"/>
              </a:ext>
            </a:extLst>
          </p:cNvPr>
          <p:cNvSpPr txBox="1"/>
          <p:nvPr/>
        </p:nvSpPr>
        <p:spPr>
          <a:xfrm>
            <a:off x="4037826" y="5230235"/>
            <a:ext cx="641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120PX</a:t>
            </a:r>
          </a:p>
        </p:txBody>
      </p:sp>
    </p:spTree>
    <p:extLst>
      <p:ext uri="{BB962C8B-B14F-4D97-AF65-F5344CB8AC3E}">
        <p14:creationId xmlns:p14="http://schemas.microsoft.com/office/powerpoint/2010/main" val="1983895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162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MHW1</vt:lpstr>
      <vt:lpstr>Layout complessivo HTML+CSS</vt:lpstr>
      <vt:lpstr>Header</vt:lpstr>
      <vt:lpstr>Menù navigazione</vt:lpstr>
      <vt:lpstr>Sezione contenuti PT1</vt:lpstr>
      <vt:lpstr>Sezione contenuti PT2</vt:lpstr>
      <vt:lpstr>Footer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Giulio Lecci</cp:lastModifiedBy>
  <cp:revision>9</cp:revision>
  <dcterms:created xsi:type="dcterms:W3CDTF">2021-03-24T16:57:46Z</dcterms:created>
  <dcterms:modified xsi:type="dcterms:W3CDTF">2022-03-29T15:16:32Z</dcterms:modified>
</cp:coreProperties>
</file>