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62" r:id="rId4"/>
    <p:sldId id="261"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DB9CA"/>
    <a:srgbClr val="F6BE00"/>
    <a:srgbClr val="D6D2C4"/>
    <a:srgbClr val="B2E2ED"/>
    <a:srgbClr val="00FFFF"/>
    <a:srgbClr val="00FDFF"/>
    <a:srgbClr val="A4DBE8"/>
    <a:srgbClr val="BBC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D6039-0924-49B2-A62E-AC2F6E11236D}" v="19" dt="2024-01-19T00:35:53.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03" autoAdjust="0"/>
  </p:normalViewPr>
  <p:slideViewPr>
    <p:cSldViewPr snapToGrid="0">
      <p:cViewPr varScale="1">
        <p:scale>
          <a:sx n="66" d="100"/>
          <a:sy n="66" d="100"/>
        </p:scale>
        <p:origin x="3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EE1CD-6EDF-5C43-ACE9-942F6C137C3E}"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55201-7865-8744-8A9B-9F5FC03C5C4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scope that we’re dealing with is building the android application, developing an object recognition model using Tensor Flow. Integrating this model into our app using the ML Kit SDK. Providing AR guidance using the AR Core SDK and finally providing the VoIP functionality using </a:t>
            </a:r>
            <a:r>
              <a:rPr lang="en-US" dirty="0" err="1"/>
              <a:t>Jitsi</a:t>
            </a:r>
            <a:r>
              <a:rPr lang="en-US" dirty="0"/>
              <a:t> SDK, which is free and open source1</a:t>
            </a:r>
          </a:p>
        </p:txBody>
      </p:sp>
      <p:sp>
        <p:nvSpPr>
          <p:cNvPr id="4" name="Slide Number Placeholder 3"/>
          <p:cNvSpPr>
            <a:spLocks noGrp="1"/>
          </p:cNvSpPr>
          <p:nvPr>
            <p:ph type="sldNum" sz="quarter" idx="5"/>
          </p:nvPr>
        </p:nvSpPr>
        <p:spPr/>
        <p:txBody>
          <a:bodyPr/>
          <a:lstStyle/>
          <a:p>
            <a:fld id="{78455201-7865-8744-8A9B-9F5FC03C5C4C}" type="slidenum">
              <a:rPr lang="en-US" smtClean="0"/>
              <a:t>2</a:t>
            </a:fld>
            <a:endParaRPr lang="en-US"/>
          </a:p>
        </p:txBody>
      </p:sp>
    </p:spTree>
    <p:extLst>
      <p:ext uri="{BB962C8B-B14F-4D97-AF65-F5344CB8AC3E}">
        <p14:creationId xmlns:p14="http://schemas.microsoft.com/office/powerpoint/2010/main" val="325231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dirty="0"/>
              <a:t>In terms of project managements, we used Notion as a base for collecting all our notes and keeping track of our activities. We also used </a:t>
            </a:r>
            <a:r>
              <a:rPr lang="en-US" dirty="0" err="1"/>
              <a:t>Lucidspark</a:t>
            </a:r>
            <a:r>
              <a:rPr lang="en-US" dirty="0"/>
              <a:t> to create a Gantt chart and add that to the Notion. We were also able to add our GitHub to Notion which we use for version control and keeping records. WhatsApp and Microsoft Teams were used for daily updates and meetings when required.</a:t>
            </a:r>
          </a:p>
          <a:p>
            <a:pPr marL="285750" indent="-285750">
              <a:buFont typeface="Arial,Sans-Serif"/>
              <a:buChar char="•"/>
            </a:pPr>
            <a:r>
              <a:rPr lang="en-US" dirty="0"/>
              <a:t>For the Deliverables, we plan to make a Login screen to differentiate between a junior and senior engineer. In terms of the Junior engineer, they are able to scan the barcode of the router to identify what model it is, then move it to the front to diagnose the problem that show up as an overlay. There will also be a tools bar displaying call, router manual and network analysis buttons. In terms of the Senior engineer, they can assist a junior engineer when called.</a:t>
            </a:r>
          </a:p>
          <a:p>
            <a:pPr marL="285750" indent="-285750">
              <a:buFont typeface="Arial,Sans-Serif"/>
              <a:buChar char="•"/>
            </a:pPr>
            <a:r>
              <a:rPr lang="en-US" dirty="0"/>
              <a:t>For future deliverables, we are planning to implement:</a:t>
            </a:r>
          </a:p>
          <a:p>
            <a:pPr marL="285750" indent="-285750">
              <a:buFont typeface="Arial,Sans-Serif"/>
              <a:buChar char="•"/>
            </a:pPr>
            <a:r>
              <a:rPr lang="en-US" dirty="0"/>
              <a:t>Predictive maintenance using router data</a:t>
            </a:r>
          </a:p>
          <a:p>
            <a:pPr marL="285750" indent="-285750">
              <a:buFont typeface="Arial,Sans-Serif"/>
              <a:buChar char="•"/>
            </a:pPr>
            <a:r>
              <a:rPr lang="en-US" dirty="0"/>
              <a:t>API </a:t>
            </a:r>
            <a:r>
              <a:rPr lang="en-US"/>
              <a:t>and Documentation</a:t>
            </a:r>
            <a:endParaRPr lang="en-US" dirty="0"/>
          </a:p>
        </p:txBody>
      </p:sp>
      <p:sp>
        <p:nvSpPr>
          <p:cNvPr id="4" name="Slide Number Placeholder 3"/>
          <p:cNvSpPr>
            <a:spLocks noGrp="1"/>
          </p:cNvSpPr>
          <p:nvPr>
            <p:ph type="sldNum" sz="quarter" idx="5"/>
          </p:nvPr>
        </p:nvSpPr>
        <p:spPr/>
        <p:txBody>
          <a:bodyPr/>
          <a:lstStyle/>
          <a:p>
            <a:fld id="{78455201-7865-8744-8A9B-9F5FC03C5C4C}" type="slidenum">
              <a:rPr lang="en-US" smtClean="0"/>
              <a:t>3</a:t>
            </a:fld>
            <a:endParaRPr lang="en-US"/>
          </a:p>
        </p:txBody>
      </p:sp>
    </p:spTree>
    <p:extLst>
      <p:ext uri="{BB962C8B-B14F-4D97-AF65-F5344CB8AC3E}">
        <p14:creationId xmlns:p14="http://schemas.microsoft.com/office/powerpoint/2010/main" val="374458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463"/>
            <a:ext cx="7886700" cy="994172"/>
          </a:xfrm>
          <a:prstGeom prst="rect">
            <a:avLst/>
          </a:prstGeom>
        </p:spPr>
        <p:txBody>
          <a:bodyPr/>
          <a:lstStyle>
            <a:lvl1pPr>
              <a:defRPr sz="3200" b="1">
                <a:solidFill>
                  <a:schemeClr val="tx1"/>
                </a:solidFill>
                <a:latin typeface="Arial" panose="02080604020202020204" pitchFamily="34" charset="0"/>
                <a:ea typeface="Arial" panose="02080604020202020204" pitchFamily="34" charset="0"/>
                <a:cs typeface="Arial" panose="02080604020202020204" pitchFamily="34" charset="0"/>
              </a:defRPr>
            </a:lvl1pPr>
          </a:lstStyle>
          <a:p>
            <a:r>
              <a:rPr lang="en-US"/>
              <a:t>Click to edit Master title style</a:t>
            </a:r>
          </a:p>
        </p:txBody>
      </p:sp>
      <p:sp>
        <p:nvSpPr>
          <p:cNvPr id="3" name="Content Placeholder 2"/>
          <p:cNvSpPr>
            <a:spLocks noGrp="1"/>
          </p:cNvSpPr>
          <p:nvPr>
            <p:ph idx="1"/>
          </p:nvPr>
        </p:nvSpPr>
        <p:spPr>
          <a:xfrm>
            <a:off x="628650" y="2606039"/>
            <a:ext cx="7886700" cy="2026683"/>
          </a:xfrm>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hasCustomPrompt="1"/>
          </p:nvPr>
        </p:nvSpPr>
        <p:spPr>
          <a:xfrm>
            <a:off x="3887391" y="994718"/>
            <a:ext cx="4629150" cy="3745062"/>
          </a:xfrm>
        </p:spPr>
        <p:txBody>
          <a:bodyPr anchor="t">
            <a:normAutofit/>
          </a:bodyPr>
          <a:lstStyle>
            <a:lvl1pPr marL="0" indent="0">
              <a:buNone/>
              <a:defRPr sz="12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994718"/>
            <a:ext cx="2949178" cy="3745062"/>
          </a:xfrm>
        </p:spPr>
        <p:txBody>
          <a:bodyPr>
            <a:normAutofit/>
          </a:bodyPr>
          <a:lstStyle>
            <a:lvl1pPr marL="0" indent="0">
              <a:buNone/>
              <a:defRPr sz="32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grpSp>
        <p:nvGrpSpPr>
          <p:cNvPr id="6" name="Group 5"/>
          <p:cNvGrpSpPr/>
          <p:nvPr userDrawn="1"/>
        </p:nvGrpSpPr>
        <p:grpSpPr>
          <a:xfrm>
            <a:off x="0" y="-1588"/>
            <a:ext cx="9144000" cy="741363"/>
            <a:chOff x="0" y="-1588"/>
            <a:chExt cx="9144000" cy="741363"/>
          </a:xfrm>
          <a:solidFill>
            <a:srgbClr val="D6D2C4"/>
          </a:solidFill>
        </p:grpSpPr>
        <p:sp>
          <p:nvSpPr>
            <p:cNvPr id="8" name="Freeform 5"/>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lstStyle/>
            <a:p>
              <a:endParaRPr lang="en-GB"/>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174095" y="153356"/>
            <a:ext cx="5488958" cy="293044"/>
          </a:xfrm>
        </p:spPr>
        <p:txBody>
          <a:bodyPr lIns="0" tIns="0" rIns="0" bIns="0">
            <a:noAutofit/>
          </a:bodyPr>
          <a:lstStyle>
            <a:lvl1pPr marL="0" indent="0">
              <a:lnSpc>
                <a:spcPct val="80000"/>
              </a:lnSpc>
              <a:buNone/>
              <a:defRPr sz="16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GB" noProof="0"/>
              <a:t>Department of Computer Science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00742"/>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txBox="1"/>
          <p:nvPr userDrawn="1"/>
        </p:nvSpPr>
        <p:spPr>
          <a:xfrm>
            <a:off x="165187" y="165584"/>
            <a:ext cx="3216840" cy="7049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panose="02080604020202020204" pitchFamily="34" charset="0"/>
                <a:ea typeface="Arial" panose="02080604020202020204" pitchFamily="34" charset="0"/>
                <a:cs typeface="Arial" panose="02080604020202020204" pitchFamily="34" charset="0"/>
              </a:defRPr>
            </a:lvl1pPr>
          </a:lstStyle>
          <a:p>
            <a:pPr marL="12700"/>
            <a:endParaRPr lang="en-GB" sz="1000">
              <a:solidFill>
                <a:schemeClr val="bg1"/>
              </a:solidFill>
              <a:latin typeface="Arial"/>
              <a:cs typeface="Arial"/>
            </a:endParaRPr>
          </a:p>
        </p:txBody>
      </p:sp>
      <p:grpSp>
        <p:nvGrpSpPr>
          <p:cNvPr id="2" name="Group 1">
            <a:extLst>
              <a:ext uri="{FF2B5EF4-FFF2-40B4-BE49-F238E27FC236}">
                <a16:creationId xmlns:a16="http://schemas.microsoft.com/office/drawing/2014/main" id="{8C74038A-B3DD-ADAF-5084-762EE8D18C16}"/>
              </a:ext>
            </a:extLst>
          </p:cNvPr>
          <p:cNvGrpSpPr/>
          <p:nvPr userDrawn="1"/>
        </p:nvGrpSpPr>
        <p:grpSpPr>
          <a:xfrm>
            <a:off x="0" y="-1588"/>
            <a:ext cx="9144000" cy="741363"/>
            <a:chOff x="0" y="-1588"/>
            <a:chExt cx="9144000" cy="741363"/>
          </a:xfrm>
          <a:solidFill>
            <a:srgbClr val="D6D2C4"/>
          </a:solidFill>
        </p:grpSpPr>
        <p:sp>
          <p:nvSpPr>
            <p:cNvPr id="4" name="Freeform 5">
              <a:extLst>
                <a:ext uri="{FF2B5EF4-FFF2-40B4-BE49-F238E27FC236}">
                  <a16:creationId xmlns:a16="http://schemas.microsoft.com/office/drawing/2014/main" id="{42B3F70F-F619-5A5B-16A0-9DFFA0106A21}"/>
                </a:ext>
              </a:extLst>
            </p:cNvPr>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lstStyle/>
            <a:p>
              <a:endParaRPr lang="en-GB"/>
            </a:p>
          </p:txBody>
        </p:sp>
        <p:pic>
          <p:nvPicPr>
            <p:cNvPr id="5" name="Picture 4">
              <a:extLst>
                <a:ext uri="{FF2B5EF4-FFF2-40B4-BE49-F238E27FC236}">
                  <a16:creationId xmlns:a16="http://schemas.microsoft.com/office/drawing/2014/main" id="{6A3B50D6-7BED-E370-7657-11A66462602F}"/>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6" name="Text Placeholder 6">
            <a:extLst>
              <a:ext uri="{FF2B5EF4-FFF2-40B4-BE49-F238E27FC236}">
                <a16:creationId xmlns:a16="http://schemas.microsoft.com/office/drawing/2014/main" id="{7ACE3362-332E-7303-0161-14E1F08BC74F}"/>
              </a:ext>
            </a:extLst>
          </p:cNvPr>
          <p:cNvSpPr txBox="1">
            <a:spLocks/>
          </p:cNvSpPr>
          <p:nvPr userDrawn="1"/>
        </p:nvSpPr>
        <p:spPr>
          <a:xfrm>
            <a:off x="174095" y="153356"/>
            <a:ext cx="5488958" cy="293044"/>
          </a:xfrm>
          <a:prstGeom prst="rect">
            <a:avLst/>
          </a:prstGeom>
        </p:spPr>
        <p:txBody>
          <a:bodyPr lIns="0" tIns="0" rIns="0" bIns="0">
            <a:noAutofit/>
          </a:bodyPr>
          <a:lstStyle>
            <a:lvl1pPr marL="0" indent="0" algn="l" defTabSz="685800" rtl="0" eaLnBrk="1" latinLnBrk="0" hangingPunct="1">
              <a:lnSpc>
                <a:spcPct val="80000"/>
              </a:lnSpc>
              <a:spcBef>
                <a:spcPts val="750"/>
              </a:spcBef>
              <a:buFont typeface="Arial" panose="02080604020202020204" pitchFamily="34" charset="0"/>
              <a:buNone/>
              <a:defRPr sz="1600" b="1" kern="1200" baseline="0">
                <a:solidFill>
                  <a:schemeClr val="bg1"/>
                </a:solidFill>
                <a:latin typeface="Arial" panose="02080604020202020204" pitchFamily="34" charset="0"/>
                <a:ea typeface="Arial" panose="02080604020202020204" pitchFamily="34" charset="0"/>
                <a:cs typeface="Arial" panose="02080604020202020204" pitchFamily="34" charset="0"/>
              </a:defRPr>
            </a:lvl1pPr>
            <a:lvl2pPr marL="0" indent="0" algn="l" defTabSz="685800" rtl="0" eaLnBrk="1" latinLnBrk="0" hangingPunct="1">
              <a:lnSpc>
                <a:spcPct val="80000"/>
              </a:lnSpc>
              <a:spcBef>
                <a:spcPts val="375"/>
              </a:spcBef>
              <a:buFont typeface="Arial" panose="02080604020202020204" pitchFamily="34" charset="0"/>
              <a:buNone/>
              <a:defRPr sz="1100" kern="1200">
                <a:solidFill>
                  <a:schemeClr val="bg1"/>
                </a:solidFill>
                <a:latin typeface="Arial" panose="02080604020202020204" pitchFamily="34" charset="0"/>
                <a:ea typeface="Arial" panose="02080604020202020204" pitchFamily="34" charset="0"/>
                <a:cs typeface="Arial" panose="02080604020202020204" pitchFamily="34" charset="0"/>
              </a:defRPr>
            </a:lvl2pPr>
            <a:lvl3pPr marL="0" indent="0" algn="l" defTabSz="685800" rtl="0" eaLnBrk="1" latinLnBrk="0" hangingPunct="1">
              <a:lnSpc>
                <a:spcPct val="90000"/>
              </a:lnSpc>
              <a:spcBef>
                <a:spcPts val="375"/>
              </a:spcBef>
              <a:buFont typeface="Arial" panose="02080604020202020204" pitchFamily="34" charset="0"/>
              <a:buNone/>
              <a:defRPr sz="1100" b="1" kern="1200">
                <a:solidFill>
                  <a:schemeClr val="tx1"/>
                </a:solidFill>
                <a:latin typeface="Arial" panose="02080604020202020204" pitchFamily="34" charset="0"/>
                <a:ea typeface="Arial" panose="02080604020202020204" pitchFamily="34" charset="0"/>
                <a:cs typeface="Arial" panose="02080604020202020204" pitchFamily="34" charset="0"/>
              </a:defRPr>
            </a:lvl3pPr>
            <a:lvl4pPr marL="0" indent="0" algn="l" defTabSz="685800" rtl="0" eaLnBrk="1" latinLnBrk="0" hangingPunct="1">
              <a:lnSpc>
                <a:spcPct val="90000"/>
              </a:lnSpc>
              <a:spcBef>
                <a:spcPts val="375"/>
              </a:spcBef>
              <a:buFont typeface="Arial" panose="02080604020202020204" pitchFamily="34" charset="0"/>
              <a:buNone/>
              <a:defRPr sz="1100" kern="1200">
                <a:solidFill>
                  <a:schemeClr val="tx1"/>
                </a:solidFill>
                <a:latin typeface="Arial" panose="02080604020202020204" pitchFamily="34" charset="0"/>
                <a:ea typeface="Arial" panose="02080604020202020204" pitchFamily="34" charset="0"/>
                <a:cs typeface="Arial" panose="02080604020202020204" pitchFamily="34" charset="0"/>
              </a:defRPr>
            </a:lvl4pPr>
            <a:lvl5pPr marL="0" indent="0" algn="l" defTabSz="685800" rtl="0" eaLnBrk="1" latinLnBrk="0" hangingPunct="1">
              <a:lnSpc>
                <a:spcPct val="90000"/>
              </a:lnSpc>
              <a:spcBef>
                <a:spcPts val="375"/>
              </a:spcBef>
              <a:buFont typeface="Arial" panose="02080604020202020204" pitchFamily="34" charset="0"/>
              <a:buNone/>
              <a:defRPr sz="1100" b="1" kern="1200">
                <a:solidFill>
                  <a:schemeClr val="tx1"/>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a:lstStyle>
          <a:p>
            <a:r>
              <a:rPr lang="en-US"/>
              <a:t>Department of Computer Science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90170" indent="-90170" algn="l" defTabSz="685800" rtl="0" eaLnBrk="1" latinLnBrk="0" hangingPunct="1">
        <a:lnSpc>
          <a:spcPct val="90000"/>
        </a:lnSpc>
        <a:spcBef>
          <a:spcPts val="750"/>
        </a:spcBef>
        <a:buFont typeface="Arial" panose="02080604020202020204" pitchFamily="34" charset="0"/>
        <a:buChar char="•"/>
        <a:defRPr sz="2800" b="1" kern="1200">
          <a:solidFill>
            <a:schemeClr val="tx1"/>
          </a:solidFill>
          <a:latin typeface="Arial" panose="02080604020202020204" pitchFamily="34" charset="0"/>
          <a:ea typeface="Arial" panose="02080604020202020204" pitchFamily="34" charset="0"/>
          <a:cs typeface="Arial" panose="02080604020202020204" pitchFamily="34" charset="0"/>
        </a:defRPr>
      </a:lvl1pPr>
      <a:lvl2pPr marL="90170" indent="-90170" algn="l" defTabSz="685800" rtl="0" eaLnBrk="1" latinLnBrk="0" hangingPunct="1">
        <a:lnSpc>
          <a:spcPct val="90000"/>
        </a:lnSpc>
        <a:spcBef>
          <a:spcPts val="375"/>
        </a:spcBef>
        <a:buFont typeface="Arial" panose="02080604020202020204" pitchFamily="34" charset="0"/>
        <a:buChar char="•"/>
        <a:defRPr sz="2400" kern="1200">
          <a:solidFill>
            <a:schemeClr val="tx1"/>
          </a:solidFill>
          <a:latin typeface="Arial" panose="02080604020202020204" pitchFamily="34" charset="0"/>
          <a:ea typeface="Arial" panose="02080604020202020204" pitchFamily="34" charset="0"/>
          <a:cs typeface="Arial" panose="02080604020202020204" pitchFamily="34" charset="0"/>
        </a:defRPr>
      </a:lvl2pPr>
      <a:lvl3pPr marL="90170" indent="-90170" algn="l" defTabSz="685800" rtl="0" eaLnBrk="1" latinLnBrk="0" hangingPunct="1">
        <a:lnSpc>
          <a:spcPct val="90000"/>
        </a:lnSpc>
        <a:spcBef>
          <a:spcPts val="375"/>
        </a:spcBef>
        <a:buFont typeface="Arial" panose="02080604020202020204" pitchFamily="34" charset="0"/>
        <a:buChar char="•"/>
        <a:defRPr sz="1400" b="1" kern="1200">
          <a:solidFill>
            <a:schemeClr val="tx1"/>
          </a:solidFill>
          <a:latin typeface="Arial" panose="02080604020202020204" pitchFamily="34" charset="0"/>
          <a:ea typeface="Arial" panose="02080604020202020204" pitchFamily="34" charset="0"/>
          <a:cs typeface="Arial" panose="02080604020202020204" pitchFamily="34" charset="0"/>
        </a:defRPr>
      </a:lvl3pPr>
      <a:lvl4pPr marL="90170" indent="-90170" algn="l" defTabSz="685800" rtl="0" eaLnBrk="1" latinLnBrk="0" hangingPunct="1">
        <a:lnSpc>
          <a:spcPct val="90000"/>
        </a:lnSpc>
        <a:spcBef>
          <a:spcPts val="375"/>
        </a:spcBef>
        <a:buFont typeface="Arial" panose="02080604020202020204" pitchFamily="34" charset="0"/>
        <a:buChar char="•"/>
        <a:defRPr sz="1200" kern="1200">
          <a:solidFill>
            <a:schemeClr val="tx1"/>
          </a:solidFill>
          <a:latin typeface="Arial" panose="02080604020202020204" pitchFamily="34" charset="0"/>
          <a:ea typeface="Arial" panose="02080604020202020204" pitchFamily="34" charset="0"/>
          <a:cs typeface="Arial" panose="02080604020202020204" pitchFamily="34" charset="0"/>
        </a:defRPr>
      </a:lvl4pPr>
      <a:lvl5pPr marL="90170" indent="-90170" algn="l" defTabSz="685800" rtl="0" eaLnBrk="1" latinLnBrk="0" hangingPunct="1">
        <a:lnSpc>
          <a:spcPct val="90000"/>
        </a:lnSpc>
        <a:spcBef>
          <a:spcPts val="375"/>
        </a:spcBef>
        <a:buFont typeface="Arial" panose="02080604020202020204" pitchFamily="34" charset="0"/>
        <a:buChar char="•"/>
        <a:defRPr sz="1000" b="1" kern="1200">
          <a:solidFill>
            <a:schemeClr val="tx1"/>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Ayman.khan.22@ucl.ac.uk"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mailto:Ahmed.Ansari.22@ucl.ac.uk"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mailto:Giulio.zhu.22@ucl.ac.uk" TargetMode="Externa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17" Type="http://schemas.openxmlformats.org/officeDocument/2006/relationships/image" Target="../media/image25.jpeg"/><Relationship Id="rId2" Type="http://schemas.openxmlformats.org/officeDocument/2006/relationships/notesSlide" Target="../notesSlides/notesSlide2.xml"/><Relationship Id="rId16"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png"/><Relationship Id="rId15" Type="http://schemas.openxmlformats.org/officeDocument/2006/relationships/image" Target="../media/image23.jpe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image" Target="../media/image22.jpe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hmed-Ansari02/COMP0016-NTT1-202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427037" y="1362782"/>
            <a:ext cx="3702050" cy="633730"/>
          </a:xfrm>
        </p:spPr>
        <p:txBody>
          <a:bodyPr/>
          <a:lstStyle/>
          <a:p>
            <a:r>
              <a:rPr lang="" altLang="en-US" sz="2800">
                <a:solidFill>
                  <a:schemeClr val="tx1"/>
                </a:solidFill>
              </a:rPr>
              <a:t>AR Guide</a:t>
            </a:r>
          </a:p>
        </p:txBody>
      </p:sp>
      <p:sp>
        <p:nvSpPr>
          <p:cNvPr id="12" name="Content Placeholder 11"/>
          <p:cNvSpPr>
            <a:spLocks noGrp="1"/>
          </p:cNvSpPr>
          <p:nvPr>
            <p:ph idx="1"/>
          </p:nvPr>
        </p:nvSpPr>
        <p:spPr>
          <a:xfrm>
            <a:off x="508635" y="3413760"/>
            <a:ext cx="3190875" cy="1108710"/>
          </a:xfrm>
        </p:spPr>
        <p:txBody>
          <a:bodyPr>
            <a:normAutofit lnSpcReduction="10000"/>
          </a:bodyPr>
          <a:lstStyle/>
          <a:p>
            <a:pPr marL="0" indent="0">
              <a:buNone/>
            </a:pPr>
            <a:r>
              <a:rPr lang="" altLang="en-US" sz="2000"/>
              <a:t>Ahmed Ansari</a:t>
            </a:r>
          </a:p>
          <a:p>
            <a:pPr marL="0" indent="0">
              <a:buNone/>
            </a:pPr>
            <a:r>
              <a:rPr lang="" altLang="en-US" sz="2000"/>
              <a:t>Ayman Arif Khan </a:t>
            </a:r>
          </a:p>
          <a:p>
            <a:pPr marL="0" indent="0">
              <a:buNone/>
            </a:pPr>
            <a:r>
              <a:rPr lang="en-GB" altLang="en-US" sz="2000"/>
              <a:t>Giulio Zhu</a:t>
            </a:r>
            <a:endParaRPr lang="" altLang="en-US" sz="2000"/>
          </a:p>
        </p:txBody>
      </p:sp>
      <p:sp>
        <p:nvSpPr>
          <p:cNvPr id="3" name="Title 10"/>
          <p:cNvSpPr>
            <a:spLocks noGrp="1"/>
          </p:cNvSpPr>
          <p:nvPr/>
        </p:nvSpPr>
        <p:spPr>
          <a:xfrm>
            <a:off x="427037" y="782102"/>
            <a:ext cx="3840163" cy="296744"/>
          </a:xfrm>
          <a:prstGeom prst="rect">
            <a:avLst/>
          </a:prstGeom>
        </p:spPr>
        <p:txBody>
          <a:bodyPr lIns="91440" tIns="45720" rIns="91440" bIns="45720" anchor="t"/>
          <a:lstStyle>
            <a:lvl1pPr algn="l" defTabSz="685800" rtl="0" eaLnBrk="1" latinLnBrk="0" hangingPunct="1">
              <a:lnSpc>
                <a:spcPct val="90000"/>
              </a:lnSpc>
              <a:spcBef>
                <a:spcPct val="0"/>
              </a:spcBef>
              <a:buNone/>
              <a:defRPr sz="3200" b="1" kern="1200">
                <a:solidFill>
                  <a:schemeClr val="tx1">
                    <a:lumMod val="50000"/>
                    <a:lumOff val="50000"/>
                  </a:schemeClr>
                </a:solidFill>
                <a:latin typeface="Arial" panose="02080604020202020204" pitchFamily="34" charset="0"/>
                <a:ea typeface="Arial" panose="02080604020202020204" pitchFamily="34" charset="0"/>
                <a:cs typeface="Arial" panose="02080604020202020204" pitchFamily="34" charset="0"/>
              </a:defRPr>
            </a:lvl1pPr>
          </a:lstStyle>
          <a:p>
            <a:r>
              <a:rPr lang="en-US" altLang="en-US" sz="1800">
                <a:solidFill>
                  <a:schemeClr val="tx1"/>
                </a:solidFill>
                <a:latin typeface="Arial"/>
                <a:cs typeface="Arial"/>
              </a:rPr>
              <a:t>COMP0016: 2023-24 - Team 43</a:t>
            </a:r>
            <a:endParaRPr lang="" altLang="en-US" sz="1800">
              <a:solidFill>
                <a:schemeClr val="tx1"/>
              </a:solidFill>
            </a:endParaRPr>
          </a:p>
        </p:txBody>
      </p:sp>
      <p:sp>
        <p:nvSpPr>
          <p:cNvPr id="4" name="Title 10"/>
          <p:cNvSpPr>
            <a:spLocks noGrp="1"/>
          </p:cNvSpPr>
          <p:nvPr/>
        </p:nvSpPr>
        <p:spPr>
          <a:xfrm>
            <a:off x="508635" y="2143108"/>
            <a:ext cx="7886700" cy="482600"/>
          </a:xfrm>
          <a:prstGeom prst="rect">
            <a:avLst/>
          </a:prstGeom>
        </p:spPr>
        <p:txBody>
          <a:bodyPr/>
          <a:lstStyle>
            <a:lvl1pPr algn="l" defTabSz="685800" rtl="0" eaLnBrk="1" latinLnBrk="0" hangingPunct="1">
              <a:lnSpc>
                <a:spcPct val="90000"/>
              </a:lnSpc>
              <a:spcBef>
                <a:spcPct val="0"/>
              </a:spcBef>
              <a:buNone/>
              <a:defRPr sz="3200" b="1" kern="1200">
                <a:solidFill>
                  <a:schemeClr val="tx1">
                    <a:lumMod val="50000"/>
                    <a:lumOff val="50000"/>
                  </a:schemeClr>
                </a:solidFill>
                <a:latin typeface="Arial" panose="02080604020202020204" pitchFamily="34" charset="0"/>
                <a:ea typeface="Arial" panose="02080604020202020204" pitchFamily="34" charset="0"/>
                <a:cs typeface="Arial" panose="02080604020202020204" pitchFamily="34" charset="0"/>
              </a:defRPr>
            </a:lvl1pPr>
          </a:lstStyle>
          <a:p>
            <a:r>
              <a:rPr lang="en-GB" altLang="en-US" sz="2800">
                <a:solidFill>
                  <a:schemeClr val="tx1"/>
                </a:solidFill>
              </a:rPr>
              <a:t>App to help diagnose telecom equipment</a:t>
            </a:r>
            <a:endParaRPr lang="en-US" altLang="en-US" sz="2800">
              <a:solidFill>
                <a:schemeClr val="tx1"/>
              </a:solidFill>
            </a:endParaRPr>
          </a:p>
        </p:txBody>
      </p:sp>
      <p:sp>
        <p:nvSpPr>
          <p:cNvPr id="5" name="Content Placeholder 11"/>
          <p:cNvSpPr>
            <a:spLocks noGrp="1"/>
          </p:cNvSpPr>
          <p:nvPr/>
        </p:nvSpPr>
        <p:spPr>
          <a:xfrm>
            <a:off x="508635" y="2613785"/>
            <a:ext cx="8006715" cy="551815"/>
          </a:xfrm>
          <a:prstGeom prst="rect">
            <a:avLst/>
          </a:prstGeom>
        </p:spPr>
        <p:txBody>
          <a:bodyPr vert="horz" lIns="91440" tIns="45720" rIns="91440" bIns="45720" rtlCol="0"/>
          <a:lstStyle>
            <a:lvl1pPr marL="90170" indent="-90170" algn="l" defTabSz="685800" rtl="0" eaLnBrk="1" latinLnBrk="0" hangingPunct="1">
              <a:lnSpc>
                <a:spcPct val="90000"/>
              </a:lnSpc>
              <a:spcBef>
                <a:spcPts val="750"/>
              </a:spcBef>
              <a:buFont typeface="Arial" panose="02080604020202020204" pitchFamily="34" charset="0"/>
              <a:buChar char="•"/>
              <a:defRPr sz="2800" b="1" kern="1200">
                <a:solidFill>
                  <a:schemeClr val="tx1"/>
                </a:solidFill>
                <a:latin typeface="Arial" panose="02080604020202020204" pitchFamily="34" charset="0"/>
                <a:ea typeface="Arial" panose="02080604020202020204" pitchFamily="34" charset="0"/>
                <a:cs typeface="Arial" panose="02080604020202020204" pitchFamily="34" charset="0"/>
              </a:defRPr>
            </a:lvl1pPr>
            <a:lvl2pPr marL="90170" indent="-90170" algn="l" defTabSz="685800" rtl="0" eaLnBrk="1" latinLnBrk="0" hangingPunct="1">
              <a:lnSpc>
                <a:spcPct val="90000"/>
              </a:lnSpc>
              <a:spcBef>
                <a:spcPts val="375"/>
              </a:spcBef>
              <a:buFont typeface="Arial" panose="02080604020202020204" pitchFamily="34" charset="0"/>
              <a:buChar char="•"/>
              <a:defRPr sz="2400" kern="1200">
                <a:solidFill>
                  <a:schemeClr val="tx1"/>
                </a:solidFill>
                <a:latin typeface="Arial" panose="02080604020202020204" pitchFamily="34" charset="0"/>
                <a:ea typeface="Arial" panose="02080604020202020204" pitchFamily="34" charset="0"/>
                <a:cs typeface="Arial" panose="02080604020202020204" pitchFamily="34" charset="0"/>
              </a:defRPr>
            </a:lvl2pPr>
            <a:lvl3pPr marL="90170" indent="-90170" algn="l" defTabSz="685800" rtl="0" eaLnBrk="1" latinLnBrk="0" hangingPunct="1">
              <a:lnSpc>
                <a:spcPct val="90000"/>
              </a:lnSpc>
              <a:spcBef>
                <a:spcPts val="375"/>
              </a:spcBef>
              <a:buFont typeface="Arial" panose="02080604020202020204" pitchFamily="34" charset="0"/>
              <a:buChar char="•"/>
              <a:defRPr sz="1400" b="1" kern="1200">
                <a:solidFill>
                  <a:schemeClr val="tx1"/>
                </a:solidFill>
                <a:latin typeface="Arial" panose="02080604020202020204" pitchFamily="34" charset="0"/>
                <a:ea typeface="Arial" panose="02080604020202020204" pitchFamily="34" charset="0"/>
                <a:cs typeface="Arial" panose="02080604020202020204" pitchFamily="34" charset="0"/>
              </a:defRPr>
            </a:lvl3pPr>
            <a:lvl4pPr marL="90170" indent="-90170" algn="l" defTabSz="685800" rtl="0" eaLnBrk="1" latinLnBrk="0" hangingPunct="1">
              <a:lnSpc>
                <a:spcPct val="90000"/>
              </a:lnSpc>
              <a:spcBef>
                <a:spcPts val="375"/>
              </a:spcBef>
              <a:buFont typeface="Arial" panose="02080604020202020204" pitchFamily="34" charset="0"/>
              <a:buChar char="•"/>
              <a:defRPr sz="1200" kern="1200">
                <a:solidFill>
                  <a:schemeClr val="tx1"/>
                </a:solidFill>
                <a:latin typeface="Arial" panose="02080604020202020204" pitchFamily="34" charset="0"/>
                <a:ea typeface="Arial" panose="02080604020202020204" pitchFamily="34" charset="0"/>
                <a:cs typeface="Arial" panose="02080604020202020204" pitchFamily="34" charset="0"/>
              </a:defRPr>
            </a:lvl4pPr>
            <a:lvl5pPr marL="90170" indent="-90170" algn="l" defTabSz="685800" rtl="0" eaLnBrk="1" latinLnBrk="0" hangingPunct="1">
              <a:lnSpc>
                <a:spcPct val="90000"/>
              </a:lnSpc>
              <a:spcBef>
                <a:spcPts val="375"/>
              </a:spcBef>
              <a:buFont typeface="Arial" panose="02080604020202020204" pitchFamily="34" charset="0"/>
              <a:buChar char="•"/>
              <a:defRPr sz="1000" b="1" kern="1200">
                <a:solidFill>
                  <a:schemeClr val="tx1"/>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a:lstStyle>
          <a:p>
            <a:pPr marL="0" indent="0">
              <a:buNone/>
            </a:pPr>
            <a:r>
              <a:rPr lang="en-US" altLang="en-US" sz="1800"/>
              <a:t>Client: NTT Data UK</a:t>
            </a:r>
          </a:p>
        </p:txBody>
      </p:sp>
      <p:sp>
        <p:nvSpPr>
          <p:cNvPr id="9" name="Content Placeholder 11"/>
          <p:cNvSpPr>
            <a:spLocks noGrp="1"/>
          </p:cNvSpPr>
          <p:nvPr/>
        </p:nvSpPr>
        <p:spPr>
          <a:xfrm>
            <a:off x="5120005" y="3413760"/>
            <a:ext cx="3515360" cy="1108710"/>
          </a:xfrm>
          <a:prstGeom prst="rect">
            <a:avLst/>
          </a:prstGeom>
        </p:spPr>
        <p:txBody>
          <a:bodyPr vert="horz" lIns="91440" tIns="45720" rIns="91440" bIns="45720" rtlCol="0">
            <a:normAutofit fontScale="92500"/>
          </a:bodyPr>
          <a:lstStyle>
            <a:lvl1pPr marL="90170" indent="-90170" algn="l" defTabSz="685800" rtl="0" eaLnBrk="1" latinLnBrk="0" hangingPunct="1">
              <a:lnSpc>
                <a:spcPct val="90000"/>
              </a:lnSpc>
              <a:spcBef>
                <a:spcPts val="750"/>
              </a:spcBef>
              <a:buFont typeface="Arial" panose="02080604020202020204" pitchFamily="34" charset="0"/>
              <a:buChar char="•"/>
              <a:defRPr sz="2800" b="1" kern="1200">
                <a:solidFill>
                  <a:schemeClr val="tx1"/>
                </a:solidFill>
                <a:latin typeface="Arial" panose="02080604020202020204" pitchFamily="34" charset="0"/>
                <a:ea typeface="Arial" panose="02080604020202020204" pitchFamily="34" charset="0"/>
                <a:cs typeface="Arial" panose="02080604020202020204" pitchFamily="34" charset="0"/>
              </a:defRPr>
            </a:lvl1pPr>
            <a:lvl2pPr marL="90170" indent="-90170" algn="l" defTabSz="685800" rtl="0" eaLnBrk="1" latinLnBrk="0" hangingPunct="1">
              <a:lnSpc>
                <a:spcPct val="90000"/>
              </a:lnSpc>
              <a:spcBef>
                <a:spcPts val="375"/>
              </a:spcBef>
              <a:buFont typeface="Arial" panose="02080604020202020204" pitchFamily="34" charset="0"/>
              <a:buChar char="•"/>
              <a:defRPr sz="2400" kern="1200">
                <a:solidFill>
                  <a:schemeClr val="tx1"/>
                </a:solidFill>
                <a:latin typeface="Arial" panose="02080604020202020204" pitchFamily="34" charset="0"/>
                <a:ea typeface="Arial" panose="02080604020202020204" pitchFamily="34" charset="0"/>
                <a:cs typeface="Arial" panose="02080604020202020204" pitchFamily="34" charset="0"/>
              </a:defRPr>
            </a:lvl2pPr>
            <a:lvl3pPr marL="90170" indent="-90170" algn="l" defTabSz="685800" rtl="0" eaLnBrk="1" latinLnBrk="0" hangingPunct="1">
              <a:lnSpc>
                <a:spcPct val="90000"/>
              </a:lnSpc>
              <a:spcBef>
                <a:spcPts val="375"/>
              </a:spcBef>
              <a:buFont typeface="Arial" panose="02080604020202020204" pitchFamily="34" charset="0"/>
              <a:buChar char="•"/>
              <a:defRPr sz="1400" b="1" kern="1200">
                <a:solidFill>
                  <a:schemeClr val="tx1"/>
                </a:solidFill>
                <a:latin typeface="Arial" panose="02080604020202020204" pitchFamily="34" charset="0"/>
                <a:ea typeface="Arial" panose="02080604020202020204" pitchFamily="34" charset="0"/>
                <a:cs typeface="Arial" panose="02080604020202020204" pitchFamily="34" charset="0"/>
              </a:defRPr>
            </a:lvl3pPr>
            <a:lvl4pPr marL="90170" indent="-90170" algn="l" defTabSz="685800" rtl="0" eaLnBrk="1" latinLnBrk="0" hangingPunct="1">
              <a:lnSpc>
                <a:spcPct val="90000"/>
              </a:lnSpc>
              <a:spcBef>
                <a:spcPts val="375"/>
              </a:spcBef>
              <a:buFont typeface="Arial" panose="02080604020202020204" pitchFamily="34" charset="0"/>
              <a:buChar char="•"/>
              <a:defRPr sz="1200" kern="1200">
                <a:solidFill>
                  <a:schemeClr val="tx1"/>
                </a:solidFill>
                <a:latin typeface="Arial" panose="02080604020202020204" pitchFamily="34" charset="0"/>
                <a:ea typeface="Arial" panose="02080604020202020204" pitchFamily="34" charset="0"/>
                <a:cs typeface="Arial" panose="02080604020202020204" pitchFamily="34" charset="0"/>
              </a:defRPr>
            </a:lvl4pPr>
            <a:lvl5pPr marL="90170" indent="-90170" algn="l" defTabSz="685800" rtl="0" eaLnBrk="1" latinLnBrk="0" hangingPunct="1">
              <a:lnSpc>
                <a:spcPct val="90000"/>
              </a:lnSpc>
              <a:spcBef>
                <a:spcPts val="375"/>
              </a:spcBef>
              <a:buFont typeface="Arial" panose="02080604020202020204" pitchFamily="34" charset="0"/>
              <a:buChar char="•"/>
              <a:defRPr sz="1000" b="1" kern="1200">
                <a:solidFill>
                  <a:schemeClr val="tx1"/>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a:lstStyle>
          <a:p>
            <a:pPr marL="0" indent="0">
              <a:buNone/>
            </a:pPr>
            <a:r>
              <a:rPr lang="en-US" altLang="en-US" sz="2000">
                <a:hlinkClick r:id="rId2"/>
              </a:rPr>
              <a:t>Ahmed.ansari.22@ucl.ac.uk</a:t>
            </a:r>
            <a:endParaRPr lang="en-US" altLang="en-US" sz="2000"/>
          </a:p>
          <a:p>
            <a:pPr marL="0" indent="0">
              <a:buNone/>
            </a:pPr>
            <a:r>
              <a:rPr lang="en-US" altLang="en-US" sz="2000">
                <a:hlinkClick r:id="rId3"/>
              </a:rPr>
              <a:t>Ayman.khan.22@ucl.ac.uk</a:t>
            </a:r>
            <a:endParaRPr lang="en-US" altLang="en-US" sz="2000"/>
          </a:p>
          <a:p>
            <a:pPr marL="0" indent="0">
              <a:buNone/>
            </a:pPr>
            <a:r>
              <a:rPr lang="en-GB" altLang="en-US" sz="2000">
                <a:hlinkClick r:id="rId4"/>
              </a:rPr>
              <a:t>Giulio.zhu.22@ucl.ac.uk</a:t>
            </a:r>
            <a:endParaRPr lang="en-GB" altLang="en-US" sz="2000"/>
          </a:p>
          <a:p>
            <a:pPr marL="0" indent="0">
              <a:buNone/>
            </a:pPr>
            <a:endParaRPr lang="" altLang="en-US" sz="2000"/>
          </a:p>
          <a:p>
            <a:pPr marL="0" indent="0">
              <a:buNone/>
            </a:pPr>
            <a:endParaRPr lang="en-US" altLang="en-US" sz="2000"/>
          </a:p>
          <a:p>
            <a:pPr marL="0" indent="0">
              <a:buNone/>
            </a:pPr>
            <a:endParaRPr lang="en-US" altLang="en-US" sz="2000"/>
          </a:p>
        </p:txBody>
      </p:sp>
      <p:pic>
        <p:nvPicPr>
          <p:cNvPr id="10" name="Picture 9"/>
          <p:cNvPicPr>
            <a:picLocks noChangeAspect="1"/>
          </p:cNvPicPr>
          <p:nvPr/>
        </p:nvPicPr>
        <p:blipFill>
          <a:blip r:embed="rId5"/>
          <a:stretch>
            <a:fillRect/>
          </a:stretch>
        </p:blipFill>
        <p:spPr>
          <a:xfrm>
            <a:off x="5303169" y="4585453"/>
            <a:ext cx="481965" cy="481965"/>
          </a:xfrm>
          <a:prstGeom prst="rect">
            <a:avLst/>
          </a:prstGeom>
        </p:spPr>
      </p:pic>
      <p:pic>
        <p:nvPicPr>
          <p:cNvPr id="20" name="Picture 19">
            <a:extLst>
              <a:ext uri="{FF2B5EF4-FFF2-40B4-BE49-F238E27FC236}">
                <a16:creationId xmlns:a16="http://schemas.microsoft.com/office/drawing/2014/main" id="{295479D7-16F1-9AF9-5473-BEF76A1DE820}"/>
              </a:ext>
            </a:extLst>
          </p:cNvPr>
          <p:cNvPicPr>
            <a:picLocks noChangeAspect="1"/>
          </p:cNvPicPr>
          <p:nvPr/>
        </p:nvPicPr>
        <p:blipFill>
          <a:blip r:embed="rId6"/>
          <a:stretch>
            <a:fillRect/>
          </a:stretch>
        </p:blipFill>
        <p:spPr>
          <a:xfrm>
            <a:off x="6784222" y="1002582"/>
            <a:ext cx="1846394" cy="689147"/>
          </a:xfrm>
          <a:prstGeom prst="rect">
            <a:avLst/>
          </a:prstGeom>
        </p:spPr>
      </p:pic>
      <p:pic>
        <p:nvPicPr>
          <p:cNvPr id="1034" name="Picture 10">
            <a:extLst>
              <a:ext uri="{FF2B5EF4-FFF2-40B4-BE49-F238E27FC236}">
                <a16:creationId xmlns:a16="http://schemas.microsoft.com/office/drawing/2014/main" id="{D7E72FAF-C17F-678D-D134-23F38C8098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5063" y="4580907"/>
            <a:ext cx="487410" cy="5118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defined">
            <a:extLst>
              <a:ext uri="{FF2B5EF4-FFF2-40B4-BE49-F238E27FC236}">
                <a16:creationId xmlns:a16="http://schemas.microsoft.com/office/drawing/2014/main" id="{67618808-E044-D5B2-9594-32AC8E2754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7375" y="4519466"/>
            <a:ext cx="639045" cy="55763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Jitsi">
            <a:extLst>
              <a:ext uri="{FF2B5EF4-FFF2-40B4-BE49-F238E27FC236}">
                <a16:creationId xmlns:a16="http://schemas.microsoft.com/office/drawing/2014/main" id="{DBBD1278-524A-ACC5-DFD9-0A5537011A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6132" y="4653773"/>
            <a:ext cx="606379" cy="4097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64C82E6-91A8-AFCD-E444-D5810F1A07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9677" y="4392185"/>
            <a:ext cx="751315" cy="75131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Google ML Kit Logo PNG Vector">
            <a:extLst>
              <a:ext uri="{FF2B5EF4-FFF2-40B4-BE49-F238E27FC236}">
                <a16:creationId xmlns:a16="http://schemas.microsoft.com/office/drawing/2014/main" id="{98D563E6-0F06-3898-FB36-9A113A52F7F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05944" y="4691391"/>
            <a:ext cx="1157513" cy="2700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1D9859C2-E473-4DCB-5E4A-9814AC7612A5}"/>
              </a:ext>
            </a:extLst>
          </p:cNvPr>
          <p:cNvPicPr>
            <a:picLocks noChangeAspect="1"/>
          </p:cNvPicPr>
          <p:nvPr/>
        </p:nvPicPr>
        <p:blipFill>
          <a:blip r:embed="rId12"/>
          <a:stretch>
            <a:fillRect/>
          </a:stretch>
        </p:blipFill>
        <p:spPr>
          <a:xfrm>
            <a:off x="3513741" y="4653773"/>
            <a:ext cx="354487" cy="4097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16070" y="774381"/>
            <a:ext cx="7992837" cy="512302"/>
          </a:xfrm>
        </p:spPr>
        <p:txBody>
          <a:bodyPr vert="horz" lIns="91440" tIns="45720" rIns="91440" bIns="45720" rtlCol="0" anchor="t">
            <a:normAutofit fontScale="92500"/>
          </a:bodyPr>
          <a:lstStyle/>
          <a:p>
            <a:r>
              <a:rPr lang="en-US">
                <a:latin typeface="Arial"/>
                <a:cs typeface="Arial"/>
              </a:rPr>
              <a:t>Project overview and System architecture</a:t>
            </a:r>
          </a:p>
        </p:txBody>
      </p:sp>
      <p:sp>
        <p:nvSpPr>
          <p:cNvPr id="9" name="Text Placeholder 8"/>
          <p:cNvSpPr>
            <a:spLocks noGrp="1"/>
          </p:cNvSpPr>
          <p:nvPr>
            <p:ph type="body" sz="quarter" idx="4294967295"/>
          </p:nvPr>
        </p:nvSpPr>
        <p:spPr>
          <a:xfrm>
            <a:off x="174095" y="153356"/>
            <a:ext cx="5488958" cy="293044"/>
          </a:xfrm>
        </p:spPr>
        <p:txBody>
          <a:bodyPr>
            <a:normAutofit fontScale="62500" lnSpcReduction="20000"/>
          </a:bodyPr>
          <a:lstStyle/>
          <a:p>
            <a:endParaRPr lang="en-US"/>
          </a:p>
        </p:txBody>
      </p:sp>
      <p:sp>
        <p:nvSpPr>
          <p:cNvPr id="2" name="TextBox 1">
            <a:extLst>
              <a:ext uri="{FF2B5EF4-FFF2-40B4-BE49-F238E27FC236}">
                <a16:creationId xmlns:a16="http://schemas.microsoft.com/office/drawing/2014/main" id="{4E78FBAB-0742-5E8A-93E0-EE6AF796FAA9}"/>
              </a:ext>
            </a:extLst>
          </p:cNvPr>
          <p:cNvSpPr txBox="1"/>
          <p:nvPr/>
        </p:nvSpPr>
        <p:spPr>
          <a:xfrm>
            <a:off x="614535" y="1223904"/>
            <a:ext cx="3766966" cy="423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Problem</a:t>
            </a:r>
            <a:r>
              <a:rPr lang="en-US" sz="1600" b="1"/>
              <a:t>: </a:t>
            </a:r>
          </a:p>
          <a:p>
            <a:r>
              <a:rPr lang="en-US" sz="1550">
                <a:solidFill>
                  <a:srgbClr val="000000"/>
                </a:solidFill>
                <a:ea typeface="+mn-lt"/>
                <a:cs typeface="+mn-lt"/>
              </a:rPr>
              <a:t>Unexperienced Junior engineers require onsite assistance in diagnosing issues with telecom devices.</a:t>
            </a:r>
            <a:endParaRPr lang="en-US" sz="1550">
              <a:cs typeface="Calibri"/>
            </a:endParaRPr>
          </a:p>
          <a:p>
            <a:r>
              <a:rPr lang="en-US" sz="1550" b="1">
                <a:solidFill>
                  <a:srgbClr val="000000"/>
                </a:solidFill>
                <a:cs typeface="Calibri"/>
              </a:rPr>
              <a:t>Solution</a:t>
            </a:r>
            <a:r>
              <a:rPr lang="en-US" sz="1550" b="1">
                <a:solidFill>
                  <a:srgbClr val="000000"/>
                </a:solidFill>
                <a:ea typeface="+mn-lt"/>
                <a:cs typeface="+mn-lt"/>
              </a:rPr>
              <a:t>: </a:t>
            </a:r>
          </a:p>
          <a:p>
            <a:r>
              <a:rPr lang="en-US" sz="1550">
                <a:solidFill>
                  <a:srgbClr val="000000"/>
                </a:solidFill>
                <a:ea typeface="+mn-lt"/>
                <a:cs typeface="+mn-lt"/>
              </a:rPr>
              <a:t>An AR app to detect router issues and facilitates video calls between junior and senior engineers.</a:t>
            </a:r>
          </a:p>
          <a:p>
            <a:r>
              <a:rPr lang="en-US" sz="1550" b="1">
                <a:solidFill>
                  <a:srgbClr val="000000"/>
                </a:solidFill>
                <a:cs typeface="Calibri"/>
              </a:rPr>
              <a:t>Target users</a:t>
            </a:r>
            <a:r>
              <a:rPr lang="en-US" sz="1550">
                <a:solidFill>
                  <a:srgbClr val="000000"/>
                </a:solidFill>
                <a:cs typeface="Calibri"/>
              </a:rPr>
              <a:t>: Network engineers</a:t>
            </a:r>
            <a:endParaRPr lang="en-US" sz="1550">
              <a:cs typeface="Calibri"/>
            </a:endParaRPr>
          </a:p>
          <a:p>
            <a:r>
              <a:rPr lang="en-US" sz="1550" b="1">
                <a:solidFill>
                  <a:srgbClr val="000000"/>
                </a:solidFill>
                <a:cs typeface="Calibri"/>
              </a:rPr>
              <a:t>Project scope:</a:t>
            </a:r>
          </a:p>
          <a:p>
            <a:pPr marL="285750" indent="-285750">
              <a:buFont typeface="Arial" panose="020B0604020202020204" pitchFamily="34" charset="0"/>
              <a:buChar char="•"/>
            </a:pPr>
            <a:r>
              <a:rPr lang="en-US" sz="1550">
                <a:solidFill>
                  <a:srgbClr val="000000"/>
                </a:solidFill>
                <a:cs typeface="Calibri"/>
              </a:rPr>
              <a:t>Android app development</a:t>
            </a:r>
          </a:p>
          <a:p>
            <a:pPr marL="285750" indent="-285750">
              <a:buFont typeface="Arial" panose="020B0604020202020204" pitchFamily="34" charset="0"/>
              <a:buChar char="•"/>
            </a:pPr>
            <a:r>
              <a:rPr lang="en-US" sz="1550">
                <a:solidFill>
                  <a:srgbClr val="000000"/>
                </a:solidFill>
                <a:cs typeface="Calibri"/>
              </a:rPr>
              <a:t>Object recognition :ML Kit SDK</a:t>
            </a:r>
          </a:p>
          <a:p>
            <a:pPr marL="285750" indent="-285750">
              <a:buFont typeface="Arial" panose="020B0604020202020204" pitchFamily="34" charset="0"/>
              <a:buChar char="•"/>
            </a:pPr>
            <a:r>
              <a:rPr lang="en-US" sz="1550">
                <a:solidFill>
                  <a:srgbClr val="000000"/>
                </a:solidFill>
                <a:cs typeface="Calibri"/>
              </a:rPr>
              <a:t>Machine learning: Tensor Flow</a:t>
            </a:r>
          </a:p>
          <a:p>
            <a:pPr marL="285750" indent="-285750">
              <a:buFont typeface="Arial" panose="020B0604020202020204" pitchFamily="34" charset="0"/>
              <a:buChar char="•"/>
            </a:pPr>
            <a:r>
              <a:rPr lang="en-US" sz="1550">
                <a:solidFill>
                  <a:srgbClr val="000000"/>
                </a:solidFill>
                <a:cs typeface="Calibri"/>
              </a:rPr>
              <a:t>Video conferencing: </a:t>
            </a:r>
            <a:r>
              <a:rPr lang="en-US" sz="1550" err="1">
                <a:solidFill>
                  <a:srgbClr val="000000"/>
                </a:solidFill>
                <a:cs typeface="Calibri"/>
              </a:rPr>
              <a:t>Jitsi</a:t>
            </a:r>
            <a:r>
              <a:rPr lang="en-US" sz="1550">
                <a:solidFill>
                  <a:srgbClr val="000000"/>
                </a:solidFill>
                <a:cs typeface="Calibri"/>
              </a:rPr>
              <a:t> SDK</a:t>
            </a:r>
          </a:p>
          <a:p>
            <a:pPr marL="285750" indent="-285750">
              <a:buFont typeface="Arial" panose="020B0604020202020204" pitchFamily="34" charset="0"/>
              <a:buChar char="•"/>
            </a:pPr>
            <a:r>
              <a:rPr lang="en-US" sz="1550">
                <a:solidFill>
                  <a:srgbClr val="000000"/>
                </a:solidFill>
                <a:cs typeface="Calibri"/>
              </a:rPr>
              <a:t>Augmented reality guidance: </a:t>
            </a:r>
            <a:r>
              <a:rPr lang="en-US" sz="1550" err="1">
                <a:solidFill>
                  <a:srgbClr val="000000"/>
                </a:solidFill>
                <a:cs typeface="Calibri"/>
              </a:rPr>
              <a:t>ARCore</a:t>
            </a:r>
            <a:r>
              <a:rPr lang="en-US" sz="1550">
                <a:solidFill>
                  <a:srgbClr val="000000"/>
                </a:solidFill>
                <a:cs typeface="Calibri"/>
              </a:rPr>
              <a:t> SDK</a:t>
            </a:r>
            <a:endParaRPr lang="en-US">
              <a:solidFill>
                <a:srgbClr val="000000"/>
              </a:solidFill>
              <a:cs typeface="Calibri"/>
            </a:endParaRPr>
          </a:p>
          <a:p>
            <a:endParaRPr lang="en-US">
              <a:solidFill>
                <a:srgbClr val="000000"/>
              </a:solidFill>
              <a:cs typeface="Calibri"/>
            </a:endParaRPr>
          </a:p>
          <a:p>
            <a:endParaRPr lang="en-US">
              <a:solidFill>
                <a:srgbClr val="000000"/>
              </a:solidFill>
              <a:cs typeface="Calibri"/>
            </a:endParaRPr>
          </a:p>
        </p:txBody>
      </p:sp>
      <p:grpSp>
        <p:nvGrpSpPr>
          <p:cNvPr id="7" name="Group 6">
            <a:extLst>
              <a:ext uri="{FF2B5EF4-FFF2-40B4-BE49-F238E27FC236}">
                <a16:creationId xmlns:a16="http://schemas.microsoft.com/office/drawing/2014/main" id="{862EED84-AADF-31A5-F760-A4051DFDE144}"/>
              </a:ext>
            </a:extLst>
          </p:cNvPr>
          <p:cNvGrpSpPr/>
          <p:nvPr/>
        </p:nvGrpSpPr>
        <p:grpSpPr>
          <a:xfrm>
            <a:off x="4106197" y="1736206"/>
            <a:ext cx="5037803" cy="2915793"/>
            <a:chOff x="4015313" y="1504553"/>
            <a:chExt cx="5037803" cy="2915793"/>
          </a:xfrm>
        </p:grpSpPr>
        <p:pic>
          <p:nvPicPr>
            <p:cNvPr id="5" name="Picture 4" descr="A diagram of a device&#10;&#10;Description automatically generated">
              <a:extLst>
                <a:ext uri="{FF2B5EF4-FFF2-40B4-BE49-F238E27FC236}">
                  <a16:creationId xmlns:a16="http://schemas.microsoft.com/office/drawing/2014/main" id="{64ADAED8-9CEA-8C4D-35DD-4FBC9DAFE3A9}"/>
                </a:ext>
              </a:extLst>
            </p:cNvPr>
            <p:cNvPicPr>
              <a:picLocks noChangeAspect="1"/>
            </p:cNvPicPr>
            <p:nvPr/>
          </p:nvPicPr>
          <p:blipFill rotWithShape="1">
            <a:blip r:embed="rId3"/>
            <a:srcRect l="32359" t="21786" r="755" b="2059"/>
            <a:stretch/>
          </p:blipFill>
          <p:spPr>
            <a:xfrm>
              <a:off x="4015313" y="1504553"/>
              <a:ext cx="5037803" cy="2746689"/>
            </a:xfrm>
            <a:prstGeom prst="rect">
              <a:avLst/>
            </a:prstGeom>
          </p:spPr>
        </p:pic>
        <p:sp>
          <p:nvSpPr>
            <p:cNvPr id="6" name="TextBox 5">
              <a:extLst>
                <a:ext uri="{FF2B5EF4-FFF2-40B4-BE49-F238E27FC236}">
                  <a16:creationId xmlns:a16="http://schemas.microsoft.com/office/drawing/2014/main" id="{B8EEDABD-95D3-4F94-0F15-5BBAA143DC95}"/>
                </a:ext>
              </a:extLst>
            </p:cNvPr>
            <p:cNvSpPr txBox="1"/>
            <p:nvPr/>
          </p:nvSpPr>
          <p:spPr>
            <a:xfrm>
              <a:off x="5848695" y="4158736"/>
              <a:ext cx="1371037" cy="261610"/>
            </a:xfrm>
            <a:prstGeom prst="rect">
              <a:avLst/>
            </a:prstGeom>
            <a:noFill/>
          </p:spPr>
          <p:txBody>
            <a:bodyPr wrap="square" rtlCol="0">
              <a:spAutoFit/>
            </a:bodyPr>
            <a:lstStyle/>
            <a:p>
              <a:pPr algn="ctr"/>
              <a:r>
                <a:rPr lang="en-US" sz="1100" i="1"/>
                <a:t>System Architecture</a:t>
              </a:r>
              <a:endParaRPr lang="en-GB" sz="1100" i="1"/>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66D233-427E-D960-87EE-47CDCB0A52AE}"/>
              </a:ext>
            </a:extLst>
          </p:cNvPr>
          <p:cNvSpPr>
            <a:spLocks noGrp="1"/>
          </p:cNvSpPr>
          <p:nvPr>
            <p:ph type="body" sz="half" idx="2"/>
          </p:nvPr>
        </p:nvSpPr>
        <p:spPr>
          <a:xfrm>
            <a:off x="629841" y="994718"/>
            <a:ext cx="8078906" cy="612141"/>
          </a:xfrm>
        </p:spPr>
        <p:txBody>
          <a:bodyPr vert="horz" lIns="91440" tIns="45720" rIns="91440" bIns="45720" rtlCol="0" anchor="t">
            <a:normAutofit/>
          </a:bodyPr>
          <a:lstStyle/>
          <a:p>
            <a:r>
              <a:rPr lang="en-US" dirty="0">
                <a:latin typeface="Arial"/>
                <a:cs typeface="Arial"/>
              </a:rPr>
              <a:t>Project management and Deliverables</a:t>
            </a:r>
            <a:endParaRPr lang="en-US" dirty="0"/>
          </a:p>
        </p:txBody>
      </p:sp>
      <p:sp>
        <p:nvSpPr>
          <p:cNvPr id="4" name="Text Placeholder 3">
            <a:extLst>
              <a:ext uri="{FF2B5EF4-FFF2-40B4-BE49-F238E27FC236}">
                <a16:creationId xmlns:a16="http://schemas.microsoft.com/office/drawing/2014/main" id="{33263132-1E54-1D92-4FC1-42D4A3E093D9}"/>
              </a:ext>
            </a:extLst>
          </p:cNvPr>
          <p:cNvSpPr>
            <a:spLocks noGrp="1"/>
          </p:cNvSpPr>
          <p:nvPr>
            <p:ph type="body" sz="quarter" idx="12"/>
          </p:nvPr>
        </p:nvSpPr>
        <p:spPr/>
        <p:txBody>
          <a:bodyPr/>
          <a:lstStyle/>
          <a:p>
            <a:endParaRPr lang="en-US"/>
          </a:p>
        </p:txBody>
      </p:sp>
      <p:pic>
        <p:nvPicPr>
          <p:cNvPr id="5" name="Picture 4" descr="Notion Logo PNG Vector (SVG) Free Download">
            <a:extLst>
              <a:ext uri="{FF2B5EF4-FFF2-40B4-BE49-F238E27FC236}">
                <a16:creationId xmlns:a16="http://schemas.microsoft.com/office/drawing/2014/main" id="{140F135E-A33E-5D90-0A39-57ACABB1439E}"/>
              </a:ext>
            </a:extLst>
          </p:cNvPr>
          <p:cNvPicPr>
            <a:picLocks noChangeAspect="1"/>
          </p:cNvPicPr>
          <p:nvPr/>
        </p:nvPicPr>
        <p:blipFill>
          <a:blip r:embed="rId3"/>
          <a:stretch>
            <a:fillRect/>
          </a:stretch>
        </p:blipFill>
        <p:spPr>
          <a:xfrm>
            <a:off x="837552" y="1543649"/>
            <a:ext cx="1524460" cy="552579"/>
          </a:xfrm>
          <a:prstGeom prst="rect">
            <a:avLst/>
          </a:prstGeom>
        </p:spPr>
      </p:pic>
      <p:pic>
        <p:nvPicPr>
          <p:cNvPr id="6" name="Picture 5" descr="Lucidspark app logo transparent PNG - StickPNG">
            <a:extLst>
              <a:ext uri="{FF2B5EF4-FFF2-40B4-BE49-F238E27FC236}">
                <a16:creationId xmlns:a16="http://schemas.microsoft.com/office/drawing/2014/main" id="{373DB80C-5AE5-CAD6-C73E-BC313463FC9A}"/>
              </a:ext>
            </a:extLst>
          </p:cNvPr>
          <p:cNvPicPr>
            <a:picLocks noChangeAspect="1"/>
          </p:cNvPicPr>
          <p:nvPr/>
        </p:nvPicPr>
        <p:blipFill>
          <a:blip r:embed="rId4"/>
          <a:stretch>
            <a:fillRect/>
          </a:stretch>
        </p:blipFill>
        <p:spPr>
          <a:xfrm>
            <a:off x="2682464" y="1769306"/>
            <a:ext cx="1412364" cy="1234219"/>
          </a:xfrm>
          <a:prstGeom prst="rect">
            <a:avLst/>
          </a:prstGeom>
        </p:spPr>
      </p:pic>
      <p:pic>
        <p:nvPicPr>
          <p:cNvPr id="7" name="Picture 6" descr="GitHub Logos and Usage · GitHub">
            <a:extLst>
              <a:ext uri="{FF2B5EF4-FFF2-40B4-BE49-F238E27FC236}">
                <a16:creationId xmlns:a16="http://schemas.microsoft.com/office/drawing/2014/main" id="{AD4DC3A1-682A-E646-4C9C-7CD1A4590B92}"/>
              </a:ext>
            </a:extLst>
          </p:cNvPr>
          <p:cNvPicPr>
            <a:picLocks noChangeAspect="1"/>
          </p:cNvPicPr>
          <p:nvPr/>
        </p:nvPicPr>
        <p:blipFill>
          <a:blip r:embed="rId5"/>
          <a:stretch>
            <a:fillRect/>
          </a:stretch>
        </p:blipFill>
        <p:spPr>
          <a:xfrm>
            <a:off x="805387" y="2517792"/>
            <a:ext cx="1096641" cy="1084652"/>
          </a:xfrm>
          <a:prstGeom prst="rect">
            <a:avLst/>
          </a:prstGeom>
        </p:spPr>
      </p:pic>
      <p:pic>
        <p:nvPicPr>
          <p:cNvPr id="9" name="Picture 8" descr="File:WhatsApp.svg - Wikipedia">
            <a:extLst>
              <a:ext uri="{FF2B5EF4-FFF2-40B4-BE49-F238E27FC236}">
                <a16:creationId xmlns:a16="http://schemas.microsoft.com/office/drawing/2014/main" id="{4125B5E2-02D1-42B7-5BDB-D1201F5829A1}"/>
              </a:ext>
            </a:extLst>
          </p:cNvPr>
          <p:cNvPicPr>
            <a:picLocks noChangeAspect="1"/>
          </p:cNvPicPr>
          <p:nvPr/>
        </p:nvPicPr>
        <p:blipFill>
          <a:blip r:embed="rId6"/>
          <a:stretch>
            <a:fillRect/>
          </a:stretch>
        </p:blipFill>
        <p:spPr>
          <a:xfrm>
            <a:off x="2741263" y="3141371"/>
            <a:ext cx="1208542" cy="1216622"/>
          </a:xfrm>
          <a:prstGeom prst="rect">
            <a:avLst/>
          </a:prstGeom>
        </p:spPr>
      </p:pic>
      <p:pic>
        <p:nvPicPr>
          <p:cNvPr id="10" name="Picture 9" descr="Download Microsoft Teams Logo in SVG Vector or PNG File ...">
            <a:extLst>
              <a:ext uri="{FF2B5EF4-FFF2-40B4-BE49-F238E27FC236}">
                <a16:creationId xmlns:a16="http://schemas.microsoft.com/office/drawing/2014/main" id="{2BBCC116-E669-256A-0A1C-4E9E3D005833}"/>
              </a:ext>
            </a:extLst>
          </p:cNvPr>
          <p:cNvPicPr>
            <a:picLocks noChangeAspect="1"/>
          </p:cNvPicPr>
          <p:nvPr/>
        </p:nvPicPr>
        <p:blipFill>
          <a:blip r:embed="rId7"/>
          <a:stretch>
            <a:fillRect/>
          </a:stretch>
        </p:blipFill>
        <p:spPr>
          <a:xfrm>
            <a:off x="414836" y="3847434"/>
            <a:ext cx="1871963" cy="1245311"/>
          </a:xfrm>
          <a:prstGeom prst="rect">
            <a:avLst/>
          </a:prstGeom>
        </p:spPr>
      </p:pic>
      <p:pic>
        <p:nvPicPr>
          <p:cNvPr id="2" name="Picture 1" descr="A close-up of a phone&#10;&#10;Description automatically generated">
            <a:extLst>
              <a:ext uri="{FF2B5EF4-FFF2-40B4-BE49-F238E27FC236}">
                <a16:creationId xmlns:a16="http://schemas.microsoft.com/office/drawing/2014/main" id="{A1F352C6-2917-5C5B-9FD4-357E21B7A06A}"/>
              </a:ext>
            </a:extLst>
          </p:cNvPr>
          <p:cNvPicPr>
            <a:picLocks noChangeAspect="1"/>
          </p:cNvPicPr>
          <p:nvPr/>
        </p:nvPicPr>
        <p:blipFill>
          <a:blip r:embed="rId8"/>
          <a:stretch>
            <a:fillRect/>
          </a:stretch>
        </p:blipFill>
        <p:spPr>
          <a:xfrm>
            <a:off x="5117185" y="1822324"/>
            <a:ext cx="422664" cy="845122"/>
          </a:xfrm>
          <a:prstGeom prst="rect">
            <a:avLst/>
          </a:prstGeom>
        </p:spPr>
      </p:pic>
      <p:pic>
        <p:nvPicPr>
          <p:cNvPr id="11" name="Picture 10" descr="A close up of a device&#10;&#10;Description automatically generated">
            <a:extLst>
              <a:ext uri="{FF2B5EF4-FFF2-40B4-BE49-F238E27FC236}">
                <a16:creationId xmlns:a16="http://schemas.microsoft.com/office/drawing/2014/main" id="{A1B60964-5E86-80E6-9869-3C3B7862387D}"/>
              </a:ext>
            </a:extLst>
          </p:cNvPr>
          <p:cNvPicPr>
            <a:picLocks noChangeAspect="1"/>
          </p:cNvPicPr>
          <p:nvPr/>
        </p:nvPicPr>
        <p:blipFill>
          <a:blip r:embed="rId9"/>
          <a:stretch>
            <a:fillRect/>
          </a:stretch>
        </p:blipFill>
        <p:spPr>
          <a:xfrm>
            <a:off x="4854940" y="2710513"/>
            <a:ext cx="1021162" cy="520106"/>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32DE5E55-CA48-E26A-CA16-4B315BDE6287}"/>
              </a:ext>
            </a:extLst>
          </p:cNvPr>
          <p:cNvPicPr>
            <a:picLocks noChangeAspect="1"/>
          </p:cNvPicPr>
          <p:nvPr/>
        </p:nvPicPr>
        <p:blipFill>
          <a:blip r:embed="rId10"/>
          <a:stretch>
            <a:fillRect/>
          </a:stretch>
        </p:blipFill>
        <p:spPr>
          <a:xfrm>
            <a:off x="4848224" y="3269680"/>
            <a:ext cx="1026371" cy="515995"/>
          </a:xfrm>
          <a:prstGeom prst="rect">
            <a:avLst/>
          </a:prstGeom>
        </p:spPr>
      </p:pic>
      <p:pic>
        <p:nvPicPr>
          <p:cNvPr id="13" name="Picture 12" descr="A screenshot of a device&#10;&#10;Description automatically generated">
            <a:extLst>
              <a:ext uri="{FF2B5EF4-FFF2-40B4-BE49-F238E27FC236}">
                <a16:creationId xmlns:a16="http://schemas.microsoft.com/office/drawing/2014/main" id="{133E0EF0-602F-0004-BA53-8ACC7436680D}"/>
              </a:ext>
            </a:extLst>
          </p:cNvPr>
          <p:cNvPicPr>
            <a:picLocks noChangeAspect="1"/>
          </p:cNvPicPr>
          <p:nvPr/>
        </p:nvPicPr>
        <p:blipFill>
          <a:blip r:embed="rId11"/>
          <a:stretch>
            <a:fillRect/>
          </a:stretch>
        </p:blipFill>
        <p:spPr>
          <a:xfrm>
            <a:off x="4849732" y="3849403"/>
            <a:ext cx="1072694" cy="524218"/>
          </a:xfrm>
          <a:prstGeom prst="rect">
            <a:avLst/>
          </a:prstGeom>
        </p:spPr>
      </p:pic>
      <p:pic>
        <p:nvPicPr>
          <p:cNvPr id="14" name="Picture 13" descr="A screenshot of a phone&#10;&#10;Description automatically generated">
            <a:extLst>
              <a:ext uri="{FF2B5EF4-FFF2-40B4-BE49-F238E27FC236}">
                <a16:creationId xmlns:a16="http://schemas.microsoft.com/office/drawing/2014/main" id="{E8653330-BA0F-B98E-85B9-530111DF8E92}"/>
              </a:ext>
            </a:extLst>
          </p:cNvPr>
          <p:cNvPicPr>
            <a:picLocks noChangeAspect="1"/>
          </p:cNvPicPr>
          <p:nvPr/>
        </p:nvPicPr>
        <p:blipFill>
          <a:blip r:embed="rId12"/>
          <a:stretch>
            <a:fillRect/>
          </a:stretch>
        </p:blipFill>
        <p:spPr>
          <a:xfrm>
            <a:off x="6149825" y="3891785"/>
            <a:ext cx="425474" cy="850604"/>
          </a:xfrm>
          <a:prstGeom prst="rect">
            <a:avLst/>
          </a:prstGeom>
        </p:spPr>
      </p:pic>
      <p:pic>
        <p:nvPicPr>
          <p:cNvPr id="15" name="Picture 14" descr="A close up of a device&#10;&#10;Description automatically generated">
            <a:extLst>
              <a:ext uri="{FF2B5EF4-FFF2-40B4-BE49-F238E27FC236}">
                <a16:creationId xmlns:a16="http://schemas.microsoft.com/office/drawing/2014/main" id="{41EB5819-3E85-B07D-7135-1CD3602E7BE2}"/>
              </a:ext>
            </a:extLst>
          </p:cNvPr>
          <p:cNvPicPr>
            <a:picLocks noChangeAspect="1"/>
          </p:cNvPicPr>
          <p:nvPr/>
        </p:nvPicPr>
        <p:blipFill>
          <a:blip r:embed="rId13"/>
          <a:stretch>
            <a:fillRect/>
          </a:stretch>
        </p:blipFill>
        <p:spPr>
          <a:xfrm>
            <a:off x="4846718" y="4428474"/>
            <a:ext cx="1070501" cy="533743"/>
          </a:xfrm>
          <a:prstGeom prst="rect">
            <a:avLst/>
          </a:prstGeom>
        </p:spPr>
      </p:pic>
      <p:pic>
        <p:nvPicPr>
          <p:cNvPr id="17" name="Picture 16" descr="A close-up of a phone&#10;&#10;Description automatically generated">
            <a:extLst>
              <a:ext uri="{FF2B5EF4-FFF2-40B4-BE49-F238E27FC236}">
                <a16:creationId xmlns:a16="http://schemas.microsoft.com/office/drawing/2014/main" id="{E2B6D136-74E6-8E89-D751-ACEBA3273627}"/>
              </a:ext>
            </a:extLst>
          </p:cNvPr>
          <p:cNvPicPr>
            <a:picLocks noChangeAspect="1"/>
          </p:cNvPicPr>
          <p:nvPr/>
        </p:nvPicPr>
        <p:blipFill>
          <a:blip r:embed="rId14"/>
          <a:stretch>
            <a:fillRect/>
          </a:stretch>
        </p:blipFill>
        <p:spPr>
          <a:xfrm>
            <a:off x="7068850" y="1767572"/>
            <a:ext cx="425269" cy="855949"/>
          </a:xfrm>
          <a:prstGeom prst="rect">
            <a:avLst/>
          </a:prstGeom>
        </p:spPr>
      </p:pic>
      <p:sp>
        <p:nvSpPr>
          <p:cNvPr id="18" name="TextBox 17">
            <a:extLst>
              <a:ext uri="{FF2B5EF4-FFF2-40B4-BE49-F238E27FC236}">
                <a16:creationId xmlns:a16="http://schemas.microsoft.com/office/drawing/2014/main" id="{7E915F36-065A-74AD-0AB1-A3C6384C9E44}"/>
              </a:ext>
            </a:extLst>
          </p:cNvPr>
          <p:cNvSpPr txBox="1"/>
          <p:nvPr/>
        </p:nvSpPr>
        <p:spPr>
          <a:xfrm>
            <a:off x="4678899" y="1459586"/>
            <a:ext cx="13876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Junior Engineer</a:t>
            </a:r>
          </a:p>
        </p:txBody>
      </p:sp>
      <p:sp>
        <p:nvSpPr>
          <p:cNvPr id="19" name="TextBox 18">
            <a:extLst>
              <a:ext uri="{FF2B5EF4-FFF2-40B4-BE49-F238E27FC236}">
                <a16:creationId xmlns:a16="http://schemas.microsoft.com/office/drawing/2014/main" id="{2182DCAE-5EC2-5F73-1148-7CF35B66495E}"/>
              </a:ext>
            </a:extLst>
          </p:cNvPr>
          <p:cNvSpPr txBox="1"/>
          <p:nvPr/>
        </p:nvSpPr>
        <p:spPr>
          <a:xfrm>
            <a:off x="6656535" y="1459585"/>
            <a:ext cx="13876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Senior Engineer</a:t>
            </a:r>
          </a:p>
        </p:txBody>
      </p:sp>
      <p:pic>
        <p:nvPicPr>
          <p:cNvPr id="20" name="Picture 19" descr="A screenshot of a video chat&#10;&#10;Description automatically generated">
            <a:extLst>
              <a:ext uri="{FF2B5EF4-FFF2-40B4-BE49-F238E27FC236}">
                <a16:creationId xmlns:a16="http://schemas.microsoft.com/office/drawing/2014/main" id="{B5F949D5-C163-8831-20E0-5E51078B1C0F}"/>
              </a:ext>
            </a:extLst>
          </p:cNvPr>
          <p:cNvPicPr>
            <a:picLocks noChangeAspect="1"/>
          </p:cNvPicPr>
          <p:nvPr/>
        </p:nvPicPr>
        <p:blipFill>
          <a:blip r:embed="rId15"/>
          <a:stretch>
            <a:fillRect/>
          </a:stretch>
        </p:blipFill>
        <p:spPr>
          <a:xfrm>
            <a:off x="6786083" y="2654700"/>
            <a:ext cx="1036033" cy="524834"/>
          </a:xfrm>
          <a:prstGeom prst="rect">
            <a:avLst/>
          </a:prstGeom>
        </p:spPr>
      </p:pic>
      <p:pic>
        <p:nvPicPr>
          <p:cNvPr id="21" name="Picture 20" descr="A screen shot of a phone call&#10;&#10;Description automatically generated">
            <a:extLst>
              <a:ext uri="{FF2B5EF4-FFF2-40B4-BE49-F238E27FC236}">
                <a16:creationId xmlns:a16="http://schemas.microsoft.com/office/drawing/2014/main" id="{1A3FFF9D-EA29-A69B-4489-C9C85E515F12}"/>
              </a:ext>
            </a:extLst>
          </p:cNvPr>
          <p:cNvPicPr>
            <a:picLocks noChangeAspect="1"/>
          </p:cNvPicPr>
          <p:nvPr/>
        </p:nvPicPr>
        <p:blipFill>
          <a:blip r:embed="rId16"/>
          <a:stretch>
            <a:fillRect/>
          </a:stretch>
        </p:blipFill>
        <p:spPr>
          <a:xfrm>
            <a:off x="6781320" y="3209753"/>
            <a:ext cx="1033224" cy="541280"/>
          </a:xfrm>
          <a:prstGeom prst="rect">
            <a:avLst/>
          </a:prstGeom>
        </p:spPr>
      </p:pic>
      <p:pic>
        <p:nvPicPr>
          <p:cNvPr id="22" name="Picture 21" descr="A close up of a device&#10;&#10;Description automatically generated">
            <a:extLst>
              <a:ext uri="{FF2B5EF4-FFF2-40B4-BE49-F238E27FC236}">
                <a16:creationId xmlns:a16="http://schemas.microsoft.com/office/drawing/2014/main" id="{17806675-9D90-3788-E91A-81E50A5A756E}"/>
              </a:ext>
            </a:extLst>
          </p:cNvPr>
          <p:cNvPicPr>
            <a:picLocks noChangeAspect="1"/>
          </p:cNvPicPr>
          <p:nvPr/>
        </p:nvPicPr>
        <p:blipFill>
          <a:blip r:embed="rId17"/>
          <a:stretch>
            <a:fillRect/>
          </a:stretch>
        </p:blipFill>
        <p:spPr>
          <a:xfrm>
            <a:off x="6763778" y="3787523"/>
            <a:ext cx="1072419" cy="524630"/>
          </a:xfrm>
          <a:prstGeom prst="rect">
            <a:avLst/>
          </a:prstGeom>
        </p:spPr>
      </p:pic>
      <p:cxnSp>
        <p:nvCxnSpPr>
          <p:cNvPr id="24" name="Straight Arrow Connector 23">
            <a:extLst>
              <a:ext uri="{FF2B5EF4-FFF2-40B4-BE49-F238E27FC236}">
                <a16:creationId xmlns:a16="http://schemas.microsoft.com/office/drawing/2014/main" id="{052DF8C9-AD80-6AF9-EEF0-3280B724F693}"/>
              </a:ext>
            </a:extLst>
          </p:cNvPr>
          <p:cNvCxnSpPr/>
          <p:nvPr/>
        </p:nvCxnSpPr>
        <p:spPr>
          <a:xfrm>
            <a:off x="4364573" y="1821605"/>
            <a:ext cx="9868" cy="2645343"/>
          </a:xfrm>
          <a:prstGeom prst="straightConnector1">
            <a:avLst/>
          </a:prstGeom>
          <a:ln w="12700">
            <a:solidFill>
              <a:srgbClr val="4472C4"/>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93D0B152-004D-C88D-BF58-DC2FE69C745C}"/>
              </a:ext>
            </a:extLst>
          </p:cNvPr>
          <p:cNvPicPr>
            <a:picLocks noChangeAspect="1"/>
          </p:cNvPicPr>
          <p:nvPr/>
        </p:nvPicPr>
        <p:blipFill rotWithShape="1">
          <a:blip r:embed="rId18"/>
          <a:srcRect l="1301" t="1461" r="1" b="1126"/>
          <a:stretch/>
        </p:blipFill>
        <p:spPr>
          <a:xfrm>
            <a:off x="6763778" y="4342609"/>
            <a:ext cx="1070501" cy="558632"/>
          </a:xfrm>
          <a:prstGeom prst="rect">
            <a:avLst/>
          </a:prstGeom>
        </p:spPr>
      </p:pic>
    </p:spTree>
    <p:extLst>
      <p:ext uri="{BB962C8B-B14F-4D97-AF65-F5344CB8AC3E}">
        <p14:creationId xmlns:p14="http://schemas.microsoft.com/office/powerpoint/2010/main" val="223966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92BF64-19E3-988E-8CD6-A240F1A1B501}"/>
              </a:ext>
            </a:extLst>
          </p:cNvPr>
          <p:cNvSpPr>
            <a:spLocks noGrp="1"/>
          </p:cNvSpPr>
          <p:nvPr>
            <p:ph type="pic" idx="1"/>
          </p:nvPr>
        </p:nvSpPr>
        <p:spPr>
          <a:xfrm>
            <a:off x="5085805" y="994718"/>
            <a:ext cx="3430735" cy="3745062"/>
          </a:xfrm>
        </p:spPr>
        <p:txBody>
          <a:bodyPr/>
          <a:lstStyle/>
          <a:p>
            <a:endParaRPr lang="en-GB"/>
          </a:p>
        </p:txBody>
      </p:sp>
      <p:sp>
        <p:nvSpPr>
          <p:cNvPr id="6" name="Content Placeholder 5"/>
          <p:cNvSpPr>
            <a:spLocks noGrp="1"/>
          </p:cNvSpPr>
          <p:nvPr>
            <p:ph type="body" sz="half" idx="2"/>
          </p:nvPr>
        </p:nvSpPr>
        <p:spPr>
          <a:xfrm>
            <a:off x="629840" y="1795508"/>
            <a:ext cx="3942159" cy="2944272"/>
          </a:xfrm>
        </p:spPr>
        <p:txBody>
          <a:bodyPr/>
          <a:lstStyle/>
          <a:p>
            <a:r>
              <a:rPr lang="" altLang="en-US" dirty="0"/>
              <a:t>Github </a:t>
            </a:r>
            <a:br>
              <a:rPr lang="" altLang="en-US" dirty="0"/>
            </a:br>
            <a:r>
              <a:rPr lang="en-GB" altLang="en-US" sz="1400">
                <a:hlinkClick r:id="rId2"/>
              </a:rPr>
              <a:t>https://github.com/Ahmed-Ansari02/COMP0016-NTT1-2023-</a:t>
            </a:r>
            <a:endParaRPr lang="en-GB" altLang="en-US" sz="1400"/>
          </a:p>
          <a:p>
            <a:r>
              <a:rPr lang="" altLang="en-US"/>
              <a:t>Blog</a:t>
            </a:r>
            <a:br>
              <a:rPr lang="" altLang="en-US" dirty="0"/>
            </a:br>
            <a:r>
              <a:rPr lang="en-GB" altLang="en-US" sz="1800" dirty="0"/>
              <a:t>https://students.cs.ucl.ac.uk/2023/group43/</a:t>
            </a:r>
            <a:endParaRPr lang="" altLang="en-US" sz="1800" dirty="0"/>
          </a:p>
        </p:txBody>
      </p:sp>
      <p:sp>
        <p:nvSpPr>
          <p:cNvPr id="8" name="Text Placeholder 7"/>
          <p:cNvSpPr>
            <a:spLocks noGrp="1"/>
          </p:cNvSpPr>
          <p:nvPr>
            <p:ph type="body" sz="quarter" idx="4294967295"/>
          </p:nvPr>
        </p:nvSpPr>
        <p:spPr>
          <a:xfrm>
            <a:off x="174095" y="153356"/>
            <a:ext cx="5488958" cy="293044"/>
          </a:xfrm>
        </p:spPr>
        <p:txBody>
          <a:bodyPr>
            <a:normAutofit fontScale="62500" lnSpcReduction="20000"/>
          </a:bodyPr>
          <a:lstStyle/>
          <a:p>
            <a:r>
              <a:rPr lang="en-US" altLang="en-US">
                <a:sym typeface="+mn-ea"/>
              </a:rPr>
              <a:t>DEPARTMENT OF COMPUTER SCIENCE</a:t>
            </a:r>
            <a:endParaRPr lang="en-US"/>
          </a:p>
        </p:txBody>
      </p:sp>
      <p:sp>
        <p:nvSpPr>
          <p:cNvPr id="5" name="Title 4"/>
          <p:cNvSpPr>
            <a:spLocks noGrp="1"/>
          </p:cNvSpPr>
          <p:nvPr>
            <p:ph type="title" idx="4294967295"/>
          </p:nvPr>
        </p:nvSpPr>
        <p:spPr>
          <a:xfrm>
            <a:off x="216000" y="1105989"/>
            <a:ext cx="3058423" cy="583474"/>
          </a:xfrm>
          <a:prstGeom prst="rect">
            <a:avLst/>
          </a:prstGeom>
        </p:spPr>
        <p:txBody>
          <a:bodyPr/>
          <a:lstStyle/>
          <a:p>
            <a:r>
              <a:rPr lang="" altLang="en-US"/>
              <a:t>Thank you!</a:t>
            </a:r>
          </a:p>
        </p:txBody>
      </p:sp>
    </p:spTree>
  </p:cSld>
  <p:clrMapOvr>
    <a:masterClrMapping/>
  </p:clrMapOvr>
</p:sld>
</file>

<file path=ppt/theme/theme1.xml><?xml version="1.0" encoding="utf-8"?>
<a:theme xmlns:a="http://schemas.openxmlformats.org/drawingml/2006/main" name="4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423</Words>
  <Application>Microsoft Office PowerPoint</Application>
  <PresentationFormat>On-screen Show (16:9)</PresentationFormat>
  <Paragraphs>39</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Arial,Sans-Serif</vt:lpstr>
      <vt:lpstr>Arial</vt:lpstr>
      <vt:lpstr>Calibri</vt:lpstr>
      <vt:lpstr>4_Custom Design</vt:lpstr>
      <vt:lpstr>AR Guide</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 16:9 PP Plain - BLACK</dc:title>
  <dc:subject/>
  <dc:creator>Clayton, Janine</dc:creator>
  <cp:keywords/>
  <dc:description/>
  <cp:lastModifiedBy>Zhu, Giulio</cp:lastModifiedBy>
  <cp:revision>2</cp:revision>
  <dcterms:created xsi:type="dcterms:W3CDTF">2020-12-18T21:39:08Z</dcterms:created>
  <dcterms:modified xsi:type="dcterms:W3CDTF">2024-03-26T01:32:07Z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