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autoCompressPictures="0" conformance="strict">
  <p:sldMasterIdLst>
    <p:sldMasterId id="2147483648" r:id="rId1"/>
  </p:sldMasterIdLst>
  <p:notesMasterIdLst>
    <p:notesMasterId r:id="rId9"/>
  </p:notesMasterIdLst>
  <p:sldIdLst>
    <p:sldId id="256" r:id="rId2"/>
    <p:sldId id="264" r:id="rId3"/>
    <p:sldId id="265" r:id="rId4"/>
    <p:sldId id="257" r:id="rId5"/>
    <p:sldId id="267" r:id="rId6"/>
    <p:sldId id="266" r:id="rId7"/>
    <p:sldId id="261"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9EFF"/>
    <a:srgbClr val="0579CC"/>
    <a:srgbClr val="055C9B"/>
    <a:srgbClr val="005490"/>
    <a:srgbClr val="0070C0"/>
    <a:srgbClr val="003C6E"/>
    <a:srgbClr val="4AC1E6"/>
    <a:srgbClr val="2A93FB"/>
    <a:srgbClr val="8DB9CA"/>
    <a:srgbClr val="F6B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purl.oclc.org/ooxml/drawingml/main" xmlns:r="http://purl.oclc.org/ooxml/officeDocument/relationships" xmlns:p1510="http://schemas.microsoft.com/office/powerpoint/2015/10/main">
  <p1510:revLst>
    <p1510:client id="{0A5DDEC4-EBDE-409E-8240-BC131A041959}" v="2405" dt="2024-03-19T15:16:00.562"/>
    <p1510:client id="{12D39145-BFA6-45C6-B431-32902B9301C9}" v="72" dt="2024-03-19T14:32:47.441"/>
    <p1510:client id="{20CC47A6-B278-4800-BDD8-2A7418DD5F9B}" v="60" dt="2024-03-19T08:41:46.940"/>
    <p1510:client id="{51B64C82-2AE5-4E9A-B676-231420FDD4A5}" v="43" dt="2024-03-19T07:27:03.231"/>
    <p1510:client id="{BC82524C-556E-4584-B709-FDB0B90830D9}" v="394" dt="2024-03-19T15:12:01.172"/>
  </p1510:revLst>
</p1510:revInfo>
</file>

<file path=ppt/tableStyles.xml><?xml version="1.0" encoding="utf-8"?>
<a:tblStyleLst xmlns:a="http://purl.oclc.org/ooxml/drawingml/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
            </a:schemeClr>
          </a:solidFill>
        </a:fill>
      </a:tcStyle>
    </a:wholeTbl>
    <a:band1H>
      <a:tcStyle>
        <a:tcBdr/>
        <a:fill>
          <a:solidFill>
            <a:schemeClr val="accent1">
              <a:tint val="40%"/>
            </a:schemeClr>
          </a:solidFill>
        </a:fill>
      </a:tcStyle>
    </a:band1H>
    <a:band2H>
      <a:tcStyle>
        <a:tcBdr/>
      </a:tcStyle>
    </a:band2H>
    <a:band1V>
      <a:tcStyle>
        <a:tcBdr/>
        <a:fill>
          <a:solidFill>
            <a:schemeClr val="accent1">
              <a:tint val="4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
            </a:schemeClr>
          </a:solidFill>
        </a:fill>
      </a:tcStyle>
    </a:wholeTbl>
    <a:band1H>
      <a:tcStyle>
        <a:tcBdr/>
        <a:fill>
          <a:solidFill>
            <a:schemeClr val="dk1">
              <a:tint val="40%"/>
            </a:schemeClr>
          </a:solidFill>
        </a:fill>
      </a:tcStyle>
    </a:band1H>
    <a:band2H>
      <a:tcStyle>
        <a:tcBdr/>
      </a:tcStyle>
    </a:band2H>
    <a:band1V>
      <a:tcStyle>
        <a:tcBdr/>
        <a:fill>
          <a:solidFill>
            <a:schemeClr val="dk1">
              <a:tint val="4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94.66%"/>
  </p:normalViewPr>
  <p:slideViewPr>
    <p:cSldViewPr snapToGrid="0">
      <p:cViewPr varScale="1">
        <p:scale>
          <a:sx n="75" d="100"/>
          <a:sy n="75" d="100"/>
        </p:scale>
        <p:origin x="7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E1CD-6EDF-5C43-ACE9-942F6C137C3E}"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55201-7865-8744-8A9B-9F5FC03C5C4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to AR guide an app to help diagnose telecom equipment, our client is NTT data, given to you by Ahmed, Ayman, and Giulio</a:t>
            </a:r>
          </a:p>
        </p:txBody>
      </p:sp>
      <p:sp>
        <p:nvSpPr>
          <p:cNvPr id="4" name="Slide Number Placeholder 3"/>
          <p:cNvSpPr>
            <a:spLocks noGrp="1"/>
          </p:cNvSpPr>
          <p:nvPr>
            <p:ph type="sldNum" sz="quarter" idx="5"/>
          </p:nvPr>
        </p:nvSpPr>
        <p:spPr/>
        <p:txBody>
          <a:bodyPr/>
          <a:lstStyle/>
          <a:p>
            <a:fld id="{78455201-7865-8744-8A9B-9F5FC03C5C4C}" type="slidenum">
              <a:rPr lang="en-US" smtClean="0"/>
              <a:t>1</a:t>
            </a:fld>
            <a:endParaRPr lang="en-US"/>
          </a:p>
        </p:txBody>
      </p:sp>
    </p:spTree>
    <p:extLst>
      <p:ext uri="{BB962C8B-B14F-4D97-AF65-F5344CB8AC3E}">
        <p14:creationId xmlns:p14="http://schemas.microsoft.com/office/powerpoint/2010/main" val="3749357735"/>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Router issues often lead users to call for an engineer's assistance. However, the inexperienced junior engineers sent to tackle these problems can also find themselves in need of support. That's where the proposed solution comes into play: a seamless augmented reality guide to walk junior engineers through initial troubleshooting, and for the trickier cases, video consultations with seasoned engineers provide the necessary guidance. This dual approach streamlines the resolution process, empowering junior engineers with confidence and clarity.</a:t>
            </a:r>
          </a:p>
        </p:txBody>
      </p:sp>
      <p:sp>
        <p:nvSpPr>
          <p:cNvPr id="4" name="Slide Number Placeholder 3"/>
          <p:cNvSpPr>
            <a:spLocks noGrp="1"/>
          </p:cNvSpPr>
          <p:nvPr>
            <p:ph type="sldNum" sz="quarter" idx="5"/>
          </p:nvPr>
        </p:nvSpPr>
        <p:spPr/>
        <p:txBody>
          <a:bodyPr/>
          <a:lstStyle/>
          <a:p>
            <a:fld id="{78455201-7865-8744-8A9B-9F5FC03C5C4C}" type="slidenum">
              <a:rPr lang="en-US" smtClean="0"/>
              <a:t>2</a:t>
            </a:fld>
            <a:endParaRPr lang="en-US"/>
          </a:p>
        </p:txBody>
      </p:sp>
    </p:spTree>
    <p:extLst>
      <p:ext uri="{BB962C8B-B14F-4D97-AF65-F5344CB8AC3E}">
        <p14:creationId xmlns:p14="http://schemas.microsoft.com/office/powerpoint/2010/main" val="1357302587"/>
      </p:ext>
    </p:extLst>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project scope that we’re dealing with is building the android application, developing an object recognition model using Tensor Flow. Integrating this model into our app using the ML Kit SDK. Providing AR guidance using the AR Core SDK and finally providing the VoIP functionality using </a:t>
            </a:r>
            <a:r>
              <a:rPr lang="en-US" err="1"/>
              <a:t>Jitsi</a:t>
            </a:r>
            <a:r>
              <a:rPr lang="en-US"/>
              <a:t> SDK, which is free and open source1</a:t>
            </a:r>
          </a:p>
        </p:txBody>
      </p:sp>
      <p:sp>
        <p:nvSpPr>
          <p:cNvPr id="4" name="Slide Number Placeholder 3"/>
          <p:cNvSpPr>
            <a:spLocks noGrp="1"/>
          </p:cNvSpPr>
          <p:nvPr>
            <p:ph type="sldNum" sz="quarter" idx="5"/>
          </p:nvPr>
        </p:nvSpPr>
        <p:spPr/>
        <p:txBody>
          <a:bodyPr/>
          <a:lstStyle/>
          <a:p>
            <a:fld id="{78455201-7865-8744-8A9B-9F5FC03C5C4C}" type="slidenum">
              <a:rPr lang="en-US" smtClean="0"/>
              <a:t>4</a:t>
            </a:fld>
            <a:endParaRPr lang="en-US"/>
          </a:p>
        </p:txBody>
      </p:sp>
    </p:spTree>
    <p:extLst>
      <p:ext uri="{BB962C8B-B14F-4D97-AF65-F5344CB8AC3E}">
        <p14:creationId xmlns:p14="http://schemas.microsoft.com/office/powerpoint/2010/main" val="3252313708"/>
      </p:ext>
    </p:extLst>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all the technologies that we employed in the realization of this project.</a:t>
            </a:r>
          </a:p>
          <a:p>
            <a:r>
              <a:rPr lang="en-US"/>
              <a:t>The core of the project revolves around ML Kit (for object detection) and </a:t>
            </a:r>
            <a:r>
              <a:rPr lang="en-US" err="1"/>
              <a:t>Jitsi</a:t>
            </a:r>
            <a:r>
              <a:rPr lang="en-US"/>
              <a:t> (for video conferencing), while </a:t>
            </a:r>
            <a:r>
              <a:rPr lang="en-US" err="1"/>
              <a:t>Firebase,Tensorflow</a:t>
            </a:r>
            <a:r>
              <a:rPr lang="en-US"/>
              <a:t> and GPT4 provided the extra details necessary in the realization.</a:t>
            </a:r>
          </a:p>
        </p:txBody>
      </p:sp>
      <p:sp>
        <p:nvSpPr>
          <p:cNvPr id="4" name="Slide Number Placeholder 3"/>
          <p:cNvSpPr>
            <a:spLocks noGrp="1"/>
          </p:cNvSpPr>
          <p:nvPr>
            <p:ph type="sldNum" sz="quarter" idx="5"/>
          </p:nvPr>
        </p:nvSpPr>
        <p:spPr/>
        <p:txBody>
          <a:bodyPr/>
          <a:lstStyle/>
          <a:p>
            <a:fld id="{78455201-7865-8744-8A9B-9F5FC03C5C4C}" type="slidenum">
              <a:rPr lang="en-US" smtClean="0"/>
              <a:t>5</a:t>
            </a:fld>
            <a:endParaRPr lang="en-US"/>
          </a:p>
        </p:txBody>
      </p:sp>
    </p:spTree>
    <p:extLst>
      <p:ext uri="{BB962C8B-B14F-4D97-AF65-F5344CB8AC3E}">
        <p14:creationId xmlns:p14="http://schemas.microsoft.com/office/powerpoint/2010/main" val="3733448886"/>
      </p:ext>
    </p:extLst>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550">
                <a:solidFill>
                  <a:srgbClr val="000000"/>
                </a:solidFill>
                <a:cs typeface="Calibri"/>
              </a:rPr>
              <a:t>Our application provides </a:t>
            </a:r>
            <a:r>
              <a:rPr lang="en-US" sz="1550" b="1">
                <a:solidFill>
                  <a:srgbClr val="000000"/>
                </a:solidFill>
                <a:cs typeface="Calibri"/>
              </a:rPr>
              <a:t>many</a:t>
            </a:r>
            <a:r>
              <a:rPr lang="en-US" sz="1550">
                <a:solidFill>
                  <a:srgbClr val="000000"/>
                </a:solidFill>
                <a:cs typeface="Calibri"/>
              </a:rPr>
              <a:t> tools to assist Junior engineers in the field.</a:t>
            </a:r>
          </a:p>
          <a:p>
            <a:pPr marL="742950" lvl="1" indent="-285750">
              <a:buFont typeface="Arial" panose="020B0604020202020204" pitchFamily="34" charset="0"/>
              <a:buChar char="•"/>
            </a:pPr>
            <a:r>
              <a:rPr lang="en-US" sz="1550">
                <a:solidFill>
                  <a:srgbClr val="000000"/>
                </a:solidFill>
                <a:cs typeface="Calibri"/>
              </a:rPr>
              <a:t>Router Detection features help Junior engineer </a:t>
            </a:r>
            <a:r>
              <a:rPr lang="en-US" sz="1550" u="sng">
                <a:solidFill>
                  <a:srgbClr val="000000"/>
                </a:solidFill>
                <a:cs typeface="Calibri"/>
              </a:rPr>
              <a:t>identify router components</a:t>
            </a:r>
          </a:p>
          <a:p>
            <a:pPr marL="742950" lvl="1" indent="-285750">
              <a:buFont typeface="Arial" panose="020B0604020202020204" pitchFamily="34" charset="0"/>
              <a:buChar char="•"/>
            </a:pPr>
            <a:r>
              <a:rPr lang="en-US" sz="1550">
                <a:solidFill>
                  <a:srgbClr val="000000"/>
                </a:solidFill>
                <a:cs typeface="Calibri"/>
              </a:rPr>
              <a:t>The app also provides </a:t>
            </a:r>
            <a:r>
              <a:rPr lang="en-US" sz="1550" u="sng">
                <a:solidFill>
                  <a:srgbClr val="000000"/>
                </a:solidFill>
                <a:cs typeface="Calibri"/>
              </a:rPr>
              <a:t>router manuals</a:t>
            </a:r>
            <a:r>
              <a:rPr lang="en-US" sz="1550" u="none">
                <a:solidFill>
                  <a:srgbClr val="000000"/>
                </a:solidFill>
                <a:cs typeface="Calibri"/>
              </a:rPr>
              <a:t> AI suggestions</a:t>
            </a:r>
          </a:p>
          <a:p>
            <a:pPr marL="742950" lvl="1" indent="-285750">
              <a:buFont typeface="Arial" panose="020B0604020202020204" pitchFamily="34" charset="0"/>
              <a:buChar char="•"/>
            </a:pPr>
            <a:r>
              <a:rPr lang="en-US" sz="1550">
                <a:solidFill>
                  <a:srgbClr val="000000"/>
                </a:solidFill>
                <a:cs typeface="Calibri"/>
              </a:rPr>
              <a:t>For further assistance,  the junior engineer can video call the senior engineer in pip </a:t>
            </a:r>
          </a:p>
          <a:p>
            <a:pPr marL="285750" indent="-285750">
              <a:buFont typeface="Arial" panose="020B0604020202020204" pitchFamily="34" charset="0"/>
              <a:buChar char="•"/>
            </a:pPr>
            <a:r>
              <a:rPr lang="en-US" sz="1550" b="1">
                <a:solidFill>
                  <a:srgbClr val="000000"/>
                </a:solidFill>
                <a:cs typeface="Calibri"/>
              </a:rPr>
              <a:t>APIs</a:t>
            </a:r>
            <a:r>
              <a:rPr lang="en-US" sz="1550">
                <a:solidFill>
                  <a:srgbClr val="000000"/>
                </a:solidFill>
                <a:cs typeface="Calibri"/>
              </a:rPr>
              <a:t>: ML Kit, Firebase, </a:t>
            </a:r>
            <a:r>
              <a:rPr lang="en-US" sz="1550" err="1">
                <a:solidFill>
                  <a:srgbClr val="000000"/>
                </a:solidFill>
                <a:cs typeface="Calibri"/>
              </a:rPr>
              <a:t>Jitsi</a:t>
            </a:r>
            <a:r>
              <a:rPr lang="en-US" sz="1550">
                <a:solidFill>
                  <a:srgbClr val="000000"/>
                </a:solidFill>
                <a:cs typeface="Calibri"/>
              </a:rPr>
              <a:t>, Tensor Flow</a:t>
            </a:r>
          </a:p>
          <a:p>
            <a:pPr marL="285750" indent="-285750">
              <a:buFont typeface="Arial" panose="020B0604020202020204" pitchFamily="34" charset="0"/>
              <a:buChar char="•"/>
            </a:pPr>
            <a:r>
              <a:rPr lang="en-US" sz="1550" b="1">
                <a:solidFill>
                  <a:srgbClr val="000000"/>
                </a:solidFill>
                <a:cs typeface="Calibri"/>
              </a:rPr>
              <a:t>Documentation: </a:t>
            </a:r>
            <a:r>
              <a:rPr lang="en-US" sz="1550">
                <a:solidFill>
                  <a:srgbClr val="000000"/>
                </a:solidFill>
                <a:cs typeface="Calibri"/>
              </a:rPr>
              <a:t>provided in the </a:t>
            </a:r>
            <a:r>
              <a:rPr lang="en-US" sz="1550" err="1">
                <a:solidFill>
                  <a:srgbClr val="000000"/>
                </a:solidFill>
                <a:cs typeface="Calibri"/>
              </a:rPr>
              <a:t>Github</a:t>
            </a:r>
            <a:r>
              <a:rPr lang="en-US" sz="1550">
                <a:solidFill>
                  <a:srgbClr val="000000"/>
                </a:solidFill>
                <a:cs typeface="Calibri"/>
              </a:rPr>
              <a:t> repository</a:t>
            </a:r>
          </a:p>
          <a:p>
            <a:pPr marL="285750" indent="-285750">
              <a:buFont typeface="Arial" panose="020B0604020202020204" pitchFamily="34" charset="0"/>
              <a:buChar char="•"/>
            </a:pPr>
            <a:r>
              <a:rPr lang="en-US" sz="1550" b="1">
                <a:solidFill>
                  <a:srgbClr val="000000"/>
                </a:solidFill>
                <a:cs typeface="Calibri"/>
              </a:rPr>
              <a:t>Installation Process: </a:t>
            </a:r>
          </a:p>
          <a:p>
            <a:pPr marL="742950" lvl="1" indent="-285750">
              <a:buFont typeface="Arial" panose="020B0604020202020204" pitchFamily="34" charset="0"/>
              <a:buChar char="•"/>
            </a:pPr>
            <a:r>
              <a:rPr lang="en-US" sz="1550" b="1" err="1">
                <a:solidFill>
                  <a:srgbClr val="000000"/>
                </a:solidFill>
                <a:cs typeface="Calibri"/>
              </a:rPr>
              <a:t>Github</a:t>
            </a:r>
            <a:r>
              <a:rPr lang="en-US" sz="1550" b="1">
                <a:solidFill>
                  <a:srgbClr val="000000"/>
                </a:solidFill>
                <a:cs typeface="Calibri"/>
              </a:rPr>
              <a:t> clone</a:t>
            </a:r>
          </a:p>
          <a:p>
            <a:pPr marL="742950" lvl="1" indent="-285750">
              <a:buFont typeface="Arial" panose="020B0604020202020204" pitchFamily="34" charset="0"/>
              <a:buChar char="•"/>
            </a:pPr>
            <a:r>
              <a:rPr lang="en-US" sz="1550">
                <a:solidFill>
                  <a:srgbClr val="000000"/>
                </a:solidFill>
                <a:cs typeface="Calibri"/>
              </a:rPr>
              <a:t>Can be considered – Google </a:t>
            </a:r>
            <a:r>
              <a:rPr lang="en-US" sz="1550" err="1">
                <a:solidFill>
                  <a:srgbClr val="000000"/>
                </a:solidFill>
                <a:cs typeface="Calibri"/>
              </a:rPr>
              <a:t>Playstore</a:t>
            </a:r>
            <a:endParaRPr lang="en-US" sz="1550">
              <a:solidFill>
                <a:srgbClr val="000000"/>
              </a:solidFill>
              <a:cs typeface="Calibri"/>
            </a:endParaRPr>
          </a:p>
          <a:p>
            <a:endParaRPr lang="en-GB"/>
          </a:p>
        </p:txBody>
      </p:sp>
      <p:sp>
        <p:nvSpPr>
          <p:cNvPr id="4" name="Slide Number Placeholder 3"/>
          <p:cNvSpPr>
            <a:spLocks noGrp="1"/>
          </p:cNvSpPr>
          <p:nvPr>
            <p:ph type="sldNum" sz="quarter" idx="5"/>
          </p:nvPr>
        </p:nvSpPr>
        <p:spPr/>
        <p:txBody>
          <a:bodyPr/>
          <a:lstStyle/>
          <a:p>
            <a:fld id="{78455201-7865-8744-8A9B-9F5FC03C5C4C}" type="slidenum">
              <a:rPr lang="en-US" smtClean="0"/>
              <a:t>6</a:t>
            </a:fld>
            <a:endParaRPr lang="en-US"/>
          </a:p>
        </p:txBody>
      </p:sp>
    </p:spTree>
    <p:extLst>
      <p:ext uri="{BB962C8B-B14F-4D97-AF65-F5344CB8AC3E}">
        <p14:creationId xmlns:p14="http://schemas.microsoft.com/office/powerpoint/2010/main" val="3699857648"/>
      </p:ext>
    </p:extLst>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your time!</a:t>
            </a:r>
            <a:br>
              <a:rPr lang="en-US"/>
            </a:br>
            <a:r>
              <a:rPr lang="en-US"/>
              <a:t>Down below we have linked out </a:t>
            </a:r>
            <a:r>
              <a:rPr lang="en-US" err="1"/>
              <a:t>github</a:t>
            </a:r>
            <a:r>
              <a:rPr lang="en-US"/>
              <a:t> repo</a:t>
            </a:r>
            <a:r>
              <a:rPr lang="en-GB"/>
              <a:t> and our website for more information</a:t>
            </a:r>
          </a:p>
          <a:p>
            <a:endParaRPr lang="en-US"/>
          </a:p>
        </p:txBody>
      </p:sp>
      <p:sp>
        <p:nvSpPr>
          <p:cNvPr id="4" name="Slide Number Placeholder 3"/>
          <p:cNvSpPr>
            <a:spLocks noGrp="1"/>
          </p:cNvSpPr>
          <p:nvPr>
            <p:ph type="sldNum" sz="quarter" idx="5"/>
          </p:nvPr>
        </p:nvSpPr>
        <p:spPr/>
        <p:txBody>
          <a:bodyPr/>
          <a:lstStyle/>
          <a:p>
            <a:fld id="{78455201-7865-8744-8A9B-9F5FC03C5C4C}" type="slidenum">
              <a:rPr lang="en-US" smtClean="0"/>
              <a:t>7</a:t>
            </a:fld>
            <a:endParaRPr lang="en-US"/>
          </a:p>
        </p:txBody>
      </p:sp>
    </p:spTree>
    <p:extLst>
      <p:ext uri="{BB962C8B-B14F-4D97-AF65-F5344CB8AC3E}">
        <p14:creationId xmlns:p14="http://schemas.microsoft.com/office/powerpoint/2010/main" val="1165365004"/>
      </p:ext>
    </p:extLst>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purl.oclc.org/ooxml/officeDocument/relationships/image" Target="../media/image1.png"/><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preserve="1" userDrawn="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463"/>
            <a:ext cx="7886700" cy="994172"/>
          </a:xfrm>
          <a:prstGeom prst="rect">
            <a:avLst/>
          </a:prstGeom>
        </p:spPr>
        <p:txBody>
          <a:bodyPr/>
          <a:lstStyle>
            <a:lvl1pPr>
              <a:defRPr sz="3200" b="1">
                <a:solidFill>
                  <a:schemeClr val="tx1"/>
                </a:solidFill>
                <a:latin typeface="Arial" panose="02080604020202020204" pitchFamily="34" charset="0"/>
                <a:ea typeface="Arial" panose="02080604020202020204" pitchFamily="34" charset="0"/>
                <a:cs typeface="Arial" panose="02080604020202020204" pitchFamily="34" charset="0"/>
              </a:defRPr>
            </a:lvl1pPr>
          </a:lstStyle>
          <a:p>
            <a:r>
              <a:rPr lang="en-US"/>
              <a:t>Click to edit Master title style</a:t>
            </a:r>
          </a:p>
        </p:txBody>
      </p:sp>
      <p:sp>
        <p:nvSpPr>
          <p:cNvPr id="3" name="Content Placeholder 2"/>
          <p:cNvSpPr>
            <a:spLocks noGrp="1"/>
          </p:cNvSpPr>
          <p:nvPr>
            <p:ph idx="1"/>
          </p:nvPr>
        </p:nvSpPr>
        <p:spPr>
          <a:xfrm>
            <a:off x="628650" y="2606039"/>
            <a:ext cx="7886700" cy="2026683"/>
          </a:xfr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userDrawn="1">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3887391" y="994718"/>
            <a:ext cx="4629150" cy="3745062"/>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994718"/>
            <a:ext cx="2949178" cy="3745062"/>
          </a:xfrm>
        </p:spPr>
        <p:txBody>
          <a:bodyPr>
            <a:normAutofit/>
          </a:bodyPr>
          <a:lstStyle>
            <a:lvl1pPr marL="0" indent="0">
              <a:buNone/>
              <a:defRPr sz="32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grpSp>
        <p:nvGrpSpPr>
          <p:cNvPr id="6" name="Group 5"/>
          <p:cNvGrpSpPr/>
          <p:nvPr userDrawn="1"/>
        </p:nvGrpSpPr>
        <p:grpSpPr>
          <a:xfrm>
            <a:off x="0" y="-1588"/>
            <a:ext cx="9144000" cy="741363"/>
            <a:chOff x="0" y="-1588"/>
            <a:chExt cx="9144000" cy="741363"/>
          </a:xfrm>
          <a:solidFill>
            <a:srgbClr val="D6D2C4"/>
          </a:solidFill>
        </p:grpSpPr>
        <p:sp>
          <p:nvSpPr>
            <p:cNvPr id="8" name="Freeform 5"/>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174095" y="153356"/>
            <a:ext cx="5488958" cy="293044"/>
          </a:xfrm>
        </p:spPr>
        <p:txBody>
          <a:bodyPr lIns="0" tIns="0" rIns="0" bIns="0">
            <a:noAutofit/>
          </a:bodyPr>
          <a:lstStyle>
            <a:lvl1pPr marL="0" indent="0">
              <a:lnSpc>
                <a:spcPct val="80%"/>
              </a:lnSpc>
              <a:buNone/>
              <a:defRPr sz="1600" baseline="0%">
                <a:solidFill>
                  <a:schemeClr val="bg1"/>
                </a:solidFill>
              </a:defRPr>
            </a:lvl1pPr>
            <a:lvl2pPr marL="0" indent="0">
              <a:lnSpc>
                <a:spcPct val="8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GB" noProof="0"/>
              <a:t>Department of Computer Science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5" Type="http://schemas.microsoft.com/office/2007/relationships/hdphoto" Target="../media/hdphoto1.wdp"/><Relationship Id="rId4" Type="http://purl.oclc.org/ooxml/officeDocument/relationships/image" Target="../media/image1.png"/></Relationships>
</file>

<file path=ppt/slideMasters/slideMaster1.xml><?xml version="1.0" encoding="utf-8"?>
<p:sldMaster xmlns:a="http://purl.oclc.org/ooxml/drawingml/main" xmlns:r="http://purl.oclc.org/ooxml/officeDocument/relationships" xmlns:p="http://purl.oclc.org/ooxml/presentationml/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00742"/>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txBox="1"/>
          <p:nvPr userDrawn="1"/>
        </p:nvSpPr>
        <p:spPr>
          <a:xfrm>
            <a:off x="165187" y="165584"/>
            <a:ext cx="3216840" cy="704975"/>
          </a:xfrm>
          <a:prstGeom prst="rect">
            <a:avLst/>
          </a:prstGeom>
        </p:spPr>
        <p:txBody>
          <a:bodyPr/>
          <a:lstStyle>
            <a:lvl1pPr algn="l" defTabSz="685800" rtl="0" eaLnBrk="1" latinLnBrk="0" hangingPunct="1">
              <a:lnSpc>
                <a:spcPct val="90%"/>
              </a:lnSpc>
              <a:spcBef>
                <a:spcPct val="0%"/>
              </a:spcBef>
              <a:buNone/>
              <a:defRPr sz="3300" kern="1200">
                <a:solidFill>
                  <a:schemeClr val="tx1"/>
                </a:solidFill>
                <a:latin typeface="Arial" panose="02080604020202020204" pitchFamily="34" charset="0"/>
                <a:ea typeface="Arial" panose="02080604020202020204" pitchFamily="34" charset="0"/>
                <a:cs typeface="Arial" panose="02080604020202020204" pitchFamily="34" charset="0"/>
              </a:defRPr>
            </a:lvl1pPr>
          </a:lstStyle>
          <a:p>
            <a:pPr marL="12700"/>
            <a:endParaRPr lang="en-GB" sz="1000">
              <a:solidFill>
                <a:schemeClr val="bg1"/>
              </a:solidFill>
              <a:latin typeface="Arial"/>
              <a:cs typeface="Arial"/>
            </a:endParaRPr>
          </a:p>
        </p:txBody>
      </p:sp>
      <p:grpSp>
        <p:nvGrpSpPr>
          <p:cNvPr id="2" name="Group 1">
            <a:extLst>
              <a:ext uri="{FF2B5EF4-FFF2-40B4-BE49-F238E27FC236}">
                <a16:creationId xmlns:a16="http://schemas.microsoft.com/office/drawing/2014/main" id="{8C74038A-B3DD-ADAF-5084-762EE8D18C16}"/>
              </a:ext>
            </a:extLst>
          </p:cNvPr>
          <p:cNvGrpSpPr/>
          <p:nvPr userDrawn="1"/>
        </p:nvGrpSpPr>
        <p:grpSpPr>
          <a:xfrm>
            <a:off x="0" y="-1588"/>
            <a:ext cx="9144000" cy="741363"/>
            <a:chOff x="0" y="-1588"/>
            <a:chExt cx="9144000" cy="741363"/>
          </a:xfrm>
          <a:solidFill>
            <a:srgbClr val="D6D2C4"/>
          </a:solidFill>
        </p:grpSpPr>
        <p:sp>
          <p:nvSpPr>
            <p:cNvPr id="4" name="Freeform 5">
              <a:extLst>
                <a:ext uri="{FF2B5EF4-FFF2-40B4-BE49-F238E27FC236}">
                  <a16:creationId xmlns:a16="http://schemas.microsoft.com/office/drawing/2014/main" id="{42B3F70F-F619-5A5B-16A0-9DFFA0106A21}"/>
                </a:ext>
              </a:extLst>
            </p:cNvPr>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lstStyle/>
            <a:p>
              <a:endParaRPr lang="en-GB"/>
            </a:p>
          </p:txBody>
        </p:sp>
        <p:pic>
          <p:nvPicPr>
            <p:cNvPr id="5" name="Picture 4">
              <a:extLst>
                <a:ext uri="{FF2B5EF4-FFF2-40B4-BE49-F238E27FC236}">
                  <a16:creationId xmlns:a16="http://schemas.microsoft.com/office/drawing/2014/main" id="{6A3B50D6-7BED-E370-7657-11A66462602F}"/>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6" name="Text Placeholder 6">
            <a:extLst>
              <a:ext uri="{FF2B5EF4-FFF2-40B4-BE49-F238E27FC236}">
                <a16:creationId xmlns:a16="http://schemas.microsoft.com/office/drawing/2014/main" id="{7ACE3362-332E-7303-0161-14E1F08BC74F}"/>
              </a:ext>
            </a:extLst>
          </p:cNvPr>
          <p:cNvSpPr txBox="1">
            <a:spLocks/>
          </p:cNvSpPr>
          <p:nvPr userDrawn="1"/>
        </p:nvSpPr>
        <p:spPr>
          <a:xfrm>
            <a:off x="174095" y="153356"/>
            <a:ext cx="5488958" cy="293044"/>
          </a:xfrm>
          <a:prstGeom prst="rect">
            <a:avLst/>
          </a:prstGeom>
        </p:spPr>
        <p:txBody>
          <a:bodyPr lIns="0" tIns="0" rIns="0" bIns="0">
            <a:noAutofit/>
          </a:bodyPr>
          <a:lstStyle>
            <a:lvl1pPr marL="0" indent="0" algn="l" defTabSz="685800" rtl="0" eaLnBrk="1" latinLnBrk="0" hangingPunct="1">
              <a:lnSpc>
                <a:spcPct val="80%"/>
              </a:lnSpc>
              <a:spcBef>
                <a:spcPts val="750"/>
              </a:spcBef>
              <a:buFont typeface="Arial" panose="02080604020202020204" pitchFamily="34" charset="0"/>
              <a:buNone/>
              <a:defRPr sz="1600" b="1" kern="1200" baseline="0%">
                <a:solidFill>
                  <a:schemeClr val="bg1"/>
                </a:solidFill>
                <a:latin typeface="Arial" panose="02080604020202020204" pitchFamily="34" charset="0"/>
                <a:ea typeface="Arial" panose="02080604020202020204" pitchFamily="34" charset="0"/>
                <a:cs typeface="Arial" panose="02080604020202020204" pitchFamily="34" charset="0"/>
              </a:defRPr>
            </a:lvl1pPr>
            <a:lvl2pPr marL="0" indent="0" algn="l" defTabSz="685800" rtl="0" eaLnBrk="1" latinLnBrk="0" hangingPunct="1">
              <a:lnSpc>
                <a:spcPct val="80%"/>
              </a:lnSpc>
              <a:spcBef>
                <a:spcPts val="375"/>
              </a:spcBef>
              <a:buFont typeface="Arial" panose="02080604020202020204" pitchFamily="34" charset="0"/>
              <a:buNone/>
              <a:defRPr sz="1100" kern="1200">
                <a:solidFill>
                  <a:schemeClr val="bg1"/>
                </a:solidFill>
                <a:latin typeface="Arial" panose="02080604020202020204" pitchFamily="34" charset="0"/>
                <a:ea typeface="Arial" panose="02080604020202020204" pitchFamily="34" charset="0"/>
                <a:cs typeface="Arial" panose="02080604020202020204" pitchFamily="34" charset="0"/>
              </a:defRPr>
            </a:lvl2pPr>
            <a:lvl3pPr marL="0" indent="0" algn="l" defTabSz="685800" rtl="0" eaLnBrk="1" latinLnBrk="0" hangingPunct="1">
              <a:lnSpc>
                <a:spcPct val="90%"/>
              </a:lnSpc>
              <a:spcBef>
                <a:spcPts val="375"/>
              </a:spcBef>
              <a:buFont typeface="Arial" panose="02080604020202020204" pitchFamily="34" charset="0"/>
              <a:buNone/>
              <a:defRPr sz="11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0" indent="0" algn="l" defTabSz="685800" rtl="0" eaLnBrk="1" latinLnBrk="0" hangingPunct="1">
              <a:lnSpc>
                <a:spcPct val="90%"/>
              </a:lnSpc>
              <a:spcBef>
                <a:spcPts val="375"/>
              </a:spcBef>
              <a:buFont typeface="Arial" panose="02080604020202020204" pitchFamily="34" charset="0"/>
              <a:buNone/>
              <a:defRPr sz="11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0" indent="0" algn="l" defTabSz="685800" rtl="0" eaLnBrk="1" latinLnBrk="0" hangingPunct="1">
              <a:lnSpc>
                <a:spcPct val="90%"/>
              </a:lnSpc>
              <a:spcBef>
                <a:spcPts val="375"/>
              </a:spcBef>
              <a:buFont typeface="Arial" panose="02080604020202020204" pitchFamily="34" charset="0"/>
              <a:buNone/>
              <a:defRPr sz="11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9pPr>
          </a:lstStyle>
          <a:p>
            <a:r>
              <a:rPr lang="en-US"/>
              <a:t>Department of Computer Science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
        </a:lnSpc>
        <a:spcBef>
          <a:spcPct val="0%"/>
        </a:spcBef>
        <a:buNone/>
        <a:defRPr sz="3300" kern="1200">
          <a:solidFill>
            <a:schemeClr val="tx1"/>
          </a:solidFill>
          <a:latin typeface="+mj-lt"/>
          <a:ea typeface="+mj-ea"/>
          <a:cs typeface="+mj-cs"/>
        </a:defRPr>
      </a:lvl1pPr>
    </p:titleStyle>
    <p:bodyStyle>
      <a:lvl1pPr marL="90170" indent="-90170" algn="l" defTabSz="685800" rtl="0" eaLnBrk="1" latinLnBrk="0" hangingPunct="1">
        <a:lnSpc>
          <a:spcPct val="9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purl.oclc.org/ooxml/officeDocument/relationships/image" Target="../media/image4.png"/><Relationship Id="rId3" Type="http://purl.oclc.org/ooxml/officeDocument/relationships/hyperlink" Target="mailto:Ahmed.Ansari.22@ucl.ac.uk" TargetMode="External"/><Relationship Id="rId7" Type="http://purl.oclc.org/ooxml/officeDocument/relationships/image" Target="../media/image3.png"/><Relationship Id="rId12" Type="http://purl.oclc.org/ooxml/officeDocument/relationships/image" Target="../media/image8.png"/><Relationship Id="rId2" Type="http://purl.oclc.org/ooxml/officeDocument/relationships/notesSlide" Target="../notesSlides/notesSlide1.xml"/><Relationship Id="rId1" Type="http://purl.oclc.org/ooxml/officeDocument/relationships/slideLayout" Target="../slideLayouts/slideLayout1.xml"/><Relationship Id="rId6" Type="http://purl.oclc.org/ooxml/officeDocument/relationships/image" Target="../media/image2.png"/><Relationship Id="rId11" Type="http://purl.oclc.org/ooxml/officeDocument/relationships/image" Target="../media/image7.png"/><Relationship Id="rId5" Type="http://purl.oclc.org/ooxml/officeDocument/relationships/hyperlink" Target="mailto:Giulio.zhu.22@ucl.ac.uk" TargetMode="External"/><Relationship Id="rId10" Type="http://purl.oclc.org/ooxml/officeDocument/relationships/image" Target="../media/image6.png"/><Relationship Id="rId4" Type="http://purl.oclc.org/ooxml/officeDocument/relationships/hyperlink" Target="mailto:Ayman.khan.22@ucl.ac.uk" TargetMode="External"/><Relationship Id="rId9" Type="http://purl.oclc.org/ooxml/officeDocument/relationships/image" Target="../media/image5.png"/></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1.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4.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3.xml"/><Relationship Id="rId1" Type="http://purl.oclc.org/ooxml/officeDocument/relationships/slideLayout" Target="../slideLayouts/slideLayout2.xml"/><Relationship Id="rId4" Type="http://purl.oclc.org/ooxml/officeDocument/relationships/image" Target="../media/image10.svg"/></Relationships>
</file>

<file path=ppt/slides/_rels/slide5.xml.rels><?xml version="1.0" encoding="UTF-8" standalone="yes"?>
<Relationships xmlns="http://schemas.openxmlformats.org/package/2006/relationships"><Relationship Id="rId8" Type="http://purl.oclc.org/ooxml/officeDocument/relationships/image" Target="../media/image15.jpeg"/><Relationship Id="rId3" Type="http://purl.oclc.org/ooxml/officeDocument/relationships/image" Target="../media/image11.jpeg"/><Relationship Id="rId7" Type="http://purl.oclc.org/ooxml/officeDocument/relationships/image" Target="../media/image14.jpeg"/><Relationship Id="rId2" Type="http://purl.oclc.org/ooxml/officeDocument/relationships/notesSlide" Target="../notesSlides/notesSlide4.xml"/><Relationship Id="rId1" Type="http://purl.oclc.org/ooxml/officeDocument/relationships/slideLayout" Target="../slideLayouts/slideLayout2.xml"/><Relationship Id="rId6" Type="http://purl.oclc.org/ooxml/officeDocument/relationships/image" Target="../media/image13.png"/><Relationship Id="rId5" Type="http://purl.oclc.org/ooxml/officeDocument/relationships/image" Target="../media/image12.png"/><Relationship Id="rId4" Type="http://purl.oclc.org/ooxml/officeDocument/relationships/image" Target="../media/image7.png"/></Relationships>
</file>

<file path=ppt/slides/_rels/slide6.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3" Type="http://purl.oclc.org/ooxml/officeDocument/relationships/hyperlink" Target="https://github.com/Ahmed-Ansari02/COMP0016-NTT1-2023-" TargetMode="External"/><Relationship Id="rId2" Type="http://purl.oclc.org/ooxml/officeDocument/relationships/notesSlide" Target="../notesSlides/notesSlide6.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bg>
      <p:bgPr>
        <a:no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427037" y="1362782"/>
            <a:ext cx="3702050" cy="633730"/>
          </a:xfrm>
        </p:spPr>
        <p:txBody>
          <a:bodyPr/>
          <a:lstStyle/>
          <a:p>
            <a:r>
              <a:rPr lang="" altLang="en-US" sz="2800">
                <a:solidFill>
                  <a:schemeClr val="tx1"/>
                </a:solidFill>
              </a:rPr>
              <a:t>AR Guide</a:t>
            </a:r>
          </a:p>
        </p:txBody>
      </p:sp>
      <p:sp>
        <p:nvSpPr>
          <p:cNvPr id="12" name="Content Placeholder 11"/>
          <p:cNvSpPr>
            <a:spLocks noGrp="1"/>
          </p:cNvSpPr>
          <p:nvPr>
            <p:ph idx="1"/>
          </p:nvPr>
        </p:nvSpPr>
        <p:spPr>
          <a:xfrm>
            <a:off x="508635" y="3413760"/>
            <a:ext cx="3190875" cy="1108710"/>
          </a:xfrm>
        </p:spPr>
        <p:txBody>
          <a:bodyPr>
            <a:normAutofit lnSpcReduction="10%"/>
          </a:bodyPr>
          <a:lstStyle/>
          <a:p>
            <a:pPr marL="0" indent="0">
              <a:buNone/>
            </a:pPr>
            <a:r>
              <a:rPr lang="" altLang="en-US" sz="2000"/>
              <a:t>Ahmed Ansari</a:t>
            </a:r>
          </a:p>
          <a:p>
            <a:pPr marL="0" indent="0">
              <a:buNone/>
            </a:pPr>
            <a:r>
              <a:rPr lang="" altLang="en-US" sz="2000"/>
              <a:t>Ayman Arif Khan </a:t>
            </a:r>
          </a:p>
          <a:p>
            <a:pPr marL="0" indent="0">
              <a:buNone/>
            </a:pPr>
            <a:r>
              <a:rPr lang="en-GB" altLang="en-US" sz="2000"/>
              <a:t>Giulio Zhu</a:t>
            </a:r>
            <a:endParaRPr lang="" altLang="en-US" sz="2000"/>
          </a:p>
        </p:txBody>
      </p:sp>
      <p:sp>
        <p:nvSpPr>
          <p:cNvPr id="3" name="Title 10"/>
          <p:cNvSpPr>
            <a:spLocks noGrp="1"/>
          </p:cNvSpPr>
          <p:nvPr/>
        </p:nvSpPr>
        <p:spPr>
          <a:xfrm>
            <a:off x="427037" y="782102"/>
            <a:ext cx="3840163" cy="296744"/>
          </a:xfrm>
          <a:prstGeom prst="rect">
            <a:avLst/>
          </a:prstGeom>
        </p:spPr>
        <p:txBody>
          <a:bodyPr lIns="91440" tIns="45720" rIns="91440" bIns="45720" anchor="t"/>
          <a:lstStyle>
            <a:lvl1pPr algn="l" defTabSz="685800" rtl="0" eaLnBrk="1" latinLnBrk="0" hangingPunct="1">
              <a:lnSpc>
                <a:spcPct val="90%"/>
              </a:lnSpc>
              <a:spcBef>
                <a:spcPct val="0%"/>
              </a:spcBef>
              <a:buNone/>
              <a:defRPr sz="3200" b="1" kern="1200">
                <a:solidFill>
                  <a:schemeClr val="tx1">
                    <a:lumMod val="50%"/>
                    <a:lumOff val="50%"/>
                  </a:schemeClr>
                </a:solidFill>
                <a:latin typeface="Arial" panose="02080604020202020204" pitchFamily="34" charset="0"/>
                <a:ea typeface="Arial" panose="02080604020202020204" pitchFamily="34" charset="0"/>
                <a:cs typeface="Arial" panose="02080604020202020204" pitchFamily="34" charset="0"/>
              </a:defRPr>
            </a:lvl1pPr>
          </a:lstStyle>
          <a:p>
            <a:r>
              <a:rPr lang="en-US" altLang="en-US" sz="1800">
                <a:solidFill>
                  <a:schemeClr val="tx1"/>
                </a:solidFill>
                <a:latin typeface="Arial"/>
                <a:cs typeface="Arial"/>
              </a:rPr>
              <a:t>COMP0016: 2023-24 - Team 43</a:t>
            </a:r>
            <a:endParaRPr lang="" altLang="en-US" sz="1800">
              <a:solidFill>
                <a:schemeClr val="tx1"/>
              </a:solidFill>
            </a:endParaRPr>
          </a:p>
        </p:txBody>
      </p:sp>
      <p:sp>
        <p:nvSpPr>
          <p:cNvPr id="4" name="Title 10"/>
          <p:cNvSpPr>
            <a:spLocks noGrp="1"/>
          </p:cNvSpPr>
          <p:nvPr/>
        </p:nvSpPr>
        <p:spPr>
          <a:xfrm>
            <a:off x="508635" y="2143108"/>
            <a:ext cx="7886700" cy="482600"/>
          </a:xfrm>
          <a:prstGeom prst="rect">
            <a:avLst/>
          </a:prstGeom>
        </p:spPr>
        <p:txBody>
          <a:bodyPr/>
          <a:lstStyle>
            <a:lvl1pPr algn="l" defTabSz="685800" rtl="0" eaLnBrk="1" latinLnBrk="0" hangingPunct="1">
              <a:lnSpc>
                <a:spcPct val="90%"/>
              </a:lnSpc>
              <a:spcBef>
                <a:spcPct val="0%"/>
              </a:spcBef>
              <a:buNone/>
              <a:defRPr sz="3200" b="1" kern="1200">
                <a:solidFill>
                  <a:schemeClr val="tx1">
                    <a:lumMod val="50%"/>
                    <a:lumOff val="50%"/>
                  </a:schemeClr>
                </a:solidFill>
                <a:latin typeface="Arial" panose="02080604020202020204" pitchFamily="34" charset="0"/>
                <a:ea typeface="Arial" panose="02080604020202020204" pitchFamily="34" charset="0"/>
                <a:cs typeface="Arial" panose="02080604020202020204" pitchFamily="34" charset="0"/>
              </a:defRPr>
            </a:lvl1pPr>
          </a:lstStyle>
          <a:p>
            <a:r>
              <a:rPr lang="en-GB" altLang="en-US" sz="2800">
                <a:solidFill>
                  <a:schemeClr val="tx1"/>
                </a:solidFill>
              </a:rPr>
              <a:t>App to help diagnose telecom equipment</a:t>
            </a:r>
            <a:endParaRPr lang="en-US" altLang="en-US" sz="2800">
              <a:solidFill>
                <a:schemeClr val="tx1"/>
              </a:solidFill>
            </a:endParaRPr>
          </a:p>
        </p:txBody>
      </p:sp>
      <p:sp>
        <p:nvSpPr>
          <p:cNvPr id="5" name="Content Placeholder 11"/>
          <p:cNvSpPr>
            <a:spLocks noGrp="1"/>
          </p:cNvSpPr>
          <p:nvPr/>
        </p:nvSpPr>
        <p:spPr>
          <a:xfrm>
            <a:off x="508635" y="2613785"/>
            <a:ext cx="8006715" cy="551815"/>
          </a:xfrm>
          <a:prstGeom prst="rect">
            <a:avLst/>
          </a:prstGeom>
        </p:spPr>
        <p:txBody>
          <a:bodyPr vert="horz" lIns="91440" tIns="45720" rIns="91440" bIns="45720" rtlCol="0"/>
          <a:lstStyle>
            <a:lvl1pPr marL="90170" indent="-90170" algn="l" defTabSz="685800" rtl="0" eaLnBrk="1" latinLnBrk="0" hangingPunct="1">
              <a:lnSpc>
                <a:spcPct val="9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9pPr>
          </a:lstStyle>
          <a:p>
            <a:pPr marL="0" indent="0">
              <a:buNone/>
            </a:pPr>
            <a:r>
              <a:rPr lang="en-US" altLang="en-US" sz="1800"/>
              <a:t>Client: NTT Data UK</a:t>
            </a:r>
          </a:p>
        </p:txBody>
      </p:sp>
      <p:sp>
        <p:nvSpPr>
          <p:cNvPr id="9" name="Content Placeholder 11"/>
          <p:cNvSpPr>
            <a:spLocks noGrp="1"/>
          </p:cNvSpPr>
          <p:nvPr/>
        </p:nvSpPr>
        <p:spPr>
          <a:xfrm>
            <a:off x="5120005" y="3413760"/>
            <a:ext cx="3515360" cy="1108710"/>
          </a:xfrm>
          <a:prstGeom prst="rect">
            <a:avLst/>
          </a:prstGeom>
        </p:spPr>
        <p:txBody>
          <a:bodyPr vert="horz" lIns="91440" tIns="45720" rIns="91440" bIns="45720" rtlCol="0">
            <a:normAutofit fontScale="92.5%"/>
          </a:bodyPr>
          <a:lstStyle>
            <a:lvl1pPr marL="90170" indent="-90170" algn="l" defTabSz="685800" rtl="0" eaLnBrk="1" latinLnBrk="0" hangingPunct="1">
              <a:lnSpc>
                <a:spcPct val="90%"/>
              </a:lnSpc>
              <a:spcBef>
                <a:spcPts val="750"/>
              </a:spcBef>
              <a:buFont typeface="Arial" panose="02080604020202020204" pitchFamily="34" charset="0"/>
              <a:buChar char="•"/>
              <a:defRPr sz="2800" b="1" kern="1200">
                <a:solidFill>
                  <a:schemeClr val="tx1"/>
                </a:solidFill>
                <a:latin typeface="Arial" panose="02080604020202020204" pitchFamily="34" charset="0"/>
                <a:ea typeface="Arial" panose="02080604020202020204" pitchFamily="34" charset="0"/>
                <a:cs typeface="Arial" panose="02080604020202020204" pitchFamily="34" charset="0"/>
              </a:defRPr>
            </a:lvl1pPr>
            <a:lvl2pPr marL="90170" indent="-90170" algn="l" defTabSz="685800" rtl="0" eaLnBrk="1" latinLnBrk="0" hangingPunct="1">
              <a:lnSpc>
                <a:spcPct val="90%"/>
              </a:lnSpc>
              <a:spcBef>
                <a:spcPts val="375"/>
              </a:spcBef>
              <a:buFont typeface="Arial" panose="02080604020202020204" pitchFamily="34" charset="0"/>
              <a:buChar char="•"/>
              <a:defRPr sz="2400" kern="1200">
                <a:solidFill>
                  <a:schemeClr val="tx1"/>
                </a:solidFill>
                <a:latin typeface="Arial" panose="02080604020202020204" pitchFamily="34" charset="0"/>
                <a:ea typeface="Arial" panose="02080604020202020204" pitchFamily="34" charset="0"/>
                <a:cs typeface="Arial" panose="02080604020202020204" pitchFamily="34" charset="0"/>
              </a:defRPr>
            </a:lvl2pPr>
            <a:lvl3pPr marL="90170" indent="-90170" algn="l" defTabSz="685800" rtl="0" eaLnBrk="1" latinLnBrk="0" hangingPunct="1">
              <a:lnSpc>
                <a:spcPct val="90%"/>
              </a:lnSpc>
              <a:spcBef>
                <a:spcPts val="375"/>
              </a:spcBef>
              <a:buFont typeface="Arial" panose="02080604020202020204" pitchFamily="34" charset="0"/>
              <a:buChar char="•"/>
              <a:defRPr sz="1400" b="1" kern="1200">
                <a:solidFill>
                  <a:schemeClr val="tx1"/>
                </a:solidFill>
                <a:latin typeface="Arial" panose="02080604020202020204" pitchFamily="34" charset="0"/>
                <a:ea typeface="Arial" panose="02080604020202020204" pitchFamily="34" charset="0"/>
                <a:cs typeface="Arial" panose="02080604020202020204" pitchFamily="34" charset="0"/>
              </a:defRPr>
            </a:lvl3pPr>
            <a:lvl4pPr marL="90170" indent="-90170" algn="l" defTabSz="685800" rtl="0" eaLnBrk="1" latinLnBrk="0" hangingPunct="1">
              <a:lnSpc>
                <a:spcPct val="90%"/>
              </a:lnSpc>
              <a:spcBef>
                <a:spcPts val="375"/>
              </a:spcBef>
              <a:buFont typeface="Arial" panose="02080604020202020204" pitchFamily="34" charset="0"/>
              <a:buChar char="•"/>
              <a:defRPr sz="1200" kern="1200">
                <a:solidFill>
                  <a:schemeClr val="tx1"/>
                </a:solidFill>
                <a:latin typeface="Arial" panose="02080604020202020204" pitchFamily="34" charset="0"/>
                <a:ea typeface="Arial" panose="02080604020202020204" pitchFamily="34" charset="0"/>
                <a:cs typeface="Arial" panose="02080604020202020204" pitchFamily="34" charset="0"/>
              </a:defRPr>
            </a:lvl4pPr>
            <a:lvl5pPr marL="90170" indent="-90170" algn="l" defTabSz="685800" rtl="0" eaLnBrk="1" latinLnBrk="0" hangingPunct="1">
              <a:lnSpc>
                <a:spcPct val="90%"/>
              </a:lnSpc>
              <a:spcBef>
                <a:spcPts val="375"/>
              </a:spcBef>
              <a:buFont typeface="Arial" panose="02080604020202020204" pitchFamily="34" charset="0"/>
              <a:buChar char="•"/>
              <a:defRPr sz="1000" b="1" kern="1200">
                <a:solidFill>
                  <a:schemeClr val="tx1"/>
                </a:solidFill>
                <a:latin typeface="Arial" panose="02080604020202020204" pitchFamily="34" charset="0"/>
                <a:ea typeface="Arial" panose="02080604020202020204" pitchFamily="34" charset="0"/>
                <a:cs typeface="Arial" panose="02080604020202020204" pitchFamily="34" charset="0"/>
              </a:defRPr>
            </a:lvl5pPr>
            <a:lvl6pPr marL="18859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
              </a:lnSpc>
              <a:spcBef>
                <a:spcPts val="375"/>
              </a:spcBef>
              <a:buFont typeface="Arial" panose="02080604020202020204" pitchFamily="34" charset="0"/>
              <a:buChar char="•"/>
              <a:defRPr sz="1350" kern="1200">
                <a:solidFill>
                  <a:schemeClr val="tx1"/>
                </a:solidFill>
                <a:latin typeface="+mn-lt"/>
                <a:ea typeface="+mn-ea"/>
                <a:cs typeface="+mn-cs"/>
              </a:defRPr>
            </a:lvl9pPr>
          </a:lstStyle>
          <a:p>
            <a:pPr marL="0" indent="0">
              <a:buNone/>
            </a:pPr>
            <a:r>
              <a:rPr lang="en-US" altLang="en-US" sz="2000">
                <a:hlinkClick r:id="rId3"/>
              </a:rPr>
              <a:t>Ahmed.ansari.22@ucl.ac.uk</a:t>
            </a:r>
            <a:endParaRPr lang="en-US" altLang="en-US" sz="2000"/>
          </a:p>
          <a:p>
            <a:pPr marL="0" indent="0">
              <a:buNone/>
            </a:pPr>
            <a:r>
              <a:rPr lang="en-US" altLang="en-US" sz="2000">
                <a:hlinkClick r:id="rId4"/>
              </a:rPr>
              <a:t>Ayman.khan.22@ucl.ac.uk</a:t>
            </a:r>
            <a:endParaRPr lang="en-US" altLang="en-US" sz="2000"/>
          </a:p>
          <a:p>
            <a:pPr marL="0" indent="0">
              <a:buNone/>
            </a:pPr>
            <a:r>
              <a:rPr lang="en-GB" altLang="en-US" sz="2000">
                <a:hlinkClick r:id="rId5"/>
              </a:rPr>
              <a:t>Giulio.zhu.22@ucl.ac.uk</a:t>
            </a:r>
            <a:endParaRPr lang="en-GB" altLang="en-US" sz="2000"/>
          </a:p>
          <a:p>
            <a:pPr marL="0" indent="0">
              <a:buNone/>
            </a:pPr>
            <a:endParaRPr lang="" altLang="en-US" sz="2000"/>
          </a:p>
          <a:p>
            <a:pPr marL="0" indent="0">
              <a:buNone/>
            </a:pPr>
            <a:endParaRPr lang="en-US" altLang="en-US" sz="2000"/>
          </a:p>
          <a:p>
            <a:pPr marL="0" indent="0">
              <a:buNone/>
            </a:pPr>
            <a:endParaRPr lang="en-US" altLang="en-US" sz="2000"/>
          </a:p>
        </p:txBody>
      </p:sp>
      <p:pic>
        <p:nvPicPr>
          <p:cNvPr id="10" name="Picture 9"/>
          <p:cNvPicPr>
            <a:picLocks noChangeAspect="1"/>
          </p:cNvPicPr>
          <p:nvPr/>
        </p:nvPicPr>
        <p:blipFill>
          <a:blip r:embed="rId6"/>
          <a:stretch>
            <a:fillRect/>
          </a:stretch>
        </p:blipFill>
        <p:spPr>
          <a:xfrm>
            <a:off x="5564425" y="4588240"/>
            <a:ext cx="481965" cy="481965"/>
          </a:xfrm>
          <a:prstGeom prst="rect">
            <a:avLst/>
          </a:prstGeom>
        </p:spPr>
      </p:pic>
      <p:pic>
        <p:nvPicPr>
          <p:cNvPr id="20" name="Picture 19">
            <a:extLst>
              <a:ext uri="{FF2B5EF4-FFF2-40B4-BE49-F238E27FC236}">
                <a16:creationId xmlns:a16="http://schemas.microsoft.com/office/drawing/2014/main" id="{295479D7-16F1-9AF9-5473-BEF76A1DE820}"/>
              </a:ext>
            </a:extLst>
          </p:cNvPr>
          <p:cNvPicPr>
            <a:picLocks noChangeAspect="1"/>
          </p:cNvPicPr>
          <p:nvPr/>
        </p:nvPicPr>
        <p:blipFill>
          <a:blip r:embed="rId7"/>
          <a:stretch>
            <a:fillRect/>
          </a:stretch>
        </p:blipFill>
        <p:spPr>
          <a:xfrm>
            <a:off x="6784222" y="1002582"/>
            <a:ext cx="1846394" cy="689147"/>
          </a:xfrm>
          <a:prstGeom prst="rect">
            <a:avLst/>
          </a:prstGeom>
        </p:spPr>
      </p:pic>
      <p:pic>
        <p:nvPicPr>
          <p:cNvPr id="1034" name="Picture 10">
            <a:extLst>
              <a:ext uri="{FF2B5EF4-FFF2-40B4-BE49-F238E27FC236}">
                <a16:creationId xmlns:a16="http://schemas.microsoft.com/office/drawing/2014/main" id="{D7E72FAF-C17F-678D-D134-23F38C8098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6319" y="4583694"/>
            <a:ext cx="487410" cy="5118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fined">
            <a:extLst>
              <a:ext uri="{FF2B5EF4-FFF2-40B4-BE49-F238E27FC236}">
                <a16:creationId xmlns:a16="http://schemas.microsoft.com/office/drawing/2014/main" id="{67618808-E044-D5B2-9594-32AC8E2754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8631" y="4522253"/>
            <a:ext cx="639045" cy="5576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Jitsi">
            <a:extLst>
              <a:ext uri="{FF2B5EF4-FFF2-40B4-BE49-F238E27FC236}">
                <a16:creationId xmlns:a16="http://schemas.microsoft.com/office/drawing/2014/main" id="{DBBD1278-524A-ACC5-DFD9-0A5537011A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87388" y="4656560"/>
            <a:ext cx="606379" cy="4097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64C82E6-91A8-AFCD-E444-D5810F1A07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80933" y="4394972"/>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oogle ML Kit Logo PNG Vector">
            <a:extLst>
              <a:ext uri="{FF2B5EF4-FFF2-40B4-BE49-F238E27FC236}">
                <a16:creationId xmlns:a16="http://schemas.microsoft.com/office/drawing/2014/main" id="{98D563E6-0F06-3898-FB36-9A113A52F7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4694178"/>
            <a:ext cx="1157513" cy="270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8845"/>
    </mc:Choice>
    <mc:Fallback xmlns="" xmlns:a="http://schemas.openxmlformats.org/drawingml/2006/main" xmlns:r="http://schemas.openxmlformats.org/officeDocument/2006/relationships" xmlns:p="http://schemas.openxmlformats.org/presentationml/2006/main">
      <p:transition spd="slow" advTm="8845"/>
    </mc:Fallback>
  </mc:AlternateContent>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54600F5-4DF2-0806-C2CD-AEC53584A244}"/>
              </a:ext>
            </a:extLst>
          </p:cNvPr>
          <p:cNvSpPr/>
          <p:nvPr/>
        </p:nvSpPr>
        <p:spPr>
          <a:xfrm>
            <a:off x="978408" y="1707573"/>
            <a:ext cx="3593767" cy="1054778"/>
          </a:xfrm>
          <a:prstGeom prst="roundRect">
            <a:avLst/>
          </a:prstGeom>
          <a:solidFill>
            <a:srgbClr val="2A93FB"/>
          </a:solidFill>
          <a:effectLst>
            <a:softEdge rad="12700"/>
          </a:effectLst>
          <a:scene3d>
            <a:camera prst="orthographicFront"/>
            <a:lightRig rig="threePt" dir="t"/>
          </a:scene3d>
          <a:sp3d>
            <a:bevelT w="38100"/>
            <a:extrusionClr>
              <a:schemeClr val="accent4"/>
            </a:extrusionClr>
            <a:contourClr>
              <a:schemeClr val="accent1">
                <a:lumMod val="75%"/>
              </a:schemeClr>
            </a:contourClr>
          </a:sp3d>
        </p:spPr>
        <p:style>
          <a:lnRef idx="2">
            <a:schemeClr val="accent5">
              <a:shade val="15%"/>
            </a:schemeClr>
          </a:lnRef>
          <a:fillRef idx="1">
            <a:schemeClr val="accent5"/>
          </a:fillRef>
          <a:effectRef idx="0">
            <a:schemeClr val="accent5"/>
          </a:effectRef>
          <a:fontRef idx="minor">
            <a:schemeClr val="lt1"/>
          </a:fontRef>
        </p:style>
        <p:txBody>
          <a:bodyPr rtlCol="0" anchor="t"/>
          <a:lstStyle/>
          <a:p>
            <a:pPr algn="ctr"/>
            <a:r>
              <a:rPr lang="en-US" b="1" u="sng"/>
              <a:t>Background</a:t>
            </a:r>
          </a:p>
          <a:p>
            <a:pPr marL="171450" indent="-171450" algn="ctr">
              <a:buFont typeface="Arial" panose="020B0604020202020204" pitchFamily="34" charset="0"/>
              <a:buChar char="•"/>
            </a:pPr>
            <a:r>
              <a:rPr lang="en-US" sz="1100"/>
              <a:t>Router issues are common; solutions can be unclear.</a:t>
            </a:r>
          </a:p>
          <a:p>
            <a:pPr marL="171450" indent="-171450" algn="ctr">
              <a:buFont typeface="Arial" panose="020B0604020202020204" pitchFamily="34" charset="0"/>
              <a:buChar char="•"/>
            </a:pPr>
            <a:r>
              <a:rPr lang="en-US" sz="1100"/>
              <a:t>Users often call for an engineer's assistance.</a:t>
            </a:r>
          </a:p>
          <a:p>
            <a:pPr marL="171450" indent="-171450" algn="ctr">
              <a:buFont typeface="Arial" panose="020B0604020202020204" pitchFamily="34" charset="0"/>
              <a:buChar char="•"/>
            </a:pPr>
            <a:r>
              <a:rPr lang="en-US" sz="1100"/>
              <a:t>Engineers respond to address problems</a:t>
            </a:r>
          </a:p>
          <a:p>
            <a:pPr marL="171450" indent="-171450" algn="ctr">
              <a:buFont typeface="Arial" panose="020B0604020202020204" pitchFamily="34" charset="0"/>
              <a:buChar char="•"/>
            </a:pPr>
            <a:endParaRPr lang="en-US" sz="1100"/>
          </a:p>
          <a:p>
            <a:pPr algn="ctr"/>
            <a:endParaRPr lang="en-US" sz="1100"/>
          </a:p>
        </p:txBody>
      </p:sp>
      <p:sp>
        <p:nvSpPr>
          <p:cNvPr id="9" name="Rectangle: Rounded Corners 8">
            <a:extLst>
              <a:ext uri="{FF2B5EF4-FFF2-40B4-BE49-F238E27FC236}">
                <a16:creationId xmlns:a16="http://schemas.microsoft.com/office/drawing/2014/main" id="{D18FBB2B-48BD-EA86-BEFE-929FAD905521}"/>
              </a:ext>
            </a:extLst>
          </p:cNvPr>
          <p:cNvSpPr/>
          <p:nvPr/>
        </p:nvSpPr>
        <p:spPr>
          <a:xfrm>
            <a:off x="5125749" y="2762351"/>
            <a:ext cx="3593592" cy="1051560"/>
          </a:xfrm>
          <a:prstGeom prst="roundRect">
            <a:avLst/>
          </a:prstGeom>
          <a:solidFill>
            <a:srgbClr val="0070C0"/>
          </a:solidFill>
          <a:effectLst>
            <a:softEdge rad="12700"/>
          </a:effectLst>
          <a:scene3d>
            <a:camera prst="orthographicFront"/>
            <a:lightRig rig="threePt" dir="t"/>
          </a:scene3d>
          <a:sp3d>
            <a:bevelT w="38100"/>
            <a:extrusionClr>
              <a:schemeClr val="accent4"/>
            </a:extrusionClr>
            <a:contourClr>
              <a:schemeClr val="accent1">
                <a:lumMod val="75%"/>
              </a:schemeClr>
            </a:contourClr>
          </a:sp3d>
        </p:spPr>
        <p:style>
          <a:lnRef idx="2">
            <a:schemeClr val="accent5">
              <a:shade val="15%"/>
            </a:schemeClr>
          </a:lnRef>
          <a:fillRef idx="1">
            <a:schemeClr val="accent5"/>
          </a:fillRef>
          <a:effectRef idx="0">
            <a:schemeClr val="accent5"/>
          </a:effectRef>
          <a:fontRef idx="minor">
            <a:schemeClr val="lt1"/>
          </a:fontRef>
        </p:style>
        <p:txBody>
          <a:bodyPr rtlCol="0" anchor="t"/>
          <a:lstStyle/>
          <a:p>
            <a:pPr algn="ctr"/>
            <a:r>
              <a:rPr lang="en-US" b="1" u="sng"/>
              <a:t>Problem</a:t>
            </a:r>
          </a:p>
          <a:p>
            <a:pPr marL="171450" indent="-171450" algn="ctr">
              <a:buFont typeface="Arial" panose="020B0604020202020204" pitchFamily="34" charset="0"/>
              <a:buChar char="•"/>
            </a:pPr>
            <a:r>
              <a:rPr lang="en-US" sz="1100"/>
              <a:t>Inexperienced junior engineers need assistance diagnosing the specific issue</a:t>
            </a:r>
          </a:p>
          <a:p>
            <a:pPr algn="ctr"/>
            <a:endParaRPr lang="en-US" sz="1100"/>
          </a:p>
        </p:txBody>
      </p:sp>
      <p:sp>
        <p:nvSpPr>
          <p:cNvPr id="10" name="Rectangle: Rounded Corners 9">
            <a:extLst>
              <a:ext uri="{FF2B5EF4-FFF2-40B4-BE49-F238E27FC236}">
                <a16:creationId xmlns:a16="http://schemas.microsoft.com/office/drawing/2014/main" id="{94081E88-D7DE-3FFC-F14E-328DE112ED89}"/>
              </a:ext>
            </a:extLst>
          </p:cNvPr>
          <p:cNvSpPr/>
          <p:nvPr/>
        </p:nvSpPr>
        <p:spPr>
          <a:xfrm>
            <a:off x="978408" y="3813911"/>
            <a:ext cx="3593592" cy="1051560"/>
          </a:xfrm>
          <a:prstGeom prst="roundRect">
            <a:avLst/>
          </a:prstGeom>
          <a:solidFill>
            <a:srgbClr val="005490"/>
          </a:solidFill>
          <a:effectLst>
            <a:softEdge rad="12700"/>
          </a:effectLst>
          <a:scene3d>
            <a:camera prst="orthographicFront"/>
            <a:lightRig rig="threePt" dir="t"/>
          </a:scene3d>
          <a:sp3d>
            <a:bevelT w="38100"/>
            <a:extrusionClr>
              <a:schemeClr val="accent4"/>
            </a:extrusionClr>
            <a:contourClr>
              <a:schemeClr val="accent1">
                <a:lumMod val="75%"/>
              </a:schemeClr>
            </a:contourClr>
          </a:sp3d>
        </p:spPr>
        <p:style>
          <a:lnRef idx="2">
            <a:schemeClr val="accent5">
              <a:shade val="15%"/>
            </a:schemeClr>
          </a:lnRef>
          <a:fillRef idx="1">
            <a:schemeClr val="accent5"/>
          </a:fillRef>
          <a:effectRef idx="0">
            <a:schemeClr val="accent5"/>
          </a:effectRef>
          <a:fontRef idx="minor">
            <a:schemeClr val="lt1"/>
          </a:fontRef>
        </p:style>
        <p:txBody>
          <a:bodyPr rtlCol="0" anchor="t"/>
          <a:lstStyle/>
          <a:p>
            <a:pPr algn="ctr"/>
            <a:r>
              <a:rPr lang="en-US" b="1" u="sng"/>
              <a:t>Solution</a:t>
            </a:r>
          </a:p>
          <a:p>
            <a:pPr marL="171450" indent="-171450" algn="ctr">
              <a:buFont typeface="Arial" panose="020B0604020202020204" pitchFamily="34" charset="0"/>
              <a:buChar char="•"/>
            </a:pPr>
            <a:r>
              <a:rPr lang="en-US" sz="1100"/>
              <a:t>Enhanced AR Troubleshooting for Router Issues</a:t>
            </a:r>
          </a:p>
          <a:p>
            <a:pPr marL="171450" indent="-171450" algn="ctr">
              <a:buFont typeface="Arial" panose="020B0604020202020204" pitchFamily="34" charset="0"/>
              <a:buChar char="•"/>
            </a:pPr>
            <a:r>
              <a:rPr lang="en-US" sz="1100"/>
              <a:t>Direct Video Consultations with Senior Engineers</a:t>
            </a:r>
          </a:p>
          <a:p>
            <a:pPr marL="171450" indent="-171450" algn="ctr">
              <a:buFont typeface="Arial" panose="020B0604020202020204" pitchFamily="34" charset="0"/>
              <a:buChar char="•"/>
            </a:pPr>
            <a:r>
              <a:rPr lang="en-US" sz="1100"/>
              <a:t>Comprehensive Application with Integrated Solutions</a:t>
            </a:r>
          </a:p>
        </p:txBody>
      </p:sp>
      <p:cxnSp>
        <p:nvCxnSpPr>
          <p:cNvPr id="17" name="Connector: Elbow 16">
            <a:extLst>
              <a:ext uri="{FF2B5EF4-FFF2-40B4-BE49-F238E27FC236}">
                <a16:creationId xmlns:a16="http://schemas.microsoft.com/office/drawing/2014/main" id="{66101915-ECFB-69BA-C462-2B42F666EF02}"/>
              </a:ext>
            </a:extLst>
          </p:cNvPr>
          <p:cNvCxnSpPr>
            <a:stCxn id="8" idx="3"/>
            <a:endCxn id="9" idx="0"/>
          </p:cNvCxnSpPr>
          <p:nvPr/>
        </p:nvCxnSpPr>
        <p:spPr>
          <a:xfrm>
            <a:off x="4572175" y="2234962"/>
            <a:ext cx="2350370" cy="527389"/>
          </a:xfrm>
          <a:prstGeom prst="bentConnector2">
            <a:avLst/>
          </a:prstGeom>
          <a:ln w="31750">
            <a:gradFill>
              <a:gsLst>
                <a:gs pos="0%">
                  <a:srgbClr val="319EFF"/>
                </a:gs>
                <a:gs pos="100%">
                  <a:srgbClr val="0579CC"/>
                </a:gs>
                <a:gs pos="69%">
                  <a:srgbClr val="0579CC"/>
                </a:gs>
                <a:gs pos="29%">
                  <a:srgbClr val="319EFF"/>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221D5FD-FCC1-245D-6558-76F02C029D34}"/>
              </a:ext>
            </a:extLst>
          </p:cNvPr>
          <p:cNvCxnSpPr>
            <a:cxnSpLocks/>
            <a:stCxn id="9" idx="2"/>
            <a:endCxn id="10" idx="3"/>
          </p:cNvCxnSpPr>
          <p:nvPr/>
        </p:nvCxnSpPr>
        <p:spPr>
          <a:xfrm rot="5400000">
            <a:off x="5484383" y="2901529"/>
            <a:ext cx="525780" cy="2350545"/>
          </a:xfrm>
          <a:prstGeom prst="bentConnector2">
            <a:avLst/>
          </a:prstGeom>
          <a:ln w="31750">
            <a:gradFill>
              <a:gsLst>
                <a:gs pos="100%">
                  <a:srgbClr val="055C9B"/>
                </a:gs>
                <a:gs pos="0%">
                  <a:srgbClr val="0579CC"/>
                </a:gs>
                <a:gs pos="36%">
                  <a:srgbClr val="0579CC"/>
                </a:gs>
                <a:gs pos="73%">
                  <a:srgbClr val="055C9B"/>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AEE546-1370-CE46-50C9-4C49E4557391}"/>
              </a:ext>
            </a:extLst>
          </p:cNvPr>
          <p:cNvSpPr txBox="1"/>
          <p:nvPr/>
        </p:nvSpPr>
        <p:spPr>
          <a:xfrm>
            <a:off x="2700913" y="803327"/>
            <a:ext cx="4849671" cy="707886"/>
          </a:xfrm>
          <a:prstGeom prst="rect">
            <a:avLst/>
          </a:prstGeom>
          <a:noFill/>
        </p:spPr>
        <p:txBody>
          <a:bodyPr wrap="square" rtlCol="0">
            <a:spAutoFit/>
          </a:bodyPr>
          <a:lstStyle/>
          <a:p>
            <a:r>
              <a:rPr lang="en-US" sz="4000"/>
              <a:t>App Overview</a:t>
            </a:r>
          </a:p>
        </p:txBody>
      </p:sp>
    </p:spTree>
    <p:extLst>
      <p:ext uri="{BB962C8B-B14F-4D97-AF65-F5344CB8AC3E}">
        <p14:creationId xmlns:p14="http://schemas.microsoft.com/office/powerpoint/2010/main" val="968225731"/>
      </p:ext>
    </p:extLst>
  </p:cSld>
  <p:clrMapOvr>
    <a:masterClrMapping/>
  </p:clrMapOvr>
  <mc:AlternateContent xmlns:mc="http://schemas.openxmlformats.org/markup-compatibility/2006" xmlns:p14="http://schemas.microsoft.com/office/powerpoint/2010/main">
    <mc:Choice Requires="p14">
      <p:transition spd="slow" p14:dur="2000" advTm="29180"/>
    </mc:Choice>
    <mc:Fallback xmlns="" xmlns:a="http://schemas.openxmlformats.org/drawingml/2006/main" xmlns:r="http://schemas.openxmlformats.org/officeDocument/2006/relationships" xmlns:p="http://schemas.openxmlformats.org/presentationml/2006/main">
      <p:transition spd="slow" advTm="29180"/>
    </mc:Fallback>
  </mc:AlternateContent>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3AFAAC-EB85-5152-ED44-6EE038339E78}"/>
              </a:ext>
            </a:extLst>
          </p:cNvPr>
          <p:cNvSpPr>
            <a:spLocks noGrp="1"/>
          </p:cNvSpPr>
          <p:nvPr>
            <p:ph type="title"/>
          </p:nvPr>
        </p:nvSpPr>
        <p:spPr>
          <a:xfrm>
            <a:off x="628650" y="809166"/>
            <a:ext cx="7886700" cy="994172"/>
          </a:xfrm>
        </p:spPr>
        <p:txBody>
          <a:bodyPr lIns="91440" tIns="45720" rIns="91440" bIns="45720" anchor="t"/>
          <a:lstStyle/>
          <a:p>
            <a:r>
              <a:rPr lang="en-GB" sz="2400">
                <a:latin typeface="Arial"/>
                <a:cs typeface="Arial"/>
              </a:rPr>
              <a:t>Key Requirements (</a:t>
            </a:r>
            <a:r>
              <a:rPr lang="en-GB" sz="2400" err="1">
                <a:latin typeface="Arial"/>
                <a:cs typeface="Arial"/>
              </a:rPr>
              <a:t>MoSCoW</a:t>
            </a:r>
            <a:r>
              <a:rPr lang="en-GB" sz="2400">
                <a:latin typeface="Arial"/>
                <a:cs typeface="Arial"/>
              </a:rPr>
              <a:t>)</a:t>
            </a:r>
            <a:endParaRPr lang="en-GB" sz="2400"/>
          </a:p>
        </p:txBody>
      </p:sp>
      <p:graphicFrame>
        <p:nvGraphicFramePr>
          <p:cNvPr id="6" name="Content Placeholder 5">
            <a:extLst>
              <a:ext uri="{FF2B5EF4-FFF2-40B4-BE49-F238E27FC236}">
                <a16:creationId xmlns:a16="http://schemas.microsoft.com/office/drawing/2014/main" id="{3E6022C3-96FC-EDD3-E451-34BED356B760}"/>
              </a:ext>
            </a:extLst>
          </p:cNvPr>
          <p:cNvGraphicFramePr>
            <a:graphicFrameLocks noGrp="1"/>
          </p:cNvGraphicFramePr>
          <p:nvPr>
            <p:ph idx="1"/>
            <p:extLst>
              <p:ext uri="{D42A27DB-BD31-4B8C-83A1-F6EECF244321}">
                <p14:modId xmlns:p14="http://schemas.microsoft.com/office/powerpoint/2010/main" val="698385345"/>
              </p:ext>
            </p:extLst>
          </p:nvPr>
        </p:nvGraphicFramePr>
        <p:xfrm>
          <a:off x="626806" y="1257300"/>
          <a:ext cx="8256927" cy="2574058"/>
        </p:xfrm>
        <a:graphic>
          <a:graphicData uri="http://purl.oclc.org/ooxml/drawingml/table">
            <a:tbl>
              <a:tblPr firstRow="1" bandRow="1">
                <a:tableStyleId>{073A0DAA-6AF3-43AB-8588-CEC1D06C72B9}</a:tableStyleId>
              </a:tblPr>
              <a:tblGrid>
                <a:gridCol w="398560">
                  <a:extLst>
                    <a:ext uri="{9D8B030D-6E8A-4147-A177-3AD203B41FA5}">
                      <a16:colId xmlns:a16="http://schemas.microsoft.com/office/drawing/2014/main" val="1833541477"/>
                    </a:ext>
                  </a:extLst>
                </a:gridCol>
                <a:gridCol w="5850511">
                  <a:extLst>
                    <a:ext uri="{9D8B030D-6E8A-4147-A177-3AD203B41FA5}">
                      <a16:colId xmlns:a16="http://schemas.microsoft.com/office/drawing/2014/main" val="2562602402"/>
                    </a:ext>
                  </a:extLst>
                </a:gridCol>
                <a:gridCol w="1003928">
                  <a:extLst>
                    <a:ext uri="{9D8B030D-6E8A-4147-A177-3AD203B41FA5}">
                      <a16:colId xmlns:a16="http://schemas.microsoft.com/office/drawing/2014/main" val="1327355483"/>
                    </a:ext>
                  </a:extLst>
                </a:gridCol>
                <a:gridCol w="1003928">
                  <a:extLst>
                    <a:ext uri="{9D8B030D-6E8A-4147-A177-3AD203B41FA5}">
                      <a16:colId xmlns:a16="http://schemas.microsoft.com/office/drawing/2014/main" val="4124524850"/>
                    </a:ext>
                  </a:extLst>
                </a:gridCol>
              </a:tblGrid>
              <a:tr h="262163">
                <a:tc>
                  <a:txBody>
                    <a:bodyPr/>
                    <a:lstStyle/>
                    <a:p>
                      <a:pPr algn="ctr"/>
                      <a:r>
                        <a:rPr lang="en-GB"/>
                        <a:t>Id</a:t>
                      </a:r>
                    </a:p>
                  </a:txBody>
                  <a:tcPr/>
                </a:tc>
                <a:tc>
                  <a:txBody>
                    <a:bodyPr/>
                    <a:lstStyle/>
                    <a:p>
                      <a:pPr algn="ctr"/>
                      <a:r>
                        <a:rPr lang="en-GB"/>
                        <a:t>Requirement</a:t>
                      </a:r>
                    </a:p>
                  </a:txBody>
                  <a:tcPr/>
                </a:tc>
                <a:tc>
                  <a:txBody>
                    <a:bodyPr/>
                    <a:lstStyle/>
                    <a:p>
                      <a:pPr algn="ctr"/>
                      <a:r>
                        <a:rPr lang="en-GB"/>
                        <a:t>Priority</a:t>
                      </a:r>
                    </a:p>
                  </a:txBody>
                  <a:tcPr/>
                </a:tc>
                <a:tc>
                  <a:txBody>
                    <a:bodyPr/>
                    <a:lstStyle/>
                    <a:p>
                      <a:pPr lvl="0" algn="ctr">
                        <a:buNone/>
                      </a:pPr>
                      <a:r>
                        <a:rPr lang="en-GB"/>
                        <a:t>Status</a:t>
                      </a:r>
                    </a:p>
                  </a:txBody>
                  <a:tcPr/>
                </a:tc>
                <a:extLst>
                  <a:ext uri="{0D108BD9-81ED-4DB2-BD59-A6C34878D82A}">
                    <a16:rowId xmlns:a16="http://schemas.microsoft.com/office/drawing/2014/main" val="3278949041"/>
                  </a:ext>
                </a:extLst>
              </a:tr>
              <a:tr h="258096">
                <a:tc>
                  <a:txBody>
                    <a:bodyPr/>
                    <a:lstStyle/>
                    <a:p>
                      <a:pPr algn="ctr"/>
                      <a:r>
                        <a:rPr lang="en-GB" sz="1100"/>
                        <a:t>1</a:t>
                      </a:r>
                    </a:p>
                  </a:txBody>
                  <a:tcPr/>
                </a:tc>
                <a:tc>
                  <a:txBody>
                    <a:bodyPr/>
                    <a:lstStyle/>
                    <a:p>
                      <a:pPr marL="0" lvl="0" indent="0" algn="ctr">
                        <a:buNone/>
                      </a:pPr>
                      <a:r>
                        <a:rPr lang="en-GB" sz="1100" b="0" i="0" u="none" strike="noStrike" noProof="0">
                          <a:latin typeface="-webkit-standard"/>
                        </a:rPr>
                        <a:t>An Augmented Reality(AR) capable Android application </a:t>
                      </a:r>
                      <a:endParaRPr lang="en-US" sz="1100"/>
                    </a:p>
                  </a:txBody>
                  <a:tcPr/>
                </a:tc>
                <a:tc>
                  <a:txBody>
                    <a:bodyPr/>
                    <a:lstStyle/>
                    <a:p>
                      <a:pPr algn="ctr"/>
                      <a:r>
                        <a:rPr lang="en-GB" sz="1100"/>
                        <a:t>MUST</a:t>
                      </a:r>
                    </a:p>
                  </a:txBody>
                  <a:tcPr/>
                </a:tc>
                <a:tc>
                  <a:txBody>
                    <a:bodyPr/>
                    <a:lstStyle/>
                    <a:p>
                      <a:pPr marL="0" lvl="0" algn="ctr" defTabSz="685800" rtl="0" eaLnBrk="1" latinLnBrk="0" hangingPunct="1">
                        <a:buNone/>
                      </a:pPr>
                      <a:r>
                        <a:rPr lang="en-GB" sz="1100" kern="1200">
                          <a:solidFill>
                            <a:schemeClr val="dk1"/>
                          </a:solidFill>
                          <a:latin typeface="+mn-lt"/>
                          <a:ea typeface="+mn-ea"/>
                          <a:cs typeface="+mn-cs"/>
                        </a:rPr>
                        <a:t>✅</a:t>
                      </a:r>
                    </a:p>
                  </a:txBody>
                  <a:tcPr>
                    <a:solidFill>
                      <a:schemeClr val="accent3"/>
                    </a:solidFill>
                  </a:tcPr>
                </a:tc>
                <a:extLst>
                  <a:ext uri="{0D108BD9-81ED-4DB2-BD59-A6C34878D82A}">
                    <a16:rowId xmlns:a16="http://schemas.microsoft.com/office/drawing/2014/main" val="142154408"/>
                  </a:ext>
                </a:extLst>
              </a:tr>
              <a:tr h="258096">
                <a:tc>
                  <a:txBody>
                    <a:bodyPr/>
                    <a:lstStyle/>
                    <a:p>
                      <a:pPr algn="ctr"/>
                      <a:r>
                        <a:rPr lang="en-GB" sz="1100"/>
                        <a:t>2</a:t>
                      </a:r>
                    </a:p>
                  </a:txBody>
                  <a:tcPr/>
                </a:tc>
                <a:tc>
                  <a:txBody>
                    <a:bodyPr/>
                    <a:lstStyle/>
                    <a:p>
                      <a:pPr marL="0" indent="0" algn="ctr">
                        <a:buNone/>
                      </a:pPr>
                      <a:r>
                        <a:rPr lang="en-GB" sz="1100"/>
                        <a:t>Identify router features and apply appropriate labels over them</a:t>
                      </a:r>
                    </a:p>
                  </a:txBody>
                  <a:tcPr/>
                </a:tc>
                <a:tc>
                  <a:txBody>
                    <a:bodyPr/>
                    <a:lstStyle/>
                    <a:p>
                      <a:pPr algn="ctr"/>
                      <a:r>
                        <a:rPr lang="en-GB" sz="1100"/>
                        <a:t>MUST</a:t>
                      </a:r>
                    </a:p>
                  </a:txBody>
                  <a:tcPr/>
                </a:tc>
                <a:tc>
                  <a:txBody>
                    <a:bodyPr/>
                    <a:lstStyle/>
                    <a:p>
                      <a:pPr lvl="0" algn="ctr">
                        <a:buNone/>
                      </a:pPr>
                      <a:r>
                        <a:rPr lang="en-GB" sz="1100"/>
                        <a:t>✅</a:t>
                      </a:r>
                    </a:p>
                  </a:txBody>
                  <a:tcPr/>
                </a:tc>
                <a:extLst>
                  <a:ext uri="{0D108BD9-81ED-4DB2-BD59-A6C34878D82A}">
                    <a16:rowId xmlns:a16="http://schemas.microsoft.com/office/drawing/2014/main" val="729935085"/>
                  </a:ext>
                </a:extLst>
              </a:tr>
              <a:tr h="272845">
                <a:tc>
                  <a:txBody>
                    <a:bodyPr/>
                    <a:lstStyle/>
                    <a:p>
                      <a:pPr algn="ctr"/>
                      <a:r>
                        <a:rPr lang="en-GB" sz="1100"/>
                        <a:t>3</a:t>
                      </a:r>
                    </a:p>
                  </a:txBody>
                  <a:tcPr/>
                </a:tc>
                <a:tc>
                  <a:txBody>
                    <a:bodyPr/>
                    <a:lstStyle/>
                    <a:p>
                      <a:pPr marL="0" indent="0" algn="ctr">
                        <a:buNone/>
                      </a:pPr>
                      <a:r>
                        <a:rPr lang="en-GB" sz="1100"/>
                        <a:t>Video conferencing with high quality video feed, call controls, and screen sharing</a:t>
                      </a:r>
                    </a:p>
                  </a:txBody>
                  <a:tcPr/>
                </a:tc>
                <a:tc>
                  <a:txBody>
                    <a:bodyPr/>
                    <a:lstStyle/>
                    <a:p>
                      <a:pPr algn="ctr"/>
                      <a:r>
                        <a:rPr lang="en-GB" sz="1100"/>
                        <a:t>MUST</a:t>
                      </a:r>
                    </a:p>
                  </a:txBody>
                  <a:tcPr/>
                </a:tc>
                <a:tc>
                  <a:txBody>
                    <a:bodyPr/>
                    <a:lstStyle/>
                    <a:p>
                      <a:pPr lvl="0" algn="ctr">
                        <a:buNone/>
                      </a:pPr>
                      <a:r>
                        <a:rPr lang="en-GB" sz="1100" b="0" i="0" u="none" strike="noStrike" noProof="0">
                          <a:latin typeface="Calibri"/>
                        </a:rPr>
                        <a:t>✅</a:t>
                      </a:r>
                      <a:endParaRPr lang="en-US"/>
                    </a:p>
                  </a:txBody>
                  <a:tcPr/>
                </a:tc>
                <a:extLst>
                  <a:ext uri="{0D108BD9-81ED-4DB2-BD59-A6C34878D82A}">
                    <a16:rowId xmlns:a16="http://schemas.microsoft.com/office/drawing/2014/main" val="2413278520"/>
                  </a:ext>
                </a:extLst>
              </a:tr>
              <a:tr h="258096">
                <a:tc>
                  <a:txBody>
                    <a:bodyPr/>
                    <a:lstStyle/>
                    <a:p>
                      <a:pPr algn="ctr"/>
                      <a:r>
                        <a:rPr lang="en-GB" sz="1100"/>
                        <a:t>4</a:t>
                      </a:r>
                    </a:p>
                  </a:txBody>
                  <a:tcPr/>
                </a:tc>
                <a:tc>
                  <a:txBody>
                    <a:bodyPr/>
                    <a:lstStyle/>
                    <a:p>
                      <a:pPr marL="0" indent="0" algn="ctr">
                        <a:buNone/>
                      </a:pPr>
                      <a:r>
                        <a:rPr lang="en-GB" sz="1100"/>
                        <a:t>Access router manuals from the application</a:t>
                      </a:r>
                    </a:p>
                  </a:txBody>
                  <a:tcPr/>
                </a:tc>
                <a:tc>
                  <a:txBody>
                    <a:bodyPr/>
                    <a:lstStyle/>
                    <a:p>
                      <a:pPr algn="ctr"/>
                      <a:r>
                        <a:rPr lang="en-GB" sz="1100"/>
                        <a:t>MUST</a:t>
                      </a:r>
                    </a:p>
                  </a:txBody>
                  <a:tcPr/>
                </a:tc>
                <a:tc>
                  <a:txBody>
                    <a:bodyPr/>
                    <a:lstStyle/>
                    <a:p>
                      <a:pPr lvl="0" algn="ctr">
                        <a:buNone/>
                      </a:pPr>
                      <a:r>
                        <a:rPr lang="en-GB" sz="1100" b="0" i="0" u="none" strike="noStrike" noProof="0">
                          <a:latin typeface="Calibri"/>
                        </a:rPr>
                        <a:t>✅</a:t>
                      </a:r>
                      <a:endParaRPr lang="en-US"/>
                    </a:p>
                  </a:txBody>
                  <a:tcPr/>
                </a:tc>
                <a:extLst>
                  <a:ext uri="{0D108BD9-81ED-4DB2-BD59-A6C34878D82A}">
                    <a16:rowId xmlns:a16="http://schemas.microsoft.com/office/drawing/2014/main" val="446592405"/>
                  </a:ext>
                </a:extLst>
              </a:tr>
              <a:tr h="258096">
                <a:tc>
                  <a:txBody>
                    <a:bodyPr/>
                    <a:lstStyle/>
                    <a:p>
                      <a:pPr lvl="0" algn="ctr">
                        <a:buNone/>
                      </a:pPr>
                      <a:r>
                        <a:rPr lang="en-GB" sz="1100"/>
                        <a:t>5</a:t>
                      </a:r>
                    </a:p>
                  </a:txBody>
                  <a:tcPr/>
                </a:tc>
                <a:tc>
                  <a:txBody>
                    <a:bodyPr/>
                    <a:lstStyle/>
                    <a:p>
                      <a:pPr marL="0" lvl="0" indent="0" algn="ctr">
                        <a:buNone/>
                      </a:pPr>
                      <a:r>
                        <a:rPr lang="en-GB" sz="1100"/>
                        <a:t>Detect router issues based on diagnostic LED light</a:t>
                      </a:r>
                    </a:p>
                  </a:txBody>
                  <a:tcPr/>
                </a:tc>
                <a:tc>
                  <a:txBody>
                    <a:bodyPr/>
                    <a:lstStyle/>
                    <a:p>
                      <a:pPr lvl="0" algn="ctr">
                        <a:buNone/>
                      </a:pPr>
                      <a:r>
                        <a:rPr lang="en-GB" sz="1100"/>
                        <a:t>MUST</a:t>
                      </a:r>
                    </a:p>
                  </a:txBody>
                  <a:tcPr/>
                </a:tc>
                <a:tc>
                  <a:txBody>
                    <a:bodyPr/>
                    <a:lstStyle/>
                    <a:p>
                      <a:pPr lvl="0" algn="ctr">
                        <a:buNone/>
                      </a:pPr>
                      <a:r>
                        <a:rPr lang="en-GB" sz="1100" b="0" i="0" u="none" strike="noStrike" noProof="0">
                          <a:latin typeface="Calibri"/>
                        </a:rPr>
                        <a:t>✅</a:t>
                      </a:r>
                      <a:endParaRPr lang="en-US"/>
                    </a:p>
                  </a:txBody>
                  <a:tcPr/>
                </a:tc>
                <a:extLst>
                  <a:ext uri="{0D108BD9-81ED-4DB2-BD59-A6C34878D82A}">
                    <a16:rowId xmlns:a16="http://schemas.microsoft.com/office/drawing/2014/main" val="2726371979"/>
                  </a:ext>
                </a:extLst>
              </a:tr>
              <a:tr h="258096">
                <a:tc>
                  <a:txBody>
                    <a:bodyPr/>
                    <a:lstStyle/>
                    <a:p>
                      <a:pPr lvl="0" algn="ctr">
                        <a:buNone/>
                      </a:pPr>
                      <a:r>
                        <a:rPr lang="en-GB" sz="1100"/>
                        <a:t>6</a:t>
                      </a:r>
                      <a:endParaRPr lang="en-US" sz="1100"/>
                    </a:p>
                  </a:txBody>
                  <a:tcPr/>
                </a:tc>
                <a:tc>
                  <a:txBody>
                    <a:bodyPr/>
                    <a:lstStyle/>
                    <a:p>
                      <a:pPr marL="0" lvl="0" indent="0" algn="ctr">
                        <a:buNone/>
                      </a:pPr>
                      <a:r>
                        <a:rPr lang="en-GB" sz="1100"/>
                        <a:t>Recognise router model using barcode scanning</a:t>
                      </a:r>
                    </a:p>
                  </a:txBody>
                  <a:tcPr/>
                </a:tc>
                <a:tc>
                  <a:txBody>
                    <a:bodyPr/>
                    <a:lstStyle/>
                    <a:p>
                      <a:pPr lvl="0" algn="ctr">
                        <a:buNone/>
                      </a:pPr>
                      <a:r>
                        <a:rPr lang="en-GB" sz="1100"/>
                        <a:t>MUST</a:t>
                      </a:r>
                    </a:p>
                  </a:txBody>
                  <a:tcPr/>
                </a:tc>
                <a:tc>
                  <a:txBody>
                    <a:bodyPr/>
                    <a:lstStyle/>
                    <a:p>
                      <a:pPr lvl="0" algn="ctr">
                        <a:lnSpc>
                          <a:spcPct val="100%"/>
                        </a:lnSpc>
                        <a:spcBef>
                          <a:spcPts val="0"/>
                        </a:spcBef>
                        <a:spcAft>
                          <a:spcPts val="0"/>
                        </a:spcAft>
                        <a:buNone/>
                      </a:pPr>
                      <a:r>
                        <a:rPr lang="en-GB" sz="1100" b="0" i="0" u="none" strike="noStrike" noProof="0">
                          <a:latin typeface="Calibri"/>
                        </a:rPr>
                        <a:t>✅</a:t>
                      </a:r>
                      <a:endParaRPr lang="en-US"/>
                    </a:p>
                  </a:txBody>
                  <a:tcPr/>
                </a:tc>
                <a:extLst>
                  <a:ext uri="{0D108BD9-81ED-4DB2-BD59-A6C34878D82A}">
                    <a16:rowId xmlns:a16="http://schemas.microsoft.com/office/drawing/2014/main" val="3079727391"/>
                  </a:ext>
                </a:extLst>
              </a:tr>
              <a:tr h="280219">
                <a:tc>
                  <a:txBody>
                    <a:bodyPr/>
                    <a:lstStyle/>
                    <a:p>
                      <a:pPr lvl="0" algn="ctr">
                        <a:buNone/>
                      </a:pPr>
                      <a:r>
                        <a:rPr lang="en-GB" sz="1100"/>
                        <a:t>7</a:t>
                      </a:r>
                    </a:p>
                  </a:txBody>
                  <a:tcPr/>
                </a:tc>
                <a:tc>
                  <a:txBody>
                    <a:bodyPr/>
                    <a:lstStyle/>
                    <a:p>
                      <a:pPr marL="0" lvl="0" indent="0" algn="ctr">
                        <a:buNone/>
                      </a:pPr>
                      <a:r>
                        <a:rPr lang="en-GB" sz="1100"/>
                        <a:t>Suggest possible fixes for router issues</a:t>
                      </a:r>
                    </a:p>
                  </a:txBody>
                  <a:tcPr/>
                </a:tc>
                <a:tc>
                  <a:txBody>
                    <a:bodyPr/>
                    <a:lstStyle/>
                    <a:p>
                      <a:pPr lvl="0" algn="ctr">
                        <a:buNone/>
                      </a:pPr>
                      <a:r>
                        <a:rPr lang="en-GB" sz="1100"/>
                        <a:t>COULD HAVE</a:t>
                      </a:r>
                    </a:p>
                  </a:txBody>
                  <a:tcPr/>
                </a:tc>
                <a:tc>
                  <a:txBody>
                    <a:bodyPr/>
                    <a:lstStyle/>
                    <a:p>
                      <a:pPr lvl="0" algn="ctr">
                        <a:buNone/>
                      </a:pPr>
                      <a:r>
                        <a:rPr lang="en-GB" sz="1100" b="0" i="0" u="none" strike="noStrike" noProof="0">
                          <a:latin typeface="Calibri"/>
                        </a:rPr>
                        <a:t>✅</a:t>
                      </a:r>
                      <a:endParaRPr lang="en-GB" sz="1100"/>
                    </a:p>
                  </a:txBody>
                  <a:tcPr/>
                </a:tc>
                <a:extLst>
                  <a:ext uri="{0D108BD9-81ED-4DB2-BD59-A6C34878D82A}">
                    <a16:rowId xmlns:a16="http://schemas.microsoft.com/office/drawing/2014/main" val="3871763835"/>
                  </a:ext>
                </a:extLst>
              </a:tr>
              <a:tr h="428414">
                <a:tc>
                  <a:txBody>
                    <a:bodyPr/>
                    <a:lstStyle/>
                    <a:p>
                      <a:pPr lvl="0" algn="ctr">
                        <a:buNone/>
                      </a:pPr>
                      <a:r>
                        <a:rPr lang="en-GB" sz="1100"/>
                        <a:t>8</a:t>
                      </a:r>
                    </a:p>
                  </a:txBody>
                  <a:tcPr/>
                </a:tc>
                <a:tc>
                  <a:txBody>
                    <a:bodyPr/>
                    <a:lstStyle/>
                    <a:p>
                      <a:pPr marL="0" lvl="0" indent="0" algn="ctr">
                        <a:buNone/>
                      </a:pPr>
                      <a:r>
                        <a:rPr lang="en-GB" sz="1100"/>
                        <a:t>Use Large language models for information gathering and question answering based on manuals</a:t>
                      </a:r>
                    </a:p>
                  </a:txBody>
                  <a:tcPr/>
                </a:tc>
                <a:tc>
                  <a:txBody>
                    <a:bodyPr/>
                    <a:lstStyle/>
                    <a:p>
                      <a:pPr lvl="0" algn="ctr">
                        <a:buNone/>
                      </a:pPr>
                      <a:r>
                        <a:rPr lang="en-GB" sz="1100"/>
                        <a:t>COULD HAVE</a:t>
                      </a:r>
                    </a:p>
                  </a:txBody>
                  <a:tcPr/>
                </a:tc>
                <a:tc>
                  <a:txBody>
                    <a:bodyPr/>
                    <a:lstStyle/>
                    <a:p>
                      <a:pPr lvl="0" algn="ctr">
                        <a:buNone/>
                      </a:pPr>
                      <a:r>
                        <a:rPr lang="en-GB" sz="1100" b="0" i="0" u="none" strike="noStrike" noProof="0">
                          <a:latin typeface="Calibri"/>
                        </a:rPr>
                        <a:t>❌</a:t>
                      </a:r>
                    </a:p>
                  </a:txBody>
                  <a:tcPr/>
                </a:tc>
                <a:extLst>
                  <a:ext uri="{0D108BD9-81ED-4DB2-BD59-A6C34878D82A}">
                    <a16:rowId xmlns:a16="http://schemas.microsoft.com/office/drawing/2014/main" val="4104397236"/>
                  </a:ext>
                </a:extLst>
              </a:tr>
            </a:tbl>
          </a:graphicData>
        </a:graphic>
      </p:graphicFrame>
      <p:sp>
        <p:nvSpPr>
          <p:cNvPr id="2" name="TextBox 1">
            <a:extLst>
              <a:ext uri="{FF2B5EF4-FFF2-40B4-BE49-F238E27FC236}">
                <a16:creationId xmlns:a16="http://schemas.microsoft.com/office/drawing/2014/main" id="{7F29F940-2496-2A1B-0506-21921CE076D2}"/>
              </a:ext>
            </a:extLst>
          </p:cNvPr>
          <p:cNvSpPr txBox="1"/>
          <p:nvPr/>
        </p:nvSpPr>
        <p:spPr>
          <a:xfrm>
            <a:off x="848032" y="4070554"/>
            <a:ext cx="79420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 Requirement completed </a:t>
            </a:r>
          </a:p>
          <a:p>
            <a:r>
              <a:rPr lang="en-GB">
                <a:ea typeface="Calibri"/>
                <a:cs typeface="Calibri"/>
              </a:rPr>
              <a:t>❌: Feature not implemented</a:t>
            </a:r>
          </a:p>
        </p:txBody>
      </p:sp>
    </p:spTree>
    <p:extLst>
      <p:ext uri="{BB962C8B-B14F-4D97-AF65-F5344CB8AC3E}">
        <p14:creationId xmlns:p14="http://schemas.microsoft.com/office/powerpoint/2010/main" val="2669714484"/>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noFill/>
        <a:effectLst/>
      </p:bgPr>
    </p:bg>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440724" y="728921"/>
            <a:ext cx="7992837" cy="512302"/>
          </a:xfrm>
        </p:spPr>
        <p:txBody>
          <a:bodyPr vert="horz" lIns="91440" tIns="45720" rIns="91440" bIns="45720" rtlCol="0" anchor="t">
            <a:normAutofit lnSpcReduction="10%"/>
          </a:bodyPr>
          <a:lstStyle/>
          <a:p>
            <a:r>
              <a:rPr lang="en-US">
                <a:latin typeface="Arial"/>
                <a:cs typeface="Arial"/>
              </a:rPr>
              <a:t>System architecture</a:t>
            </a:r>
          </a:p>
        </p:txBody>
      </p:sp>
      <p:sp>
        <p:nvSpPr>
          <p:cNvPr id="9" name="Text Placeholder 8"/>
          <p:cNvSpPr>
            <a:spLocks noGrp="1"/>
          </p:cNvSpPr>
          <p:nvPr>
            <p:ph type="body" sz="quarter" idx="4294967295"/>
          </p:nvPr>
        </p:nvSpPr>
        <p:spPr>
          <a:xfrm>
            <a:off x="174095" y="153356"/>
            <a:ext cx="5488958" cy="293044"/>
          </a:xfrm>
        </p:spPr>
        <p:txBody>
          <a:bodyPr>
            <a:normAutofit fontScale="62.5%" lnSpcReduction="20%"/>
          </a:bodyPr>
          <a:lstStyle/>
          <a:p>
            <a:endParaRPr lang="en-US"/>
          </a:p>
        </p:txBody>
      </p:sp>
      <p:pic>
        <p:nvPicPr>
          <p:cNvPr id="4" name="Graphic 3">
            <a:extLst>
              <a:ext uri="{FF2B5EF4-FFF2-40B4-BE49-F238E27FC236}">
                <a16:creationId xmlns:a16="http://schemas.microsoft.com/office/drawing/2014/main" id="{2CFC6E3E-3659-1875-C031-38D8372770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0783" y="1141589"/>
            <a:ext cx="7462437" cy="3932766"/>
          </a:xfrm>
          <a:prstGeom prst="rect">
            <a:avLst/>
          </a:prstGeom>
        </p:spPr>
      </p:pic>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16070" y="774381"/>
            <a:ext cx="7992837" cy="512302"/>
          </a:xfrm>
        </p:spPr>
        <p:txBody>
          <a:bodyPr vert="horz" lIns="91440" tIns="45720" rIns="91440" bIns="45720" rtlCol="0" anchor="t">
            <a:normAutofit lnSpcReduction="10%"/>
          </a:bodyPr>
          <a:lstStyle/>
          <a:p>
            <a:r>
              <a:rPr lang="en-US">
                <a:latin typeface="Arial"/>
                <a:cs typeface="Arial"/>
              </a:rPr>
              <a:t>Employed Technologies</a:t>
            </a:r>
          </a:p>
        </p:txBody>
      </p:sp>
      <p:sp>
        <p:nvSpPr>
          <p:cNvPr id="9" name="Text Placeholder 8"/>
          <p:cNvSpPr>
            <a:spLocks noGrp="1"/>
          </p:cNvSpPr>
          <p:nvPr>
            <p:ph type="body" sz="quarter" idx="4294967295"/>
          </p:nvPr>
        </p:nvSpPr>
        <p:spPr>
          <a:xfrm>
            <a:off x="174095" y="153356"/>
            <a:ext cx="5488958" cy="293044"/>
          </a:xfrm>
        </p:spPr>
        <p:txBody>
          <a:bodyPr>
            <a:normAutofit fontScale="62.5%" lnSpcReduction="20%"/>
          </a:bodyPr>
          <a:lstStyle/>
          <a:p>
            <a:endParaRPr lang="en-US"/>
          </a:p>
        </p:txBody>
      </p:sp>
      <p:pic>
        <p:nvPicPr>
          <p:cNvPr id="1026" name="Picture 2" descr="TensorFlow Logo PNG vector in SVG, PDF, AI, CDR format">
            <a:extLst>
              <a:ext uri="{FF2B5EF4-FFF2-40B4-BE49-F238E27FC236}">
                <a16:creationId xmlns:a16="http://schemas.microsoft.com/office/drawing/2014/main" id="{14F24AF1-C510-4BAF-B753-0514E57C0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14%" t="21.157%" r="12.893%" b="11.546%"/>
          <a:stretch/>
        </p:blipFill>
        <p:spPr bwMode="auto">
          <a:xfrm>
            <a:off x="3083078" y="1689174"/>
            <a:ext cx="1302182" cy="9035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952AB9-6C93-E345-B99E-1C68F025BD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3" y="3387788"/>
            <a:ext cx="929491" cy="929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ing ML Kit - Google for Developers">
            <a:extLst>
              <a:ext uri="{FF2B5EF4-FFF2-40B4-BE49-F238E27FC236}">
                <a16:creationId xmlns:a16="http://schemas.microsoft.com/office/drawing/2014/main" id="{7CCF58C5-3709-909D-6850-1A09352FC1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761" y="3679094"/>
            <a:ext cx="1496499" cy="4377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rebase expands to become a unified app platform - Google for Developers">
            <a:extLst>
              <a:ext uri="{FF2B5EF4-FFF2-40B4-BE49-F238E27FC236}">
                <a16:creationId xmlns:a16="http://schemas.microsoft.com/office/drawing/2014/main" id="{49B2B9EA-0924-F57E-E29E-33B0016D986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735%" t="24.883%" r="12.27%" b="25.685%"/>
          <a:stretch/>
        </p:blipFill>
        <p:spPr bwMode="auto">
          <a:xfrm>
            <a:off x="637399" y="1893818"/>
            <a:ext cx="1298816" cy="4377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Video Conferencing Software for Web &amp; Mobile | Jitsi">
            <a:extLst>
              <a:ext uri="{FF2B5EF4-FFF2-40B4-BE49-F238E27FC236}">
                <a16:creationId xmlns:a16="http://schemas.microsoft.com/office/drawing/2014/main" id="{F9223D00-30D9-07C3-1655-0309321ACF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9941" y="3722942"/>
            <a:ext cx="861740" cy="350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BBB9B7-CF21-DD9F-7802-4F995CCEF994}"/>
              </a:ext>
            </a:extLst>
          </p:cNvPr>
          <p:cNvSpPr txBox="1"/>
          <p:nvPr/>
        </p:nvSpPr>
        <p:spPr>
          <a:xfrm>
            <a:off x="163873" y="4324286"/>
            <a:ext cx="2391167" cy="369332"/>
          </a:xfrm>
          <a:prstGeom prst="rect">
            <a:avLst/>
          </a:prstGeom>
          <a:noFill/>
        </p:spPr>
        <p:txBody>
          <a:bodyPr wrap="none" rtlCol="0">
            <a:spAutoFit/>
          </a:bodyPr>
          <a:lstStyle/>
          <a:p>
            <a:r>
              <a:rPr lang="en-US" b="1"/>
              <a:t>Software Development</a:t>
            </a:r>
            <a:endParaRPr lang="en-GB" b="1"/>
          </a:p>
        </p:txBody>
      </p:sp>
      <p:sp>
        <p:nvSpPr>
          <p:cNvPr id="4" name="TextBox 3">
            <a:extLst>
              <a:ext uri="{FF2B5EF4-FFF2-40B4-BE49-F238E27FC236}">
                <a16:creationId xmlns:a16="http://schemas.microsoft.com/office/drawing/2014/main" id="{64F6D733-FC46-6306-9DDC-98C405E2C6B5}"/>
              </a:ext>
            </a:extLst>
          </p:cNvPr>
          <p:cNvSpPr txBox="1"/>
          <p:nvPr/>
        </p:nvSpPr>
        <p:spPr>
          <a:xfrm>
            <a:off x="2974041" y="4324286"/>
            <a:ext cx="1325940" cy="369332"/>
          </a:xfrm>
          <a:prstGeom prst="rect">
            <a:avLst/>
          </a:prstGeom>
          <a:noFill/>
        </p:spPr>
        <p:txBody>
          <a:bodyPr wrap="none" rtlCol="0">
            <a:spAutoFit/>
          </a:bodyPr>
          <a:lstStyle/>
          <a:p>
            <a:r>
              <a:rPr lang="en-US" b="1"/>
              <a:t>AR</a:t>
            </a:r>
            <a:r>
              <a:rPr lang="en-US"/>
              <a:t> </a:t>
            </a:r>
            <a:r>
              <a:rPr lang="en-US" b="1"/>
              <a:t>Features</a:t>
            </a:r>
            <a:endParaRPr lang="en-GB" b="1"/>
          </a:p>
        </p:txBody>
      </p:sp>
      <p:sp>
        <p:nvSpPr>
          <p:cNvPr id="10" name="TextBox 9">
            <a:extLst>
              <a:ext uri="{FF2B5EF4-FFF2-40B4-BE49-F238E27FC236}">
                <a16:creationId xmlns:a16="http://schemas.microsoft.com/office/drawing/2014/main" id="{A6E0EC6D-0848-EA7B-2621-A373993703A8}"/>
              </a:ext>
            </a:extLst>
          </p:cNvPr>
          <p:cNvSpPr txBox="1"/>
          <p:nvPr/>
        </p:nvSpPr>
        <p:spPr>
          <a:xfrm>
            <a:off x="747814" y="2583108"/>
            <a:ext cx="1077987" cy="369332"/>
          </a:xfrm>
          <a:prstGeom prst="rect">
            <a:avLst/>
          </a:prstGeom>
          <a:noFill/>
        </p:spPr>
        <p:txBody>
          <a:bodyPr wrap="none" rtlCol="0">
            <a:spAutoFit/>
          </a:bodyPr>
          <a:lstStyle/>
          <a:p>
            <a:r>
              <a:rPr lang="en-US" b="1"/>
              <a:t>Database</a:t>
            </a:r>
            <a:endParaRPr lang="en-GB" b="1"/>
          </a:p>
        </p:txBody>
      </p:sp>
      <p:sp>
        <p:nvSpPr>
          <p:cNvPr id="11" name="TextBox 10">
            <a:extLst>
              <a:ext uri="{FF2B5EF4-FFF2-40B4-BE49-F238E27FC236}">
                <a16:creationId xmlns:a16="http://schemas.microsoft.com/office/drawing/2014/main" id="{FA53169B-6DF0-BDA1-DF9D-E5A71380933E}"/>
              </a:ext>
            </a:extLst>
          </p:cNvPr>
          <p:cNvSpPr txBox="1"/>
          <p:nvPr/>
        </p:nvSpPr>
        <p:spPr>
          <a:xfrm>
            <a:off x="2454171" y="2590967"/>
            <a:ext cx="2603085" cy="369332"/>
          </a:xfrm>
          <a:prstGeom prst="rect">
            <a:avLst/>
          </a:prstGeom>
          <a:noFill/>
        </p:spPr>
        <p:txBody>
          <a:bodyPr wrap="none" rtlCol="0">
            <a:spAutoFit/>
          </a:bodyPr>
          <a:lstStyle/>
          <a:p>
            <a:r>
              <a:rPr lang="en-US" b="1"/>
              <a:t>Detection Model Training</a:t>
            </a:r>
            <a:endParaRPr lang="en-GB" b="1"/>
          </a:p>
        </p:txBody>
      </p:sp>
      <p:sp>
        <p:nvSpPr>
          <p:cNvPr id="12" name="TextBox 11">
            <a:extLst>
              <a:ext uri="{FF2B5EF4-FFF2-40B4-BE49-F238E27FC236}">
                <a16:creationId xmlns:a16="http://schemas.microsoft.com/office/drawing/2014/main" id="{7DBB404B-53B2-252B-25C1-17FFCD619B3D}"/>
              </a:ext>
            </a:extLst>
          </p:cNvPr>
          <p:cNvSpPr txBox="1"/>
          <p:nvPr/>
        </p:nvSpPr>
        <p:spPr>
          <a:xfrm>
            <a:off x="5127037" y="4327594"/>
            <a:ext cx="2047548" cy="369332"/>
          </a:xfrm>
          <a:prstGeom prst="rect">
            <a:avLst/>
          </a:prstGeom>
          <a:noFill/>
        </p:spPr>
        <p:txBody>
          <a:bodyPr wrap="none" rtlCol="0">
            <a:spAutoFit/>
          </a:bodyPr>
          <a:lstStyle/>
          <a:p>
            <a:r>
              <a:rPr lang="en-US" b="1"/>
              <a:t>Video Conferencing</a:t>
            </a:r>
            <a:endParaRPr lang="en-GB" b="1"/>
          </a:p>
        </p:txBody>
      </p:sp>
      <p:sp>
        <p:nvSpPr>
          <p:cNvPr id="13" name="Rectangle 12">
            <a:extLst>
              <a:ext uri="{FF2B5EF4-FFF2-40B4-BE49-F238E27FC236}">
                <a16:creationId xmlns:a16="http://schemas.microsoft.com/office/drawing/2014/main" id="{A13B4ABE-AFF1-6E72-A083-38AA9681D9DF}"/>
              </a:ext>
            </a:extLst>
          </p:cNvPr>
          <p:cNvSpPr/>
          <p:nvPr/>
        </p:nvSpPr>
        <p:spPr>
          <a:xfrm>
            <a:off x="2982719" y="3129271"/>
            <a:ext cx="617674" cy="207415"/>
          </a:xfrm>
          <a:prstGeom prst="rect">
            <a:avLst/>
          </a:prstGeom>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Frontend</a:t>
            </a:r>
            <a:endParaRPr lang="en-GB" sz="900"/>
          </a:p>
        </p:txBody>
      </p:sp>
      <p:sp>
        <p:nvSpPr>
          <p:cNvPr id="14" name="Rectangle 13">
            <a:extLst>
              <a:ext uri="{FF2B5EF4-FFF2-40B4-BE49-F238E27FC236}">
                <a16:creationId xmlns:a16="http://schemas.microsoft.com/office/drawing/2014/main" id="{4A5FB796-0E8D-ED7D-E72C-6367C53B9935}"/>
              </a:ext>
            </a:extLst>
          </p:cNvPr>
          <p:cNvSpPr/>
          <p:nvPr/>
        </p:nvSpPr>
        <p:spPr>
          <a:xfrm>
            <a:off x="3709526" y="3129271"/>
            <a:ext cx="617674" cy="207415"/>
          </a:xfrm>
          <a:prstGeom prst="rect">
            <a:avLst/>
          </a:prstGeom>
          <a:solidFill>
            <a:srgbClr val="92D050"/>
          </a:solidFill>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Backend</a:t>
            </a:r>
            <a:endParaRPr lang="en-GB" sz="900"/>
          </a:p>
        </p:txBody>
      </p:sp>
      <p:sp>
        <p:nvSpPr>
          <p:cNvPr id="15" name="Rectangle 14">
            <a:extLst>
              <a:ext uri="{FF2B5EF4-FFF2-40B4-BE49-F238E27FC236}">
                <a16:creationId xmlns:a16="http://schemas.microsoft.com/office/drawing/2014/main" id="{F599FDF1-B2DF-38F6-98CA-4A3470496A6C}"/>
              </a:ext>
            </a:extLst>
          </p:cNvPr>
          <p:cNvSpPr/>
          <p:nvPr/>
        </p:nvSpPr>
        <p:spPr>
          <a:xfrm>
            <a:off x="977971" y="3134484"/>
            <a:ext cx="617674" cy="207415"/>
          </a:xfrm>
          <a:prstGeom prst="rect">
            <a:avLst/>
          </a:prstGeom>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Frontend</a:t>
            </a:r>
            <a:endParaRPr lang="en-GB" sz="900"/>
          </a:p>
        </p:txBody>
      </p:sp>
      <p:sp>
        <p:nvSpPr>
          <p:cNvPr id="16" name="Rectangle 15">
            <a:extLst>
              <a:ext uri="{FF2B5EF4-FFF2-40B4-BE49-F238E27FC236}">
                <a16:creationId xmlns:a16="http://schemas.microsoft.com/office/drawing/2014/main" id="{A6B63DD9-77DD-CD8C-47E1-5DB5B8A9FA39}"/>
              </a:ext>
            </a:extLst>
          </p:cNvPr>
          <p:cNvSpPr/>
          <p:nvPr/>
        </p:nvSpPr>
        <p:spPr>
          <a:xfrm>
            <a:off x="968633" y="1395953"/>
            <a:ext cx="617674" cy="207415"/>
          </a:xfrm>
          <a:prstGeom prst="rect">
            <a:avLst/>
          </a:prstGeom>
          <a:solidFill>
            <a:srgbClr val="92D050"/>
          </a:solidFill>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Backend</a:t>
            </a:r>
            <a:endParaRPr lang="en-GB" sz="900"/>
          </a:p>
        </p:txBody>
      </p:sp>
      <p:sp>
        <p:nvSpPr>
          <p:cNvPr id="17" name="Rectangle 16">
            <a:extLst>
              <a:ext uri="{FF2B5EF4-FFF2-40B4-BE49-F238E27FC236}">
                <a16:creationId xmlns:a16="http://schemas.microsoft.com/office/drawing/2014/main" id="{27E6F3CE-20D7-EC1C-33E4-28B0BED4639E}"/>
              </a:ext>
            </a:extLst>
          </p:cNvPr>
          <p:cNvSpPr/>
          <p:nvPr/>
        </p:nvSpPr>
        <p:spPr>
          <a:xfrm>
            <a:off x="3446876" y="1395953"/>
            <a:ext cx="617674" cy="207415"/>
          </a:xfrm>
          <a:prstGeom prst="rect">
            <a:avLst/>
          </a:prstGeom>
          <a:solidFill>
            <a:srgbClr val="92D050"/>
          </a:solidFill>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Backend</a:t>
            </a:r>
            <a:endParaRPr lang="en-GB" sz="900"/>
          </a:p>
        </p:txBody>
      </p:sp>
      <p:sp>
        <p:nvSpPr>
          <p:cNvPr id="19" name="Rectangle 18">
            <a:extLst>
              <a:ext uri="{FF2B5EF4-FFF2-40B4-BE49-F238E27FC236}">
                <a16:creationId xmlns:a16="http://schemas.microsoft.com/office/drawing/2014/main" id="{AEADC0FA-D212-AA1E-B555-882E3545B665}"/>
              </a:ext>
            </a:extLst>
          </p:cNvPr>
          <p:cNvSpPr/>
          <p:nvPr/>
        </p:nvSpPr>
        <p:spPr>
          <a:xfrm>
            <a:off x="5841974" y="3129271"/>
            <a:ext cx="617674" cy="207415"/>
          </a:xfrm>
          <a:prstGeom prst="rect">
            <a:avLst/>
          </a:prstGeom>
          <a:solidFill>
            <a:srgbClr val="92D050"/>
          </a:solidFill>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Backend</a:t>
            </a:r>
            <a:endParaRPr lang="en-GB" sz="900"/>
          </a:p>
        </p:txBody>
      </p:sp>
      <p:pic>
        <p:nvPicPr>
          <p:cNvPr id="5" name="Picture 4" descr="Product Hunt 😸 on X: &quot;🚨 BREAKING GPT4 is generally available 👐 Existing  OpenAI API developers can access GPT-4 now. New developers will have access  later this month. Availability limits will increase">
            <a:extLst>
              <a:ext uri="{FF2B5EF4-FFF2-40B4-BE49-F238E27FC236}">
                <a16:creationId xmlns:a16="http://schemas.microsoft.com/office/drawing/2014/main" id="{46AD6D7A-C53A-2C93-C4BC-8D21D50EE6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5396" y="1814366"/>
            <a:ext cx="1060769" cy="5966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0187DD2-784C-03E0-C353-F5DA998E2D23}"/>
              </a:ext>
            </a:extLst>
          </p:cNvPr>
          <p:cNvSpPr/>
          <p:nvPr/>
        </p:nvSpPr>
        <p:spPr>
          <a:xfrm>
            <a:off x="5841974" y="1395952"/>
            <a:ext cx="617674" cy="207415"/>
          </a:xfrm>
          <a:prstGeom prst="rect">
            <a:avLst/>
          </a:prstGeom>
          <a:solidFill>
            <a:srgbClr val="92D050"/>
          </a:solidFill>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r>
              <a:rPr lang="en-US" sz="900"/>
              <a:t>Backend</a:t>
            </a:r>
            <a:endParaRPr lang="en-GB" sz="900"/>
          </a:p>
        </p:txBody>
      </p:sp>
      <p:sp>
        <p:nvSpPr>
          <p:cNvPr id="7" name="TextBox 6">
            <a:extLst>
              <a:ext uri="{FF2B5EF4-FFF2-40B4-BE49-F238E27FC236}">
                <a16:creationId xmlns:a16="http://schemas.microsoft.com/office/drawing/2014/main" id="{4E4A6115-FE0C-BCFA-5E2E-E68DA5829DCE}"/>
              </a:ext>
            </a:extLst>
          </p:cNvPr>
          <p:cNvSpPr txBox="1"/>
          <p:nvPr/>
        </p:nvSpPr>
        <p:spPr>
          <a:xfrm>
            <a:off x="5367551" y="2590967"/>
            <a:ext cx="1566519" cy="369332"/>
          </a:xfrm>
          <a:prstGeom prst="rect">
            <a:avLst/>
          </a:prstGeom>
          <a:noFill/>
        </p:spPr>
        <p:txBody>
          <a:bodyPr wrap="none" rtlCol="0">
            <a:spAutoFit/>
          </a:bodyPr>
          <a:lstStyle/>
          <a:p>
            <a:r>
              <a:rPr lang="en-US" b="1"/>
              <a:t>AI Suggestions</a:t>
            </a:r>
            <a:endParaRPr lang="en-GB" b="1"/>
          </a:p>
        </p:txBody>
      </p:sp>
    </p:spTree>
    <p:extLst>
      <p:ext uri="{BB962C8B-B14F-4D97-AF65-F5344CB8AC3E}">
        <p14:creationId xmlns:p14="http://schemas.microsoft.com/office/powerpoint/2010/main" val="220911303"/>
      </p:ext>
    </p:extLst>
  </p:cSld>
  <p:clrMapOvr>
    <a:masterClrMapping/>
  </p:clrMapOvr>
  <mc:AlternateContent xmlns:mc="http://schemas.openxmlformats.org/markup-compatibility/2006" xmlns:p14="http://schemas.microsoft.com/office/powerpoint/2010/main">
    <mc:Choice Requires="p14">
      <p:transition spd="slow" p14:dur="2000" advTm="18924"/>
    </mc:Choice>
    <mc:Fallback xmlns="" xmlns:a="http://schemas.openxmlformats.org/drawingml/2006/main" xmlns:r="http://schemas.openxmlformats.org/officeDocument/2006/relationships" xmlns:p="http://schemas.openxmlformats.org/presentationml/2006/main">
      <p:transition spd="slow" advTm="18924"/>
    </mc:Fallback>
  </mc:AlternateContent>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1164EA-AA32-7A92-776B-E2724025248F}"/>
              </a:ext>
            </a:extLst>
          </p:cNvPr>
          <p:cNvSpPr>
            <a:spLocks noGrp="1"/>
          </p:cNvSpPr>
          <p:nvPr>
            <p:ph type="body" sz="quarter" idx="12"/>
          </p:nvPr>
        </p:nvSpPr>
        <p:spPr/>
        <p:txBody>
          <a:bodyPr/>
          <a:lstStyle/>
          <a:p>
            <a:endParaRPr lang="en-GB"/>
          </a:p>
        </p:txBody>
      </p:sp>
      <p:sp>
        <p:nvSpPr>
          <p:cNvPr id="3" name="Title 4">
            <a:extLst>
              <a:ext uri="{FF2B5EF4-FFF2-40B4-BE49-F238E27FC236}">
                <a16:creationId xmlns:a16="http://schemas.microsoft.com/office/drawing/2014/main" id="{D9C1BD34-49B2-A9FA-3CAC-6582A585FD89}"/>
              </a:ext>
            </a:extLst>
          </p:cNvPr>
          <p:cNvSpPr txBox="1">
            <a:spLocks/>
          </p:cNvSpPr>
          <p:nvPr/>
        </p:nvSpPr>
        <p:spPr>
          <a:xfrm>
            <a:off x="628650" y="809166"/>
            <a:ext cx="7886700" cy="411630"/>
          </a:xfrm>
          <a:prstGeom prst="rect">
            <a:avLst/>
          </a:prstGeom>
        </p:spPr>
        <p:txBody>
          <a:bodyPr lIns="91440" tIns="45720" rIns="91440" bIns="45720" anchor="t"/>
          <a:lstStyle>
            <a:lvl1pPr algn="l" defTabSz="685800" rtl="0" eaLnBrk="1" latinLnBrk="0" hangingPunct="1">
              <a:lnSpc>
                <a:spcPct val="90%"/>
              </a:lnSpc>
              <a:spcBef>
                <a:spcPct val="0%"/>
              </a:spcBef>
              <a:buNone/>
              <a:defRPr sz="3300" kern="1200">
                <a:solidFill>
                  <a:schemeClr val="tx1"/>
                </a:solidFill>
                <a:latin typeface="+mj-lt"/>
                <a:ea typeface="+mj-ea"/>
                <a:cs typeface="+mj-cs"/>
              </a:defRPr>
            </a:lvl1pPr>
          </a:lstStyle>
          <a:p>
            <a:r>
              <a:rPr lang="en-GB" sz="2400" b="1">
                <a:latin typeface="Arial"/>
                <a:cs typeface="Arial"/>
              </a:rPr>
              <a:t>Summary &amp; Main Takeaway</a:t>
            </a:r>
          </a:p>
        </p:txBody>
      </p:sp>
      <p:sp>
        <p:nvSpPr>
          <p:cNvPr id="6" name="TextBox 5">
            <a:extLst>
              <a:ext uri="{FF2B5EF4-FFF2-40B4-BE49-F238E27FC236}">
                <a16:creationId xmlns:a16="http://schemas.microsoft.com/office/drawing/2014/main" id="{B749C4D7-B7AB-E3B6-E563-C9751304FC05}"/>
              </a:ext>
            </a:extLst>
          </p:cNvPr>
          <p:cNvSpPr txBox="1"/>
          <p:nvPr/>
        </p:nvSpPr>
        <p:spPr>
          <a:xfrm>
            <a:off x="294426" y="1185132"/>
            <a:ext cx="8490516" cy="4385816"/>
          </a:xfrm>
          <a:prstGeom prst="rect">
            <a:avLst/>
          </a:prstGeom>
          <a:noFill/>
        </p:spPr>
        <p:txBody>
          <a:bodyPr wrap="square" lIns="91440" tIns="45720" rIns="91440" bIns="45720" anchor="t">
            <a:spAutoFit/>
          </a:bodyPr>
          <a:lstStyle/>
          <a:p>
            <a:pPr marL="285750" indent="-285750">
              <a:lnSpc>
                <a:spcPct val="150%"/>
              </a:lnSpc>
              <a:buFont typeface="Arial" panose="020B0604020202020204" pitchFamily="34" charset="0"/>
              <a:buChar char="•"/>
            </a:pPr>
            <a:r>
              <a:rPr lang="en-US" sz="1550">
                <a:solidFill>
                  <a:srgbClr val="000000"/>
                </a:solidFill>
                <a:cs typeface="Calibri"/>
              </a:rPr>
              <a:t>Our application provides </a:t>
            </a:r>
            <a:r>
              <a:rPr lang="en-US" sz="1550" b="1">
                <a:solidFill>
                  <a:srgbClr val="000000"/>
                </a:solidFill>
                <a:cs typeface="Calibri"/>
              </a:rPr>
              <a:t>many</a:t>
            </a:r>
            <a:r>
              <a:rPr lang="en-US" sz="1550">
                <a:solidFill>
                  <a:srgbClr val="000000"/>
                </a:solidFill>
                <a:cs typeface="Calibri"/>
              </a:rPr>
              <a:t> tools to assist Junior engineers in the field.</a:t>
            </a:r>
          </a:p>
          <a:p>
            <a:pPr marL="742950" lvl="1" indent="-285750">
              <a:lnSpc>
                <a:spcPct val="150%"/>
              </a:lnSpc>
              <a:buFont typeface="Arial" panose="020B0604020202020204" pitchFamily="34" charset="0"/>
              <a:buChar char="•"/>
            </a:pPr>
            <a:r>
              <a:rPr lang="en-US" sz="1550">
                <a:solidFill>
                  <a:srgbClr val="000000"/>
                </a:solidFill>
                <a:cs typeface="Calibri"/>
              </a:rPr>
              <a:t>Router Detection</a:t>
            </a:r>
          </a:p>
          <a:p>
            <a:pPr marL="742950" lvl="1" indent="-285750">
              <a:lnSpc>
                <a:spcPct val="150%"/>
              </a:lnSpc>
              <a:buFont typeface="Arial" panose="020B0604020202020204" pitchFamily="34" charset="0"/>
              <a:buChar char="•"/>
            </a:pPr>
            <a:r>
              <a:rPr lang="en-US" sz="1550">
                <a:solidFill>
                  <a:srgbClr val="000000"/>
                </a:solidFill>
                <a:cs typeface="Calibri"/>
              </a:rPr>
              <a:t>Built-in Router User Manuals</a:t>
            </a:r>
            <a:endParaRPr lang="en-US" sz="1550" u="sng">
              <a:solidFill>
                <a:srgbClr val="000000"/>
              </a:solidFill>
              <a:cs typeface="Calibri"/>
            </a:endParaRPr>
          </a:p>
          <a:p>
            <a:pPr marL="742950" lvl="1" indent="-285750">
              <a:lnSpc>
                <a:spcPct val="150%"/>
              </a:lnSpc>
              <a:buFont typeface="Arial" panose="020B0604020202020204" pitchFamily="34" charset="0"/>
              <a:buChar char="•"/>
            </a:pPr>
            <a:r>
              <a:rPr lang="en-US" sz="1550">
                <a:solidFill>
                  <a:srgbClr val="000000"/>
                </a:solidFill>
                <a:ea typeface="Calibri"/>
                <a:cs typeface="Calibri"/>
              </a:rPr>
              <a:t>AI suggetions</a:t>
            </a:r>
            <a:endParaRPr lang="en-US" sz="1550">
              <a:solidFill>
                <a:srgbClr val="000000"/>
              </a:solidFill>
              <a:cs typeface="Calibri"/>
            </a:endParaRPr>
          </a:p>
          <a:p>
            <a:pPr marL="742950" lvl="1" indent="-285750">
              <a:lnSpc>
                <a:spcPct val="150%"/>
              </a:lnSpc>
              <a:buFont typeface="Arial" panose="020B0604020202020204" pitchFamily="34" charset="0"/>
              <a:buChar char="•"/>
            </a:pPr>
            <a:r>
              <a:rPr lang="en-US" sz="1550">
                <a:solidFill>
                  <a:srgbClr val="000000"/>
                </a:solidFill>
                <a:cs typeface="Calibri"/>
              </a:rPr>
              <a:t>Further assistance with </a:t>
            </a:r>
            <a:r>
              <a:rPr lang="en-US" sz="1550" u="sng">
                <a:solidFill>
                  <a:srgbClr val="000000"/>
                </a:solidFill>
                <a:cs typeface="Calibri"/>
              </a:rPr>
              <a:t>video call</a:t>
            </a:r>
            <a:r>
              <a:rPr lang="en-US" sz="1550">
                <a:solidFill>
                  <a:srgbClr val="000000"/>
                </a:solidFill>
                <a:cs typeface="Calibri"/>
              </a:rPr>
              <a:t> on pip mode</a:t>
            </a:r>
          </a:p>
          <a:p>
            <a:pPr marL="285750" indent="-285750">
              <a:lnSpc>
                <a:spcPct val="150%"/>
              </a:lnSpc>
              <a:buFont typeface="Arial" panose="020B0604020202020204" pitchFamily="34" charset="0"/>
              <a:buChar char="•"/>
            </a:pPr>
            <a:r>
              <a:rPr lang="en-US" sz="1550" b="1">
                <a:solidFill>
                  <a:srgbClr val="000000"/>
                </a:solidFill>
                <a:cs typeface="Calibri"/>
              </a:rPr>
              <a:t>APIs</a:t>
            </a:r>
            <a:r>
              <a:rPr lang="en-US" sz="1550">
                <a:solidFill>
                  <a:srgbClr val="000000"/>
                </a:solidFill>
                <a:cs typeface="Calibri"/>
              </a:rPr>
              <a:t>: ML Kit, Firebase, </a:t>
            </a:r>
            <a:r>
              <a:rPr lang="en-US" sz="1550" err="1">
                <a:solidFill>
                  <a:srgbClr val="000000"/>
                </a:solidFill>
                <a:cs typeface="Calibri"/>
              </a:rPr>
              <a:t>Jitsi</a:t>
            </a:r>
            <a:r>
              <a:rPr lang="en-US" sz="1550">
                <a:solidFill>
                  <a:srgbClr val="000000"/>
                </a:solidFill>
                <a:cs typeface="Calibri"/>
              </a:rPr>
              <a:t>, Tensor Flow, GPT 4</a:t>
            </a:r>
            <a:endParaRPr lang="en-US" sz="1550">
              <a:solidFill>
                <a:srgbClr val="000000"/>
              </a:solidFill>
              <a:ea typeface="Calibri"/>
              <a:cs typeface="Calibri"/>
            </a:endParaRPr>
          </a:p>
          <a:p>
            <a:pPr marL="285750" indent="-285750">
              <a:lnSpc>
                <a:spcPct val="150%"/>
              </a:lnSpc>
              <a:buFont typeface="Arial" panose="020B0604020202020204" pitchFamily="34" charset="0"/>
              <a:buChar char="•"/>
            </a:pPr>
            <a:r>
              <a:rPr lang="en-US" sz="1550" b="1">
                <a:solidFill>
                  <a:srgbClr val="000000"/>
                </a:solidFill>
                <a:cs typeface="Calibri"/>
              </a:rPr>
              <a:t>Documentation: </a:t>
            </a:r>
            <a:r>
              <a:rPr lang="en-US" sz="1550">
                <a:solidFill>
                  <a:srgbClr val="000000"/>
                </a:solidFill>
                <a:cs typeface="Calibri"/>
              </a:rPr>
              <a:t>provided in the </a:t>
            </a:r>
            <a:r>
              <a:rPr lang="en-US" sz="1550" err="1">
                <a:solidFill>
                  <a:srgbClr val="000000"/>
                </a:solidFill>
                <a:cs typeface="Calibri"/>
              </a:rPr>
              <a:t>Github</a:t>
            </a:r>
            <a:r>
              <a:rPr lang="en-US" sz="1550">
                <a:solidFill>
                  <a:srgbClr val="000000"/>
                </a:solidFill>
                <a:cs typeface="Calibri"/>
              </a:rPr>
              <a:t> repository</a:t>
            </a:r>
          </a:p>
          <a:p>
            <a:pPr marL="285750" indent="-285750">
              <a:lnSpc>
                <a:spcPct val="150%"/>
              </a:lnSpc>
              <a:buFont typeface="Arial" panose="020B0604020202020204" pitchFamily="34" charset="0"/>
              <a:buChar char="•"/>
            </a:pPr>
            <a:r>
              <a:rPr lang="en-US" sz="1550" b="1">
                <a:solidFill>
                  <a:srgbClr val="000000"/>
                </a:solidFill>
                <a:cs typeface="Calibri"/>
              </a:rPr>
              <a:t>Installation Process: </a:t>
            </a:r>
          </a:p>
          <a:p>
            <a:pPr marL="742950" lvl="1" indent="-285750">
              <a:lnSpc>
                <a:spcPct val="150%"/>
              </a:lnSpc>
              <a:buFont typeface="Arial" panose="020B0604020202020204" pitchFamily="34" charset="0"/>
              <a:buChar char="•"/>
            </a:pPr>
            <a:r>
              <a:rPr lang="en-US" sz="1550" b="1" err="1">
                <a:solidFill>
                  <a:srgbClr val="000000"/>
                </a:solidFill>
                <a:cs typeface="Calibri"/>
              </a:rPr>
              <a:t>Github</a:t>
            </a:r>
            <a:r>
              <a:rPr lang="en-US" sz="1550" b="1">
                <a:solidFill>
                  <a:srgbClr val="000000"/>
                </a:solidFill>
                <a:cs typeface="Calibri"/>
              </a:rPr>
              <a:t> clone</a:t>
            </a:r>
          </a:p>
          <a:p>
            <a:pPr marL="742950" lvl="1" indent="-285750">
              <a:lnSpc>
                <a:spcPct val="150%"/>
              </a:lnSpc>
              <a:buFont typeface="Arial" panose="020B0604020202020204" pitchFamily="34" charset="0"/>
              <a:buChar char="•"/>
            </a:pPr>
            <a:r>
              <a:rPr lang="en-US" sz="1550">
                <a:solidFill>
                  <a:srgbClr val="000000"/>
                </a:solidFill>
                <a:cs typeface="Calibri"/>
              </a:rPr>
              <a:t>Can be considered – Google </a:t>
            </a:r>
            <a:r>
              <a:rPr lang="en-US" sz="1550" err="1">
                <a:solidFill>
                  <a:srgbClr val="000000"/>
                </a:solidFill>
                <a:cs typeface="Calibri"/>
              </a:rPr>
              <a:t>Playstore</a:t>
            </a:r>
            <a:endParaRPr lang="en-US" sz="1550">
              <a:solidFill>
                <a:srgbClr val="000000"/>
              </a:solidFill>
              <a:cs typeface="Calibri"/>
            </a:endParaRPr>
          </a:p>
          <a:p>
            <a:pPr marL="742950" lvl="1" indent="-285750">
              <a:buFont typeface="Arial" panose="020B0604020202020204" pitchFamily="34" charset="0"/>
              <a:buChar char="•"/>
            </a:pPr>
            <a:endParaRPr lang="en-US" sz="1550">
              <a:solidFill>
                <a:srgbClr val="000000"/>
              </a:solidFill>
              <a:cs typeface="Calibri"/>
            </a:endParaRPr>
          </a:p>
          <a:p>
            <a:pPr marL="285750" indent="-285750">
              <a:buFont typeface="Arial" panose="020B0604020202020204" pitchFamily="34" charset="0"/>
              <a:buChar char="•"/>
            </a:pPr>
            <a:endParaRPr lang="en-US" sz="1550">
              <a:solidFill>
                <a:srgbClr val="000000"/>
              </a:solidFill>
              <a:cs typeface="Calibri"/>
            </a:endParaRPr>
          </a:p>
          <a:p>
            <a:endParaRPr lang="en-US" sz="1550">
              <a:solidFill>
                <a:srgbClr val="000000"/>
              </a:solidFill>
              <a:cs typeface="Calibri"/>
            </a:endParaRPr>
          </a:p>
        </p:txBody>
      </p:sp>
    </p:spTree>
    <p:extLst>
      <p:ext uri="{BB962C8B-B14F-4D97-AF65-F5344CB8AC3E}">
        <p14:creationId xmlns:p14="http://schemas.microsoft.com/office/powerpoint/2010/main" val="1791768285"/>
      </p:ext>
    </p:extLst>
  </p:cSld>
  <p:clrMapOvr>
    <a:masterClrMapping/>
  </p:clrMapOvr>
  <mc:AlternateContent xmlns:mc="http://schemas.openxmlformats.org/markup-compatibility/2006" xmlns:p14="http://schemas.microsoft.com/office/powerpoint/2010/main">
    <mc:Choice Requires="p14">
      <p:transition spd="slow" p14:dur="2000" advTm="40655"/>
    </mc:Choice>
    <mc:Fallback xmlns="" xmlns:a="http://schemas.openxmlformats.org/drawingml/2006/main" xmlns:r="http://schemas.openxmlformats.org/officeDocument/2006/relationships" xmlns:p="http://schemas.openxmlformats.org/presentationml/2006/main">
      <p:transition spd="slow" advTm="40655"/>
    </mc:Fallback>
  </mc:AlternateContent>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92BF64-19E3-988E-8CD6-A240F1A1B501}"/>
              </a:ext>
            </a:extLst>
          </p:cNvPr>
          <p:cNvSpPr>
            <a:spLocks noGrp="1"/>
          </p:cNvSpPr>
          <p:nvPr>
            <p:ph type="pic" idx="1"/>
          </p:nvPr>
        </p:nvSpPr>
        <p:spPr>
          <a:xfrm>
            <a:off x="5085805" y="994718"/>
            <a:ext cx="3430735" cy="3745062"/>
          </a:xfrm>
        </p:spPr>
        <p:txBody>
          <a:bodyPr/>
          <a:lstStyle/>
          <a:p>
            <a:endParaRPr lang="en-GB"/>
          </a:p>
        </p:txBody>
      </p:sp>
      <p:sp>
        <p:nvSpPr>
          <p:cNvPr id="6" name="Content Placeholder 5"/>
          <p:cNvSpPr>
            <a:spLocks noGrp="1"/>
          </p:cNvSpPr>
          <p:nvPr>
            <p:ph type="body" sz="half" idx="2"/>
          </p:nvPr>
        </p:nvSpPr>
        <p:spPr>
          <a:xfrm>
            <a:off x="629840" y="1795508"/>
            <a:ext cx="3942159" cy="2944272"/>
          </a:xfrm>
        </p:spPr>
        <p:txBody>
          <a:bodyPr/>
          <a:lstStyle/>
          <a:p>
            <a:r>
              <a:rPr lang="" altLang="en-US"/>
              <a:t>Github </a:t>
            </a:r>
            <a:br>
              <a:rPr lang="" altLang="en-US"/>
            </a:br>
            <a:r>
              <a:rPr lang="en-GB" altLang="en-US" sz="1400">
                <a:hlinkClick r:id="rId3"/>
              </a:rPr>
              <a:t>https://github.com/Ahmed-Ansari02/COMP0016-NTT1-2023-</a:t>
            </a:r>
            <a:endParaRPr lang="en-GB" altLang="en-US" sz="1400"/>
          </a:p>
          <a:p>
            <a:r>
              <a:rPr lang="" altLang="en-US"/>
              <a:t>Blog</a:t>
            </a:r>
            <a:br>
              <a:rPr lang="" altLang="en-US"/>
            </a:br>
            <a:r>
              <a:rPr lang="en-GB" altLang="en-US" sz="1800"/>
              <a:t>https://students.cs.ucl.ac.uk/2023/group43/</a:t>
            </a:r>
            <a:endParaRPr lang="" altLang="en-US" sz="1800"/>
          </a:p>
        </p:txBody>
      </p:sp>
      <p:sp>
        <p:nvSpPr>
          <p:cNvPr id="8" name="Text Placeholder 7"/>
          <p:cNvSpPr>
            <a:spLocks noGrp="1"/>
          </p:cNvSpPr>
          <p:nvPr>
            <p:ph type="body" sz="quarter" idx="4294967295"/>
          </p:nvPr>
        </p:nvSpPr>
        <p:spPr>
          <a:xfrm>
            <a:off x="174095" y="153356"/>
            <a:ext cx="5488958" cy="293044"/>
          </a:xfrm>
        </p:spPr>
        <p:txBody>
          <a:bodyPr>
            <a:normAutofit fontScale="62.5%" lnSpcReduction="20%"/>
          </a:bodyPr>
          <a:lstStyle/>
          <a:p>
            <a:r>
              <a:rPr lang="en-US" altLang="en-US">
                <a:sym typeface="+mn-ea"/>
              </a:rPr>
              <a:t>DEPARTMENT OF COMPUTER SCIENCE</a:t>
            </a:r>
            <a:endParaRPr lang="en-US"/>
          </a:p>
        </p:txBody>
      </p:sp>
      <p:sp>
        <p:nvSpPr>
          <p:cNvPr id="5" name="Title 4"/>
          <p:cNvSpPr>
            <a:spLocks noGrp="1"/>
          </p:cNvSpPr>
          <p:nvPr>
            <p:ph type="title" idx="4294967295"/>
          </p:nvPr>
        </p:nvSpPr>
        <p:spPr>
          <a:xfrm>
            <a:off x="216000" y="1105989"/>
            <a:ext cx="3058423" cy="583474"/>
          </a:xfrm>
          <a:prstGeom prst="rect">
            <a:avLst/>
          </a:prstGeom>
        </p:spPr>
        <p:txBody>
          <a:bodyPr/>
          <a:lstStyle/>
          <a:p>
            <a:r>
              <a:rPr lang="" altLang="en-US"/>
              <a:t>Thank you!</a:t>
            </a:r>
          </a:p>
        </p:txBody>
      </p:sp>
    </p:spTree>
  </p:cSld>
  <p:clrMapOvr>
    <a:masterClrMapping/>
  </p:clrMapOvr>
  <mc:AlternateContent xmlns:mc="http://schemas.openxmlformats.org/markup-compatibility/2006" xmlns:p14="http://schemas.microsoft.com/office/powerpoint/2010/main">
    <mc:Choice Requires="p14">
      <p:transition spd="slow" p14:dur="2000" advTm="6414"/>
    </mc:Choice>
    <mc:Fallback xmlns="" xmlns:a="http://schemas.openxmlformats.org/drawingml/2006/main" xmlns:r="http://schemas.openxmlformats.org/officeDocument/2006/relationships" xmlns:p="http://schemas.openxmlformats.org/presentationml/2006/main">
      <p:transition spd="slow" advTm="6414"/>
    </mc:Fallback>
  </mc:AlternateContent>
</p:sld>
</file>

<file path=ppt/theme/theme1.xml><?xml version="1.0" encoding="utf-8"?>
<a:theme xmlns:a="http://purl.oclc.org/ooxml/drawingml/main" name="4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emplate>Team 43</Template>
  <TotalTime>0</TotalTime>
  <Words>676</Words>
  <Application>Microsoft Office PowerPoint</Application>
  <PresentationFormat>On-screen Show (16:9)</PresentationFormat>
  <Paragraphs>113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-webkit-standard</vt:lpstr>
      <vt:lpstr>Arial</vt:lpstr>
      <vt:lpstr>Calibri</vt:lpstr>
      <vt:lpstr>4_Custom Design</vt:lpstr>
      <vt:lpstr>AR Guide</vt:lpstr>
      <vt:lpstr>PowerPoint Presentation</vt:lpstr>
      <vt:lpstr>Key Requirements (MoSCoW)</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Guide</dc:title>
  <dc:subject/>
  <dc:creator>Ayman Khan</dc:creator>
  <cp:keywords/>
  <dc:description/>
  <cp:lastModifiedBy>Zhu, Giulio</cp:lastModifiedBy>
  <cp:revision>3</cp:revision>
  <dcterms:created xsi:type="dcterms:W3CDTF">2024-03-17T02:59:05Z</dcterms:created>
  <dcterms:modified xsi:type="dcterms:W3CDTF">2024-03-26T03:23:44Z</dcterms:modified>
  <cp:category/>
</cp:coreProperties>
</file>

<file path=docProps/custom.xml><?xml version="1.0" encoding="utf-8"?>
<Properties xmlns="http://purl.oclc.org/ooxml/officeDocument/customProperties" xmlns:vt="http://purl.oclc.org/ooxml/officeDocument/docPropsVTypes">
  <property fmtid="{D5CDD505-2E9C-101B-9397-08002B2CF9AE}" pid="2" name="KSOProductBuildVer">
    <vt:lpwstr>1033-11.1.0.9719</vt:lpwstr>
  </property>
</Properties>
</file>