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80" r:id="rId4"/>
    <p:sldId id="277"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10" d="100"/>
          <a:sy n="110" d="100"/>
        </p:scale>
        <p:origin x="576"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1F57D2-A3EB-46D2-8550-2BC3691E6049}" type="doc">
      <dgm:prSet loTypeId="urn:microsoft.com/office/officeart/2005/8/layout/process1" loCatId="process" qsTypeId="urn:microsoft.com/office/officeart/2005/8/quickstyle/simple1" qsCatId="simple" csTypeId="urn:microsoft.com/office/officeart/2005/8/colors/accent1_2" csCatId="accent1" phldr="1"/>
      <dgm:spPr/>
    </dgm:pt>
    <dgm:pt modelId="{70430CFB-E5D4-42EF-A4AF-130BA89E3EAA}">
      <dgm:prSet phldrT="[Testo]"/>
      <dgm:spPr/>
      <dgm:t>
        <a:bodyPr/>
        <a:lstStyle/>
        <a:p>
          <a:r>
            <a:rPr lang="it-IT" dirty="0" err="1"/>
            <a:t>Standardization</a:t>
          </a:r>
          <a:endParaRPr lang="en-US" dirty="0"/>
        </a:p>
      </dgm:t>
    </dgm:pt>
    <dgm:pt modelId="{CB9BFFDC-3693-42F7-8E0A-ABF3E7543F7A}" type="parTrans" cxnId="{F0AA24D7-B21D-4FFA-9FB7-D3D71F23F05E}">
      <dgm:prSet/>
      <dgm:spPr/>
      <dgm:t>
        <a:bodyPr/>
        <a:lstStyle/>
        <a:p>
          <a:endParaRPr lang="en-US"/>
        </a:p>
      </dgm:t>
    </dgm:pt>
    <dgm:pt modelId="{1028094C-4731-4B79-A755-AAF35A62598B}" type="sibTrans" cxnId="{F0AA24D7-B21D-4FFA-9FB7-D3D71F23F05E}">
      <dgm:prSet/>
      <dgm:spPr/>
      <dgm:t>
        <a:bodyPr/>
        <a:lstStyle/>
        <a:p>
          <a:endParaRPr lang="en-US"/>
        </a:p>
      </dgm:t>
    </dgm:pt>
    <dgm:pt modelId="{8D28DC06-A26C-4850-BA32-5546CFD1F4CC}">
      <dgm:prSet phldrT="[Testo]"/>
      <dgm:spPr/>
      <dgm:t>
        <a:bodyPr/>
        <a:lstStyle/>
        <a:p>
          <a:r>
            <a:rPr lang="it-IT" dirty="0"/>
            <a:t>PCA</a:t>
          </a:r>
          <a:endParaRPr lang="en-US" dirty="0"/>
        </a:p>
      </dgm:t>
    </dgm:pt>
    <dgm:pt modelId="{0F6BCCC8-E0DA-4B9E-9101-506ADA82274F}" type="parTrans" cxnId="{2E3A75F6-44A4-4084-A86F-575639A70764}">
      <dgm:prSet/>
      <dgm:spPr/>
      <dgm:t>
        <a:bodyPr/>
        <a:lstStyle/>
        <a:p>
          <a:endParaRPr lang="en-US"/>
        </a:p>
      </dgm:t>
    </dgm:pt>
    <dgm:pt modelId="{DD5AFD86-82C5-4621-AD15-6CAAD5704B9D}" type="sibTrans" cxnId="{2E3A75F6-44A4-4084-A86F-575639A70764}">
      <dgm:prSet/>
      <dgm:spPr/>
      <dgm:t>
        <a:bodyPr/>
        <a:lstStyle/>
        <a:p>
          <a:endParaRPr lang="en-US"/>
        </a:p>
      </dgm:t>
    </dgm:pt>
    <dgm:pt modelId="{61E5AB5B-9283-4ADD-BC5B-AD1B7F9F91F5}">
      <dgm:prSet phldrT="[Testo]"/>
      <dgm:spPr/>
      <dgm:t>
        <a:bodyPr/>
        <a:lstStyle/>
        <a:p>
          <a:r>
            <a:rPr lang="it-IT" dirty="0"/>
            <a:t>Random </a:t>
          </a:r>
          <a:r>
            <a:rPr lang="it-IT" dirty="0" err="1"/>
            <a:t>Forest</a:t>
          </a:r>
          <a:r>
            <a:rPr lang="it-IT" dirty="0"/>
            <a:t> </a:t>
          </a:r>
          <a:r>
            <a:rPr lang="it-IT" dirty="0" err="1"/>
            <a:t>Classifier</a:t>
          </a:r>
          <a:endParaRPr lang="en-US" dirty="0"/>
        </a:p>
      </dgm:t>
    </dgm:pt>
    <dgm:pt modelId="{6235C35C-11BB-4BE8-B719-22B6EE715851}" type="parTrans" cxnId="{42F99445-2EE4-4E28-BE5A-ACF65684DCA4}">
      <dgm:prSet/>
      <dgm:spPr/>
      <dgm:t>
        <a:bodyPr/>
        <a:lstStyle/>
        <a:p>
          <a:endParaRPr lang="en-US"/>
        </a:p>
      </dgm:t>
    </dgm:pt>
    <dgm:pt modelId="{E6829E9F-3703-4C79-95FC-FE4C51898C9A}" type="sibTrans" cxnId="{42F99445-2EE4-4E28-BE5A-ACF65684DCA4}">
      <dgm:prSet/>
      <dgm:spPr/>
      <dgm:t>
        <a:bodyPr/>
        <a:lstStyle/>
        <a:p>
          <a:endParaRPr lang="en-US"/>
        </a:p>
      </dgm:t>
    </dgm:pt>
    <dgm:pt modelId="{5A59938A-4D34-4EF6-86D9-FE2F887FE124}" type="pres">
      <dgm:prSet presAssocID="{B61F57D2-A3EB-46D2-8550-2BC3691E6049}" presName="Name0" presStyleCnt="0">
        <dgm:presLayoutVars>
          <dgm:dir/>
          <dgm:resizeHandles val="exact"/>
        </dgm:presLayoutVars>
      </dgm:prSet>
      <dgm:spPr/>
    </dgm:pt>
    <dgm:pt modelId="{97ACCA09-7447-413A-AD15-772BA705A3A0}" type="pres">
      <dgm:prSet presAssocID="{70430CFB-E5D4-42EF-A4AF-130BA89E3EAA}" presName="node" presStyleLbl="node1" presStyleIdx="0" presStyleCnt="3">
        <dgm:presLayoutVars>
          <dgm:bulletEnabled val="1"/>
        </dgm:presLayoutVars>
      </dgm:prSet>
      <dgm:spPr/>
    </dgm:pt>
    <dgm:pt modelId="{BF642EC0-B021-4F05-8975-378525E9B23A}" type="pres">
      <dgm:prSet presAssocID="{1028094C-4731-4B79-A755-AAF35A62598B}" presName="sibTrans" presStyleLbl="sibTrans2D1" presStyleIdx="0" presStyleCnt="2"/>
      <dgm:spPr/>
    </dgm:pt>
    <dgm:pt modelId="{35D8C0A8-3AD2-4DFD-B736-F10EFD72FC2E}" type="pres">
      <dgm:prSet presAssocID="{1028094C-4731-4B79-A755-AAF35A62598B}" presName="connectorText" presStyleLbl="sibTrans2D1" presStyleIdx="0" presStyleCnt="2"/>
      <dgm:spPr/>
    </dgm:pt>
    <dgm:pt modelId="{28DCD0A9-CAFF-4245-9473-11971AB87BB7}" type="pres">
      <dgm:prSet presAssocID="{8D28DC06-A26C-4850-BA32-5546CFD1F4CC}" presName="node" presStyleLbl="node1" presStyleIdx="1" presStyleCnt="3">
        <dgm:presLayoutVars>
          <dgm:bulletEnabled val="1"/>
        </dgm:presLayoutVars>
      </dgm:prSet>
      <dgm:spPr/>
    </dgm:pt>
    <dgm:pt modelId="{EDC05B62-95D1-423D-B308-E3F11279E305}" type="pres">
      <dgm:prSet presAssocID="{DD5AFD86-82C5-4621-AD15-6CAAD5704B9D}" presName="sibTrans" presStyleLbl="sibTrans2D1" presStyleIdx="1" presStyleCnt="2"/>
      <dgm:spPr/>
    </dgm:pt>
    <dgm:pt modelId="{12F7DC34-9AAA-467F-8D36-7A5C4A792364}" type="pres">
      <dgm:prSet presAssocID="{DD5AFD86-82C5-4621-AD15-6CAAD5704B9D}" presName="connectorText" presStyleLbl="sibTrans2D1" presStyleIdx="1" presStyleCnt="2"/>
      <dgm:spPr/>
    </dgm:pt>
    <dgm:pt modelId="{0E87C49D-646E-4F21-80D5-4698F0531E59}" type="pres">
      <dgm:prSet presAssocID="{61E5AB5B-9283-4ADD-BC5B-AD1B7F9F91F5}" presName="node" presStyleLbl="node1" presStyleIdx="2" presStyleCnt="3">
        <dgm:presLayoutVars>
          <dgm:bulletEnabled val="1"/>
        </dgm:presLayoutVars>
      </dgm:prSet>
      <dgm:spPr/>
    </dgm:pt>
  </dgm:ptLst>
  <dgm:cxnLst>
    <dgm:cxn modelId="{3CDF0723-B64D-4BA7-9087-6627BA7596BE}" type="presOf" srcId="{70430CFB-E5D4-42EF-A4AF-130BA89E3EAA}" destId="{97ACCA09-7447-413A-AD15-772BA705A3A0}" srcOrd="0" destOrd="0" presId="urn:microsoft.com/office/officeart/2005/8/layout/process1"/>
    <dgm:cxn modelId="{3B36A32E-1627-4A87-9E08-5A24F321A0C5}" type="presOf" srcId="{1028094C-4731-4B79-A755-AAF35A62598B}" destId="{BF642EC0-B021-4F05-8975-378525E9B23A}" srcOrd="0" destOrd="0" presId="urn:microsoft.com/office/officeart/2005/8/layout/process1"/>
    <dgm:cxn modelId="{42F99445-2EE4-4E28-BE5A-ACF65684DCA4}" srcId="{B61F57D2-A3EB-46D2-8550-2BC3691E6049}" destId="{61E5AB5B-9283-4ADD-BC5B-AD1B7F9F91F5}" srcOrd="2" destOrd="0" parTransId="{6235C35C-11BB-4BE8-B719-22B6EE715851}" sibTransId="{E6829E9F-3703-4C79-95FC-FE4C51898C9A}"/>
    <dgm:cxn modelId="{6806CD66-A857-4874-A501-655435139A98}" type="presOf" srcId="{61E5AB5B-9283-4ADD-BC5B-AD1B7F9F91F5}" destId="{0E87C49D-646E-4F21-80D5-4698F0531E59}" srcOrd="0" destOrd="0" presId="urn:microsoft.com/office/officeart/2005/8/layout/process1"/>
    <dgm:cxn modelId="{871F7450-43F5-4D84-89FA-03F110F634B2}" type="presOf" srcId="{DD5AFD86-82C5-4621-AD15-6CAAD5704B9D}" destId="{EDC05B62-95D1-423D-B308-E3F11279E305}" srcOrd="0" destOrd="0" presId="urn:microsoft.com/office/officeart/2005/8/layout/process1"/>
    <dgm:cxn modelId="{B6DD6971-A51C-4152-A84A-FED3D8708605}" type="presOf" srcId="{B61F57D2-A3EB-46D2-8550-2BC3691E6049}" destId="{5A59938A-4D34-4EF6-86D9-FE2F887FE124}" srcOrd="0" destOrd="0" presId="urn:microsoft.com/office/officeart/2005/8/layout/process1"/>
    <dgm:cxn modelId="{74152E9D-6653-48BD-AEA2-06EBB2976776}" type="presOf" srcId="{8D28DC06-A26C-4850-BA32-5546CFD1F4CC}" destId="{28DCD0A9-CAFF-4245-9473-11971AB87BB7}" srcOrd="0" destOrd="0" presId="urn:microsoft.com/office/officeart/2005/8/layout/process1"/>
    <dgm:cxn modelId="{49A19EB8-AAD6-4637-9D94-579610470B2A}" type="presOf" srcId="{1028094C-4731-4B79-A755-AAF35A62598B}" destId="{35D8C0A8-3AD2-4DFD-B736-F10EFD72FC2E}" srcOrd="1" destOrd="0" presId="urn:microsoft.com/office/officeart/2005/8/layout/process1"/>
    <dgm:cxn modelId="{F0AA24D7-B21D-4FFA-9FB7-D3D71F23F05E}" srcId="{B61F57D2-A3EB-46D2-8550-2BC3691E6049}" destId="{70430CFB-E5D4-42EF-A4AF-130BA89E3EAA}" srcOrd="0" destOrd="0" parTransId="{CB9BFFDC-3693-42F7-8E0A-ABF3E7543F7A}" sibTransId="{1028094C-4731-4B79-A755-AAF35A62598B}"/>
    <dgm:cxn modelId="{F32035F2-7D36-4245-855A-130BE2F51CC5}" type="presOf" srcId="{DD5AFD86-82C5-4621-AD15-6CAAD5704B9D}" destId="{12F7DC34-9AAA-467F-8D36-7A5C4A792364}" srcOrd="1" destOrd="0" presId="urn:microsoft.com/office/officeart/2005/8/layout/process1"/>
    <dgm:cxn modelId="{2E3A75F6-44A4-4084-A86F-575639A70764}" srcId="{B61F57D2-A3EB-46D2-8550-2BC3691E6049}" destId="{8D28DC06-A26C-4850-BA32-5546CFD1F4CC}" srcOrd="1" destOrd="0" parTransId="{0F6BCCC8-E0DA-4B9E-9101-506ADA82274F}" sibTransId="{DD5AFD86-82C5-4621-AD15-6CAAD5704B9D}"/>
    <dgm:cxn modelId="{4B25B3C9-86AC-4059-8379-FEACC22128DB}" type="presParOf" srcId="{5A59938A-4D34-4EF6-86D9-FE2F887FE124}" destId="{97ACCA09-7447-413A-AD15-772BA705A3A0}" srcOrd="0" destOrd="0" presId="urn:microsoft.com/office/officeart/2005/8/layout/process1"/>
    <dgm:cxn modelId="{EAE7487C-E758-4B78-9F69-01B98C2EFCDB}" type="presParOf" srcId="{5A59938A-4D34-4EF6-86D9-FE2F887FE124}" destId="{BF642EC0-B021-4F05-8975-378525E9B23A}" srcOrd="1" destOrd="0" presId="urn:microsoft.com/office/officeart/2005/8/layout/process1"/>
    <dgm:cxn modelId="{F86F915F-291B-40D2-AB14-2FA919A2C3B1}" type="presParOf" srcId="{BF642EC0-B021-4F05-8975-378525E9B23A}" destId="{35D8C0A8-3AD2-4DFD-B736-F10EFD72FC2E}" srcOrd="0" destOrd="0" presId="urn:microsoft.com/office/officeart/2005/8/layout/process1"/>
    <dgm:cxn modelId="{95797988-048C-4B99-AA82-F33EEBD6E52A}" type="presParOf" srcId="{5A59938A-4D34-4EF6-86D9-FE2F887FE124}" destId="{28DCD0A9-CAFF-4245-9473-11971AB87BB7}" srcOrd="2" destOrd="0" presId="urn:microsoft.com/office/officeart/2005/8/layout/process1"/>
    <dgm:cxn modelId="{40333014-2038-4183-A06F-46EC41AF3874}" type="presParOf" srcId="{5A59938A-4D34-4EF6-86D9-FE2F887FE124}" destId="{EDC05B62-95D1-423D-B308-E3F11279E305}" srcOrd="3" destOrd="0" presId="urn:microsoft.com/office/officeart/2005/8/layout/process1"/>
    <dgm:cxn modelId="{71801DD6-A17B-4562-AA31-EE500B4D027E}" type="presParOf" srcId="{EDC05B62-95D1-423D-B308-E3F11279E305}" destId="{12F7DC34-9AAA-467F-8D36-7A5C4A792364}" srcOrd="0" destOrd="0" presId="urn:microsoft.com/office/officeart/2005/8/layout/process1"/>
    <dgm:cxn modelId="{900905A6-C175-4789-A784-6785C183F026}" type="presParOf" srcId="{5A59938A-4D34-4EF6-86D9-FE2F887FE124}" destId="{0E87C49D-646E-4F21-80D5-4698F0531E5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CCA09-7447-413A-AD15-772BA705A3A0}">
      <dsp:nvSpPr>
        <dsp:cNvPr id="0" name=""/>
        <dsp:cNvSpPr/>
      </dsp:nvSpPr>
      <dsp:spPr>
        <a:xfrm>
          <a:off x="8543" y="1245322"/>
          <a:ext cx="2553467" cy="15320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it-IT" sz="2700" kern="1200" dirty="0" err="1"/>
            <a:t>Standardization</a:t>
          </a:r>
          <a:endParaRPr lang="en-US" sz="2700" kern="1200" dirty="0"/>
        </a:p>
      </dsp:txBody>
      <dsp:txXfrm>
        <a:off x="53416" y="1290195"/>
        <a:ext cx="2463721" cy="1442334"/>
      </dsp:txXfrm>
    </dsp:sp>
    <dsp:sp modelId="{BF642EC0-B021-4F05-8975-378525E9B23A}">
      <dsp:nvSpPr>
        <dsp:cNvPr id="0" name=""/>
        <dsp:cNvSpPr/>
      </dsp:nvSpPr>
      <dsp:spPr>
        <a:xfrm>
          <a:off x="2817357" y="1694732"/>
          <a:ext cx="541335" cy="6332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817357" y="1821384"/>
        <a:ext cx="378935" cy="379955"/>
      </dsp:txXfrm>
    </dsp:sp>
    <dsp:sp modelId="{28DCD0A9-CAFF-4245-9473-11971AB87BB7}">
      <dsp:nvSpPr>
        <dsp:cNvPr id="0" name=""/>
        <dsp:cNvSpPr/>
      </dsp:nvSpPr>
      <dsp:spPr>
        <a:xfrm>
          <a:off x="3583397" y="1245322"/>
          <a:ext cx="2553467" cy="15320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it-IT" sz="2700" kern="1200" dirty="0"/>
            <a:t>PCA</a:t>
          </a:r>
          <a:endParaRPr lang="en-US" sz="2700" kern="1200" dirty="0"/>
        </a:p>
      </dsp:txBody>
      <dsp:txXfrm>
        <a:off x="3628270" y="1290195"/>
        <a:ext cx="2463721" cy="1442334"/>
      </dsp:txXfrm>
    </dsp:sp>
    <dsp:sp modelId="{EDC05B62-95D1-423D-B308-E3F11279E305}">
      <dsp:nvSpPr>
        <dsp:cNvPr id="0" name=""/>
        <dsp:cNvSpPr/>
      </dsp:nvSpPr>
      <dsp:spPr>
        <a:xfrm>
          <a:off x="6392211" y="1694732"/>
          <a:ext cx="541335" cy="6332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392211" y="1821384"/>
        <a:ext cx="378935" cy="379955"/>
      </dsp:txXfrm>
    </dsp:sp>
    <dsp:sp modelId="{0E87C49D-646E-4F21-80D5-4698F0531E59}">
      <dsp:nvSpPr>
        <dsp:cNvPr id="0" name=""/>
        <dsp:cNvSpPr/>
      </dsp:nvSpPr>
      <dsp:spPr>
        <a:xfrm>
          <a:off x="7158251" y="1245322"/>
          <a:ext cx="2553467" cy="15320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it-IT" sz="2700" kern="1200" dirty="0"/>
            <a:t>Random </a:t>
          </a:r>
          <a:r>
            <a:rPr lang="it-IT" sz="2700" kern="1200" dirty="0" err="1"/>
            <a:t>Forest</a:t>
          </a:r>
          <a:r>
            <a:rPr lang="it-IT" sz="2700" kern="1200" dirty="0"/>
            <a:t> </a:t>
          </a:r>
          <a:r>
            <a:rPr lang="it-IT" sz="2700" kern="1200" dirty="0" err="1"/>
            <a:t>Classifier</a:t>
          </a:r>
          <a:endParaRPr lang="en-US" sz="2700" kern="1200" dirty="0"/>
        </a:p>
      </dsp:txBody>
      <dsp:txXfrm>
        <a:off x="7203124" y="1290195"/>
        <a:ext cx="2463721" cy="14423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lgn="l">
              <a:defRPr/>
            </a:lvl1pPr>
          </a:lstStyle>
          <a:p>
            <a:fld id="{B5E9BB74-64D3-4052-8CA4-6A47C0DDD42F}"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FF276-9632-47BD-ADAA-F91DDA64F2F2}" type="slidenum">
              <a:rPr lang="en-US" smtClean="0"/>
              <a:t>‹N›</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82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5E9BB74-64D3-4052-8CA4-6A47C0DDD42F}"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FF276-9632-47BD-ADAA-F91DDA64F2F2}" type="slidenum">
              <a:rPr lang="en-US" smtClean="0"/>
              <a:t>‹N›</a:t>
            </a:fld>
            <a:endParaRPr lang="en-US"/>
          </a:p>
        </p:txBody>
      </p:sp>
    </p:spTree>
    <p:extLst>
      <p:ext uri="{BB962C8B-B14F-4D97-AF65-F5344CB8AC3E}">
        <p14:creationId xmlns:p14="http://schemas.microsoft.com/office/powerpoint/2010/main" val="72789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5E9BB74-64D3-4052-8CA4-6A47C0DDD42F}"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FF276-9632-47BD-ADAA-F91DDA64F2F2}" type="slidenum">
              <a:rPr lang="en-US" smtClean="0"/>
              <a:t>‹N›</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437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5E9BB74-64D3-4052-8CA4-6A47C0DDD42F}"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FF276-9632-47BD-ADAA-F91DDA64F2F2}" type="slidenum">
              <a:rPr lang="en-US" smtClean="0"/>
              <a:t>‹N›</a:t>
            </a:fld>
            <a:endParaRPr lang="en-US"/>
          </a:p>
        </p:txBody>
      </p:sp>
    </p:spTree>
    <p:extLst>
      <p:ext uri="{BB962C8B-B14F-4D97-AF65-F5344CB8AC3E}">
        <p14:creationId xmlns:p14="http://schemas.microsoft.com/office/powerpoint/2010/main" val="1424795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5E9BB74-64D3-4052-8CA4-6A47C0DDD42F}"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FF276-9632-47BD-ADAA-F91DDA64F2F2}" type="slidenum">
              <a:rPr lang="en-US" smtClean="0"/>
              <a:t>‹N›</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66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5E9BB74-64D3-4052-8CA4-6A47C0DDD42F}"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FF276-9632-47BD-ADAA-F91DDA64F2F2}" type="slidenum">
              <a:rPr lang="en-US" smtClean="0"/>
              <a:t>‹N›</a:t>
            </a:fld>
            <a:endParaRPr lang="en-US"/>
          </a:p>
        </p:txBody>
      </p:sp>
    </p:spTree>
    <p:extLst>
      <p:ext uri="{BB962C8B-B14F-4D97-AF65-F5344CB8AC3E}">
        <p14:creationId xmlns:p14="http://schemas.microsoft.com/office/powerpoint/2010/main" val="749608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2412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a:t>Fare clic per modificare gli stili del testo dello schema</a:t>
            </a:r>
          </a:p>
        </p:txBody>
      </p:sp>
      <p:sp>
        <p:nvSpPr>
          <p:cNvPr id="6" name="Content Placeholder 5"/>
          <p:cNvSpPr>
            <a:spLocks noGrp="1"/>
          </p:cNvSpPr>
          <p:nvPr>
            <p:ph sz="quarter" idx="4"/>
          </p:nvPr>
        </p:nvSpPr>
        <p:spPr>
          <a:xfrm>
            <a:off x="599088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5E9BB74-64D3-4052-8CA4-6A47C0DDD42F}"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5FF276-9632-47BD-ADAA-F91DDA64F2F2}" type="slidenum">
              <a:rPr lang="en-US" smtClean="0"/>
              <a:t>‹N›</a:t>
            </a:fld>
            <a:endParaRPr lang="en-US"/>
          </a:p>
        </p:txBody>
      </p:sp>
    </p:spTree>
    <p:extLst>
      <p:ext uri="{BB962C8B-B14F-4D97-AF65-F5344CB8AC3E}">
        <p14:creationId xmlns:p14="http://schemas.microsoft.com/office/powerpoint/2010/main" val="402897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5E9BB74-64D3-4052-8CA4-6A47C0DDD42F}"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5FF276-9632-47BD-ADAA-F91DDA64F2F2}" type="slidenum">
              <a:rPr lang="en-US" smtClean="0"/>
              <a:t>‹N›</a:t>
            </a:fld>
            <a:endParaRPr lang="en-US"/>
          </a:p>
        </p:txBody>
      </p:sp>
    </p:spTree>
    <p:extLst>
      <p:ext uri="{BB962C8B-B14F-4D97-AF65-F5344CB8AC3E}">
        <p14:creationId xmlns:p14="http://schemas.microsoft.com/office/powerpoint/2010/main" val="115326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9BB74-64D3-4052-8CA4-6A47C0DDD42F}"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5FF276-9632-47BD-ADAA-F91DDA64F2F2}" type="slidenum">
              <a:rPr lang="en-US" smtClean="0"/>
              <a:t>‹N›</a:t>
            </a:fld>
            <a:endParaRPr lang="en-US"/>
          </a:p>
        </p:txBody>
      </p:sp>
    </p:spTree>
    <p:extLst>
      <p:ext uri="{BB962C8B-B14F-4D97-AF65-F5344CB8AC3E}">
        <p14:creationId xmlns:p14="http://schemas.microsoft.com/office/powerpoint/2010/main" val="121568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5E9BB74-64D3-4052-8CA4-6A47C0DDD42F}"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FF276-9632-47BD-ADAA-F91DDA64F2F2}" type="slidenum">
              <a:rPr lang="en-US" smtClean="0"/>
              <a:t>‹N›</a:t>
            </a:fld>
            <a:endParaRPr lang="en-US"/>
          </a:p>
        </p:txBody>
      </p:sp>
    </p:spTree>
    <p:extLst>
      <p:ext uri="{BB962C8B-B14F-4D97-AF65-F5344CB8AC3E}">
        <p14:creationId xmlns:p14="http://schemas.microsoft.com/office/powerpoint/2010/main" val="16159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5E9BB74-64D3-4052-8CA4-6A47C0DDD42F}"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FF276-9632-47BD-ADAA-F91DDA64F2F2}" type="slidenum">
              <a:rPr lang="en-US" smtClean="0"/>
              <a:t>‹N›</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21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5E9BB74-64D3-4052-8CA4-6A47C0DDD42F}" type="datetimeFigureOut">
              <a:rPr lang="en-US" smtClean="0"/>
              <a:t>3/16/2022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B5FF276-9632-47BD-ADAA-F91DDA64F2F2}" type="slidenum">
              <a:rPr lang="en-US" smtClean="0"/>
              <a:t>‹N›</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34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2200" kern="1200">
          <a:solidFill>
            <a:schemeClr val="tx1"/>
          </a:solidFill>
          <a:latin typeface="+mn-lt"/>
          <a:ea typeface="+mn-ea"/>
          <a:cs typeface="+mn-cs"/>
        </a:defRPr>
      </a:lvl1pPr>
      <a:lvl2pPr marL="128016" indent="0" algn="l"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K-mer" TargetMode="External"/><Relationship Id="rId2" Type="http://schemas.openxmlformats.org/officeDocument/2006/relationships/hyperlink" Target="https://www.kaggle.com/c/tabular-playground-series-feb-2022/overvie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88C9DAE-CE00-418A-8EA3-8337180692BA}"/>
              </a:ext>
            </a:extLst>
          </p:cNvPr>
          <p:cNvSpPr>
            <a:spLocks noGrp="1"/>
          </p:cNvSpPr>
          <p:nvPr>
            <p:ph type="ctrTitle"/>
          </p:nvPr>
        </p:nvSpPr>
        <p:spPr>
          <a:xfrm>
            <a:off x="4713224" y="1105351"/>
            <a:ext cx="6353967" cy="3023981"/>
          </a:xfrm>
        </p:spPr>
        <p:txBody>
          <a:bodyPr anchor="b">
            <a:normAutofit/>
          </a:bodyPr>
          <a:lstStyle/>
          <a:p>
            <a:pPr algn="l"/>
            <a:r>
              <a:rPr lang="en-US" sz="4400" b="0" i="0" dirty="0">
                <a:solidFill>
                  <a:srgbClr val="FFFFFF"/>
                </a:solidFill>
                <a:effectLst/>
                <a:latin typeface="-apple-system"/>
              </a:rPr>
              <a:t>Predicting bacteria species based on repeated lossy measurements of DNA snippets</a:t>
            </a:r>
            <a:endParaRPr lang="en-US" sz="4400" dirty="0">
              <a:solidFill>
                <a:srgbClr val="FFFFFF"/>
              </a:solidFill>
            </a:endParaRPr>
          </a:p>
        </p:txBody>
      </p:sp>
      <p:sp>
        <p:nvSpPr>
          <p:cNvPr id="3" name="Sottotitolo 2">
            <a:extLst>
              <a:ext uri="{FF2B5EF4-FFF2-40B4-BE49-F238E27FC236}">
                <a16:creationId xmlns:a16="http://schemas.microsoft.com/office/drawing/2014/main" id="{348E9E8C-609B-4E4A-B8EB-07F54D6AFE17}"/>
              </a:ext>
            </a:extLst>
          </p:cNvPr>
          <p:cNvSpPr>
            <a:spLocks noGrp="1"/>
          </p:cNvSpPr>
          <p:nvPr>
            <p:ph type="subTitle" idx="1"/>
          </p:nvPr>
        </p:nvSpPr>
        <p:spPr>
          <a:xfrm>
            <a:off x="4713224" y="4297556"/>
            <a:ext cx="6353968" cy="1433391"/>
          </a:xfrm>
        </p:spPr>
        <p:txBody>
          <a:bodyPr anchor="t">
            <a:normAutofit/>
          </a:bodyPr>
          <a:lstStyle/>
          <a:p>
            <a:pPr>
              <a:lnSpc>
                <a:spcPct val="90000"/>
              </a:lnSpc>
            </a:pPr>
            <a:endParaRPr lang="it-IT" dirty="0">
              <a:solidFill>
                <a:srgbClr val="FFFFFF"/>
              </a:solidFill>
            </a:endParaRPr>
          </a:p>
          <a:p>
            <a:pPr>
              <a:lnSpc>
                <a:spcPct val="90000"/>
              </a:lnSpc>
            </a:pPr>
            <a:r>
              <a:rPr lang="en-US" b="0" i="0" dirty="0">
                <a:solidFill>
                  <a:srgbClr val="FFFFFF"/>
                </a:solidFill>
                <a:effectLst/>
                <a:latin typeface="-apple-system"/>
              </a:rPr>
              <a:t>Solution to the Kaggle's Tabular Playground Series (Feb 2022) competition</a:t>
            </a:r>
          </a:p>
          <a:p>
            <a:pPr>
              <a:lnSpc>
                <a:spcPct val="90000"/>
              </a:lnSpc>
            </a:pPr>
            <a:endParaRPr lang="en-US" dirty="0">
              <a:solidFill>
                <a:srgbClr val="FFFFFF"/>
              </a:solidFill>
              <a:latin typeface="-apple-system"/>
            </a:endParaRPr>
          </a:p>
          <a:p>
            <a:pPr>
              <a:lnSpc>
                <a:spcPct val="90000"/>
              </a:lnSpc>
            </a:pPr>
            <a:r>
              <a:rPr lang="en-US" dirty="0">
                <a:solidFill>
                  <a:srgbClr val="FFFFFF"/>
                </a:solidFill>
                <a:latin typeface="-apple-system"/>
              </a:rPr>
              <a:t>Presented by Giulio Vaccari			      03/2022</a:t>
            </a:r>
            <a:endParaRPr lang="en-US" dirty="0">
              <a:solidFill>
                <a:srgbClr val="FFFFFF"/>
              </a:solidFill>
            </a:endParaRPr>
          </a:p>
        </p:txBody>
      </p:sp>
      <p:cxnSp>
        <p:nvCxnSpPr>
          <p:cNvPr id="21" name="Straight Connector 1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2" name="Rectangle 1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18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C28F3D-1AEE-4651-9AE6-0CA1153FD6D4}"/>
              </a:ext>
            </a:extLst>
          </p:cNvPr>
          <p:cNvSpPr>
            <a:spLocks noGrp="1"/>
          </p:cNvSpPr>
          <p:nvPr>
            <p:ph type="title"/>
          </p:nvPr>
        </p:nvSpPr>
        <p:spPr>
          <a:xfrm>
            <a:off x="1024129" y="585216"/>
            <a:ext cx="4431792" cy="1499616"/>
          </a:xfrm>
        </p:spPr>
        <p:txBody>
          <a:bodyPr>
            <a:normAutofit/>
          </a:bodyPr>
          <a:lstStyle/>
          <a:p>
            <a:r>
              <a:rPr lang="it-IT"/>
              <a:t>Random forest</a:t>
            </a:r>
            <a:endParaRPr lang="en-US" dirty="0"/>
          </a:p>
        </p:txBody>
      </p:sp>
      <p:sp>
        <p:nvSpPr>
          <p:cNvPr id="3" name="Segnaposto contenuto 2">
            <a:extLst>
              <a:ext uri="{FF2B5EF4-FFF2-40B4-BE49-F238E27FC236}">
                <a16:creationId xmlns:a16="http://schemas.microsoft.com/office/drawing/2014/main" id="{17D93EB7-32D7-4002-8E5D-93860D87A41B}"/>
              </a:ext>
            </a:extLst>
          </p:cNvPr>
          <p:cNvSpPr>
            <a:spLocks noGrp="1"/>
          </p:cNvSpPr>
          <p:nvPr>
            <p:ph idx="1"/>
          </p:nvPr>
        </p:nvSpPr>
        <p:spPr>
          <a:xfrm>
            <a:off x="1024128" y="2286000"/>
            <a:ext cx="4429615" cy="3931920"/>
          </a:xfrm>
        </p:spPr>
        <p:txBody>
          <a:bodyPr>
            <a:normAutofit/>
          </a:bodyPr>
          <a:lstStyle/>
          <a:p>
            <a:r>
              <a:rPr lang="it-IT" dirty="0"/>
              <a:t> </a:t>
            </a:r>
            <a:r>
              <a:rPr lang="en-US" dirty="0"/>
              <a:t>In random forests each tree in the ensemble is built from a sample drawn with replacement from the training set</a:t>
            </a:r>
          </a:p>
          <a:p>
            <a:r>
              <a:rPr lang="en-US" dirty="0"/>
              <a:t> Furthermore, when splitting each node during the construction of a tree, the best split is found from a random subset of the input features</a:t>
            </a:r>
          </a:p>
          <a:p>
            <a:r>
              <a:rPr lang="en-US" dirty="0"/>
              <a:t> It has been tested varying the number of trees to use in the ensemble</a:t>
            </a:r>
          </a:p>
        </p:txBody>
      </p:sp>
      <p:pic>
        <p:nvPicPr>
          <p:cNvPr id="5" name="Immagine 4">
            <a:extLst>
              <a:ext uri="{FF2B5EF4-FFF2-40B4-BE49-F238E27FC236}">
                <a16:creationId xmlns:a16="http://schemas.microsoft.com/office/drawing/2014/main" id="{CA4769C5-BC73-4944-BEE9-C6015CB66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62721"/>
            <a:ext cx="5455921" cy="2932557"/>
          </a:xfrm>
          <a:prstGeom prst="rect">
            <a:avLst/>
          </a:prstGeom>
        </p:spPr>
      </p:pic>
    </p:spTree>
    <p:extLst>
      <p:ext uri="{BB962C8B-B14F-4D97-AF65-F5344CB8AC3E}">
        <p14:creationId xmlns:p14="http://schemas.microsoft.com/office/powerpoint/2010/main" val="3664295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F1A875-17A6-4790-9589-715CCD750F30}"/>
              </a:ext>
            </a:extLst>
          </p:cNvPr>
          <p:cNvSpPr>
            <a:spLocks noGrp="1"/>
          </p:cNvSpPr>
          <p:nvPr>
            <p:ph type="title"/>
          </p:nvPr>
        </p:nvSpPr>
        <p:spPr>
          <a:xfrm>
            <a:off x="1024129" y="585216"/>
            <a:ext cx="4431792" cy="1499616"/>
          </a:xfrm>
        </p:spPr>
        <p:txBody>
          <a:bodyPr>
            <a:normAutofit/>
          </a:bodyPr>
          <a:lstStyle/>
          <a:p>
            <a:r>
              <a:rPr lang="en-US" dirty="0"/>
              <a:t>Extremely randomized trees</a:t>
            </a:r>
          </a:p>
        </p:txBody>
      </p:sp>
      <p:sp>
        <p:nvSpPr>
          <p:cNvPr id="3" name="Segnaposto contenuto 2">
            <a:extLst>
              <a:ext uri="{FF2B5EF4-FFF2-40B4-BE49-F238E27FC236}">
                <a16:creationId xmlns:a16="http://schemas.microsoft.com/office/drawing/2014/main" id="{0C6022E7-7141-4CCA-B170-68AA1D1CA36D}"/>
              </a:ext>
            </a:extLst>
          </p:cNvPr>
          <p:cNvSpPr>
            <a:spLocks noGrp="1"/>
          </p:cNvSpPr>
          <p:nvPr>
            <p:ph idx="1"/>
          </p:nvPr>
        </p:nvSpPr>
        <p:spPr>
          <a:xfrm>
            <a:off x="1024128" y="2286000"/>
            <a:ext cx="4429615" cy="3931920"/>
          </a:xfrm>
        </p:spPr>
        <p:txBody>
          <a:bodyPr>
            <a:normAutofit/>
          </a:bodyPr>
          <a:lstStyle/>
          <a:p>
            <a:r>
              <a:rPr lang="it-IT" dirty="0"/>
              <a:t> </a:t>
            </a:r>
            <a:r>
              <a:rPr lang="en-US" dirty="0"/>
              <a:t>In extremely randomized trees, randomness goes one step further compared to random forest in the way splits are computed</a:t>
            </a:r>
          </a:p>
          <a:p>
            <a:r>
              <a:rPr lang="en-US" dirty="0"/>
              <a:t> As in random forests, a random subset of candidate features is used, but instead of looking for the most discriminative thresholds, thresholds are drawn at random for each candidate feature and the best of these randomly-generated thresholds is picked as the splitting rule</a:t>
            </a:r>
          </a:p>
        </p:txBody>
      </p:sp>
      <p:pic>
        <p:nvPicPr>
          <p:cNvPr id="5" name="Immagine 4">
            <a:extLst>
              <a:ext uri="{FF2B5EF4-FFF2-40B4-BE49-F238E27FC236}">
                <a16:creationId xmlns:a16="http://schemas.microsoft.com/office/drawing/2014/main" id="{A02E7E3F-4D93-4BAD-A8D9-D5F4C38E7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62721"/>
            <a:ext cx="5455921" cy="2932557"/>
          </a:xfrm>
          <a:prstGeom prst="rect">
            <a:avLst/>
          </a:prstGeom>
        </p:spPr>
      </p:pic>
    </p:spTree>
    <p:extLst>
      <p:ext uri="{BB962C8B-B14F-4D97-AF65-F5344CB8AC3E}">
        <p14:creationId xmlns:p14="http://schemas.microsoft.com/office/powerpoint/2010/main" val="2999258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29AB06-8780-4332-B86F-365A31944C49}"/>
              </a:ext>
            </a:extLst>
          </p:cNvPr>
          <p:cNvSpPr>
            <a:spLocks noGrp="1"/>
          </p:cNvSpPr>
          <p:nvPr>
            <p:ph type="title"/>
          </p:nvPr>
        </p:nvSpPr>
        <p:spPr/>
        <p:txBody>
          <a:bodyPr/>
          <a:lstStyle/>
          <a:p>
            <a:r>
              <a:rPr lang="en-US" dirty="0"/>
              <a:t>Deep neural network</a:t>
            </a:r>
          </a:p>
        </p:txBody>
      </p:sp>
      <p:sp>
        <p:nvSpPr>
          <p:cNvPr id="3" name="Segnaposto contenuto 2">
            <a:extLst>
              <a:ext uri="{FF2B5EF4-FFF2-40B4-BE49-F238E27FC236}">
                <a16:creationId xmlns:a16="http://schemas.microsoft.com/office/drawing/2014/main" id="{EA423303-DBFA-46AB-8AB9-EF0E19259060}"/>
              </a:ext>
            </a:extLst>
          </p:cNvPr>
          <p:cNvSpPr>
            <a:spLocks noGrp="1"/>
          </p:cNvSpPr>
          <p:nvPr>
            <p:ph idx="1"/>
          </p:nvPr>
        </p:nvSpPr>
        <p:spPr/>
        <p:txBody>
          <a:bodyPr/>
          <a:lstStyle/>
          <a:p>
            <a:r>
              <a:rPr lang="en-US" dirty="0"/>
              <a:t> Deep network with 6 layers and a final </a:t>
            </a:r>
            <a:r>
              <a:rPr lang="en-US" dirty="0" err="1"/>
              <a:t>softmax</a:t>
            </a:r>
            <a:r>
              <a:rPr lang="en-US" dirty="0"/>
              <a:t> activation function</a:t>
            </a:r>
          </a:p>
          <a:p>
            <a:r>
              <a:rPr lang="en-US" dirty="0"/>
              <a:t> It produces a probability distribution over the target classes given the input features</a:t>
            </a:r>
          </a:p>
          <a:p>
            <a:r>
              <a:rPr lang="en-US" dirty="0"/>
              <a:t> After 10 epochs of training with minibatches of 64 samples, it achieved an accuracy of 0.83 on the validation set</a:t>
            </a:r>
          </a:p>
          <a:p>
            <a:r>
              <a:rPr lang="en-US" dirty="0"/>
              <a:t> Worse performances compared to tree-based models </a:t>
            </a:r>
          </a:p>
        </p:txBody>
      </p:sp>
    </p:spTree>
    <p:extLst>
      <p:ext uri="{BB962C8B-B14F-4D97-AF65-F5344CB8AC3E}">
        <p14:creationId xmlns:p14="http://schemas.microsoft.com/office/powerpoint/2010/main" val="318787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3492D-9D8E-4C39-A8DA-248ECE34F2B2}"/>
              </a:ext>
            </a:extLst>
          </p:cNvPr>
          <p:cNvSpPr>
            <a:spLocks noGrp="1"/>
          </p:cNvSpPr>
          <p:nvPr>
            <p:ph type="title"/>
          </p:nvPr>
        </p:nvSpPr>
        <p:spPr/>
        <p:txBody>
          <a:bodyPr/>
          <a:lstStyle/>
          <a:p>
            <a:r>
              <a:rPr lang="en-US" dirty="0"/>
              <a:t>Final pipeline</a:t>
            </a:r>
          </a:p>
        </p:txBody>
      </p:sp>
      <p:graphicFrame>
        <p:nvGraphicFramePr>
          <p:cNvPr id="6" name="Segnaposto contenuto 5">
            <a:extLst>
              <a:ext uri="{FF2B5EF4-FFF2-40B4-BE49-F238E27FC236}">
                <a16:creationId xmlns:a16="http://schemas.microsoft.com/office/drawing/2014/main" id="{A2329C2E-1D9C-4811-8D3F-A7F9540387A1}"/>
              </a:ext>
            </a:extLst>
          </p:cNvPr>
          <p:cNvGraphicFramePr>
            <a:graphicFrameLocks noGrp="1"/>
          </p:cNvGraphicFramePr>
          <p:nvPr>
            <p:ph idx="1"/>
            <p:extLst>
              <p:ext uri="{D42A27DB-BD31-4B8C-83A1-F6EECF244321}">
                <p14:modId xmlns:p14="http://schemas.microsoft.com/office/powerpoint/2010/main" val="1726280452"/>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8663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B8ACC55-5281-4665-B9B1-55DD85337143}"/>
              </a:ext>
            </a:extLst>
          </p:cNvPr>
          <p:cNvSpPr>
            <a:spLocks noGrp="1"/>
          </p:cNvSpPr>
          <p:nvPr>
            <p:ph type="title"/>
          </p:nvPr>
        </p:nvSpPr>
        <p:spPr>
          <a:xfrm>
            <a:off x="4713224" y="1105351"/>
            <a:ext cx="6353967" cy="3023981"/>
          </a:xfrm>
        </p:spPr>
        <p:txBody>
          <a:bodyPr vert="horz" lIns="91440" tIns="45720" rIns="91440" bIns="45720" rtlCol="0" anchor="b">
            <a:normAutofit/>
          </a:bodyPr>
          <a:lstStyle/>
          <a:p>
            <a:r>
              <a:rPr lang="it-IT" sz="4800" spc="200" dirty="0" err="1">
                <a:solidFill>
                  <a:srgbClr val="FFFFFF"/>
                </a:solidFill>
              </a:rPr>
              <a:t>Final</a:t>
            </a:r>
            <a:r>
              <a:rPr lang="it-IT" sz="4800" spc="200" dirty="0">
                <a:solidFill>
                  <a:srgbClr val="FFFFFF"/>
                </a:solidFill>
              </a:rPr>
              <a:t> model </a:t>
            </a:r>
            <a:r>
              <a:rPr lang="it-IT" sz="4800" spc="200" dirty="0" err="1">
                <a:solidFill>
                  <a:srgbClr val="FFFFFF"/>
                </a:solidFill>
              </a:rPr>
              <a:t>evaluation</a:t>
            </a:r>
            <a:endParaRPr lang="en-US" sz="4800" spc="200" dirty="0">
              <a:solidFill>
                <a:srgbClr val="FFFFFF"/>
              </a:solidFill>
            </a:endParaRPr>
          </a:p>
        </p:txBody>
      </p:sp>
      <p:cxnSp>
        <p:nvCxnSpPr>
          <p:cNvPr id="26" name="Straight Connector 18">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7" name="Rectangle 20">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31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393F4B-6F71-49E4-865E-1CC14BE4F84E}"/>
              </a:ext>
            </a:extLst>
          </p:cNvPr>
          <p:cNvSpPr>
            <a:spLocks noGrp="1"/>
          </p:cNvSpPr>
          <p:nvPr>
            <p:ph type="title"/>
          </p:nvPr>
        </p:nvSpPr>
        <p:spPr/>
        <p:txBody>
          <a:bodyPr/>
          <a:lstStyle/>
          <a:p>
            <a:r>
              <a:rPr lang="it-IT" dirty="0" err="1"/>
              <a:t>Results</a:t>
            </a:r>
            <a:r>
              <a:rPr lang="it-IT" dirty="0"/>
              <a:t> on test set</a:t>
            </a:r>
            <a:endParaRPr lang="en-US" dirty="0"/>
          </a:p>
        </p:txBody>
      </p:sp>
      <p:pic>
        <p:nvPicPr>
          <p:cNvPr id="5" name="Segnaposto contenuto 4" descr="Image with final pipeline results on test set">
            <a:extLst>
              <a:ext uri="{FF2B5EF4-FFF2-40B4-BE49-F238E27FC236}">
                <a16:creationId xmlns:a16="http://schemas.microsoft.com/office/drawing/2014/main" id="{259C2569-026D-4263-AABD-FA7B50CF9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7959" y="2620728"/>
            <a:ext cx="6592220" cy="3353268"/>
          </a:xfrm>
        </p:spPr>
      </p:pic>
    </p:spTree>
    <p:extLst>
      <p:ext uri="{BB962C8B-B14F-4D97-AF65-F5344CB8AC3E}">
        <p14:creationId xmlns:p14="http://schemas.microsoft.com/office/powerpoint/2010/main" val="2719052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B4CAE9-2123-48CF-B70B-B90DD0E00443}"/>
              </a:ext>
            </a:extLst>
          </p:cNvPr>
          <p:cNvSpPr>
            <a:spLocks noGrp="1"/>
          </p:cNvSpPr>
          <p:nvPr>
            <p:ph type="title"/>
          </p:nvPr>
        </p:nvSpPr>
        <p:spPr/>
        <p:txBody>
          <a:bodyPr/>
          <a:lstStyle/>
          <a:p>
            <a:r>
              <a:rPr lang="it-IT" dirty="0" err="1"/>
              <a:t>Kaggle</a:t>
            </a:r>
            <a:r>
              <a:rPr lang="it-IT" dirty="0"/>
              <a:t> </a:t>
            </a:r>
            <a:r>
              <a:rPr lang="it-IT" dirty="0" err="1"/>
              <a:t>submission</a:t>
            </a:r>
            <a:r>
              <a:rPr lang="it-IT" dirty="0"/>
              <a:t> </a:t>
            </a:r>
            <a:r>
              <a:rPr lang="it-IT" dirty="0" err="1"/>
              <a:t>results</a:t>
            </a:r>
            <a:endParaRPr lang="en-US" dirty="0"/>
          </a:p>
        </p:txBody>
      </p:sp>
      <p:pic>
        <p:nvPicPr>
          <p:cNvPr id="5" name="Segnaposto contenuto 4" descr="Immagine che contiene testo&#10;&#10;Descrizione generata automaticamente">
            <a:extLst>
              <a:ext uri="{FF2B5EF4-FFF2-40B4-BE49-F238E27FC236}">
                <a16:creationId xmlns:a16="http://schemas.microsoft.com/office/drawing/2014/main" id="{B84C9737-C176-4F86-9FA3-28FED5B8F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8088" y="2839834"/>
            <a:ext cx="9211961" cy="2915057"/>
          </a:xfrm>
        </p:spPr>
      </p:pic>
    </p:spTree>
    <p:extLst>
      <p:ext uri="{BB962C8B-B14F-4D97-AF65-F5344CB8AC3E}">
        <p14:creationId xmlns:p14="http://schemas.microsoft.com/office/powerpoint/2010/main" val="2262954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2B1BB5-C1EB-4943-9856-269C65AAF927}"/>
              </a:ext>
            </a:extLst>
          </p:cNvPr>
          <p:cNvSpPr>
            <a:spLocks noGrp="1"/>
          </p:cNvSpPr>
          <p:nvPr>
            <p:ph type="title"/>
          </p:nvPr>
        </p:nvSpPr>
        <p:spPr/>
        <p:txBody>
          <a:bodyPr/>
          <a:lstStyle/>
          <a:p>
            <a:r>
              <a:rPr lang="it-IT" dirty="0" err="1"/>
              <a:t>References</a:t>
            </a:r>
            <a:endParaRPr lang="en-US" dirty="0"/>
          </a:p>
        </p:txBody>
      </p:sp>
      <p:sp>
        <p:nvSpPr>
          <p:cNvPr id="3" name="Segnaposto contenuto 2">
            <a:extLst>
              <a:ext uri="{FF2B5EF4-FFF2-40B4-BE49-F238E27FC236}">
                <a16:creationId xmlns:a16="http://schemas.microsoft.com/office/drawing/2014/main" id="{E723842D-838B-4EBD-91CF-1C03A0B15F86}"/>
              </a:ext>
            </a:extLst>
          </p:cNvPr>
          <p:cNvSpPr>
            <a:spLocks noGrp="1"/>
          </p:cNvSpPr>
          <p:nvPr>
            <p:ph idx="1"/>
          </p:nvPr>
        </p:nvSpPr>
        <p:spPr/>
        <p:txBody>
          <a:bodyPr/>
          <a:lstStyle/>
          <a:p>
            <a:r>
              <a:rPr lang="it-IT" dirty="0"/>
              <a:t> </a:t>
            </a:r>
            <a:r>
              <a:rPr lang="it-IT" dirty="0" err="1"/>
              <a:t>Kaggle</a:t>
            </a:r>
            <a:r>
              <a:rPr lang="it-IT" dirty="0"/>
              <a:t> </a:t>
            </a:r>
            <a:r>
              <a:rPr lang="it-IT" dirty="0" err="1"/>
              <a:t>competition</a:t>
            </a:r>
            <a:r>
              <a:rPr lang="it-IT" dirty="0"/>
              <a:t>:</a:t>
            </a:r>
          </a:p>
          <a:p>
            <a:pPr lvl="2"/>
            <a:r>
              <a:rPr lang="it-IT" dirty="0">
                <a:hlinkClick r:id="rId2"/>
              </a:rPr>
              <a:t>https://www.kaggle.com/c/tabular-playground-series-feb-2022/overview</a:t>
            </a:r>
            <a:endParaRPr lang="it-IT" dirty="0"/>
          </a:p>
          <a:p>
            <a:r>
              <a:rPr lang="it-IT" dirty="0"/>
              <a:t> </a:t>
            </a:r>
            <a:r>
              <a:rPr lang="en-US" dirty="0"/>
              <a:t>What is a K-</a:t>
            </a:r>
            <a:r>
              <a:rPr lang="en-US" dirty="0" err="1"/>
              <a:t>mer</a:t>
            </a:r>
            <a:r>
              <a:rPr lang="en-US" dirty="0"/>
              <a:t>:</a:t>
            </a:r>
          </a:p>
          <a:p>
            <a:pPr lvl="2"/>
            <a:r>
              <a:rPr lang="en-US" dirty="0">
                <a:hlinkClick r:id="rId3"/>
              </a:rPr>
              <a:t>https://en.wikipedia.org/wiki/K-mer</a:t>
            </a:r>
            <a:endParaRPr lang="en-US" dirty="0"/>
          </a:p>
          <a:p>
            <a:r>
              <a:rPr lang="en-US" dirty="0"/>
              <a:t> The idea for this competition came from the following paper:</a:t>
            </a:r>
          </a:p>
          <a:p>
            <a:pPr lvl="2"/>
            <a:r>
              <a:rPr lang="en-US" dirty="0"/>
              <a:t>Wood et al., 2020, "Analysis of Identification Method for Bacterial Species and Antibiotic Resistance Genes Using Optical Data From DNA Oligomers", Frontiers in Microbiology, https://www.frontiersin.org/article/10.3389/fmicb.2020.00257</a:t>
            </a:r>
          </a:p>
        </p:txBody>
      </p:sp>
    </p:spTree>
    <p:extLst>
      <p:ext uri="{BB962C8B-B14F-4D97-AF65-F5344CB8AC3E}">
        <p14:creationId xmlns:p14="http://schemas.microsoft.com/office/powerpoint/2010/main" val="262696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2C28EE-6057-4966-824E-0A9733158EEE}"/>
              </a:ext>
            </a:extLst>
          </p:cNvPr>
          <p:cNvSpPr>
            <a:spLocks noGrp="1"/>
          </p:cNvSpPr>
          <p:nvPr>
            <p:ph type="title"/>
          </p:nvPr>
        </p:nvSpPr>
        <p:spPr/>
        <p:txBody>
          <a:bodyPr/>
          <a:lstStyle/>
          <a:p>
            <a:r>
              <a:rPr lang="it-IT" dirty="0"/>
              <a:t>Intro: k-MER SEQUENCES</a:t>
            </a:r>
            <a:endParaRPr lang="en-US" dirty="0"/>
          </a:p>
        </p:txBody>
      </p:sp>
      <p:sp>
        <p:nvSpPr>
          <p:cNvPr id="3" name="Segnaposto contenuto 2">
            <a:extLst>
              <a:ext uri="{FF2B5EF4-FFF2-40B4-BE49-F238E27FC236}">
                <a16:creationId xmlns:a16="http://schemas.microsoft.com/office/drawing/2014/main" id="{BF76283F-4A06-43DA-8F1D-843CDCA26DBC}"/>
              </a:ext>
            </a:extLst>
          </p:cNvPr>
          <p:cNvSpPr>
            <a:spLocks noGrp="1"/>
          </p:cNvSpPr>
          <p:nvPr>
            <p:ph idx="1"/>
          </p:nvPr>
        </p:nvSpPr>
        <p:spPr/>
        <p:txBody>
          <a:bodyPr/>
          <a:lstStyle/>
          <a:p>
            <a:pPr>
              <a:buFont typeface="Wingdings" panose="05000000000000000000" pitchFamily="2" charset="2"/>
              <a:buChar char="§"/>
            </a:pPr>
            <a:r>
              <a:rPr lang="en-US" dirty="0"/>
              <a:t> In bioinformatics, k-</a:t>
            </a:r>
            <a:r>
              <a:rPr lang="en-US" dirty="0" err="1"/>
              <a:t>mers</a:t>
            </a:r>
            <a:r>
              <a:rPr lang="en-US" dirty="0"/>
              <a:t> are substrings of length k contained within a biological sequence</a:t>
            </a:r>
          </a:p>
          <a:p>
            <a:pPr>
              <a:buFont typeface="Wingdings" panose="05000000000000000000" pitchFamily="2" charset="2"/>
              <a:buChar char="§"/>
            </a:pPr>
            <a:r>
              <a:rPr lang="en-US" dirty="0"/>
              <a:t> Primarily used within the context of computational genomics and sequence analysis, in which k-</a:t>
            </a:r>
            <a:r>
              <a:rPr lang="en-US" dirty="0" err="1"/>
              <a:t>mers</a:t>
            </a:r>
            <a:r>
              <a:rPr lang="en-US" dirty="0"/>
              <a:t> are composed of nucleotides (i.e. A, T, G, and C)</a:t>
            </a:r>
          </a:p>
          <a:p>
            <a:pPr>
              <a:buFont typeface="Wingdings" panose="05000000000000000000" pitchFamily="2" charset="2"/>
              <a:buChar char="§"/>
            </a:pPr>
            <a:r>
              <a:rPr lang="en-US" dirty="0"/>
              <a:t> An example of 10-mer is the following DNA segment: </a:t>
            </a:r>
            <a:r>
              <a:rPr lang="en-US" b="1" dirty="0"/>
              <a:t>ATATGGCCTT</a:t>
            </a:r>
            <a:r>
              <a:rPr lang="en-US" dirty="0"/>
              <a:t> </a:t>
            </a:r>
          </a:p>
          <a:p>
            <a:pPr>
              <a:buFont typeface="Wingdings" panose="05000000000000000000" pitchFamily="2" charset="2"/>
              <a:buChar char="§"/>
            </a:pPr>
            <a:r>
              <a:rPr lang="en-US" dirty="0"/>
              <a:t> In this task we will work with data from a genomic analysis technique that has some data compression and data loss</a:t>
            </a:r>
          </a:p>
          <a:p>
            <a:r>
              <a:rPr lang="en-US" dirty="0"/>
              <a:t> In this technique, 10-mer snippets of DNA from bacteria are sampled and analyzed to give the histogram of base count</a:t>
            </a:r>
          </a:p>
          <a:p>
            <a:r>
              <a:rPr lang="en-US" dirty="0"/>
              <a:t> In other words, the DNA segment </a:t>
            </a:r>
            <a:r>
              <a:rPr lang="en-US" b="1" dirty="0"/>
              <a:t>ATATGGCCTT</a:t>
            </a:r>
            <a:r>
              <a:rPr lang="en-US" dirty="0"/>
              <a:t> becomes </a:t>
            </a:r>
            <a:r>
              <a:rPr lang="en-US" b="1" dirty="0"/>
              <a:t>A</a:t>
            </a:r>
            <a:r>
              <a:rPr lang="en-US" b="1" baseline="-25000" dirty="0"/>
              <a:t>2</a:t>
            </a:r>
            <a:r>
              <a:rPr lang="en-US" b="1" dirty="0"/>
              <a:t>T</a:t>
            </a:r>
            <a:r>
              <a:rPr lang="en-US" b="1" baseline="-25000" dirty="0"/>
              <a:t>4</a:t>
            </a:r>
            <a:r>
              <a:rPr lang="en-US" b="1" dirty="0"/>
              <a:t>G</a:t>
            </a:r>
            <a:r>
              <a:rPr lang="en-US" b="1" baseline="-25000" dirty="0"/>
              <a:t>2</a:t>
            </a:r>
            <a:r>
              <a:rPr lang="en-US" b="1" dirty="0"/>
              <a:t>C</a:t>
            </a:r>
            <a:r>
              <a:rPr lang="en-US" b="1" baseline="-25000" dirty="0"/>
              <a:t>2</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9562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F3945D-C908-4A05-B278-7FE2571EFE13}"/>
              </a:ext>
            </a:extLst>
          </p:cNvPr>
          <p:cNvSpPr>
            <a:spLocks noGrp="1"/>
          </p:cNvSpPr>
          <p:nvPr>
            <p:ph type="title"/>
          </p:nvPr>
        </p:nvSpPr>
        <p:spPr/>
        <p:txBody>
          <a:bodyPr/>
          <a:lstStyle/>
          <a:p>
            <a:r>
              <a:rPr lang="it-IT" dirty="0"/>
              <a:t>The task</a:t>
            </a:r>
            <a:endParaRPr lang="en-US" dirty="0"/>
          </a:p>
        </p:txBody>
      </p:sp>
      <p:sp>
        <p:nvSpPr>
          <p:cNvPr id="3" name="Segnaposto contenuto 2">
            <a:extLst>
              <a:ext uri="{FF2B5EF4-FFF2-40B4-BE49-F238E27FC236}">
                <a16:creationId xmlns:a16="http://schemas.microsoft.com/office/drawing/2014/main" id="{EB7CB867-2A0A-4615-8735-EB833B03510D}"/>
              </a:ext>
            </a:extLst>
          </p:cNvPr>
          <p:cNvSpPr>
            <a:spLocks noGrp="1"/>
          </p:cNvSpPr>
          <p:nvPr>
            <p:ph idx="1"/>
          </p:nvPr>
        </p:nvSpPr>
        <p:spPr/>
        <p:txBody>
          <a:bodyPr>
            <a:normAutofit/>
          </a:bodyPr>
          <a:lstStyle/>
          <a:p>
            <a:r>
              <a:rPr lang="en-US" dirty="0"/>
              <a:t> The task is to classify 10 different bacteria species using data extracted from their DNA</a:t>
            </a:r>
          </a:p>
          <a:p>
            <a:r>
              <a:rPr lang="en-US" dirty="0"/>
              <a:t> Each bacterium sample will be described by the normalized spectrum of 286 histograms generated from its DNA</a:t>
            </a:r>
          </a:p>
          <a:p>
            <a:r>
              <a:rPr lang="en-US" dirty="0"/>
              <a:t> In order to generate this spectrum, several 10-mers were sampled from the bacterium DNA and it has been counted how many times each of the 286 histogram possibilities  (e.g., </a:t>
            </a:r>
            <a:r>
              <a:rPr lang="en-US" b="1" dirty="0"/>
              <a:t>A</a:t>
            </a:r>
            <a:r>
              <a:rPr lang="en-US" b="1" baseline="-25000" dirty="0"/>
              <a:t>0</a:t>
            </a:r>
            <a:r>
              <a:rPr lang="en-US" b="1" dirty="0"/>
              <a:t>T</a:t>
            </a:r>
            <a:r>
              <a:rPr lang="en-US" b="1" baseline="-25000" dirty="0"/>
              <a:t>0</a:t>
            </a:r>
            <a:r>
              <a:rPr lang="en-US" b="1" dirty="0"/>
              <a:t>G</a:t>
            </a:r>
            <a:r>
              <a:rPr lang="en-US" b="1" baseline="-25000" dirty="0"/>
              <a:t>0</a:t>
            </a:r>
            <a:r>
              <a:rPr lang="en-US" b="1" dirty="0"/>
              <a:t>C</a:t>
            </a:r>
            <a:r>
              <a:rPr lang="en-US" b="1" baseline="-25000" dirty="0"/>
              <a:t>10</a:t>
            </a:r>
            <a:r>
              <a:rPr lang="en-US" dirty="0"/>
              <a:t> to </a:t>
            </a:r>
            <a:r>
              <a:rPr lang="en-US" b="1" dirty="0"/>
              <a:t>A</a:t>
            </a:r>
            <a:r>
              <a:rPr lang="en-US" b="1" baseline="-25000" dirty="0"/>
              <a:t>10</a:t>
            </a:r>
            <a:r>
              <a:rPr lang="en-US" b="1" dirty="0"/>
              <a:t>T</a:t>
            </a:r>
            <a:r>
              <a:rPr lang="en-US" b="1" baseline="-25000" dirty="0"/>
              <a:t>0</a:t>
            </a:r>
            <a:r>
              <a:rPr lang="en-US" b="1" dirty="0"/>
              <a:t>G</a:t>
            </a:r>
            <a:r>
              <a:rPr lang="en-US" b="1" baseline="-25000" dirty="0"/>
              <a:t>0</a:t>
            </a:r>
            <a:r>
              <a:rPr lang="en-US" b="1" dirty="0"/>
              <a:t>C</a:t>
            </a:r>
            <a:r>
              <a:rPr lang="en-US" b="1" baseline="-25000" dirty="0"/>
              <a:t>0</a:t>
            </a:r>
            <a:r>
              <a:rPr lang="en-US" dirty="0"/>
              <a:t>) occurred</a:t>
            </a:r>
          </a:p>
          <a:p>
            <a:r>
              <a:rPr lang="en-US" dirty="0"/>
              <a:t> Every species has its own characteristic spectrum, and we must predict the bacterium’s name from the spectrum of the sample</a:t>
            </a:r>
          </a:p>
        </p:txBody>
      </p:sp>
    </p:spTree>
    <p:extLst>
      <p:ext uri="{BB962C8B-B14F-4D97-AF65-F5344CB8AC3E}">
        <p14:creationId xmlns:p14="http://schemas.microsoft.com/office/powerpoint/2010/main" val="207166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CEF3EA-4FEF-4E48-B589-EEB7476B2ECA}"/>
              </a:ext>
            </a:extLst>
          </p:cNvPr>
          <p:cNvSpPr>
            <a:spLocks noGrp="1"/>
          </p:cNvSpPr>
          <p:nvPr>
            <p:ph type="title"/>
          </p:nvPr>
        </p:nvSpPr>
        <p:spPr/>
        <p:txBody>
          <a:bodyPr/>
          <a:lstStyle/>
          <a:p>
            <a:r>
              <a:rPr lang="it-IT" dirty="0"/>
              <a:t>The dataset</a:t>
            </a:r>
            <a:endParaRPr lang="en-US" dirty="0"/>
          </a:p>
        </p:txBody>
      </p:sp>
      <p:sp>
        <p:nvSpPr>
          <p:cNvPr id="3" name="Segnaposto contenuto 2">
            <a:extLst>
              <a:ext uri="{FF2B5EF4-FFF2-40B4-BE49-F238E27FC236}">
                <a16:creationId xmlns:a16="http://schemas.microsoft.com/office/drawing/2014/main" id="{E2F792BD-5A9D-496E-88E3-6D34D814A8A8}"/>
              </a:ext>
            </a:extLst>
          </p:cNvPr>
          <p:cNvSpPr>
            <a:spLocks noGrp="1"/>
          </p:cNvSpPr>
          <p:nvPr>
            <p:ph idx="1"/>
          </p:nvPr>
        </p:nvSpPr>
        <p:spPr/>
        <p:txBody>
          <a:bodyPr/>
          <a:lstStyle/>
          <a:p>
            <a:r>
              <a:rPr lang="it-IT" dirty="0"/>
              <a:t> Large dataset with 200000 </a:t>
            </a:r>
            <a:r>
              <a:rPr lang="it-IT" dirty="0" err="1"/>
              <a:t>rows</a:t>
            </a:r>
            <a:endParaRPr lang="it-IT" dirty="0"/>
          </a:p>
          <a:p>
            <a:r>
              <a:rPr lang="it-IT" dirty="0"/>
              <a:t> </a:t>
            </a:r>
            <a:r>
              <a:rPr lang="en-US" dirty="0"/>
              <a:t>Each row of data contains the spectrum of histograms generated by repeated measurements of a bacterium sample, each row containing the output of all 286 histogram possibilities, which then has a bias spectrum (of totally random ATGC) subtracted from the results</a:t>
            </a:r>
          </a:p>
          <a:p>
            <a:r>
              <a:rPr lang="en-US" dirty="0"/>
              <a:t> The data (both train and test) also contains simulated measurement errors (of varying rates) for many of the samples, which makes the problem more challenging</a:t>
            </a:r>
          </a:p>
          <a:p>
            <a:r>
              <a:rPr lang="en-US" dirty="0"/>
              <a:t> Possible problem: </a:t>
            </a:r>
            <a:r>
              <a:rPr lang="en-US" dirty="0">
                <a:solidFill>
                  <a:srgbClr val="FF0000"/>
                </a:solidFill>
              </a:rPr>
              <a:t>Curse of dimensionality</a:t>
            </a:r>
            <a:endParaRPr lang="en-US" dirty="0"/>
          </a:p>
        </p:txBody>
      </p:sp>
    </p:spTree>
    <p:extLst>
      <p:ext uri="{BB962C8B-B14F-4D97-AF65-F5344CB8AC3E}">
        <p14:creationId xmlns:p14="http://schemas.microsoft.com/office/powerpoint/2010/main" val="121353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B8ACC55-5281-4665-B9B1-55DD85337143}"/>
              </a:ext>
            </a:extLst>
          </p:cNvPr>
          <p:cNvSpPr>
            <a:spLocks noGrp="1"/>
          </p:cNvSpPr>
          <p:nvPr>
            <p:ph type="title"/>
          </p:nvPr>
        </p:nvSpPr>
        <p:spPr>
          <a:xfrm>
            <a:off x="4713224" y="1105351"/>
            <a:ext cx="6353967" cy="3023981"/>
          </a:xfrm>
        </p:spPr>
        <p:txBody>
          <a:bodyPr vert="horz" lIns="91440" tIns="45720" rIns="91440" bIns="45720" rtlCol="0" anchor="b">
            <a:normAutofit/>
          </a:bodyPr>
          <a:lstStyle/>
          <a:p>
            <a:r>
              <a:rPr lang="en-US" sz="4800" spc="200">
                <a:solidFill>
                  <a:srgbClr val="FFFFFF"/>
                </a:solidFill>
              </a:rPr>
              <a:t>Proposed solution</a:t>
            </a:r>
          </a:p>
        </p:txBody>
      </p:sp>
      <p:cxnSp>
        <p:nvCxnSpPr>
          <p:cNvPr id="26" name="Straight Connector 18">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7" name="Rectangle 20">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143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9EC031-730B-4FEF-AFF0-04FF3C3FCDF3}"/>
              </a:ext>
            </a:extLst>
          </p:cNvPr>
          <p:cNvSpPr>
            <a:spLocks noGrp="1"/>
          </p:cNvSpPr>
          <p:nvPr>
            <p:ph type="title"/>
          </p:nvPr>
        </p:nvSpPr>
        <p:spPr/>
        <p:txBody>
          <a:bodyPr/>
          <a:lstStyle/>
          <a:p>
            <a:r>
              <a:rPr lang="en-US" dirty="0"/>
              <a:t>Dimensionality</a:t>
            </a:r>
            <a:r>
              <a:rPr lang="it-IT" dirty="0"/>
              <a:t> </a:t>
            </a:r>
            <a:r>
              <a:rPr lang="en-US" dirty="0"/>
              <a:t>reduction</a:t>
            </a:r>
          </a:p>
        </p:txBody>
      </p:sp>
      <p:sp>
        <p:nvSpPr>
          <p:cNvPr id="3" name="Segnaposto contenuto 2">
            <a:extLst>
              <a:ext uri="{FF2B5EF4-FFF2-40B4-BE49-F238E27FC236}">
                <a16:creationId xmlns:a16="http://schemas.microsoft.com/office/drawing/2014/main" id="{0F2B2149-A3F6-46FD-9881-320F5E0AF80A}"/>
              </a:ext>
            </a:extLst>
          </p:cNvPr>
          <p:cNvSpPr>
            <a:spLocks noGrp="1"/>
          </p:cNvSpPr>
          <p:nvPr>
            <p:ph idx="1"/>
          </p:nvPr>
        </p:nvSpPr>
        <p:spPr/>
        <p:txBody>
          <a:bodyPr>
            <a:normAutofit/>
          </a:bodyPr>
          <a:lstStyle/>
          <a:p>
            <a:r>
              <a:rPr lang="it-IT" dirty="0"/>
              <a:t> </a:t>
            </a:r>
            <a:r>
              <a:rPr lang="en-US" dirty="0"/>
              <a:t>Principal</a:t>
            </a:r>
            <a:r>
              <a:rPr lang="it-IT" dirty="0"/>
              <a:t> Component Analysis (</a:t>
            </a:r>
            <a:r>
              <a:rPr lang="it-IT" b="1" dirty="0"/>
              <a:t>PCA</a:t>
            </a:r>
            <a:r>
              <a:rPr lang="it-IT" dirty="0"/>
              <a:t>) to </a:t>
            </a:r>
            <a:r>
              <a:rPr lang="en-US" dirty="0"/>
              <a:t>project each data point onto only the first few principal components to obtain lower-dimensional data while preserving as much of the data's variation as possible</a:t>
            </a:r>
          </a:p>
          <a:p>
            <a:r>
              <a:rPr lang="en-US" dirty="0"/>
              <a:t> Feature standardization before PCA in order to remove the mean and scaling to unit variance</a:t>
            </a:r>
          </a:p>
        </p:txBody>
      </p:sp>
    </p:spTree>
    <p:extLst>
      <p:ext uri="{BB962C8B-B14F-4D97-AF65-F5344CB8AC3E}">
        <p14:creationId xmlns:p14="http://schemas.microsoft.com/office/powerpoint/2010/main" val="302755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E3CA63-F7F2-4E5C-AE4C-9A5CDCED81E0}"/>
              </a:ext>
            </a:extLst>
          </p:cNvPr>
          <p:cNvSpPr>
            <a:spLocks noGrp="1"/>
          </p:cNvSpPr>
          <p:nvPr>
            <p:ph type="title"/>
          </p:nvPr>
        </p:nvSpPr>
        <p:spPr>
          <a:xfrm>
            <a:off x="1024129" y="585216"/>
            <a:ext cx="4431792" cy="1499616"/>
          </a:xfrm>
        </p:spPr>
        <p:txBody>
          <a:bodyPr>
            <a:normAutofit/>
          </a:bodyPr>
          <a:lstStyle/>
          <a:p>
            <a:r>
              <a:rPr lang="en-US" dirty="0"/>
              <a:t>Grid search on </a:t>
            </a:r>
            <a:r>
              <a:rPr lang="en-US" dirty="0" err="1"/>
              <a:t>pca</a:t>
            </a:r>
            <a:endParaRPr lang="en-US" dirty="0"/>
          </a:p>
        </p:txBody>
      </p:sp>
      <p:sp>
        <p:nvSpPr>
          <p:cNvPr id="3" name="Segnaposto contenuto 2">
            <a:extLst>
              <a:ext uri="{FF2B5EF4-FFF2-40B4-BE49-F238E27FC236}">
                <a16:creationId xmlns:a16="http://schemas.microsoft.com/office/drawing/2014/main" id="{D1660085-B09B-4C94-906F-FDB0A6B782EA}"/>
              </a:ext>
            </a:extLst>
          </p:cNvPr>
          <p:cNvSpPr>
            <a:spLocks noGrp="1"/>
          </p:cNvSpPr>
          <p:nvPr>
            <p:ph idx="1"/>
          </p:nvPr>
        </p:nvSpPr>
        <p:spPr>
          <a:xfrm>
            <a:off x="1024128" y="2286000"/>
            <a:ext cx="4429615" cy="3931920"/>
          </a:xfrm>
        </p:spPr>
        <p:txBody>
          <a:bodyPr>
            <a:normAutofit/>
          </a:bodyPr>
          <a:lstStyle/>
          <a:p>
            <a:r>
              <a:rPr lang="en-US" dirty="0"/>
              <a:t> Grid-search with cross validation to find the best number of output dimensions from the PCA transformation</a:t>
            </a:r>
          </a:p>
          <a:p>
            <a:r>
              <a:rPr lang="en-US" dirty="0"/>
              <a:t> Decision Tree Classifier used to produce reference scores</a:t>
            </a:r>
          </a:p>
          <a:p>
            <a:r>
              <a:rPr lang="en-US" dirty="0"/>
              <a:t> The best transformation found reduced the number of features from 286 to less than 10</a:t>
            </a:r>
          </a:p>
          <a:p>
            <a:pPr marL="0" indent="0">
              <a:buNone/>
            </a:pPr>
            <a:endParaRPr lang="en-US" dirty="0"/>
          </a:p>
        </p:txBody>
      </p:sp>
      <p:pic>
        <p:nvPicPr>
          <p:cNvPr id="7" name="Immagine 6">
            <a:extLst>
              <a:ext uri="{FF2B5EF4-FFF2-40B4-BE49-F238E27FC236}">
                <a16:creationId xmlns:a16="http://schemas.microsoft.com/office/drawing/2014/main" id="{E7A7B7DC-9561-49C3-A1E8-01377BA91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83181"/>
            <a:ext cx="5455921" cy="2891638"/>
          </a:xfrm>
          <a:prstGeom prst="rect">
            <a:avLst/>
          </a:prstGeom>
        </p:spPr>
      </p:pic>
    </p:spTree>
    <p:extLst>
      <p:ext uri="{BB962C8B-B14F-4D97-AF65-F5344CB8AC3E}">
        <p14:creationId xmlns:p14="http://schemas.microsoft.com/office/powerpoint/2010/main" val="46761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70DA35-65B7-4BF2-B2F6-3388D56076E8}"/>
              </a:ext>
            </a:extLst>
          </p:cNvPr>
          <p:cNvSpPr>
            <a:spLocks noGrp="1"/>
          </p:cNvSpPr>
          <p:nvPr>
            <p:ph type="title"/>
          </p:nvPr>
        </p:nvSpPr>
        <p:spPr/>
        <p:txBody>
          <a:bodyPr/>
          <a:lstStyle/>
          <a:p>
            <a:r>
              <a:rPr lang="en-US" dirty="0"/>
              <a:t>Model selection</a:t>
            </a:r>
          </a:p>
        </p:txBody>
      </p:sp>
      <p:sp>
        <p:nvSpPr>
          <p:cNvPr id="3" name="Segnaposto contenuto 2">
            <a:extLst>
              <a:ext uri="{FF2B5EF4-FFF2-40B4-BE49-F238E27FC236}">
                <a16:creationId xmlns:a16="http://schemas.microsoft.com/office/drawing/2014/main" id="{2AF35C25-0AC2-4EA9-A695-CE1602ECE55D}"/>
              </a:ext>
            </a:extLst>
          </p:cNvPr>
          <p:cNvSpPr>
            <a:spLocks noGrp="1"/>
          </p:cNvSpPr>
          <p:nvPr>
            <p:ph idx="1"/>
          </p:nvPr>
        </p:nvSpPr>
        <p:spPr/>
        <p:txBody>
          <a:bodyPr/>
          <a:lstStyle/>
          <a:p>
            <a:r>
              <a:rPr lang="it-IT" dirty="0"/>
              <a:t> </a:t>
            </a:r>
            <a:r>
              <a:rPr lang="en-US" dirty="0"/>
              <a:t>Four different machine learning models have been considered:</a:t>
            </a:r>
          </a:p>
          <a:p>
            <a:pPr lvl="2"/>
            <a:r>
              <a:rPr lang="en-US" sz="1800" dirty="0"/>
              <a:t> Decision Tree</a:t>
            </a:r>
          </a:p>
          <a:p>
            <a:pPr lvl="2"/>
            <a:r>
              <a:rPr lang="en-US" sz="1800" dirty="0"/>
              <a:t> Random Forest</a:t>
            </a:r>
          </a:p>
          <a:p>
            <a:pPr lvl="2"/>
            <a:r>
              <a:rPr lang="en-US" sz="1800" dirty="0"/>
              <a:t> Extremely Randomized Trees</a:t>
            </a:r>
          </a:p>
          <a:p>
            <a:pPr lvl="2"/>
            <a:r>
              <a:rPr lang="en-US" sz="1800" dirty="0"/>
              <a:t> Deep Neural Network</a:t>
            </a:r>
          </a:p>
          <a:p>
            <a:r>
              <a:rPr lang="en-US" dirty="0"/>
              <a:t> The first three non-deep models were tested using grid search with cross validation to perform hyper-parameters tuning</a:t>
            </a:r>
          </a:p>
          <a:p>
            <a:r>
              <a:rPr lang="en-US" dirty="0"/>
              <a:t> The deep neural network were trained and validated using a more classical train-validation dataset split</a:t>
            </a:r>
          </a:p>
        </p:txBody>
      </p:sp>
    </p:spTree>
    <p:extLst>
      <p:ext uri="{BB962C8B-B14F-4D97-AF65-F5344CB8AC3E}">
        <p14:creationId xmlns:p14="http://schemas.microsoft.com/office/powerpoint/2010/main" val="258008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5AF657-D693-4C53-ADAE-9BE98A9333FE}"/>
              </a:ext>
            </a:extLst>
          </p:cNvPr>
          <p:cNvSpPr>
            <a:spLocks noGrp="1"/>
          </p:cNvSpPr>
          <p:nvPr>
            <p:ph type="title"/>
          </p:nvPr>
        </p:nvSpPr>
        <p:spPr>
          <a:xfrm>
            <a:off x="1024129" y="585216"/>
            <a:ext cx="4431792" cy="1499616"/>
          </a:xfrm>
        </p:spPr>
        <p:txBody>
          <a:bodyPr>
            <a:normAutofit/>
          </a:bodyPr>
          <a:lstStyle/>
          <a:p>
            <a:r>
              <a:rPr lang="it-IT"/>
              <a:t>Decision tree</a:t>
            </a:r>
            <a:endParaRPr lang="en-US" dirty="0"/>
          </a:p>
        </p:txBody>
      </p:sp>
      <p:sp>
        <p:nvSpPr>
          <p:cNvPr id="3" name="Segnaposto contenuto 2">
            <a:extLst>
              <a:ext uri="{FF2B5EF4-FFF2-40B4-BE49-F238E27FC236}">
                <a16:creationId xmlns:a16="http://schemas.microsoft.com/office/drawing/2014/main" id="{7D949B2A-6A3F-4C8F-BC4C-36C4F7341EED}"/>
              </a:ext>
            </a:extLst>
          </p:cNvPr>
          <p:cNvSpPr>
            <a:spLocks noGrp="1"/>
          </p:cNvSpPr>
          <p:nvPr>
            <p:ph idx="1"/>
          </p:nvPr>
        </p:nvSpPr>
        <p:spPr>
          <a:xfrm>
            <a:off x="1024128" y="2286000"/>
            <a:ext cx="4429615" cy="3931920"/>
          </a:xfrm>
        </p:spPr>
        <p:txBody>
          <a:bodyPr>
            <a:normAutofit/>
          </a:bodyPr>
          <a:lstStyle/>
          <a:p>
            <a:r>
              <a:rPr lang="en-US" dirty="0"/>
              <a:t> The decision tree was tested varying its max depth in order to obtain a good variance-bias trade-off</a:t>
            </a:r>
          </a:p>
          <a:p>
            <a:pPr marL="0" indent="0">
              <a:buNone/>
            </a:pPr>
            <a:endParaRPr lang="en-US" dirty="0"/>
          </a:p>
        </p:txBody>
      </p:sp>
      <p:pic>
        <p:nvPicPr>
          <p:cNvPr id="5" name="Immagine 4">
            <a:extLst>
              <a:ext uri="{FF2B5EF4-FFF2-40B4-BE49-F238E27FC236}">
                <a16:creationId xmlns:a16="http://schemas.microsoft.com/office/drawing/2014/main" id="{72F41378-0CE9-4C36-82F9-EA20C88CB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49082"/>
            <a:ext cx="5455921" cy="2959836"/>
          </a:xfrm>
          <a:prstGeom prst="rect">
            <a:avLst/>
          </a:prstGeom>
        </p:spPr>
      </p:pic>
    </p:spTree>
    <p:extLst>
      <p:ext uri="{BB962C8B-B14F-4D97-AF65-F5344CB8AC3E}">
        <p14:creationId xmlns:p14="http://schemas.microsoft.com/office/powerpoint/2010/main" val="3912668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e">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e">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407</TotalTime>
  <Words>823</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17</vt:i4>
      </vt:variant>
    </vt:vector>
  </HeadingPairs>
  <TitlesOfParts>
    <vt:vector size="23" baseType="lpstr">
      <vt:lpstr>-apple-system</vt:lpstr>
      <vt:lpstr>Tw Cen MT</vt:lpstr>
      <vt:lpstr>Tw Cen MT Condensed</vt:lpstr>
      <vt:lpstr>Wingdings</vt:lpstr>
      <vt:lpstr>Wingdings 3</vt:lpstr>
      <vt:lpstr>Integrale</vt:lpstr>
      <vt:lpstr>Predicting bacteria species based on repeated lossy measurements of DNA snippets</vt:lpstr>
      <vt:lpstr>Intro: k-MER SEQUENCES</vt:lpstr>
      <vt:lpstr>The task</vt:lpstr>
      <vt:lpstr>The dataset</vt:lpstr>
      <vt:lpstr>Proposed solution</vt:lpstr>
      <vt:lpstr>Dimensionality reduction</vt:lpstr>
      <vt:lpstr>Grid search on pca</vt:lpstr>
      <vt:lpstr>Model selection</vt:lpstr>
      <vt:lpstr>Decision tree</vt:lpstr>
      <vt:lpstr>Random forest</vt:lpstr>
      <vt:lpstr>Extremely randomized trees</vt:lpstr>
      <vt:lpstr>Deep neural network</vt:lpstr>
      <vt:lpstr>Final pipeline</vt:lpstr>
      <vt:lpstr>Final model evaluation</vt:lpstr>
      <vt:lpstr>Results on test set</vt:lpstr>
      <vt:lpstr>Kaggle submission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bacteria species based on repeated lossy measurements of DNA snippets</dc:title>
  <dc:creator>Giulio Vaccari - giulio.vaccari2@studio.unibo.it</dc:creator>
  <cp:lastModifiedBy>Giulio Vaccari - giulio.vaccari2@studio.unibo.it</cp:lastModifiedBy>
  <cp:revision>15</cp:revision>
  <dcterms:created xsi:type="dcterms:W3CDTF">2022-03-14T15:00:21Z</dcterms:created>
  <dcterms:modified xsi:type="dcterms:W3CDTF">2022-03-16T17:41:46Z</dcterms:modified>
</cp:coreProperties>
</file>