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6"/>
  </p:sldMasterIdLst>
  <p:notesMasterIdLst>
    <p:notesMasterId r:id="rId9"/>
  </p:notesMasterIdLst>
  <p:sldIdLst>
    <p:sldId id="314" r:id="rId7"/>
    <p:sldId id="315" r:id="rId8"/>
  </p:sldIdLst>
  <p:sldSz cx="12192000" cy="6858000"/>
  <p:notesSz cx="6794500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el- und Trennerfolien" id="{2E54794A-1C70-4055-BA0C-047E9C8E06B2}">
          <p14:sldIdLst/>
        </p14:section>
        <p14:section name="Inhalt" id="{9143C095-ADCB-48C6-BBF9-4399ACA44AAA}">
          <p14:sldIdLst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3" pos="3817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2931" userDrawn="1">
          <p15:clr>
            <a:srgbClr val="A4A3A4"/>
          </p15:clr>
        </p15:guide>
        <p15:guide id="8" orient="horz" pos="3793" userDrawn="1">
          <p15:clr>
            <a:srgbClr val="A4A3A4"/>
          </p15:clr>
        </p15:guide>
        <p15:guide id="9" orient="horz" pos="1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8394"/>
    <a:srgbClr val="C8D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4" autoAdjust="0"/>
    <p:restoredTop sz="89620" autoAdjust="0"/>
  </p:normalViewPr>
  <p:slideViewPr>
    <p:cSldViewPr snapToGrid="0" showGuides="1">
      <p:cViewPr varScale="1">
        <p:scale>
          <a:sx n="142" d="100"/>
          <a:sy n="142" d="100"/>
        </p:scale>
        <p:origin x="336" y="192"/>
      </p:cViewPr>
      <p:guideLst>
        <p:guide pos="3817"/>
        <p:guide orient="horz" pos="1117"/>
        <p:guide orient="horz" pos="3884"/>
        <p:guide orient="horz" pos="1865"/>
        <p:guide orient="horz" pos="2931"/>
        <p:guide orient="horz" pos="3793"/>
        <p:guide orient="horz" pos="1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55D82-92B1-4EBA-AF01-9D30101EF318}" type="datetimeFigureOut">
              <a:rPr lang="de-DE" smtClean="0"/>
              <a:t>25.06.20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D3910-EA15-4AD1-B5F5-16783FD382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77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1301831" y="1701098"/>
            <a:ext cx="8428324" cy="1439862"/>
          </a:xfrm>
          <a:prstGeom prst="rect">
            <a:avLst/>
          </a:prstGeom>
        </p:spPr>
        <p:txBody>
          <a:bodyPr bIns="0">
            <a:noAutofit/>
          </a:bodyPr>
          <a:lstStyle>
            <a:lvl1pPr>
              <a:defRPr sz="4923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311032" y="3356991"/>
            <a:ext cx="8428322" cy="1584898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969" b="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0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1"/>
            <a:ext cx="3713524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7593376" cy="56034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877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1"/>
            <a:ext cx="3715113" cy="5608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10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48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344139" y="884238"/>
            <a:ext cx="11506201" cy="5613761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6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2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  <p:sp>
        <p:nvSpPr>
          <p:cNvPr id="6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3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65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chemeClr val="tx2"/>
              </a:buClr>
              <a:defRPr lang="de-DE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Informationen zur Modeling Guideline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1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2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5366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3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070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9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8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4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47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0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99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21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1051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55600" y="5491987"/>
            <a:ext cx="11482388" cy="1000888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648000" tIns="216000" rIns="288000" bIns="216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3503" y="5815987"/>
            <a:ext cx="1008000" cy="360000"/>
          </a:xfrm>
          <a:prstGeom prst="triangle">
            <a:avLst/>
          </a:prstGeom>
          <a:solidFill>
            <a:srgbClr val="ADC22D"/>
          </a:solidFill>
          <a:ln w="571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 dirty="0"/>
              <a:t> .</a:t>
            </a:r>
            <a:endParaRPr lang="en-US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  <p:sp>
        <p:nvSpPr>
          <p:cNvPr id="15" name="Titelplatzhalter 6"/>
          <p:cNvSpPr>
            <a:spLocks noGrp="1"/>
          </p:cNvSpPr>
          <p:nvPr>
            <p:ph type="title" hasCustomPrompt="1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Überschrift (24pt)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6830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0021278" y="6586538"/>
            <a:ext cx="1045307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985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endParaRPr lang="de-DE" sz="2215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5" name="Rectangle 130"/>
          <p:cNvSpPr>
            <a:spLocks noChangeArrowheads="1"/>
          </p:cNvSpPr>
          <p:nvPr/>
        </p:nvSpPr>
        <p:spPr bwMode="gray">
          <a:xfrm>
            <a:off x="9650107" y="6586538"/>
            <a:ext cx="1577058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 dirty="0">
                <a:solidFill>
                  <a:schemeClr val="accent2"/>
                </a:solidFill>
                <a:latin typeface="+mn-lt"/>
                <a:cs typeface="+mn-cs"/>
              </a:rPr>
              <a:t> © Smart Mechatronics</a:t>
            </a:r>
            <a:endParaRPr lang="de-DE" sz="1600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2150" y="155414"/>
            <a:ext cx="2185867" cy="465300"/>
          </a:xfrm>
          <a:prstGeom prst="rect">
            <a:avLst/>
          </a:prstGeom>
        </p:spPr>
      </p:pic>
      <p:sp>
        <p:nvSpPr>
          <p:cNvPr id="14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127667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Informationen zur Modeling Guideline</a:t>
            </a:r>
            <a:endParaRPr lang="de-DE" dirty="0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4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5pPr>
      <a:lvl6pPr marL="56272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6pPr>
      <a:lvl7pPr marL="112544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7pPr>
      <a:lvl8pPr marL="168816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8pPr>
      <a:lvl9pPr marL="2250887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8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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3" pitchFamily="18" charset="2"/>
        <a:buChar char="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" pitchFamily="2" charset="2"/>
        <a:buChar char="§"/>
        <a:tabLst>
          <a:tab pos="1522413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7188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0700" indent="-358775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110000"/>
        </a:lnSpc>
        <a:spcBef>
          <a:spcPts val="862"/>
        </a:spcBef>
        <a:buClr>
          <a:schemeClr val="tx2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224">
          <p15:clr>
            <a:srgbClr val="F26B43"/>
          </p15:clr>
        </p15:guide>
        <p15:guide id="3" pos="7457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4090">
          <p15:clr>
            <a:srgbClr val="F26B43"/>
          </p15:clr>
        </p15:guide>
        <p15:guide id="6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r>
              <a:rPr lang="de-DE" dirty="0"/>
              <a:t>Montorio:</a:t>
            </a:r>
          </a:p>
          <a:p>
            <a:pPr lvl="1"/>
            <a:r>
              <a:rPr lang="de-DE" dirty="0"/>
              <a:t>Bugfixing</a:t>
            </a:r>
          </a:p>
          <a:p>
            <a:pPr lvl="1"/>
            <a:r>
              <a:rPr lang="de-DE" dirty="0"/>
              <a:t>Weiterhin langsame Personenerkennung auf </a:t>
            </a:r>
            <a:r>
              <a:rPr lang="de-DE" dirty="0" err="1"/>
              <a:t>Raspberry</a:t>
            </a:r>
            <a:r>
              <a:rPr lang="de-DE" dirty="0"/>
              <a:t> Pi (Code Review mit </a:t>
            </a:r>
            <a:r>
              <a:rPr lang="de-DE" dirty="0" err="1"/>
              <a:t>BeMo</a:t>
            </a:r>
            <a:r>
              <a:rPr lang="de-DE" dirty="0"/>
              <a:t> im Anschluss)</a:t>
            </a:r>
          </a:p>
          <a:p>
            <a:pPr lvl="1"/>
            <a:endParaRPr lang="de-DE" dirty="0"/>
          </a:p>
          <a:p>
            <a:r>
              <a:rPr lang="de-DE" dirty="0"/>
              <a:t>Dittmann:</a:t>
            </a:r>
          </a:p>
          <a:p>
            <a:pPr lvl="1"/>
            <a:r>
              <a:rPr lang="de-DE" dirty="0"/>
              <a:t>Klassifizierung von bedienungsorientierter Sprache ggf. mit Neuronalen Netzwerk (Clustern)</a:t>
            </a:r>
          </a:p>
          <a:p>
            <a:pPr lvl="1"/>
            <a:r>
              <a:rPr lang="de-DE" dirty="0"/>
              <a:t>Erster Versuch lieferte gute Ergebnisse</a:t>
            </a:r>
          </a:p>
          <a:p>
            <a:pPr lvl="1"/>
            <a:endParaRPr lang="de-DE" dirty="0"/>
          </a:p>
          <a:p>
            <a:r>
              <a:rPr lang="de-DE" dirty="0"/>
              <a:t>Beide:</a:t>
            </a:r>
          </a:p>
          <a:p>
            <a:pPr lvl="1"/>
            <a:r>
              <a:rPr lang="de-DE" dirty="0"/>
              <a:t>Lastenheft und Verifikationsplan</a:t>
            </a:r>
          </a:p>
          <a:p>
            <a:pPr lvl="1"/>
            <a:r>
              <a:rPr lang="de-DE" dirty="0"/>
              <a:t>Meilensteinplan erweitert bis zum 31.10</a:t>
            </a:r>
          </a:p>
          <a:p>
            <a:pPr lvl="1"/>
            <a:r>
              <a:rPr lang="de-DE" dirty="0"/>
              <a:t>Vertrag bei Smart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07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5473019"/>
          </a:xfrm>
        </p:spPr>
        <p:txBody>
          <a:bodyPr/>
          <a:lstStyle/>
          <a:p>
            <a:r>
              <a:rPr lang="de-DE" dirty="0"/>
              <a:t>Erkennen bedienungsorientierter Sprache</a:t>
            </a:r>
          </a:p>
          <a:p>
            <a:endParaRPr lang="de-DE" dirty="0"/>
          </a:p>
          <a:p>
            <a:r>
              <a:rPr lang="de-DE" dirty="0"/>
              <a:t>Feinheiten Personenerkennung</a:t>
            </a:r>
          </a:p>
          <a:p>
            <a:endParaRPr lang="de-DE" dirty="0"/>
          </a:p>
          <a:p>
            <a:r>
              <a:rPr lang="de-DE" dirty="0"/>
              <a:t>Entwurf State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Informationen zur Modeling Guideline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10.2019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27725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mart">
  <a:themeElements>
    <a:clrScheme name="Benutzerdefiniert 1">
      <a:dk1>
        <a:sysClr val="windowText" lastClr="000000"/>
      </a:dk1>
      <a:lt1>
        <a:sysClr val="window" lastClr="FFFFFF"/>
      </a:lt1>
      <a:dk2>
        <a:srgbClr val="0060A9"/>
      </a:dk2>
      <a:lt2>
        <a:srgbClr val="D2D8DC"/>
      </a:lt2>
      <a:accent1>
        <a:srgbClr val="0060A9"/>
      </a:accent1>
      <a:accent2>
        <a:srgbClr val="A3B7DA"/>
      </a:accent2>
      <a:accent3>
        <a:srgbClr val="748394"/>
      </a:accent3>
      <a:accent4>
        <a:srgbClr val="FFE600"/>
      </a:accent4>
      <a:accent5>
        <a:srgbClr val="006600"/>
      </a:accent5>
      <a:accent6>
        <a:srgbClr val="B6070A"/>
      </a:accent6>
      <a:hlink>
        <a:srgbClr val="006EC2"/>
      </a:hlink>
      <a:folHlink>
        <a:srgbClr val="800080"/>
      </a:folHlink>
    </a:clrScheme>
    <a:fontScheme name="Master Smar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Master Smar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  <a:ln w="19050" cap="flat" cmpd="sng" algn="ctr">
          <a:solidFill>
            <a:srgbClr val="0060A9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Smart Grün">
      <a:srgbClr val="ADC22D"/>
    </a:custClr>
    <a:custClr name="Smart Orange">
      <a:srgbClr val="DC931A"/>
    </a:custClr>
    <a:custClr name="Smart Dunkelblau">
      <a:srgbClr val="283F64"/>
    </a:custClr>
  </a:custClrLst>
  <a:extLst>
    <a:ext uri="{05A4C25C-085E-4340-85A3-A5531E510DB2}">
      <thm15:themeFamily xmlns:thm15="http://schemas.microsoft.com/office/thememl/2012/main" name="Designvorlage.potx" id="{31D03E13-31BB-4AB1-95B7-0106BE1EC14C}" vid="{7DE87D3C-D34E-47B4-8BE1-28FD1924A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2ea6ee43248479fb8bd9165cf026a xmlns="b85a9d60-6535-41ad-bf5c-23a8b594cd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f9f550ab-d043-4f5a-97bd-52764d9a66d8</TermId>
        </TermInfo>
      </Terms>
    </n472ea6ee43248479fb8bd9165cf026a>
    <_dlc_DocId xmlns="ed5c7061-1de8-4387-89c6-d21a66c01b33">SMMQM-2-392</_dlc_DocId>
    <_dlc_DocIdUrl xmlns="ed5c7061-1de8-4387-89c6-d21a66c01b33">
      <Url>https://qm.smart-mechatronics.de/_layouts/15/DocIdRedir.aspx?ID=SMMQM-2-392</Url>
      <Description>SMMQM-2-392</Description>
    </_dlc_DocIdUrl>
    <TaxCatchAll xmlns="ed5c7061-1de8-4387-89c6-d21a66c01b33">
      <Value>1</Value>
    </TaxCatchAll>
    <l228be0177a34db3828e80e3fa65188a xmlns="b85a9d60-6535-41ad-bf5c-23a8b594cd63">
      <Terms xmlns="http://schemas.microsoft.com/office/infopath/2007/PartnerControls"/>
    </l228be0177a34db3828e80e3fa65188a>
    <TaxKeywordTaxHTField xmlns="ed5c7061-1de8-4387-89c6-d21a66c01b33">
      <Terms xmlns="http://schemas.microsoft.com/office/infopath/2007/PartnerControls"/>
    </TaxKeywordTaxHTField>
    <baca3e887ca7480a9d7450c9bf4a3684 xmlns="b85a9d60-6535-41ad-bf5c-23a8b594cd63">
      <Terms xmlns="http://schemas.microsoft.com/office/infopath/2007/PartnerControls"/>
    </baca3e887ca7480a9d7450c9bf4a3684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BD9003812289408EA7333BCACF44FC" ma:contentTypeVersion="12" ma:contentTypeDescription="Ein neues Dokument erstellen." ma:contentTypeScope="" ma:versionID="0c5c1046a88a933084f5a8197ebf6a23">
  <xsd:schema xmlns:xsd="http://www.w3.org/2001/XMLSchema" xmlns:xs="http://www.w3.org/2001/XMLSchema" xmlns:p="http://schemas.microsoft.com/office/2006/metadata/properties" xmlns:ns2="b85a9d60-6535-41ad-bf5c-23a8b594cd63" xmlns:ns3="ed5c7061-1de8-4387-89c6-d21a66c01b33" targetNamespace="http://schemas.microsoft.com/office/2006/metadata/properties" ma:root="true" ma:fieldsID="f2895043163c27cc329504fc8636e150" ns2:_="" ns3:_="">
    <xsd:import namespace="b85a9d60-6535-41ad-bf5c-23a8b594cd63"/>
    <xsd:import namespace="ed5c7061-1de8-4387-89c6-d21a66c01b33"/>
    <xsd:element name="properties">
      <xsd:complexType>
        <xsd:sequence>
          <xsd:element name="documentManagement">
            <xsd:complexType>
              <xsd:all>
                <xsd:element ref="ns2:n472ea6ee43248479fb8bd9165cf026a" minOccurs="0"/>
                <xsd:element ref="ns3:TaxCatchAll" minOccurs="0"/>
                <xsd:element ref="ns3:TaxKeywordTaxHTField" minOccurs="0"/>
                <xsd:element ref="ns2:baca3e887ca7480a9d7450c9bf4a3684" minOccurs="0"/>
                <xsd:element ref="ns2:l228be0177a34db3828e80e3fa65188a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a9d60-6535-41ad-bf5c-23a8b594cd63" elementFormDefault="qualified">
    <xsd:import namespace="http://schemas.microsoft.com/office/2006/documentManagement/types"/>
    <xsd:import namespace="http://schemas.microsoft.com/office/infopath/2007/PartnerControls"/>
    <xsd:element name="n472ea6ee43248479fb8bd9165cf026a" ma:index="9" nillable="true" ma:taxonomy="true" ma:internalName="n472ea6ee43248479fb8bd9165cf026a" ma:taxonomyFieldName="Inhaltsart" ma:displayName="Inhaltsart" ma:default="" ma:fieldId="{7472ea6e-e432-4847-9fb8-bd9165cf026a}" ma:sspId="2e2829cc-aa2a-46b2-a28b-c9f97d3d1cb4" ma:termSetId="767c6171-8aee-45fe-9245-6574c4a98c8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aca3e887ca7480a9d7450c9bf4a3684" ma:index="14" nillable="true" ma:taxonomy="true" ma:internalName="baca3e887ca7480a9d7450c9bf4a3684" ma:taxonomyFieldName="Organisation" ma:displayName="Organisation" ma:default="" ma:fieldId="{baca3e88-7ca7-480a-9d74-50c9bf4a3684}" ma:taxonomyMulti="true" ma:sspId="2e2829cc-aa2a-46b2-a28b-c9f97d3d1cb4" ma:termSetId="e3389e6f-2df5-4eb9-a59a-38e053c8fa8f" ma:anchorId="272604aa-3b6b-45a0-a37b-82e69713eb6d" ma:open="false" ma:isKeyword="false">
      <xsd:complexType>
        <xsd:sequence>
          <xsd:element ref="pc:Terms" minOccurs="0" maxOccurs="1"/>
        </xsd:sequence>
      </xsd:complexType>
    </xsd:element>
    <xsd:element name="l228be0177a34db3828e80e3fa65188a" ma:index="16" nillable="true" ma:taxonomy="true" ma:internalName="l228be0177a34db3828e80e3fa65188a" ma:taxonomyFieldName="GJ" ma:displayName="GJ" ma:default="" ma:fieldId="{5228be01-77a3-4db3-828e-80e3fa65188a}" ma:taxonomyMulti="true" ma:sspId="2e2829cc-aa2a-46b2-a28b-c9f97d3d1cb4" ma:termSetId="e3389e6f-2df5-4eb9-a59a-38e053c8fa8f" ma:anchorId="b48e39cb-534e-47f5-8a32-3ac0545ff679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5c7061-1de8-4387-89c6-d21a66c01b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813fb6-496b-4d3a-8b99-ceada4826d4f}" ma:internalName="TaxCatchAll" ma:showField="CatchAllData" ma:web="ed5c7061-1de8-4387-89c6-d21a66c01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Freitext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_dlc_DocId" ma:index="17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8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2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940796-2B28-46D6-A019-405D01B8DF60}">
  <ds:schemaRefs>
    <ds:schemaRef ds:uri="http://purl.org/dc/terms/"/>
    <ds:schemaRef ds:uri="b85a9d60-6535-41ad-bf5c-23a8b594cd63"/>
    <ds:schemaRef ds:uri="ed5c7061-1de8-4387-89c6-d21a66c01b3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83BD3D0-EE3E-4A15-8667-6519756E537D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0783E0A9-D953-4B7B-BC87-E5F4BA76F06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33AE78F-1762-4C8A-B000-A5B2FC0C6AC7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ECA8B933-44D9-4902-90F1-BC93213D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a9d60-6535-41ad-bf5c-23a8b594cd63"/>
    <ds:schemaRef ds:uri="ed5c7061-1de8-4387-89c6-d21a66c01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Designvorlage</Template>
  <TotalTime>0</TotalTime>
  <Words>73</Words>
  <Application>Microsoft Macintosh PowerPoint</Application>
  <PresentationFormat>Breitbild</PresentationFormat>
  <Paragraphs>25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Wingdings</vt:lpstr>
      <vt:lpstr>Wingdings 3</vt:lpstr>
      <vt:lpstr>1_Smart</vt:lpstr>
      <vt:lpstr>think-cell Folie</vt:lpstr>
      <vt:lpstr>Aktueller Stand</vt:lpstr>
      <vt:lpstr>Nächste Schritte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Dittmann, Hannes</dc:creator>
  <cp:keywords/>
  <cp:lastModifiedBy>Hannes Dittmann</cp:lastModifiedBy>
  <cp:revision>17</cp:revision>
  <dcterms:created xsi:type="dcterms:W3CDTF">2019-09-25T11:15:24Z</dcterms:created>
  <dcterms:modified xsi:type="dcterms:W3CDTF">2020-06-25T06:42:31Z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ganisation">
    <vt:lpwstr/>
  </property>
  <property fmtid="{D5CDD505-2E9C-101B-9397-08002B2CF9AE}" pid="4" name="ContentTypeId">
    <vt:lpwstr>0x010100ABBD9003812289408EA7333BCACF44FC</vt:lpwstr>
  </property>
  <property fmtid="{D5CDD505-2E9C-101B-9397-08002B2CF9AE}" pid="5" name="GJ">
    <vt:lpwstr/>
  </property>
  <property fmtid="{D5CDD505-2E9C-101B-9397-08002B2CF9AE}" pid="6" name="_dlc_DocIdItemGuid">
    <vt:lpwstr>6f6ae8fb-3eff-4a15-8aed-1eca49a7e6f9</vt:lpwstr>
  </property>
  <property fmtid="{D5CDD505-2E9C-101B-9397-08002B2CF9AE}" pid="7" name="Inhaltsart">
    <vt:lpwstr>1;#Vorlage|f9f550ab-d043-4f5a-97bd-52764d9a66d8</vt:lpwstr>
  </property>
</Properties>
</file>