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6"/>
  </p:notesMasterIdLst>
  <p:sldIdLst>
    <p:sldId id="275" r:id="rId7"/>
    <p:sldId id="289" r:id="rId8"/>
    <p:sldId id="315" r:id="rId9"/>
    <p:sldId id="316" r:id="rId10"/>
    <p:sldId id="314" r:id="rId11"/>
    <p:sldId id="320" r:id="rId12"/>
    <p:sldId id="317" r:id="rId13"/>
    <p:sldId id="318" r:id="rId14"/>
    <p:sldId id="319" r:id="rId15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289"/>
            <p14:sldId id="315"/>
            <p14:sldId id="316"/>
            <p14:sldId id="314"/>
            <p14:sldId id="320"/>
            <p14:sldId id="317"/>
            <p14:sldId id="318"/>
            <p14:sldId id="319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89620" autoAdjust="0"/>
  </p:normalViewPr>
  <p:slideViewPr>
    <p:cSldViewPr snapToGrid="0" showGuides="1">
      <p:cViewPr>
        <p:scale>
          <a:sx n="100" d="100"/>
          <a:sy n="100" d="100"/>
        </p:scale>
        <p:origin x="696" y="128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02.07.20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 27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>
            <a:extLst>
              <a:ext uri="{FF2B5EF4-FFF2-40B4-BE49-F238E27FC236}">
                <a16:creationId xmlns:a16="http://schemas.microsoft.com/office/drawing/2014/main" id="{4764B283-ED2E-43B0-8A68-C2D657AE282F}"/>
              </a:ext>
            </a:extLst>
          </p:cNvPr>
          <p:cNvSpPr/>
          <p:nvPr/>
        </p:nvSpPr>
        <p:spPr>
          <a:xfrm>
            <a:off x="8551335" y="4676283"/>
            <a:ext cx="2281962" cy="1192522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AAAC9FD-5E85-46A2-B264-A12A0D7E6BF6}"/>
              </a:ext>
            </a:extLst>
          </p:cNvPr>
          <p:cNvSpPr/>
          <p:nvPr/>
        </p:nvSpPr>
        <p:spPr>
          <a:xfrm>
            <a:off x="441873" y="4617156"/>
            <a:ext cx="2404534" cy="152497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B80DDFC-A8C0-4D03-A799-43DBDD5C7D0F}"/>
              </a:ext>
            </a:extLst>
          </p:cNvPr>
          <p:cNvSpPr/>
          <p:nvPr/>
        </p:nvSpPr>
        <p:spPr>
          <a:xfrm>
            <a:off x="8428762" y="948267"/>
            <a:ext cx="2404534" cy="2480734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508E6FE-F374-4396-BDF7-9F624EFB144E}"/>
              </a:ext>
            </a:extLst>
          </p:cNvPr>
          <p:cNvSpPr/>
          <p:nvPr/>
        </p:nvSpPr>
        <p:spPr>
          <a:xfrm>
            <a:off x="4015868" y="791871"/>
            <a:ext cx="2404534" cy="2882503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6475366-ED02-4330-B845-F535D375E6F3}"/>
              </a:ext>
            </a:extLst>
          </p:cNvPr>
          <p:cNvSpPr/>
          <p:nvPr/>
        </p:nvSpPr>
        <p:spPr>
          <a:xfrm>
            <a:off x="462844" y="869244"/>
            <a:ext cx="2404534" cy="1739474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Kausalkette zur Einbindung von </a:t>
            </a:r>
            <a:r>
              <a:rPr lang="de-DE" dirty="0" err="1"/>
              <a:t>Tensorflow</a:t>
            </a:r>
            <a:r>
              <a:rPr lang="de-DE" dirty="0"/>
              <a:t> Lite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6" name="Grafik 1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5B1FEAD-2A56-49D5-B7C1-7C2B1BFB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8" y="1042570"/>
            <a:ext cx="1783605" cy="108756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E391E98-4E5A-4C2B-A2BA-3A0FE1206F3E}"/>
              </a:ext>
            </a:extLst>
          </p:cNvPr>
          <p:cNvSpPr txBox="1"/>
          <p:nvPr/>
        </p:nvSpPr>
        <p:spPr>
          <a:xfrm>
            <a:off x="988640" y="2155512"/>
            <a:ext cx="13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Knoten Kinect2Bridge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17328A3-A700-4116-B5EA-E9CDB7C413A6}"/>
              </a:ext>
            </a:extLst>
          </p:cNvPr>
          <p:cNvCxnSpPr>
            <a:cxnSpLocks/>
          </p:cNvCxnSpPr>
          <p:nvPr/>
        </p:nvCxnSpPr>
        <p:spPr>
          <a:xfrm>
            <a:off x="2867378" y="1885244"/>
            <a:ext cx="114849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E756C98-E661-4498-AE55-C33D3E6E4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11" y="838799"/>
            <a:ext cx="2136812" cy="1769919"/>
          </a:xfrm>
          <a:prstGeom prst="rect">
            <a:avLst/>
          </a:prstGeom>
        </p:spPr>
      </p:pic>
      <p:pic>
        <p:nvPicPr>
          <p:cNvPr id="29" name="Grafik 2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C729B0-47A9-4243-A586-0F1216A5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4" y="1127692"/>
            <a:ext cx="2143125" cy="2143125"/>
          </a:xfrm>
          <a:prstGeom prst="rect">
            <a:avLst/>
          </a:prstGeom>
        </p:spPr>
      </p:pic>
      <p:pic>
        <p:nvPicPr>
          <p:cNvPr id="31" name="Grafik 3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BC0947-D283-4CB6-B7A1-83BE4CC2A5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12" y="2599194"/>
            <a:ext cx="2136812" cy="997179"/>
          </a:xfrm>
          <a:prstGeom prst="rect">
            <a:avLst/>
          </a:prstGeom>
        </p:spPr>
      </p:pic>
      <p:pic>
        <p:nvPicPr>
          <p:cNvPr id="33" name="Grafik 32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50A65939-FF52-4AF4-BB9C-8C1D2C4B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5" y="4511373"/>
            <a:ext cx="2711067" cy="1524975"/>
          </a:xfrm>
          <a:prstGeom prst="rect">
            <a:avLst/>
          </a:prstGeom>
        </p:spPr>
      </p:pic>
      <p:pic>
        <p:nvPicPr>
          <p:cNvPr id="34" name="Grafik 3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EA224A5-0E9E-4717-8822-5B24633596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10" y="4773954"/>
            <a:ext cx="2136812" cy="99717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5C468FC6-DBD5-4ED3-8E18-5520BB94DE39}"/>
              </a:ext>
            </a:extLst>
          </p:cNvPr>
          <p:cNvSpPr txBox="1"/>
          <p:nvPr/>
        </p:nvSpPr>
        <p:spPr>
          <a:xfrm>
            <a:off x="4541298" y="3212709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2.7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79E607-6CEC-4C33-B391-CA67DD467188}"/>
              </a:ext>
            </a:extLst>
          </p:cNvPr>
          <p:cNvSpPr txBox="1"/>
          <p:nvPr/>
        </p:nvSpPr>
        <p:spPr>
          <a:xfrm>
            <a:off x="9015846" y="5542970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3.5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EFB0824-A5C4-4E59-A1DA-4322D0F0D756}"/>
              </a:ext>
            </a:extLst>
          </p:cNvPr>
          <p:cNvCxnSpPr>
            <a:cxnSpLocks/>
          </p:cNvCxnSpPr>
          <p:nvPr/>
        </p:nvCxnSpPr>
        <p:spPr>
          <a:xfrm flipV="1">
            <a:off x="2846407" y="3674374"/>
            <a:ext cx="1169461" cy="9427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27125F3-D69D-4381-A6D6-F0C885C73FE9}"/>
              </a:ext>
            </a:extLst>
          </p:cNvPr>
          <p:cNvCxnSpPr>
            <a:cxnSpLocks/>
          </p:cNvCxnSpPr>
          <p:nvPr/>
        </p:nvCxnSpPr>
        <p:spPr>
          <a:xfrm>
            <a:off x="6420402" y="2369410"/>
            <a:ext cx="200836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9BC9646-CB04-4A7B-BC9D-D3338CA9D57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846407" y="5272543"/>
            <a:ext cx="5704928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ultiplikationszeichen 51">
            <a:extLst>
              <a:ext uri="{FF2B5EF4-FFF2-40B4-BE49-F238E27FC236}">
                <a16:creationId xmlns:a16="http://schemas.microsoft.com/office/drawing/2014/main" id="{F31CB056-228A-4BCC-B491-E09A6F387FEA}"/>
              </a:ext>
            </a:extLst>
          </p:cNvPr>
          <p:cNvSpPr/>
          <p:nvPr/>
        </p:nvSpPr>
        <p:spPr>
          <a:xfrm rot="19421506">
            <a:off x="2976711" y="3727622"/>
            <a:ext cx="831885" cy="902031"/>
          </a:xfrm>
          <a:prstGeom prst="mathMultiply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23E4F6C-DC0A-4AA6-B185-D998B46AD4A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692316" y="3429000"/>
            <a:ext cx="0" cy="12472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703984B-263E-4AA0-B2E5-099C5E4619B7}"/>
              </a:ext>
            </a:extLst>
          </p:cNvPr>
          <p:cNvSpPr txBox="1"/>
          <p:nvPr/>
        </p:nvSpPr>
        <p:spPr>
          <a:xfrm>
            <a:off x="9631029" y="3973948"/>
            <a:ext cx="168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Kann maximal bis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7B8B4A7-DA64-4F39-B8D8-55C6D3B043B3}"/>
              </a:ext>
            </a:extLst>
          </p:cNvPr>
          <p:cNvSpPr txBox="1"/>
          <p:nvPr/>
        </p:nvSpPr>
        <p:spPr>
          <a:xfrm>
            <a:off x="6542974" y="1980831"/>
            <a:ext cx="168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Läuft nur bis</a:t>
            </a:r>
          </a:p>
        </p:txBody>
      </p:sp>
    </p:spTree>
    <p:extLst>
      <p:ext uri="{BB962C8B-B14F-4D97-AF65-F5344CB8AC3E}">
        <p14:creationId xmlns:p14="http://schemas.microsoft.com/office/powerpoint/2010/main" val="12985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Py2.7 Funktionen starten immer (solange die entsprechenden Pfade </a:t>
            </a:r>
            <a:r>
              <a:rPr lang="de-DE" dirty="0" err="1"/>
              <a:t>gesourced</a:t>
            </a:r>
            <a:r>
              <a:rPr lang="de-DE" dirty="0"/>
              <a:t> sind)</a:t>
            </a:r>
          </a:p>
          <a:p>
            <a:r>
              <a:rPr lang="de-DE" dirty="0"/>
              <a:t>Laut Kausalkette benötigen wir also das ganze Programm als Py3.5 Instanz</a:t>
            </a:r>
          </a:p>
          <a:p>
            <a:r>
              <a:rPr lang="de-DE" dirty="0"/>
              <a:t>Alle Tools zur Berechnung der Entfernung eines Menschen sind als Py3.5 kaum auffindbar oder nicht vorhanden</a:t>
            </a:r>
          </a:p>
          <a:p>
            <a:r>
              <a:rPr lang="de-DE" dirty="0"/>
              <a:t>Idee in Absprache mit Bernd: Zunächst eine Benchmark durchführen, um dann zu entscheiden, ob sich der Aufwand lohnt bzw. um Vergleiche zu ziehen</a:t>
            </a:r>
          </a:p>
          <a:p>
            <a:r>
              <a:rPr lang="de-DE" dirty="0"/>
              <a:t>Implementierung am Alf erfolgreich jedoch mit viel Schweiß und Tränen (die </a:t>
            </a:r>
            <a:r>
              <a:rPr lang="de-DE" dirty="0" err="1"/>
              <a:t>cv_bridge</a:t>
            </a:r>
            <a:r>
              <a:rPr lang="de-DE" dirty="0"/>
              <a:t> Installation musste über ein für Py3.5 kreierten </a:t>
            </a:r>
            <a:r>
              <a:rPr lang="de-DE" dirty="0" err="1"/>
              <a:t>Catkin</a:t>
            </a:r>
            <a:r>
              <a:rPr lang="de-DE" dirty="0"/>
              <a:t> Ordner </a:t>
            </a:r>
            <a:r>
              <a:rPr lang="de-DE" dirty="0" err="1"/>
              <a:t>gebuilded</a:t>
            </a:r>
            <a:r>
              <a:rPr lang="de-DE" dirty="0"/>
              <a:t> werden…in der </a:t>
            </a:r>
            <a:r>
              <a:rPr lang="de-DE" dirty="0" err="1"/>
              <a:t>Cmakelist</a:t>
            </a:r>
            <a:r>
              <a:rPr lang="de-DE" dirty="0"/>
              <a:t> musste „Python3“ durch „Python-py3.5“ ausgetauscht werden und Py2.7 aus dem PYTHONPATH genommen werden)                                             </a:t>
            </a:r>
            <a:r>
              <a:rPr lang="de-DE" dirty="0" err="1"/>
              <a:t>Benchmarkergebnisse</a:t>
            </a:r>
            <a:r>
              <a:rPr lang="de-DE" dirty="0"/>
              <a:t> gleich…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 wenn alles klar ist…dann mal los…Aber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0FACD8C-1DB8-4A7E-8E37-4FAA94F7A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0" y="3787572"/>
            <a:ext cx="2633134" cy="2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Gute Zeiten lt. Benchmark auf Alf</a:t>
            </a:r>
          </a:p>
          <a:p>
            <a:pPr lvl="1"/>
            <a:r>
              <a:rPr lang="de-DE" dirty="0"/>
              <a:t>Über Import </a:t>
            </a:r>
            <a:r>
              <a:rPr lang="de-DE" dirty="0" err="1"/>
              <a:t>Tensorflow</a:t>
            </a:r>
            <a:r>
              <a:rPr lang="de-DE" dirty="0"/>
              <a:t>: Kaum schneller als </a:t>
            </a:r>
            <a:r>
              <a:rPr lang="de-DE" dirty="0" err="1"/>
              <a:t>Caffeemodel</a:t>
            </a:r>
            <a:r>
              <a:rPr lang="de-DE" dirty="0"/>
              <a:t> (CM 1s – TF 0.8s)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TFLite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: Doppelt so schnell (ca. 0.4s)</a:t>
            </a:r>
          </a:p>
          <a:p>
            <a:pPr lvl="1"/>
            <a:r>
              <a:rPr lang="de-DE" dirty="0"/>
              <a:t>Lohnt sich nun der Aufwand? Diese Frage stelle ich mir weil…</a:t>
            </a:r>
          </a:p>
          <a:p>
            <a:endParaRPr lang="de-DE" dirty="0"/>
          </a:p>
          <a:p>
            <a:r>
              <a:rPr lang="de-DE" dirty="0"/>
              <a:t>Schlechte Zeiten durch bisher gescheitertes </a:t>
            </a:r>
            <a:r>
              <a:rPr lang="de-DE" dirty="0" err="1"/>
              <a:t>Deployment</a:t>
            </a:r>
            <a:r>
              <a:rPr lang="de-DE" dirty="0"/>
              <a:t> auf Pi</a:t>
            </a:r>
          </a:p>
          <a:p>
            <a:pPr lvl="1"/>
            <a:r>
              <a:rPr lang="de-DE" dirty="0"/>
              <a:t>Selbe Vorgehensweise wie am Alf jedoch sehr wilde Fehler (Libraries fehlen usw. Fehlersuche läuft seit Tagen mit neues OS etc.)</a:t>
            </a:r>
          </a:p>
          <a:p>
            <a:pPr lvl="1"/>
            <a:r>
              <a:rPr lang="de-DE" dirty="0"/>
              <a:t>Meine momentane Einstellung zum Pi: 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 Zeiten, schlechte Zeiten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5" name="Grafik 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5656026C-1B50-4AF2-85CE-D6991C05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6" y="3632964"/>
            <a:ext cx="3433234" cy="28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 </a:t>
            </a:r>
            <a:r>
              <a:rPr lang="de-DE" dirty="0" err="1"/>
              <a:t>MobileNet</a:t>
            </a:r>
            <a:r>
              <a:rPr lang="de-DE" dirty="0"/>
              <a:t> </a:t>
            </a:r>
            <a:r>
              <a:rPr lang="de-DE" dirty="0" err="1"/>
              <a:t>tflite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79" name="Inhaltsplatzhalter 78">
            <a:extLst>
              <a:ext uri="{FF2B5EF4-FFF2-40B4-BE49-F238E27FC236}">
                <a16:creationId xmlns:a16="http://schemas.microsoft.com/office/drawing/2014/main" id="{205AC012-AF0A-2947-862E-229BEDB2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9101" y="1246981"/>
            <a:ext cx="5534237" cy="4287837"/>
          </a:xfrm>
        </p:spPr>
        <p:txBody>
          <a:bodyPr/>
          <a:lstStyle/>
          <a:p>
            <a:r>
              <a:rPr lang="de-DE" dirty="0"/>
              <a:t>Überlager der Objekte wird noch entfernt</a:t>
            </a:r>
          </a:p>
          <a:p>
            <a:endParaRPr lang="de-DE" dirty="0"/>
          </a:p>
          <a:p>
            <a:r>
              <a:rPr lang="de-DE" dirty="0"/>
              <a:t>Stabile Erkennung von Menschen, egal ob stehend oder sitzend</a:t>
            </a:r>
          </a:p>
        </p:txBody>
      </p:sp>
      <p:pic>
        <p:nvPicPr>
          <p:cNvPr id="80" name="Inhaltsplatzhalter 74">
            <a:extLst>
              <a:ext uri="{FF2B5EF4-FFF2-40B4-BE49-F238E27FC236}">
                <a16:creationId xmlns:a16="http://schemas.microsoft.com/office/drawing/2014/main" id="{987A5951-EDE1-BD46-85B9-42D0036E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044" r="37218"/>
          <a:stretch/>
        </p:blipFill>
        <p:spPr>
          <a:xfrm>
            <a:off x="607296" y="1246981"/>
            <a:ext cx="4918544" cy="43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Aus Trainingsdaten entsteht Array mit einzigartigen Wortstämmen:</a:t>
            </a:r>
          </a:p>
          <a:p>
            <a:pPr marL="0" indent="0">
              <a:buNone/>
            </a:pPr>
            <a:r>
              <a:rPr lang="de-DE" dirty="0"/>
              <a:t> [‚</a:t>
            </a:r>
            <a:r>
              <a:rPr lang="de-DE" dirty="0" err="1"/>
              <a:t>loc</a:t>
            </a:r>
            <a:r>
              <a:rPr lang="de-DE" dirty="0"/>
              <a:t>', '</a:t>
            </a:r>
            <a:r>
              <a:rPr lang="de-DE" dirty="0" err="1"/>
              <a:t>environ</a:t>
            </a:r>
            <a:r>
              <a:rPr lang="de-DE" dirty="0"/>
              <a:t>', ‚</a:t>
            </a:r>
            <a:r>
              <a:rPr lang="de-DE" dirty="0" err="1"/>
              <a:t>to</a:t>
            </a:r>
            <a:r>
              <a:rPr lang="de-DE" dirty="0"/>
              <a:t>', '</a:t>
            </a:r>
            <a:r>
              <a:rPr lang="de-DE" dirty="0" err="1"/>
              <a:t>command</a:t>
            </a:r>
            <a:r>
              <a:rPr lang="de-DE" dirty="0"/>
              <a:t>', '</a:t>
            </a:r>
            <a:r>
              <a:rPr lang="de-DE" dirty="0" err="1"/>
              <a:t>trip</a:t>
            </a:r>
            <a:r>
              <a:rPr lang="de-DE" dirty="0"/>
              <a:t>', '</a:t>
            </a:r>
            <a:r>
              <a:rPr lang="de-DE" dirty="0" err="1"/>
              <a:t>you</a:t>
            </a:r>
            <a:r>
              <a:rPr lang="de-DE" dirty="0"/>
              <a:t>', '</a:t>
            </a:r>
            <a:r>
              <a:rPr lang="de-DE" dirty="0" err="1"/>
              <a:t>robot</a:t>
            </a:r>
            <a:r>
              <a:rPr lang="de-DE" dirty="0"/>
              <a:t>', '</a:t>
            </a:r>
            <a:r>
              <a:rPr lang="de-DE" dirty="0" err="1"/>
              <a:t>put</a:t>
            </a:r>
            <a:r>
              <a:rPr lang="de-DE" dirty="0"/>
              <a:t>‘, ‚</a:t>
            </a:r>
            <a:r>
              <a:rPr lang="de-DE" dirty="0" err="1"/>
              <a:t>driv</a:t>
            </a:r>
            <a:r>
              <a:rPr lang="de-DE" dirty="0"/>
              <a:t>'‚‘</a:t>
            </a:r>
            <a:r>
              <a:rPr lang="de-DE" dirty="0" err="1"/>
              <a:t>alph</a:t>
            </a:r>
            <a:r>
              <a:rPr lang="de-DE" dirty="0"/>
              <a:t>‘, ]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Transkription aus DS 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“ </a:t>
            </a:r>
            <a:r>
              <a:rPr lang="de-DE" dirty="0">
                <a:sym typeface="Wingdings" pitchFamily="2" charset="2"/>
              </a:rPr>
              <a:t> „</a:t>
            </a:r>
            <a:r>
              <a:rPr lang="de-DE" dirty="0" err="1">
                <a:sym typeface="Wingdings" pitchFamily="2" charset="2"/>
              </a:rPr>
              <a:t>bag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words</a:t>
            </a:r>
            <a:r>
              <a:rPr lang="de-DE" dirty="0">
                <a:sym typeface="Wingdings" pitchFamily="2" charset="2"/>
              </a:rPr>
              <a:t>“ = [1 0 0 0 0 0 0 0 1 1]  Input NN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Handlung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0E79F3DB-AEF4-DC4C-8B0F-29CA74C1D5E9}"/>
              </a:ext>
            </a:extLst>
          </p:cNvPr>
          <p:cNvGrpSpPr/>
          <p:nvPr/>
        </p:nvGrpSpPr>
        <p:grpSpPr>
          <a:xfrm>
            <a:off x="3063036" y="2779712"/>
            <a:ext cx="6063528" cy="3049588"/>
            <a:chOff x="2825282" y="2779644"/>
            <a:chExt cx="5576256" cy="277495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5EC706C-B5D3-3F45-BD8F-40BB452A978A}"/>
                </a:ext>
              </a:extLst>
            </p:cNvPr>
            <p:cNvGrpSpPr/>
            <p:nvPr/>
          </p:nvGrpSpPr>
          <p:grpSpPr>
            <a:xfrm>
              <a:off x="2825282" y="2779644"/>
              <a:ext cx="4371744" cy="2774950"/>
              <a:chOff x="2825282" y="2779644"/>
              <a:chExt cx="4371744" cy="2774950"/>
            </a:xfrm>
          </p:grpSpPr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AD141724-0912-8D45-B8A4-05E20F9D76E0}"/>
                  </a:ext>
                </a:extLst>
              </p:cNvPr>
              <p:cNvGrpSpPr/>
              <p:nvPr/>
            </p:nvGrpSpPr>
            <p:grpSpPr>
              <a:xfrm>
                <a:off x="3721004" y="2779644"/>
                <a:ext cx="3476022" cy="2774950"/>
                <a:chOff x="3694500" y="2812774"/>
                <a:chExt cx="3476022" cy="2774950"/>
              </a:xfrm>
            </p:grpSpPr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BC257C39-FE0D-164E-809D-D7A028820689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>
                  <a:off x="6094800" y="3289226"/>
                  <a:ext cx="895722" cy="14668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mit Pfeil 30">
                  <a:extLst>
                    <a:ext uri="{FF2B5EF4-FFF2-40B4-BE49-F238E27FC236}">
                      <a16:creationId xmlns:a16="http://schemas.microsoft.com/office/drawing/2014/main" id="{5B2430D4-59B4-0E4D-B202-0EDCEDC1BEE7}"/>
                    </a:ext>
                  </a:extLst>
                </p:cNvPr>
                <p:cNvCxnSpPr>
                  <a:cxnSpLocks/>
                  <a:endCxn id="8" idx="2"/>
                </p:cNvCxnSpPr>
                <p:nvPr/>
              </p:nvCxnSpPr>
              <p:spPr>
                <a:xfrm flipV="1">
                  <a:off x="6094800" y="3267209"/>
                  <a:ext cx="895722" cy="397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CAEDA58F-AF36-8E4B-B885-095A2686AEAF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>
                  <a:off x="6094800" y="3672901"/>
                  <a:ext cx="895722" cy="1083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uppieren 53">
                  <a:extLst>
                    <a:ext uri="{FF2B5EF4-FFF2-40B4-BE49-F238E27FC236}">
                      <a16:creationId xmlns:a16="http://schemas.microsoft.com/office/drawing/2014/main" id="{AC1782F7-2D03-CD41-8FE3-6A70C6287F80}"/>
                    </a:ext>
                  </a:extLst>
                </p:cNvPr>
                <p:cNvGrpSpPr/>
                <p:nvPr/>
              </p:nvGrpSpPr>
              <p:grpSpPr>
                <a:xfrm>
                  <a:off x="3694500" y="2812774"/>
                  <a:ext cx="3476022" cy="2774950"/>
                  <a:chOff x="3694500" y="2812774"/>
                  <a:chExt cx="3476022" cy="2774950"/>
                </a:xfrm>
              </p:grpSpPr>
              <p:pic>
                <p:nvPicPr>
                  <p:cNvPr id="3" name="Grafik 2">
                    <a:extLst>
                      <a:ext uri="{FF2B5EF4-FFF2-40B4-BE49-F238E27FC236}">
                        <a16:creationId xmlns:a16="http://schemas.microsoft.com/office/drawing/2014/main" id="{EAD4A5D1-90B5-B849-A197-DEFF638141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94500" y="2812774"/>
                    <a:ext cx="2400300" cy="2774950"/>
                  </a:xfrm>
                  <a:prstGeom prst="rect">
                    <a:avLst/>
                  </a:prstGeom>
                </p:spPr>
              </p:pic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4945988-74E9-2F4A-92BE-2DA4849A050C}"/>
                      </a:ext>
                    </a:extLst>
                  </p:cNvPr>
                  <p:cNvSpPr/>
                  <p:nvPr/>
                </p:nvSpPr>
                <p:spPr>
                  <a:xfrm>
                    <a:off x="6990522" y="3177209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B6309673-A19A-D645-9297-5181BA679CFF}"/>
                      </a:ext>
                    </a:extLst>
                  </p:cNvPr>
                  <p:cNvSpPr/>
                  <p:nvPr/>
                </p:nvSpPr>
                <p:spPr>
                  <a:xfrm>
                    <a:off x="6990522" y="3530747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094F3B4-205D-5244-BA92-661E51C760A8}"/>
                      </a:ext>
                    </a:extLst>
                  </p:cNvPr>
                  <p:cNvSpPr/>
                  <p:nvPr/>
                </p:nvSpPr>
                <p:spPr>
                  <a:xfrm>
                    <a:off x="6990522" y="3909185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C904823-CC81-F84C-B4AA-35883DD9BBB6}"/>
                      </a:ext>
                    </a:extLst>
                  </p:cNvPr>
                  <p:cNvSpPr/>
                  <p:nvPr/>
                </p:nvSpPr>
                <p:spPr>
                  <a:xfrm>
                    <a:off x="6990522" y="4287623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34A208E-E7DA-5A4A-AB59-48E860401BC1}"/>
                      </a:ext>
                    </a:extLst>
                  </p:cNvPr>
                  <p:cNvSpPr/>
                  <p:nvPr/>
                </p:nvSpPr>
                <p:spPr>
                  <a:xfrm>
                    <a:off x="6990522" y="4666061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cxnSp>
                <p:nvCxnSpPr>
                  <p:cNvPr id="15" name="Gerade Verbindung mit Pfeil 14">
                    <a:extLst>
                      <a:ext uri="{FF2B5EF4-FFF2-40B4-BE49-F238E27FC236}">
                        <a16:creationId xmlns:a16="http://schemas.microsoft.com/office/drawing/2014/main" id="{0F2E8BA3-C845-914F-B455-BD6CB936C8A2}"/>
                      </a:ext>
                    </a:extLst>
                  </p:cNvPr>
                  <p:cNvCxnSpPr>
                    <a:cxnSpLocks/>
                    <a:endCxn id="8" idx="2"/>
                  </p:cNvCxnSpPr>
                  <p:nvPr/>
                </p:nvCxnSpPr>
                <p:spPr>
                  <a:xfrm>
                    <a:off x="6094800" y="2947924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Gerade Verbindung mit Pfeil 16">
                    <a:extLst>
                      <a:ext uri="{FF2B5EF4-FFF2-40B4-BE49-F238E27FC236}">
                        <a16:creationId xmlns:a16="http://schemas.microsoft.com/office/drawing/2014/main" id="{13B42834-4C40-F14D-8AA9-C01036416A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4800" y="3290142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Gerade Verbindung mit Pfeil 17">
                    <a:extLst>
                      <a:ext uri="{FF2B5EF4-FFF2-40B4-BE49-F238E27FC236}">
                        <a16:creationId xmlns:a16="http://schemas.microsoft.com/office/drawing/2014/main" id="{0C287D9E-D453-5043-AE8A-5EC600CF6D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4800" y="3664952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Gerade Verbindung mit Pfeil 18">
                    <a:extLst>
                      <a:ext uri="{FF2B5EF4-FFF2-40B4-BE49-F238E27FC236}">
                        <a16:creationId xmlns:a16="http://schemas.microsoft.com/office/drawing/2014/main" id="{FB023C4A-5C30-AD46-8AC1-013CA58B5BEA}"/>
                      </a:ext>
                    </a:extLst>
                  </p:cNvPr>
                  <p:cNvCxnSpPr>
                    <a:cxnSpLocks/>
                    <a:endCxn id="10" idx="2"/>
                  </p:cNvCxnSpPr>
                  <p:nvPr/>
                </p:nvCxnSpPr>
                <p:spPr>
                  <a:xfrm>
                    <a:off x="6094800" y="2947924"/>
                    <a:ext cx="895722" cy="6728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Gerade Verbindung mit Pfeil 24">
                    <a:extLst>
                      <a:ext uri="{FF2B5EF4-FFF2-40B4-BE49-F238E27FC236}">
                        <a16:creationId xmlns:a16="http://schemas.microsoft.com/office/drawing/2014/main" id="{B1805494-BC9B-7549-B748-38576E611088}"/>
                      </a:ext>
                    </a:extLst>
                  </p:cNvPr>
                  <p:cNvCxnSpPr>
                    <a:cxnSpLocks/>
                    <a:endCxn id="12" idx="2"/>
                  </p:cNvCxnSpPr>
                  <p:nvPr/>
                </p:nvCxnSpPr>
                <p:spPr>
                  <a:xfrm>
                    <a:off x="6094800" y="2968180"/>
                    <a:ext cx="895722" cy="1409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3372432A-C02E-2949-AC67-370A53A3D745}"/>
                      </a:ext>
                    </a:extLst>
                  </p:cNvPr>
                  <p:cNvCxnSpPr>
                    <a:cxnSpLocks/>
                    <a:endCxn id="8" idx="2"/>
                  </p:cNvCxnSpPr>
                  <p:nvPr/>
                </p:nvCxnSpPr>
                <p:spPr>
                  <a:xfrm flipV="1">
                    <a:off x="6094800" y="3267209"/>
                    <a:ext cx="895722" cy="363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Gerade Verbindung mit Pfeil 34">
                    <a:extLst>
                      <a:ext uri="{FF2B5EF4-FFF2-40B4-BE49-F238E27FC236}">
                        <a16:creationId xmlns:a16="http://schemas.microsoft.com/office/drawing/2014/main" id="{AAFB541C-F768-8142-8EA4-223FA48B160E}"/>
                      </a:ext>
                    </a:extLst>
                  </p:cNvPr>
                  <p:cNvCxnSpPr>
                    <a:cxnSpLocks/>
                    <a:endCxn id="13" idx="2"/>
                  </p:cNvCxnSpPr>
                  <p:nvPr/>
                </p:nvCxnSpPr>
                <p:spPr>
                  <a:xfrm flipV="1">
                    <a:off x="6094800" y="4756061"/>
                    <a:ext cx="895722" cy="6243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mit Pfeil 40">
                    <a:extLst>
                      <a:ext uri="{FF2B5EF4-FFF2-40B4-BE49-F238E27FC236}">
                        <a16:creationId xmlns:a16="http://schemas.microsoft.com/office/drawing/2014/main" id="{DA47AA21-340B-8246-91BB-3873A648B6A0}"/>
                      </a:ext>
                    </a:extLst>
                  </p:cNvPr>
                  <p:cNvCxnSpPr>
                    <a:cxnSpLocks/>
                    <a:endCxn id="12" idx="2"/>
                  </p:cNvCxnSpPr>
                  <p:nvPr/>
                </p:nvCxnSpPr>
                <p:spPr>
                  <a:xfrm flipV="1">
                    <a:off x="6067200" y="4377623"/>
                    <a:ext cx="923322" cy="10027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92100584-04CB-564C-83A7-0E58A4394011}"/>
                      </a:ext>
                    </a:extLst>
                  </p:cNvPr>
                  <p:cNvCxnSpPr>
                    <a:cxnSpLocks/>
                    <a:endCxn id="12" idx="2"/>
                  </p:cNvCxnSpPr>
                  <p:nvPr/>
                </p:nvCxnSpPr>
                <p:spPr>
                  <a:xfrm>
                    <a:off x="6094800" y="3298499"/>
                    <a:ext cx="895722" cy="1079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Gerade Verbindung mit Pfeil 44">
                    <a:extLst>
                      <a:ext uri="{FF2B5EF4-FFF2-40B4-BE49-F238E27FC236}">
                        <a16:creationId xmlns:a16="http://schemas.microsoft.com/office/drawing/2014/main" id="{DD4A5345-BAE0-684E-AD72-6B6E79F20D72}"/>
                      </a:ext>
                    </a:extLst>
                  </p:cNvPr>
                  <p:cNvCxnSpPr>
                    <a:cxnSpLocks/>
                    <a:endCxn id="11" idx="2"/>
                  </p:cNvCxnSpPr>
                  <p:nvPr/>
                </p:nvCxnSpPr>
                <p:spPr>
                  <a:xfrm flipV="1">
                    <a:off x="6067200" y="3999185"/>
                    <a:ext cx="923322" cy="13811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Gerade Verbindung mit Pfeil 48">
                    <a:extLst>
                      <a:ext uri="{FF2B5EF4-FFF2-40B4-BE49-F238E27FC236}">
                        <a16:creationId xmlns:a16="http://schemas.microsoft.com/office/drawing/2014/main" id="{1CEE35FD-4B24-6442-96C1-E9ED52422421}"/>
                      </a:ext>
                    </a:extLst>
                  </p:cNvPr>
                  <p:cNvCxnSpPr>
                    <a:cxnSpLocks/>
                    <a:endCxn id="10" idx="2"/>
                  </p:cNvCxnSpPr>
                  <p:nvPr/>
                </p:nvCxnSpPr>
                <p:spPr>
                  <a:xfrm flipV="1">
                    <a:off x="6067200" y="3620747"/>
                    <a:ext cx="923322" cy="17513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 Verbindung mit Pfeil 50">
                    <a:extLst>
                      <a:ext uri="{FF2B5EF4-FFF2-40B4-BE49-F238E27FC236}">
                        <a16:creationId xmlns:a16="http://schemas.microsoft.com/office/drawing/2014/main" id="{86D99D48-53E0-9249-9623-5F4D4E74E328}"/>
                      </a:ext>
                    </a:extLst>
                  </p:cNvPr>
                  <p:cNvCxnSpPr>
                    <a:cxnSpLocks/>
                    <a:endCxn id="8" idx="2"/>
                  </p:cNvCxnSpPr>
                  <p:nvPr/>
                </p:nvCxnSpPr>
                <p:spPr>
                  <a:xfrm flipV="1">
                    <a:off x="6094800" y="3267209"/>
                    <a:ext cx="895722" cy="21128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87F89B63-2D7D-9D48-915A-F5155F264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2939331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E6313953-A8C6-744C-AFF2-D5151A693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3265369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5362DAEE-2147-554D-9C7D-C91FC196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3620845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4E00A44-026D-6345-9670-C372A19A1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5346929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35530802-A218-3649-A888-5CA4C795BF93}"/>
                  </a:ext>
                </a:extLst>
              </p:cNvPr>
              <p:cNvSpPr txBox="1"/>
              <p:nvPr/>
            </p:nvSpPr>
            <p:spPr>
              <a:xfrm>
                <a:off x="2825282" y="2796550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7D4344A1-606A-DA49-95FB-493804940061}"/>
                  </a:ext>
                </a:extLst>
              </p:cNvPr>
              <p:cNvSpPr txBox="1"/>
              <p:nvPr/>
            </p:nvSpPr>
            <p:spPr>
              <a:xfrm>
                <a:off x="2835482" y="3126869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0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9124EA5-6E99-CC4F-A4CC-71AAE39F31EE}"/>
                  </a:ext>
                </a:extLst>
              </p:cNvPr>
              <p:cNvSpPr txBox="1"/>
              <p:nvPr/>
            </p:nvSpPr>
            <p:spPr>
              <a:xfrm>
                <a:off x="2835482" y="3482247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0</a:t>
                </a:r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66E93C8F-2598-CF44-80B9-4B6E434E5DEE}"/>
                  </a:ext>
                </a:extLst>
              </p:cNvPr>
              <p:cNvSpPr txBox="1"/>
              <p:nvPr/>
            </p:nvSpPr>
            <p:spPr>
              <a:xfrm>
                <a:off x="2874559" y="5208429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</p:grp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A6F526AD-1C66-1F4A-8DE4-BA121EAE6608}"/>
                </a:ext>
              </a:extLst>
            </p:cNvPr>
            <p:cNvSpPr txBox="1"/>
            <p:nvPr/>
          </p:nvSpPr>
          <p:spPr>
            <a:xfrm>
              <a:off x="7192789" y="3081505"/>
              <a:ext cx="945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P(„</a:t>
              </a:r>
              <a:r>
                <a:rPr lang="de-DE" dirty="0" err="1"/>
                <a:t>slam</a:t>
              </a:r>
              <a:r>
                <a:rPr lang="de-DE" dirty="0"/>
                <a:t>“)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FF3BA85-DCF5-4548-ACFD-798D9DEE0142}"/>
                </a:ext>
              </a:extLst>
            </p:cNvPr>
            <p:cNvSpPr txBox="1"/>
            <p:nvPr/>
          </p:nvSpPr>
          <p:spPr>
            <a:xfrm>
              <a:off x="7193672" y="3451446"/>
              <a:ext cx="945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P(</a:t>
              </a:r>
              <a:r>
                <a:rPr lang="de-DE" dirty="0" err="1"/>
                <a:t>drive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)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B7678453-057B-7D48-8851-25E22128DE22}"/>
                </a:ext>
              </a:extLst>
            </p:cNvPr>
            <p:cNvSpPr txBox="1"/>
            <p:nvPr/>
          </p:nvSpPr>
          <p:spPr>
            <a:xfrm>
              <a:off x="7195424" y="3821610"/>
              <a:ext cx="945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P(</a:t>
              </a:r>
              <a:r>
                <a:rPr lang="de-DE" dirty="0" err="1"/>
                <a:t>wait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)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257C8CF-7CCA-6E46-A207-711449A02FC5}"/>
                </a:ext>
              </a:extLst>
            </p:cNvPr>
            <p:cNvSpPr txBox="1"/>
            <p:nvPr/>
          </p:nvSpPr>
          <p:spPr>
            <a:xfrm>
              <a:off x="7195424" y="4203033"/>
              <a:ext cx="1206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P(</a:t>
              </a:r>
              <a:r>
                <a:rPr lang="de-DE" dirty="0" err="1"/>
                <a:t>localization</a:t>
              </a:r>
              <a:r>
                <a:rPr lang="de-DE" dirty="0"/>
                <a:t>)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95AFEF13-112B-2747-BA48-4399D4BF5B1A}"/>
                </a:ext>
              </a:extLst>
            </p:cNvPr>
            <p:cNvSpPr txBox="1"/>
            <p:nvPr/>
          </p:nvSpPr>
          <p:spPr>
            <a:xfrm>
              <a:off x="7188799" y="4588794"/>
              <a:ext cx="945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P(</a:t>
              </a:r>
              <a:r>
                <a:rPr lang="de-DE" dirty="0" err="1"/>
                <a:t>stop</a:t>
              </a:r>
              <a:r>
                <a:rPr lang="de-DE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85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Transkription aus DS: 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alpha</a:t>
            </a:r>
            <a:r>
              <a:rPr lang="de-DE" dirty="0"/>
              <a:t>“</a:t>
            </a:r>
          </a:p>
          <a:p>
            <a:endParaRPr lang="de-DE" dirty="0"/>
          </a:p>
          <a:p>
            <a:pPr lvl="1"/>
            <a:r>
              <a:rPr lang="de-DE" dirty="0"/>
              <a:t>Klassifizierung einer Handlung z.B. P(„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“) mit NN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Finden eines Schlagwortes als Übergabeparameter für klassifizierte Handlung durch Textanalyse, z.B. </a:t>
            </a:r>
            <a:r>
              <a:rPr lang="de-DE" dirty="0" err="1">
                <a:solidFill>
                  <a:srgbClr val="FF0000"/>
                </a:solidFill>
              </a:rPr>
              <a:t>alpha</a:t>
            </a:r>
            <a:endParaRPr lang="de-DE" dirty="0">
              <a:solidFill>
                <a:srgbClr val="FF0000"/>
              </a:solidFill>
            </a:endParaRPr>
          </a:p>
          <a:p>
            <a:pPr marL="358775" lvl="1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Übergabeparameter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1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Benchmark Pi weiterhin sinnvoll?</a:t>
            </a:r>
          </a:p>
          <a:p>
            <a:endParaRPr lang="de-DE" dirty="0"/>
          </a:p>
          <a:p>
            <a:r>
              <a:rPr lang="de-DE" dirty="0"/>
              <a:t>Lösung </a:t>
            </a:r>
            <a:r>
              <a:rPr lang="de-DE" dirty="0" err="1"/>
              <a:t>Tflite</a:t>
            </a:r>
            <a:r>
              <a:rPr lang="de-DE" dirty="0"/>
              <a:t> mit Python 2.7 und 3.7 siehe Problemschilderung</a:t>
            </a:r>
          </a:p>
          <a:p>
            <a:endParaRPr lang="de-DE" dirty="0"/>
          </a:p>
          <a:p>
            <a:r>
              <a:rPr lang="de-DE" dirty="0"/>
              <a:t>Rechenzeit für Transkription auf Pi „problematisch“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und Probleme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Benchmark</a:t>
            </a:r>
          </a:p>
          <a:p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Machine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801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467</Words>
  <Application>Microsoft Macintosh PowerPoint</Application>
  <PresentationFormat>Breitbild</PresentationFormat>
  <Paragraphs>86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Kausalkette zur Einbindung von Tensorflow Lite</vt:lpstr>
      <vt:lpstr>Na wenn alles klar ist…dann mal los…Aber</vt:lpstr>
      <vt:lpstr>Gute Zeiten, schlechte Zeiten</vt:lpstr>
      <vt:lpstr>Resultat MobileNet tflite</vt:lpstr>
      <vt:lpstr>Klassifizierung Handlung</vt:lpstr>
      <vt:lpstr>Übergabeparameter</vt:lpstr>
      <vt:lpstr>Fragen und Probleme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25</cp:revision>
  <dcterms:created xsi:type="dcterms:W3CDTF">2019-09-25T11:15:24Z</dcterms:created>
  <dcterms:modified xsi:type="dcterms:W3CDTF">2020-07-02T07:40:09Z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