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6"/>
  </p:notesMasterIdLst>
  <p:sldIdLst>
    <p:sldId id="275" r:id="rId7"/>
    <p:sldId id="332" r:id="rId8"/>
    <p:sldId id="340" r:id="rId9"/>
    <p:sldId id="335" r:id="rId10"/>
    <p:sldId id="331" r:id="rId11"/>
    <p:sldId id="336" r:id="rId12"/>
    <p:sldId id="337" r:id="rId13"/>
    <p:sldId id="333" r:id="rId14"/>
    <p:sldId id="339" r:id="rId15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32"/>
            <p14:sldId id="340"/>
            <p14:sldId id="335"/>
            <p14:sldId id="331"/>
            <p14:sldId id="336"/>
            <p14:sldId id="337"/>
            <p14:sldId id="333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3" autoAdjust="0"/>
    <p:restoredTop sz="89620" autoAdjust="0"/>
  </p:normalViewPr>
  <p:slideViewPr>
    <p:cSldViewPr snapToGrid="0" showGuides="1">
      <p:cViewPr varScale="1">
        <p:scale>
          <a:sx n="134" d="100"/>
          <a:sy n="134" d="100"/>
        </p:scale>
        <p:origin x="192" y="36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KW38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19773" y="4294585"/>
            <a:ext cx="5736000" cy="198429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Datensätze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6588950" y="1570411"/>
            <a:ext cx="5893373" cy="1667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Gesamtdaten</a:t>
            </a:r>
          </a:p>
          <a:p>
            <a:pPr lvl="1"/>
            <a:r>
              <a:rPr lang="de-DE" sz="1800" dirty="0"/>
              <a:t>462 Sätze in 5 Klassen</a:t>
            </a:r>
          </a:p>
          <a:p>
            <a:pPr lvl="1"/>
            <a:r>
              <a:rPr lang="de-DE" sz="1800" dirty="0"/>
              <a:t>Aufgeteilt in Trainings- und Testdaten</a:t>
            </a:r>
          </a:p>
          <a:p>
            <a:pPr lvl="1"/>
            <a:r>
              <a:rPr lang="de-DE" sz="1800" dirty="0"/>
              <a:t>Testdaten werden nicht mittrainiert</a:t>
            </a:r>
          </a:p>
          <a:p>
            <a:pPr marL="358775" lvl="1" indent="0">
              <a:buNone/>
            </a:pPr>
            <a:r>
              <a:rPr lang="de-DE" sz="1800" dirty="0"/>
              <a:t>	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E13302-A76C-D848-8CCA-EC89CEC1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6" y="1028117"/>
            <a:ext cx="6402354" cy="48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19773" y="4294585"/>
            <a:ext cx="5736000" cy="198429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Datensätze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441086" y="4736276"/>
            <a:ext cx="5893373" cy="1667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Datensatz I (Testdaten)</a:t>
            </a:r>
          </a:p>
          <a:p>
            <a:pPr lvl="1"/>
            <a:r>
              <a:rPr lang="de-DE" sz="1800" dirty="0"/>
              <a:t>116 Sätze 24 Akzente (2784 WAV Dateien)</a:t>
            </a:r>
          </a:p>
          <a:p>
            <a:pPr lvl="1"/>
            <a:r>
              <a:rPr lang="de-DE" sz="1800" dirty="0"/>
              <a:t>ca. 5,4 Stunden</a:t>
            </a:r>
          </a:p>
          <a:p>
            <a:pPr lvl="1"/>
            <a:r>
              <a:rPr lang="de-DE" sz="1800" dirty="0"/>
              <a:t>Testdaten werden nicht mittrainiert</a:t>
            </a:r>
          </a:p>
          <a:p>
            <a:pPr marL="358775" lvl="1" indent="0">
              <a:buNone/>
            </a:pPr>
            <a:r>
              <a:rPr lang="de-DE" sz="1800" dirty="0"/>
              <a:t>	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66E76A5D-0BFB-D84B-92DB-374E89763541}"/>
              </a:ext>
            </a:extLst>
          </p:cNvPr>
          <p:cNvSpPr txBox="1">
            <a:spLocks/>
          </p:cNvSpPr>
          <p:nvPr/>
        </p:nvSpPr>
        <p:spPr>
          <a:xfrm>
            <a:off x="6540980" y="4736276"/>
            <a:ext cx="5893373" cy="1667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Datensatz II (Trainingsdaten)</a:t>
            </a:r>
          </a:p>
          <a:p>
            <a:pPr lvl="1"/>
            <a:r>
              <a:rPr lang="de-DE" sz="1800" dirty="0"/>
              <a:t>346 Sätze 24 Akzente (8304 WAV Dateien) </a:t>
            </a:r>
          </a:p>
          <a:p>
            <a:pPr lvl="1"/>
            <a:r>
              <a:rPr lang="de-DE" sz="1800" dirty="0"/>
              <a:t>ca. 16 Stunden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Trainingsdaten wurden genutzt um </a:t>
            </a:r>
            <a:r>
              <a:rPr lang="de-DE" sz="1800" dirty="0" err="1">
                <a:sym typeface="Wingdings" panose="05000000000000000000" pitchFamily="2" charset="2"/>
              </a:rPr>
              <a:t>Handlungsklassifikatoren</a:t>
            </a:r>
            <a:r>
              <a:rPr lang="de-DE" sz="1800" dirty="0">
                <a:sym typeface="Wingdings" panose="05000000000000000000" pitchFamily="2" charset="2"/>
              </a:rPr>
              <a:t> zu trainieren</a:t>
            </a:r>
            <a:r>
              <a:rPr lang="de-DE" sz="1800" dirty="0"/>
              <a:t>	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4B3C49D-D1F7-504F-84D2-072EE08F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" y="812914"/>
            <a:ext cx="5170163" cy="3877622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2C1569-E50D-1C47-AA36-9AD8B0057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59" y="812914"/>
            <a:ext cx="5170163" cy="38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Embedding Layer</a:t>
            </a:r>
          </a:p>
          <a:p>
            <a:pPr lvl="1"/>
            <a:r>
              <a:rPr lang="de-DE" sz="1800" dirty="0"/>
              <a:t>Zusätzlicher </a:t>
            </a:r>
            <a:r>
              <a:rPr lang="de-DE" sz="1800" dirty="0">
                <a:solidFill>
                  <a:srgbClr val="FF0000"/>
                </a:solidFill>
              </a:rPr>
              <a:t>Layer</a:t>
            </a:r>
            <a:r>
              <a:rPr lang="de-DE" sz="1800" dirty="0"/>
              <a:t> vor dem Netz zur Klassifikation von Wörtern und Sätzen, wird mit Netz trainiert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 err="1"/>
              <a:t>Reellwertige</a:t>
            </a:r>
            <a:r>
              <a:rPr lang="de-DE" sz="1800" dirty="0"/>
              <a:t> Darstellung von Wörtern und Sätzen (</a:t>
            </a:r>
            <a:r>
              <a:rPr lang="de-DE" sz="1800" dirty="0" err="1"/>
              <a:t>Sparse</a:t>
            </a:r>
            <a:r>
              <a:rPr lang="de-DE" sz="1800" dirty="0"/>
              <a:t> zu </a:t>
            </a:r>
            <a:r>
              <a:rPr lang="de-DE" sz="1800" dirty="0" err="1"/>
              <a:t>Dense</a:t>
            </a:r>
            <a:r>
              <a:rPr lang="de-DE" sz="1800" dirty="0"/>
              <a:t> Vektoren)</a:t>
            </a:r>
          </a:p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36057E9-B442-FE47-A3FA-B45BBD13DCB7}"/>
              </a:ext>
            </a:extLst>
          </p:cNvPr>
          <p:cNvGrpSpPr/>
          <p:nvPr/>
        </p:nvGrpSpPr>
        <p:grpSpPr>
          <a:xfrm>
            <a:off x="2924480" y="2792814"/>
            <a:ext cx="6343040" cy="3342857"/>
            <a:chOff x="5508358" y="3413917"/>
            <a:chExt cx="5103125" cy="26487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2C5C6D-3939-BD4B-A391-7346ACFAA62D}"/>
                </a:ext>
              </a:extLst>
            </p:cNvPr>
            <p:cNvSpPr/>
            <p:nvPr/>
          </p:nvSpPr>
          <p:spPr>
            <a:xfrm>
              <a:off x="6175906" y="3479693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459B6C-AB1A-2D43-BEF2-60A9AF585E66}"/>
                </a:ext>
              </a:extLst>
            </p:cNvPr>
            <p:cNvSpPr/>
            <p:nvPr/>
          </p:nvSpPr>
          <p:spPr>
            <a:xfrm>
              <a:off x="6175906" y="3792783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71BA15-890E-694A-91EB-5545E077FC61}"/>
                </a:ext>
              </a:extLst>
            </p:cNvPr>
            <p:cNvSpPr/>
            <p:nvPr/>
          </p:nvSpPr>
          <p:spPr>
            <a:xfrm>
              <a:off x="6175906" y="4109062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B3A62E-2D42-594D-8DFD-21A7B195BEF7}"/>
                </a:ext>
              </a:extLst>
            </p:cNvPr>
            <p:cNvSpPr/>
            <p:nvPr/>
          </p:nvSpPr>
          <p:spPr>
            <a:xfrm>
              <a:off x="6182169" y="5762455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28F2FC6-06F0-1C41-9A1C-3F9FDCCBF66C}"/>
                </a:ext>
              </a:extLst>
            </p:cNvPr>
            <p:cNvGrpSpPr/>
            <p:nvPr/>
          </p:nvGrpSpPr>
          <p:grpSpPr>
            <a:xfrm>
              <a:off x="5508358" y="3413917"/>
              <a:ext cx="5103125" cy="2648778"/>
              <a:chOff x="5508358" y="3413917"/>
              <a:chExt cx="5103125" cy="2648778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584AC20A-ED08-1043-83EC-2501517E01C2}"/>
                  </a:ext>
                </a:extLst>
              </p:cNvPr>
              <p:cNvGrpSpPr/>
              <p:nvPr/>
            </p:nvGrpSpPr>
            <p:grpSpPr>
              <a:xfrm>
                <a:off x="5508358" y="3413917"/>
                <a:ext cx="5103125" cy="2648778"/>
                <a:chOff x="2055837" y="2779644"/>
                <a:chExt cx="6345701" cy="2774950"/>
              </a:xfrm>
            </p:grpSpPr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9B10EABC-D258-B74F-8A5B-310397D1C8E9}"/>
                    </a:ext>
                  </a:extLst>
                </p:cNvPr>
                <p:cNvGrpSpPr/>
                <p:nvPr/>
              </p:nvGrpSpPr>
              <p:grpSpPr>
                <a:xfrm>
                  <a:off x="2055837" y="2779644"/>
                  <a:ext cx="5141189" cy="2774950"/>
                  <a:chOff x="2055837" y="2779644"/>
                  <a:chExt cx="5141189" cy="2774950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A3B096F4-9954-8448-95EA-079DC728A8C8}"/>
                      </a:ext>
                    </a:extLst>
                  </p:cNvPr>
                  <p:cNvGrpSpPr/>
                  <p:nvPr/>
                </p:nvGrpSpPr>
                <p:grpSpPr>
                  <a:xfrm>
                    <a:off x="3721004" y="2779644"/>
                    <a:ext cx="3476022" cy="2774950"/>
                    <a:chOff x="3694500" y="2812774"/>
                    <a:chExt cx="3476022" cy="2774950"/>
                  </a:xfrm>
                </p:grpSpPr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9769379C-A608-3F4C-B853-65D2BBB771D8}"/>
                        </a:ext>
                      </a:extLst>
                    </p:cNvPr>
                    <p:cNvCxnSpPr>
                      <a:cxnSpLocks/>
                      <a:endCxn id="45" idx="2"/>
                    </p:cNvCxnSpPr>
                    <p:nvPr/>
                  </p:nvCxnSpPr>
                  <p:spPr>
                    <a:xfrm>
                      <a:off x="6094800" y="3289226"/>
                      <a:ext cx="895722" cy="146683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Gerade Verbindung mit Pfeil 36">
                      <a:extLst>
                        <a:ext uri="{FF2B5EF4-FFF2-40B4-BE49-F238E27FC236}">
                          <a16:creationId xmlns:a16="http://schemas.microsoft.com/office/drawing/2014/main" id="{5B7BF793-DA32-4347-BC39-6FFDD7506AF8}"/>
                        </a:ext>
                      </a:extLst>
                    </p:cNvPr>
                    <p:cNvCxnSpPr>
                      <a:cxnSpLocks/>
                      <a:endCxn id="41" idx="2"/>
                    </p:cNvCxnSpPr>
                    <p:nvPr/>
                  </p:nvCxnSpPr>
                  <p:spPr>
                    <a:xfrm flipV="1">
                      <a:off x="6094800" y="3267209"/>
                      <a:ext cx="895722" cy="39774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Gerade Verbindung mit Pfeil 37">
                      <a:extLst>
                        <a:ext uri="{FF2B5EF4-FFF2-40B4-BE49-F238E27FC236}">
                          <a16:creationId xmlns:a16="http://schemas.microsoft.com/office/drawing/2014/main" id="{36197FE3-56DD-384C-B3A1-C1C6708D5704}"/>
                        </a:ext>
                      </a:extLst>
                    </p:cNvPr>
                    <p:cNvCxnSpPr>
                      <a:cxnSpLocks/>
                      <a:endCxn id="45" idx="2"/>
                    </p:cNvCxnSpPr>
                    <p:nvPr/>
                  </p:nvCxnSpPr>
                  <p:spPr>
                    <a:xfrm>
                      <a:off x="6094800" y="3672901"/>
                      <a:ext cx="895722" cy="10831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uppieren 38">
                      <a:extLst>
                        <a:ext uri="{FF2B5EF4-FFF2-40B4-BE49-F238E27FC236}">
                          <a16:creationId xmlns:a16="http://schemas.microsoft.com/office/drawing/2014/main" id="{0BFD45AF-C083-FD47-B737-E37938A66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4500" y="2812774"/>
                      <a:ext cx="3476022" cy="2774950"/>
                      <a:chOff x="3694500" y="2812774"/>
                      <a:chExt cx="3476022" cy="2774950"/>
                    </a:xfrm>
                  </p:grpSpPr>
                  <p:pic>
                    <p:nvPicPr>
                      <p:cNvPr id="40" name="Grafik 39">
                        <a:extLst>
                          <a:ext uri="{FF2B5EF4-FFF2-40B4-BE49-F238E27FC236}">
                            <a16:creationId xmlns:a16="http://schemas.microsoft.com/office/drawing/2014/main" id="{3EE775A8-740F-9945-B363-DA9E3869A8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4500" y="2812774"/>
                        <a:ext cx="2400300" cy="277495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C043A2CB-9B46-0A46-9407-AC59686B3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177209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42" name="Oval 41">
                        <a:extLst>
                          <a:ext uri="{FF2B5EF4-FFF2-40B4-BE49-F238E27FC236}">
                            <a16:creationId xmlns:a16="http://schemas.microsoft.com/office/drawing/2014/main" id="{81A09682-F3D3-4E46-99EC-1691CA53E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530747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3E98626E-878E-CE4C-B81D-D31FB1CB0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909185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DAEE9BFB-2506-3046-9124-218AA30B8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4287623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394A2D8A-0425-0141-B011-93D8450CB0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4666061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cxnSp>
                    <p:nvCxnSpPr>
                      <p:cNvPr id="46" name="Gerade Verbindung mit Pfeil 45">
                        <a:extLst>
                          <a:ext uri="{FF2B5EF4-FFF2-40B4-BE49-F238E27FC236}">
                            <a16:creationId xmlns:a16="http://schemas.microsoft.com/office/drawing/2014/main" id="{CF4FF26C-E407-4246-A22C-5D0EDA3A7A4D}"/>
                          </a:ext>
                        </a:extLst>
                      </p:cNvPr>
                      <p:cNvCxnSpPr>
                        <a:cxnSpLocks/>
                        <a:endCxn id="41" idx="2"/>
                      </p:cNvCxnSpPr>
                      <p:nvPr/>
                    </p:nvCxnSpPr>
                    <p:spPr>
                      <a:xfrm>
                        <a:off x="6094800" y="2947924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Gerade Verbindung mit Pfeil 46">
                        <a:extLst>
                          <a:ext uri="{FF2B5EF4-FFF2-40B4-BE49-F238E27FC236}">
                            <a16:creationId xmlns:a16="http://schemas.microsoft.com/office/drawing/2014/main" id="{3A236D0D-3EAA-064E-AD61-22CFDDAE5D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4800" y="3290142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Gerade Verbindung mit Pfeil 47">
                        <a:extLst>
                          <a:ext uri="{FF2B5EF4-FFF2-40B4-BE49-F238E27FC236}">
                            <a16:creationId xmlns:a16="http://schemas.microsoft.com/office/drawing/2014/main" id="{E6DDF17A-3211-5D4A-8321-CDD871D171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4800" y="3664952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Gerade Verbindung mit Pfeil 48">
                        <a:extLst>
                          <a:ext uri="{FF2B5EF4-FFF2-40B4-BE49-F238E27FC236}">
                            <a16:creationId xmlns:a16="http://schemas.microsoft.com/office/drawing/2014/main" id="{AA2C5A92-09A0-9649-A2F1-D791803E2D36}"/>
                          </a:ext>
                        </a:extLst>
                      </p:cNvPr>
                      <p:cNvCxnSpPr>
                        <a:cxnSpLocks/>
                        <a:endCxn id="42" idx="2"/>
                      </p:cNvCxnSpPr>
                      <p:nvPr/>
                    </p:nvCxnSpPr>
                    <p:spPr>
                      <a:xfrm>
                        <a:off x="6094800" y="2947924"/>
                        <a:ext cx="895722" cy="67282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Gerade Verbindung mit Pfeil 49">
                        <a:extLst>
                          <a:ext uri="{FF2B5EF4-FFF2-40B4-BE49-F238E27FC236}">
                            <a16:creationId xmlns:a16="http://schemas.microsoft.com/office/drawing/2014/main" id="{437C1510-68CA-6344-AF59-7FEB91A70E79}"/>
                          </a:ext>
                        </a:extLst>
                      </p:cNvPr>
                      <p:cNvCxnSpPr>
                        <a:cxnSpLocks/>
                        <a:endCxn id="44" idx="2"/>
                      </p:cNvCxnSpPr>
                      <p:nvPr/>
                    </p:nvCxnSpPr>
                    <p:spPr>
                      <a:xfrm>
                        <a:off x="6094800" y="2968180"/>
                        <a:ext cx="895722" cy="140944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Gerade Verbindung mit Pfeil 50">
                        <a:extLst>
                          <a:ext uri="{FF2B5EF4-FFF2-40B4-BE49-F238E27FC236}">
                            <a16:creationId xmlns:a16="http://schemas.microsoft.com/office/drawing/2014/main" id="{DDC7234A-F8EB-9E48-BFEB-0343A5EAD6A1}"/>
                          </a:ext>
                        </a:extLst>
                      </p:cNvPr>
                      <p:cNvCxnSpPr>
                        <a:cxnSpLocks/>
                        <a:endCxn id="41" idx="2"/>
                      </p:cNvCxnSpPr>
                      <p:nvPr/>
                    </p:nvCxnSpPr>
                    <p:spPr>
                      <a:xfrm flipV="1">
                        <a:off x="6094800" y="3267209"/>
                        <a:ext cx="895722" cy="363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 Verbindung mit Pfeil 51">
                        <a:extLst>
                          <a:ext uri="{FF2B5EF4-FFF2-40B4-BE49-F238E27FC236}">
                            <a16:creationId xmlns:a16="http://schemas.microsoft.com/office/drawing/2014/main" id="{B33F889F-C9FD-AC4A-950A-03638F116A73}"/>
                          </a:ext>
                        </a:extLst>
                      </p:cNvPr>
                      <p:cNvCxnSpPr>
                        <a:cxnSpLocks/>
                        <a:endCxn id="45" idx="2"/>
                      </p:cNvCxnSpPr>
                      <p:nvPr/>
                    </p:nvCxnSpPr>
                    <p:spPr>
                      <a:xfrm flipV="1">
                        <a:off x="6094800" y="4756061"/>
                        <a:ext cx="895722" cy="6243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 Verbindung mit Pfeil 52">
                        <a:extLst>
                          <a:ext uri="{FF2B5EF4-FFF2-40B4-BE49-F238E27FC236}">
                            <a16:creationId xmlns:a16="http://schemas.microsoft.com/office/drawing/2014/main" id="{6ACD16AD-B22D-AC48-A9DB-66F035EC317B}"/>
                          </a:ext>
                        </a:extLst>
                      </p:cNvPr>
                      <p:cNvCxnSpPr>
                        <a:cxnSpLocks/>
                        <a:endCxn id="44" idx="2"/>
                      </p:cNvCxnSpPr>
                      <p:nvPr/>
                    </p:nvCxnSpPr>
                    <p:spPr>
                      <a:xfrm flipV="1">
                        <a:off x="6067200" y="4377623"/>
                        <a:ext cx="923322" cy="10027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 Verbindung mit Pfeil 53">
                        <a:extLst>
                          <a:ext uri="{FF2B5EF4-FFF2-40B4-BE49-F238E27FC236}">
                            <a16:creationId xmlns:a16="http://schemas.microsoft.com/office/drawing/2014/main" id="{50B744FC-2795-B749-A6B7-3E72A96314FD}"/>
                          </a:ext>
                        </a:extLst>
                      </p:cNvPr>
                      <p:cNvCxnSpPr>
                        <a:cxnSpLocks/>
                        <a:endCxn id="44" idx="2"/>
                      </p:cNvCxnSpPr>
                      <p:nvPr/>
                    </p:nvCxnSpPr>
                    <p:spPr>
                      <a:xfrm>
                        <a:off x="6094800" y="3298499"/>
                        <a:ext cx="895722" cy="107912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 Verbindung mit Pfeil 54">
                        <a:extLst>
                          <a:ext uri="{FF2B5EF4-FFF2-40B4-BE49-F238E27FC236}">
                            <a16:creationId xmlns:a16="http://schemas.microsoft.com/office/drawing/2014/main" id="{5918B878-6703-364D-A0CC-4A3604374406}"/>
                          </a:ext>
                        </a:extLst>
                      </p:cNvPr>
                      <p:cNvCxnSpPr>
                        <a:cxnSpLocks/>
                        <a:endCxn id="43" idx="2"/>
                      </p:cNvCxnSpPr>
                      <p:nvPr/>
                    </p:nvCxnSpPr>
                    <p:spPr>
                      <a:xfrm flipV="1">
                        <a:off x="6067200" y="3999185"/>
                        <a:ext cx="923322" cy="138119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Gerade Verbindung mit Pfeil 55">
                        <a:extLst>
                          <a:ext uri="{FF2B5EF4-FFF2-40B4-BE49-F238E27FC236}">
                            <a16:creationId xmlns:a16="http://schemas.microsoft.com/office/drawing/2014/main" id="{5F48CC71-1DD8-FF44-AA85-2245F692EBDD}"/>
                          </a:ext>
                        </a:extLst>
                      </p:cNvPr>
                      <p:cNvCxnSpPr>
                        <a:cxnSpLocks/>
                        <a:endCxn id="42" idx="2"/>
                      </p:cNvCxnSpPr>
                      <p:nvPr/>
                    </p:nvCxnSpPr>
                    <p:spPr>
                      <a:xfrm flipV="1">
                        <a:off x="6067200" y="3620747"/>
                        <a:ext cx="923322" cy="175136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Gerade Verbindung mit Pfeil 56">
                        <a:extLst>
                          <a:ext uri="{FF2B5EF4-FFF2-40B4-BE49-F238E27FC236}">
                            <a16:creationId xmlns:a16="http://schemas.microsoft.com/office/drawing/2014/main" id="{670F4015-00BE-084B-9FA0-5BA2C4A42295}"/>
                          </a:ext>
                        </a:extLst>
                      </p:cNvPr>
                      <p:cNvCxnSpPr>
                        <a:cxnSpLocks/>
                        <a:endCxn id="41" idx="2"/>
                      </p:cNvCxnSpPr>
                      <p:nvPr/>
                    </p:nvCxnSpPr>
                    <p:spPr>
                      <a:xfrm flipV="1">
                        <a:off x="6094800" y="3267209"/>
                        <a:ext cx="895722" cy="21128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9BB847A4-3BA8-8647-9BB3-A8F77AE888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837" y="2806671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1</a:t>
                    </a:r>
                  </a:p>
                </p:txBody>
              </p:sp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F88072B9-7056-9E45-9901-5E1952877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037" y="3136990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0</a:t>
                    </a:r>
                  </a:p>
                </p:txBody>
              </p:sp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79D8A793-DF28-4F40-AA46-B7B6E36B80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037" y="3492368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0</a:t>
                    </a: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9122B887-B7C6-5E4C-9757-2D1C65449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105114" y="5218551"/>
                    <a:ext cx="437661" cy="229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0</a:t>
                    </a:r>
                  </a:p>
                </p:txBody>
              </p:sp>
            </p:grp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A8581B6D-7A4D-A549-8317-4BC4FE2A3E4C}"/>
                    </a:ext>
                  </a:extLst>
                </p:cNvPr>
                <p:cNvSpPr txBox="1"/>
                <p:nvPr/>
              </p:nvSpPr>
              <p:spPr>
                <a:xfrm>
                  <a:off x="7192789" y="3081505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P(„</a:t>
                  </a:r>
                  <a:r>
                    <a:rPr lang="de-DE" sz="800" dirty="0" err="1"/>
                    <a:t>slam</a:t>
                  </a:r>
                  <a:r>
                    <a:rPr lang="de-DE" sz="800" dirty="0"/>
                    <a:t>“)</a:t>
                  </a: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BD922AD7-A322-7F44-8FC0-1E09D410FB58}"/>
                    </a:ext>
                  </a:extLst>
                </p:cNvPr>
                <p:cNvSpPr txBox="1"/>
                <p:nvPr/>
              </p:nvSpPr>
              <p:spPr>
                <a:xfrm>
                  <a:off x="7193672" y="3451446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drive</a:t>
                  </a:r>
                  <a:r>
                    <a:rPr lang="de-DE" sz="800" dirty="0"/>
                    <a:t> </a:t>
                  </a:r>
                  <a:r>
                    <a:rPr lang="de-DE" sz="800" dirty="0" err="1"/>
                    <a:t>to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3C264ED3-D749-1448-B4F4-180E2F8E132C}"/>
                    </a:ext>
                  </a:extLst>
                </p:cNvPr>
                <p:cNvSpPr txBox="1"/>
                <p:nvPr/>
              </p:nvSpPr>
              <p:spPr>
                <a:xfrm>
                  <a:off x="7195424" y="3821610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wait</a:t>
                  </a:r>
                  <a:r>
                    <a:rPr lang="de-DE" sz="800" dirty="0"/>
                    <a:t> </a:t>
                  </a:r>
                  <a:r>
                    <a:rPr lang="de-DE" sz="800" dirty="0" err="1"/>
                    <a:t>for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A80413B4-EB7A-444E-8073-343FA93576FD}"/>
                    </a:ext>
                  </a:extLst>
                </p:cNvPr>
                <p:cNvSpPr txBox="1"/>
                <p:nvPr/>
              </p:nvSpPr>
              <p:spPr>
                <a:xfrm>
                  <a:off x="7195424" y="4203033"/>
                  <a:ext cx="1206114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localization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0300AA4-3DE1-CE4E-A21A-901B278AD295}"/>
                    </a:ext>
                  </a:extLst>
                </p:cNvPr>
                <p:cNvSpPr txBox="1"/>
                <p:nvPr/>
              </p:nvSpPr>
              <p:spPr>
                <a:xfrm>
                  <a:off x="7188799" y="4588794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stop</a:t>
                  </a:r>
                  <a:r>
                    <a:rPr lang="de-DE" sz="800" dirty="0"/>
                    <a:t>)</a:t>
                  </a:r>
                </a:p>
              </p:txBody>
            </p:sp>
          </p:grp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1D510BDD-1817-464E-B0F3-EF6D8A3F0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314" y="3460425"/>
                <a:ext cx="502556" cy="2459083"/>
              </a:xfrm>
              <a:prstGeom prst="rect">
                <a:avLst/>
              </a:prstGeom>
            </p:spPr>
          </p:pic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F093C226-6C12-B247-8CF5-1637DF9D1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3562257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9ACB7285-D050-2447-9F90-B049C4E6D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3889181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2CE34173-895B-EB42-84BA-A6F72E68F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4212272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EAC81A2-B15F-4B4E-85B5-4980A564A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1531" y="5864472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31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pPr lvl="1"/>
            <a:r>
              <a:rPr lang="de-DE" sz="1800" dirty="0"/>
              <a:t>Vokabular = [</a:t>
            </a:r>
            <a:r>
              <a:rPr lang="de-DE" sz="1800" dirty="0" err="1"/>
              <a:t>drive</a:t>
            </a:r>
            <a:r>
              <a:rPr lang="de-DE" sz="1800" dirty="0"/>
              <a:t>, </a:t>
            </a:r>
            <a:r>
              <a:rPr lang="de-DE" sz="1800" dirty="0" err="1"/>
              <a:t>to</a:t>
            </a:r>
            <a:r>
              <a:rPr lang="de-DE" sz="1800" dirty="0"/>
              <a:t> , </a:t>
            </a:r>
            <a:r>
              <a:rPr lang="de-DE" sz="1800" dirty="0" err="1"/>
              <a:t>location</a:t>
            </a:r>
            <a:r>
              <a:rPr lang="de-DE" sz="1800" dirty="0"/>
              <a:t>, </a:t>
            </a:r>
            <a:r>
              <a:rPr lang="de-DE" sz="1800" dirty="0" err="1"/>
              <a:t>beta</a:t>
            </a:r>
            <a:r>
              <a:rPr lang="de-DE" sz="1800" dirty="0"/>
              <a:t>, </a:t>
            </a:r>
            <a:r>
              <a:rPr lang="de-DE" sz="1800" dirty="0" err="1"/>
              <a:t>localize</a:t>
            </a:r>
            <a:r>
              <a:rPr lang="de-DE" sz="1800" dirty="0"/>
              <a:t>, </a:t>
            </a:r>
            <a:r>
              <a:rPr lang="de-DE" sz="1800" dirty="0" err="1"/>
              <a:t>yourself</a:t>
            </a:r>
            <a:r>
              <a:rPr lang="de-DE" sz="1800" dirty="0"/>
              <a:t>, in, </a:t>
            </a:r>
            <a:r>
              <a:rPr lang="de-DE" sz="1800" dirty="0" err="1"/>
              <a:t>known</a:t>
            </a:r>
            <a:r>
              <a:rPr lang="de-DE" sz="1800" dirty="0"/>
              <a:t>, </a:t>
            </a:r>
            <a:r>
              <a:rPr lang="de-DE" sz="1800" dirty="0" err="1"/>
              <a:t>envrinment</a:t>
            </a:r>
            <a:r>
              <a:rPr lang="de-DE" sz="1800" dirty="0"/>
              <a:t>, </a:t>
            </a:r>
            <a:r>
              <a:rPr lang="de-DE" sz="1800" dirty="0" err="1"/>
              <a:t>unknown</a:t>
            </a:r>
            <a:r>
              <a:rPr lang="de-DE" sz="1800" dirty="0"/>
              <a:t>, </a:t>
            </a:r>
            <a:r>
              <a:rPr lang="de-DE" sz="1800" dirty="0" err="1"/>
              <a:t>wait</a:t>
            </a:r>
            <a:r>
              <a:rPr lang="de-DE" sz="1800" dirty="0"/>
              <a:t>, </a:t>
            </a:r>
            <a:r>
              <a:rPr lang="de-DE" sz="1800" dirty="0" err="1"/>
              <a:t>for</a:t>
            </a:r>
            <a:r>
              <a:rPr lang="de-DE" sz="1800" dirty="0"/>
              <a:t>, </a:t>
            </a:r>
            <a:r>
              <a:rPr lang="de-DE" sz="1800" dirty="0" err="1"/>
              <a:t>new</a:t>
            </a:r>
            <a:r>
              <a:rPr lang="de-DE" sz="1800" dirty="0"/>
              <a:t>, </a:t>
            </a:r>
            <a:r>
              <a:rPr lang="de-DE" sz="1800" dirty="0" err="1"/>
              <a:t>commands</a:t>
            </a:r>
            <a:r>
              <a:rPr lang="de-DE" sz="1800" dirty="0"/>
              <a:t>]</a:t>
            </a:r>
          </a:p>
          <a:p>
            <a:pPr marL="358775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Dimension d wird vorgegeben, a sind </a:t>
            </a:r>
            <a:r>
              <a:rPr lang="de-DE" sz="1800" dirty="0" err="1"/>
              <a:t>reellwertige</a:t>
            </a:r>
            <a:r>
              <a:rPr lang="de-DE" sz="1800" dirty="0"/>
              <a:t> Einträge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Drive = [1 0 0 0 0 0 0 0 0 0 0 0 0 0]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 err="1"/>
              <a:t>Drive_em</a:t>
            </a:r>
            <a:r>
              <a:rPr lang="de-DE" sz="1800" dirty="0"/>
              <a:t> = Drive </a:t>
            </a:r>
            <a:r>
              <a:rPr lang="de-DE" sz="1800" b="1" dirty="0"/>
              <a:t>E </a:t>
            </a:r>
            <a:r>
              <a:rPr lang="de-DE" sz="1800" dirty="0"/>
              <a:t>= [a_0,1 a_1,1 .... a_1,d]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Bei Sätzen werden die einzelnen Vektoren verkettet</a:t>
            </a:r>
          </a:p>
          <a:p>
            <a:pPr lvl="1"/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C38BE4-F287-4144-A38C-0B2B8724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37" y="2099939"/>
            <a:ext cx="3225800" cy="1524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B4D80B-985A-814E-9E40-12685AB87AC6}"/>
              </a:ext>
            </a:extLst>
          </p:cNvPr>
          <p:cNvSpPr/>
          <p:nvPr/>
        </p:nvSpPr>
        <p:spPr>
          <a:xfrm>
            <a:off x="7863840" y="2417064"/>
            <a:ext cx="2157984" cy="3063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A60811-5C95-A147-A9F8-314B298F33F9}"/>
              </a:ext>
            </a:extLst>
          </p:cNvPr>
          <p:cNvSpPr txBox="1"/>
          <p:nvPr/>
        </p:nvSpPr>
        <p:spPr>
          <a:xfrm>
            <a:off x="10092371" y="285437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Matrix </a:t>
            </a:r>
            <a:r>
              <a:rPr lang="de-DE" b="1" dirty="0"/>
              <a:t>E</a:t>
            </a:r>
            <a:r>
              <a:rPr lang="de-DE" dirty="0"/>
              <a:t> aus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89EE173E-9FB8-6641-BAB1-DDFBC5AB141D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pPr lvl="1"/>
            <a:r>
              <a:rPr lang="de-DE" sz="1800" dirty="0"/>
              <a:t>Für Sätze: “</a:t>
            </a:r>
            <a:r>
              <a:rPr lang="de-DE" sz="1800" dirty="0" err="1"/>
              <a:t>Localize</a:t>
            </a:r>
            <a:r>
              <a:rPr lang="de-DE" sz="1800" dirty="0"/>
              <a:t> </a:t>
            </a:r>
            <a:r>
              <a:rPr lang="de-DE" sz="1800" dirty="0" err="1"/>
              <a:t>yourself</a:t>
            </a:r>
            <a:r>
              <a:rPr lang="de-DE" sz="1800" dirty="0"/>
              <a:t> in </a:t>
            </a:r>
            <a:r>
              <a:rPr lang="de-DE" sz="1800" dirty="0" err="1"/>
              <a:t>unknown</a:t>
            </a:r>
            <a:r>
              <a:rPr lang="de-DE" sz="1800" dirty="0"/>
              <a:t> </a:t>
            </a:r>
            <a:r>
              <a:rPr lang="de-DE" sz="1800" dirty="0" err="1"/>
              <a:t>environment</a:t>
            </a:r>
            <a:r>
              <a:rPr lang="de-DE" sz="1800" dirty="0"/>
              <a:t>“ ergibt als BOW  </a:t>
            </a:r>
            <a:r>
              <a:rPr lang="de-DE" sz="1800" dirty="0" err="1"/>
              <a:t>sen</a:t>
            </a:r>
            <a:r>
              <a:rPr lang="de-DE" sz="1800" dirty="0"/>
              <a:t> = [0 0 0 0 1 1 1 1 1 0 0 0 0 0]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 Oder: </a:t>
            </a:r>
            <a:r>
              <a:rPr lang="de-DE" sz="1800" dirty="0" err="1"/>
              <a:t>sen</a:t>
            </a:r>
            <a:r>
              <a:rPr lang="de-DE" sz="1800" dirty="0"/>
              <a:t> = [5 6 7 8 9], Positionszuordnung aus </a:t>
            </a:r>
            <a:r>
              <a:rPr lang="de-DE" sz="1800" dirty="0" err="1"/>
              <a:t>Vokabluar</a:t>
            </a:r>
            <a:r>
              <a:rPr lang="de-DE" sz="1800" dirty="0"/>
              <a:t> = [</a:t>
            </a:r>
            <a:r>
              <a:rPr lang="de-DE" sz="1800" dirty="0" err="1"/>
              <a:t>drive</a:t>
            </a:r>
            <a:r>
              <a:rPr lang="de-DE" sz="1800" dirty="0"/>
              <a:t>, </a:t>
            </a:r>
            <a:r>
              <a:rPr lang="de-DE" sz="1800" dirty="0" err="1"/>
              <a:t>to</a:t>
            </a:r>
            <a:r>
              <a:rPr lang="de-DE" sz="1800" dirty="0"/>
              <a:t> , </a:t>
            </a:r>
            <a:r>
              <a:rPr lang="de-DE" sz="1800" dirty="0" err="1"/>
              <a:t>location</a:t>
            </a:r>
            <a:r>
              <a:rPr lang="de-DE" sz="1800" dirty="0"/>
              <a:t>, </a:t>
            </a:r>
            <a:r>
              <a:rPr lang="de-DE" sz="1800" dirty="0" err="1"/>
              <a:t>beta</a:t>
            </a:r>
            <a:r>
              <a:rPr lang="de-DE" sz="1800" dirty="0"/>
              <a:t>, </a:t>
            </a:r>
            <a:r>
              <a:rPr lang="de-DE" sz="1800" dirty="0" err="1">
                <a:solidFill>
                  <a:srgbClr val="FF0000"/>
                </a:solidFill>
              </a:rPr>
              <a:t>localize</a:t>
            </a:r>
            <a:r>
              <a:rPr lang="de-DE" sz="1800" dirty="0">
                <a:solidFill>
                  <a:srgbClr val="FF0000"/>
                </a:solidFill>
              </a:rPr>
              <a:t>, </a:t>
            </a:r>
            <a:r>
              <a:rPr lang="de-DE" sz="1800" dirty="0" err="1">
                <a:solidFill>
                  <a:srgbClr val="FF0000"/>
                </a:solidFill>
              </a:rPr>
              <a:t>yourself</a:t>
            </a:r>
            <a:r>
              <a:rPr lang="de-DE" sz="1800" dirty="0">
                <a:solidFill>
                  <a:srgbClr val="FF0000"/>
                </a:solidFill>
              </a:rPr>
              <a:t>, in, </a:t>
            </a:r>
            <a:r>
              <a:rPr lang="de-DE" sz="1800" dirty="0" err="1">
                <a:solidFill>
                  <a:srgbClr val="FF0000"/>
                </a:solidFill>
              </a:rPr>
              <a:t>known</a:t>
            </a:r>
            <a:r>
              <a:rPr lang="de-DE" sz="1800" dirty="0">
                <a:solidFill>
                  <a:srgbClr val="FF0000"/>
                </a:solidFill>
              </a:rPr>
              <a:t>, </a:t>
            </a:r>
            <a:r>
              <a:rPr lang="de-DE" sz="1800" dirty="0" err="1">
                <a:solidFill>
                  <a:srgbClr val="FF0000"/>
                </a:solidFill>
              </a:rPr>
              <a:t>envronment</a:t>
            </a:r>
            <a:r>
              <a:rPr lang="de-DE" sz="1800" dirty="0">
                <a:solidFill>
                  <a:srgbClr val="FF0000"/>
                </a:solidFill>
              </a:rPr>
              <a:t>, </a:t>
            </a:r>
            <a:r>
              <a:rPr lang="de-DE" sz="1800" dirty="0" err="1"/>
              <a:t>unknown</a:t>
            </a:r>
            <a:r>
              <a:rPr lang="de-DE" sz="1800" dirty="0"/>
              <a:t>, </a:t>
            </a:r>
            <a:r>
              <a:rPr lang="de-DE" sz="1800" dirty="0" err="1"/>
              <a:t>wait</a:t>
            </a:r>
            <a:r>
              <a:rPr lang="de-DE" sz="1800" dirty="0"/>
              <a:t>, </a:t>
            </a:r>
            <a:r>
              <a:rPr lang="de-DE" sz="1800" dirty="0" err="1"/>
              <a:t>for</a:t>
            </a:r>
            <a:r>
              <a:rPr lang="de-DE" sz="1800" dirty="0"/>
              <a:t>, </a:t>
            </a:r>
            <a:r>
              <a:rPr lang="de-DE" sz="1800" dirty="0" err="1"/>
              <a:t>new</a:t>
            </a:r>
            <a:r>
              <a:rPr lang="de-DE" sz="1800" dirty="0"/>
              <a:t>, </a:t>
            </a:r>
            <a:r>
              <a:rPr lang="de-DE" sz="1800" dirty="0" err="1"/>
              <a:t>commands</a:t>
            </a:r>
            <a:r>
              <a:rPr lang="de-DE" sz="1800" dirty="0"/>
              <a:t>]]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Verkettung mit den Zeilen aus der Matrix </a:t>
            </a:r>
            <a:r>
              <a:rPr lang="de-DE" sz="1800" b="1" dirty="0"/>
              <a:t>E</a:t>
            </a:r>
          </a:p>
          <a:p>
            <a:pPr lvl="1"/>
            <a:endParaRPr lang="de-DE" sz="1800" b="1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CE4670-6126-4D4A-86F8-B92C2594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0" y="3209301"/>
            <a:ext cx="5569101" cy="2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613D608-2BA4-0D47-98BB-069D3524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63" y="989463"/>
            <a:ext cx="12192000" cy="5868537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89EE173E-9FB8-6641-BAB1-DDFBC5AB141D}"/>
              </a:ext>
            </a:extLst>
          </p:cNvPr>
          <p:cNvSpPr txBox="1">
            <a:spLocks/>
          </p:cNvSpPr>
          <p:nvPr/>
        </p:nvSpPr>
        <p:spPr>
          <a:xfrm>
            <a:off x="-6262" y="461244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pPr lvl="1"/>
            <a:r>
              <a:rPr lang="de-DE" sz="1800" dirty="0"/>
              <a:t>Word Embedding für den gesamten Datensatz (danach Hauptkomponentenanalyse)</a:t>
            </a:r>
          </a:p>
          <a:p>
            <a:pPr lvl="1"/>
            <a:r>
              <a:rPr lang="de-DE" sz="1800" dirty="0"/>
              <a:t>Nach Embedding Layer „abgebrochen“ </a:t>
            </a:r>
          </a:p>
        </p:txBody>
      </p:sp>
    </p:spTree>
    <p:extLst>
      <p:ext uri="{BB962C8B-B14F-4D97-AF65-F5344CB8AC3E}">
        <p14:creationId xmlns:p14="http://schemas.microsoft.com/office/powerpoint/2010/main" val="61357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Netzwerkarchitekturen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r>
              <a:rPr lang="de-DE" sz="1800" dirty="0"/>
              <a:t>Damit ergeben sich vier verschiedene Netzwerkarchitekturen</a:t>
            </a:r>
          </a:p>
          <a:p>
            <a:endParaRPr lang="de-DE" sz="1800" dirty="0"/>
          </a:p>
          <a:p>
            <a:r>
              <a:rPr lang="de-DE" sz="1800" dirty="0"/>
              <a:t>FFN, RNN, Word Embedding + FNN, Word Embedding + RNN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7B926A-40A2-7440-BF60-1B6AACF22218}"/>
              </a:ext>
            </a:extLst>
          </p:cNvPr>
          <p:cNvSpPr txBox="1"/>
          <p:nvPr/>
        </p:nvSpPr>
        <p:spPr>
          <a:xfrm>
            <a:off x="1600200" y="184867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38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 und Fragen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/>
              <a:t>String </a:t>
            </a:r>
            <a:r>
              <a:rPr lang="de-DE" sz="1800" dirty="0" err="1"/>
              <a:t>Matching</a:t>
            </a:r>
            <a:r>
              <a:rPr lang="de-DE" sz="1800" dirty="0"/>
              <a:t> verifizieren?</a:t>
            </a:r>
          </a:p>
          <a:p>
            <a:pPr lvl="1"/>
            <a:r>
              <a:rPr lang="de-DE" sz="1800" dirty="0"/>
              <a:t>Netzwerkarchitekturen?</a:t>
            </a:r>
          </a:p>
          <a:p>
            <a:pPr lvl="1"/>
            <a:r>
              <a:rPr lang="de-DE" sz="1800" dirty="0"/>
              <a:t>Auswerten der Netzwerkarchitekturen</a:t>
            </a:r>
          </a:p>
          <a:p>
            <a:pPr lvl="1"/>
            <a:r>
              <a:rPr lang="de-DE" sz="1800" dirty="0" err="1"/>
              <a:t>Raspberry</a:t>
            </a:r>
            <a:r>
              <a:rPr lang="de-DE" sz="1800"/>
              <a:t> Pi 4 ausprobieren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7B926A-40A2-7440-BF60-1B6AACF22218}"/>
              </a:ext>
            </a:extLst>
          </p:cNvPr>
          <p:cNvSpPr txBox="1"/>
          <p:nvPr/>
        </p:nvSpPr>
        <p:spPr>
          <a:xfrm>
            <a:off x="1600200" y="184867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778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397</Words>
  <Application>Microsoft Macintosh PowerPoint</Application>
  <PresentationFormat>Breitbild</PresentationFormat>
  <Paragraphs>123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Verteilung der Datensätze </vt:lpstr>
      <vt:lpstr>Verteilung der Datensätze </vt:lpstr>
      <vt:lpstr>Word Embedding</vt:lpstr>
      <vt:lpstr>Word Embedding</vt:lpstr>
      <vt:lpstr>Word Embedding</vt:lpstr>
      <vt:lpstr>Word Embedding</vt:lpstr>
      <vt:lpstr>Netzwerkarchitekturen</vt:lpstr>
      <vt:lpstr>Nächste Schritte und Fragen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51</cp:revision>
  <dcterms:created xsi:type="dcterms:W3CDTF">2019-09-25T11:15:24Z</dcterms:created>
  <dcterms:modified xsi:type="dcterms:W3CDTF">2020-09-17T11:31:49Z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